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Dosis"/>
      <p:regular r:id="rId31"/>
      <p:bold r:id="rId32"/>
    </p:embeddedFont>
    <p:embeddedFont>
      <p:font typeface="Anonymous Pro"/>
      <p:regular r:id="rId33"/>
      <p:bold r:id="rId34"/>
      <p:italic r:id="rId35"/>
      <p:boldItalic r:id="rId36"/>
    </p:embeddedFont>
    <p:embeddedFont>
      <p:font typeface="Average"/>
      <p:regular r:id="rId37"/>
    </p:embeddedFont>
    <p:embeddedFont>
      <p:font typeface="Oswald"/>
      <p:regular r:id="rId38"/>
      <p:bold r:id="rId39"/>
    </p:embeddedFont>
    <p:embeddedFont>
      <p:font typeface="PT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regular.fntdata"/><Relationship Id="rId20" Type="http://schemas.openxmlformats.org/officeDocument/2006/relationships/slide" Target="slides/slide16.xml"/><Relationship Id="rId42" Type="http://schemas.openxmlformats.org/officeDocument/2006/relationships/font" Target="fonts/PTSans-italic.fntdata"/><Relationship Id="rId41" Type="http://schemas.openxmlformats.org/officeDocument/2006/relationships/font" Target="fonts/PTSans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PTSans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Dosis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AnonymousPro-regular.fntdata"/><Relationship Id="rId10" Type="http://schemas.openxmlformats.org/officeDocument/2006/relationships/slide" Target="slides/slide6.xml"/><Relationship Id="rId32" Type="http://schemas.openxmlformats.org/officeDocument/2006/relationships/font" Target="fonts/Dosis-bold.fntdata"/><Relationship Id="rId13" Type="http://schemas.openxmlformats.org/officeDocument/2006/relationships/slide" Target="slides/slide9.xml"/><Relationship Id="rId35" Type="http://schemas.openxmlformats.org/officeDocument/2006/relationships/font" Target="fonts/AnonymousPro-italic.fntdata"/><Relationship Id="rId12" Type="http://schemas.openxmlformats.org/officeDocument/2006/relationships/slide" Target="slides/slide8.xml"/><Relationship Id="rId34" Type="http://schemas.openxmlformats.org/officeDocument/2006/relationships/font" Target="fonts/AnonymousPro-bold.fntdata"/><Relationship Id="rId15" Type="http://schemas.openxmlformats.org/officeDocument/2006/relationships/slide" Target="slides/slide11.xml"/><Relationship Id="rId37" Type="http://schemas.openxmlformats.org/officeDocument/2006/relationships/font" Target="fonts/Average-regular.fntdata"/><Relationship Id="rId14" Type="http://schemas.openxmlformats.org/officeDocument/2006/relationships/slide" Target="slides/slide10.xml"/><Relationship Id="rId36" Type="http://schemas.openxmlformats.org/officeDocument/2006/relationships/font" Target="fonts/AnonymousPro-boldItalic.fntdata"/><Relationship Id="rId17" Type="http://schemas.openxmlformats.org/officeDocument/2006/relationships/slide" Target="slides/slide13.xml"/><Relationship Id="rId39" Type="http://schemas.openxmlformats.org/officeDocument/2006/relationships/font" Target="fonts/Oswald-bold.fntdata"/><Relationship Id="rId16" Type="http://schemas.openxmlformats.org/officeDocument/2006/relationships/slide" Target="slides/slide12.xml"/><Relationship Id="rId38" Type="http://schemas.openxmlformats.org/officeDocument/2006/relationships/font" Target="fonts/Oswald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1220607" y="9724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buFont typeface="PT Sans"/>
              <a:defRPr sz="4800">
                <a:latin typeface="PT Sans"/>
                <a:ea typeface="PT Sans"/>
                <a:cs typeface="PT Sans"/>
                <a:sym typeface="PT Sans"/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1220600" y="2568500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" name="Shape 13"/>
          <p:cNvSpPr txBox="1"/>
          <p:nvPr>
            <p:ph idx="2" type="subTitle"/>
          </p:nvPr>
        </p:nvSpPr>
        <p:spPr>
          <a:xfrm>
            <a:off x="1266300" y="4643050"/>
            <a:ext cx="7801500" cy="469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nonymous Pro"/>
              <a:buNone/>
              <a:defRPr sz="1400">
                <a:latin typeface="Anonymous Pro"/>
                <a:ea typeface="Anonymous Pro"/>
                <a:cs typeface="Anonymous Pro"/>
                <a:sym typeface="Anonymous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3" type="subTitle"/>
          </p:nvPr>
        </p:nvSpPr>
        <p:spPr>
          <a:xfrm>
            <a:off x="5289525" y="4643050"/>
            <a:ext cx="3729599" cy="469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nonymous Pro"/>
              <a:buNone/>
              <a:defRPr sz="1400">
                <a:latin typeface="Anonymous Pro"/>
                <a:ea typeface="Anonymous Pro"/>
                <a:cs typeface="Anonymous Pro"/>
                <a:sym typeface="Anonymous Pr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589500" y="1081400"/>
            <a:ext cx="3397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  <p:sp>
        <p:nvSpPr>
          <p:cNvPr id="43" name="Shape 43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6" name="Shape 46"/>
          <p:cNvSpPr/>
          <p:nvPr/>
        </p:nvSpPr>
        <p:spPr>
          <a:xfrm>
            <a:off x="-50" y="1153000"/>
            <a:ext cx="9144000" cy="39905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Dosis"/>
              <a:buNone/>
              <a:defRPr sz="3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Dosis"/>
              <a:defRPr sz="1800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Dosis"/>
              <a:defRPr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Dosis"/>
              <a:defRPr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Dosis"/>
              <a:defRPr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Dosis"/>
              <a:defRPr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Dosis"/>
              <a:defRPr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Dosis"/>
              <a:defRPr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Dosis"/>
              <a:defRPr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Dosis"/>
              <a:defRPr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Relationship Id="rId4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png"/><Relationship Id="rId4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1220607" y="9724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Quantified Communities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220600" y="2568500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Report 2</a:t>
            </a:r>
          </a:p>
        </p:txBody>
      </p:sp>
      <p:sp>
        <p:nvSpPr>
          <p:cNvPr id="60" name="Shape 60"/>
          <p:cNvSpPr txBox="1"/>
          <p:nvPr>
            <p:ph idx="2" type="subTitle"/>
          </p:nvPr>
        </p:nvSpPr>
        <p:spPr>
          <a:xfrm>
            <a:off x="1266300" y="4643050"/>
            <a:ext cx="7801500" cy="469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Stanislav Sobolevsky, Philipp Kats</a:t>
            </a:r>
          </a:p>
        </p:txBody>
      </p:sp>
      <p:sp>
        <p:nvSpPr>
          <p:cNvPr id="61" name="Shape 61"/>
          <p:cNvSpPr txBox="1"/>
          <p:nvPr>
            <p:ph idx="3" type="subTitle"/>
          </p:nvPr>
        </p:nvSpPr>
        <p:spPr>
          <a:xfrm>
            <a:off x="5289525" y="4643050"/>
            <a:ext cx="3729599" cy="469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2016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589500" y="1081400"/>
            <a:ext cx="3397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Fraction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675" y="384105"/>
            <a:ext cx="3397200" cy="44563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>
            <p:ph type="title"/>
          </p:nvPr>
        </p:nvSpPr>
        <p:spPr>
          <a:xfrm>
            <a:off x="642800" y="2583500"/>
            <a:ext cx="3397200" cy="585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tweets / users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subTitle"/>
          </p:nvPr>
        </p:nvSpPr>
        <p:spPr>
          <a:xfrm>
            <a:off x="265500" y="3302401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Apps fraction histogram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175" y="1420100"/>
            <a:ext cx="36957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III. Geography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Heatmaps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26" y="1315150"/>
            <a:ext cx="3855825" cy="362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750" y="1323800"/>
            <a:ext cx="3855824" cy="36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551675" y="4743025"/>
            <a:ext cx="1089899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old dataset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5004225" y="4774200"/>
            <a:ext cx="1535399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new dataset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Heatmaps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975" y="1153350"/>
            <a:ext cx="4731034" cy="399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4">
            <a:alphaModFix/>
          </a:blip>
          <a:srcRect b="0" l="0" r="0" t="2978"/>
          <a:stretch/>
        </p:blipFill>
        <p:spPr>
          <a:xfrm>
            <a:off x="0" y="1153350"/>
            <a:ext cx="4795713" cy="399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399275" y="4590625"/>
            <a:ext cx="1089899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old dataset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4699425" y="4621800"/>
            <a:ext cx="1535399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new dataset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LM Average week</a:t>
            </a: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b="10305" l="0" r="0" t="0"/>
          <a:stretch/>
        </p:blipFill>
        <p:spPr>
          <a:xfrm>
            <a:off x="180150" y="1493900"/>
            <a:ext cx="8387350" cy="299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216275" y="4485925"/>
            <a:ext cx="2315100" cy="38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Average week, </a:t>
            </a:r>
            <a:r>
              <a:rPr lang="en" sz="800"/>
              <a:t> (monday first)</a:t>
            </a:r>
          </a:p>
        </p:txBody>
      </p:sp>
      <p:sp>
        <p:nvSpPr>
          <p:cNvPr id="164" name="Shape 164"/>
          <p:cNvSpPr/>
          <p:nvPr/>
        </p:nvSpPr>
        <p:spPr>
          <a:xfrm>
            <a:off x="7791825" y="2675350"/>
            <a:ext cx="504299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7750925" y="2563100"/>
            <a:ext cx="414299" cy="38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/>
              <a:t>LM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III. Clustering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Clustering </a:t>
            </a:r>
            <a:r>
              <a:rPr lang="en" sz="1000"/>
              <a:t>(k-mean, eucledian, 5 clusters)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249" y="1247950"/>
            <a:ext cx="6390025" cy="367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subTitle"/>
          </p:nvPr>
        </p:nvSpPr>
        <p:spPr>
          <a:xfrm>
            <a:off x="589500" y="2845200"/>
            <a:ext cx="3397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ZipcodeClustering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150" y="504450"/>
            <a:ext cx="4247351" cy="4339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593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Clustering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99" y="1261850"/>
            <a:ext cx="5065275" cy="367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4575" y="1333175"/>
            <a:ext cx="3882149" cy="410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I. Data collection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IV. Networks</a:t>
            </a: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subTitle"/>
          </p:nvPr>
        </p:nvSpPr>
        <p:spPr>
          <a:xfrm>
            <a:off x="589500" y="2845200"/>
            <a:ext cx="3397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Networks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437" y="1376350"/>
            <a:ext cx="399097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subTitle"/>
          </p:nvPr>
        </p:nvSpPr>
        <p:spPr>
          <a:xfrm>
            <a:off x="589500" y="2845200"/>
            <a:ext cx="3397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Networks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325" y="366000"/>
            <a:ext cx="4598600" cy="456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subTitle"/>
          </p:nvPr>
        </p:nvSpPr>
        <p:spPr>
          <a:xfrm>
            <a:off x="589500" y="2845200"/>
            <a:ext cx="3397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Networks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975" y="350225"/>
            <a:ext cx="4733323" cy="46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V. Snow Storm</a:t>
            </a:r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Snow storms</a:t>
            </a: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249" y="1971975"/>
            <a:ext cx="8583501" cy="23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/>
          <p:nvPr/>
        </p:nvSpPr>
        <p:spPr>
          <a:xfrm>
            <a:off x="1207050" y="2134875"/>
            <a:ext cx="135000" cy="1819500"/>
          </a:xfrm>
          <a:prstGeom prst="rect">
            <a:avLst/>
          </a:prstGeom>
          <a:solidFill>
            <a:srgbClr val="5CE0D6">
              <a:alpha val="4731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8166000" y="2134875"/>
            <a:ext cx="71100" cy="1819500"/>
          </a:xfrm>
          <a:prstGeom prst="rect">
            <a:avLst/>
          </a:prstGeom>
          <a:solidFill>
            <a:srgbClr val="5CE0D6">
              <a:alpha val="4731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589500" y="1081400"/>
            <a:ext cx="3397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231" name="Shape 231"/>
          <p:cNvSpPr txBox="1"/>
          <p:nvPr>
            <p:ph idx="2" type="body"/>
          </p:nvPr>
        </p:nvSpPr>
        <p:spPr>
          <a:xfrm>
            <a:off x="4939500" y="724200"/>
            <a:ext cx="3837000" cy="38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Seasonal changes in timeSeries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aggregate data for Storm 2016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Tweaking clustering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Sophisticated OD_matrix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Snow Storms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2909550" y="581375"/>
            <a:ext cx="6210599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daily amount of geolocated tweets in NYC zipccode borders</a:t>
            </a:r>
          </a:p>
        </p:txBody>
      </p:sp>
      <p:sp>
        <p:nvSpPr>
          <p:cNvPr id="72" name="Shape 72"/>
          <p:cNvSpPr/>
          <p:nvPr/>
        </p:nvSpPr>
        <p:spPr>
          <a:xfrm>
            <a:off x="-50" y="1153000"/>
            <a:ext cx="9144000" cy="39905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306275" y="-785125"/>
            <a:ext cx="2711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General timeline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249" y="1971975"/>
            <a:ext cx="8583501" cy="23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-50" y="1153000"/>
            <a:ext cx="9144000" cy="39905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306275" y="-785125"/>
            <a:ext cx="79718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General timeline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249" y="1971975"/>
            <a:ext cx="8583501" cy="23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1396225" y="3022250"/>
            <a:ext cx="909899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2909550" y="581375"/>
            <a:ext cx="6210599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daily amount of geolocated tweets in NYC zipccode borders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II. Robot Hunting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589500" y="1081400"/>
            <a:ext cx="3397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Applications</a:t>
            </a:r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589500" y="2845200"/>
            <a:ext cx="32568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total tweets vs total users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950" y="668525"/>
            <a:ext cx="4184874" cy="39300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6876075" y="2197925"/>
            <a:ext cx="1239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Instagram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5485800" y="927075"/>
            <a:ext cx="1836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Twitter for Iphone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6448925" y="2998150"/>
            <a:ext cx="1836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Twitter for Android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6403150" y="3319800"/>
            <a:ext cx="1836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Foursquare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-50" y="1153000"/>
            <a:ext cx="9144000" cy="39905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 Timeline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350" y="1571925"/>
            <a:ext cx="8308900" cy="315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 Timeline, </a:t>
            </a:r>
            <a:r>
              <a:rPr lang="en" sz="1200"/>
              <a:t>normalised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00" y="1560250"/>
            <a:ext cx="8701599" cy="32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589500" y="1081400"/>
            <a:ext cx="3397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Fraction</a:t>
            </a:r>
          </a:p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575" y="554450"/>
            <a:ext cx="4309049" cy="405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>
            <p:ph type="title"/>
          </p:nvPr>
        </p:nvSpPr>
        <p:spPr>
          <a:xfrm>
            <a:off x="642800" y="2583500"/>
            <a:ext cx="3397200" cy="585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tweets / users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