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BE46"/>
    <a:srgbClr val="92D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ARSENAL1\SHARED\OMP\GIS%20and%20Maps\Projects\Census2010Incomes\Income,OCC-ACS2012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scatterChart>
        <c:scatterStyle val="lineMarker"/>
        <c:ser>
          <c:idx val="0"/>
          <c:order val="0"/>
          <c:spPr>
            <a:ln w="28575">
              <a:noFill/>
            </a:ln>
          </c:spPr>
          <c:marker>
            <c:spPr>
              <a:solidFill>
                <a:schemeClr val="accent2"/>
              </a:solidFill>
            </c:spPr>
          </c:marker>
          <c:trendline>
            <c:trendlineType val="linear"/>
            <c:dispRSqr val="1"/>
            <c:trendlineLbl>
              <c:layout>
                <c:manualLayout>
                  <c:x val="1.7698865234444996E-2"/>
                  <c:y val="0.64564673229801084"/>
                </c:manualLayout>
              </c:layout>
              <c:numFmt formatCode="General" sourceLinked="0"/>
              <c:txPr>
                <a:bodyPr/>
                <a:lstStyle/>
                <a:p>
                  <a:pPr>
                    <a:defRPr b="1">
                      <a:solidFill>
                        <a:schemeClr val="accent2">
                          <a:lumMod val="50000"/>
                        </a:schemeClr>
                      </a:solidFill>
                    </a:defRPr>
                  </a:pPr>
                  <a:endParaRPr lang="en-US"/>
                </a:p>
              </c:txPr>
            </c:trendlineLbl>
          </c:trendline>
          <c:xVal>
            <c:numRef>
              <c:f>ACS!$D$17:$D$71</c:f>
              <c:numCache>
                <c:formatCode>"$"#,##0</c:formatCode>
                <c:ptCount val="55"/>
                <c:pt idx="0">
                  <c:v>20867</c:v>
                </c:pt>
                <c:pt idx="1">
                  <c:v>21379</c:v>
                </c:pt>
                <c:pt idx="2">
                  <c:v>25834</c:v>
                </c:pt>
                <c:pt idx="3">
                  <c:v>24753</c:v>
                </c:pt>
                <c:pt idx="4">
                  <c:v>30231</c:v>
                </c:pt>
                <c:pt idx="5">
                  <c:v>53595</c:v>
                </c:pt>
                <c:pt idx="6">
                  <c:v>36920</c:v>
                </c:pt>
                <c:pt idx="7">
                  <c:v>51912</c:v>
                </c:pt>
                <c:pt idx="8">
                  <c:v>44370</c:v>
                </c:pt>
                <c:pt idx="9">
                  <c:v>43601</c:v>
                </c:pt>
                <c:pt idx="10">
                  <c:v>47229</c:v>
                </c:pt>
                <c:pt idx="11">
                  <c:v>71754</c:v>
                </c:pt>
                <c:pt idx="12">
                  <c:v>36535</c:v>
                </c:pt>
                <c:pt idx="13">
                  <c:v>36344</c:v>
                </c:pt>
                <c:pt idx="14">
                  <c:v>31986</c:v>
                </c:pt>
                <c:pt idx="15">
                  <c:v>87896</c:v>
                </c:pt>
                <c:pt idx="16">
                  <c:v>41912</c:v>
                </c:pt>
                <c:pt idx="17">
                  <c:v>41144</c:v>
                </c:pt>
                <c:pt idx="18">
                  <c:v>38934</c:v>
                </c:pt>
                <c:pt idx="19">
                  <c:v>53500</c:v>
                </c:pt>
                <c:pt idx="20">
                  <c:v>44108</c:v>
                </c:pt>
                <c:pt idx="21">
                  <c:v>36752</c:v>
                </c:pt>
                <c:pt idx="22">
                  <c:v>29712</c:v>
                </c:pt>
                <c:pt idx="23">
                  <c:v>42144</c:v>
                </c:pt>
                <c:pt idx="24">
                  <c:v>48206</c:v>
                </c:pt>
                <c:pt idx="25">
                  <c:v>27166</c:v>
                </c:pt>
                <c:pt idx="26">
                  <c:v>46327</c:v>
                </c:pt>
                <c:pt idx="27">
                  <c:v>61273</c:v>
                </c:pt>
                <c:pt idx="28">
                  <c:v>111579</c:v>
                </c:pt>
                <c:pt idx="29">
                  <c:v>41635</c:v>
                </c:pt>
                <c:pt idx="30">
                  <c:v>84421</c:v>
                </c:pt>
                <c:pt idx="31">
                  <c:v>96098</c:v>
                </c:pt>
                <c:pt idx="32">
                  <c:v>93258</c:v>
                </c:pt>
                <c:pt idx="33">
                  <c:v>101417</c:v>
                </c:pt>
                <c:pt idx="34">
                  <c:v>39840</c:v>
                </c:pt>
                <c:pt idx="35">
                  <c:v>36112</c:v>
                </c:pt>
                <c:pt idx="36">
                  <c:v>31079</c:v>
                </c:pt>
                <c:pt idx="37">
                  <c:v>39535</c:v>
                </c:pt>
                <c:pt idx="38">
                  <c:v>49432</c:v>
                </c:pt>
                <c:pt idx="39">
                  <c:v>51836</c:v>
                </c:pt>
                <c:pt idx="40">
                  <c:v>46119</c:v>
                </c:pt>
                <c:pt idx="41">
                  <c:v>44412</c:v>
                </c:pt>
                <c:pt idx="42">
                  <c:v>53454</c:v>
                </c:pt>
                <c:pt idx="43">
                  <c:v>62155</c:v>
                </c:pt>
                <c:pt idx="44">
                  <c:v>52438</c:v>
                </c:pt>
                <c:pt idx="45">
                  <c:v>58394</c:v>
                </c:pt>
                <c:pt idx="46">
                  <c:v>57117</c:v>
                </c:pt>
                <c:pt idx="47">
                  <c:v>59144</c:v>
                </c:pt>
                <c:pt idx="48">
                  <c:v>74143</c:v>
                </c:pt>
                <c:pt idx="49">
                  <c:v>50857</c:v>
                </c:pt>
                <c:pt idx="50">
                  <c:v>76168</c:v>
                </c:pt>
                <c:pt idx="51">
                  <c:v>47218</c:v>
                </c:pt>
                <c:pt idx="52">
                  <c:v>57283</c:v>
                </c:pt>
                <c:pt idx="53">
                  <c:v>72041</c:v>
                </c:pt>
                <c:pt idx="54">
                  <c:v>83973</c:v>
                </c:pt>
              </c:numCache>
            </c:numRef>
          </c:xVal>
          <c:yVal>
            <c:numRef>
              <c:f>ACS!$U$17:$U$71</c:f>
              <c:numCache>
                <c:formatCode>0%</c:formatCode>
                <c:ptCount val="55"/>
                <c:pt idx="0">
                  <c:v>0.90140845070422537</c:v>
                </c:pt>
                <c:pt idx="1">
                  <c:v>0.8489583333333367</c:v>
                </c:pt>
                <c:pt idx="2">
                  <c:v>0.78883495145631066</c:v>
                </c:pt>
                <c:pt idx="3">
                  <c:v>0.90804597701149736</c:v>
                </c:pt>
                <c:pt idx="4">
                  <c:v>0.85039370078740151</c:v>
                </c:pt>
                <c:pt idx="5">
                  <c:v>0.90519877675841065</c:v>
                </c:pt>
                <c:pt idx="6">
                  <c:v>0.93732970027247964</c:v>
                </c:pt>
                <c:pt idx="7">
                  <c:v>0.88764044943820586</c:v>
                </c:pt>
                <c:pt idx="8">
                  <c:v>0.92828685258964161</c:v>
                </c:pt>
                <c:pt idx="9">
                  <c:v>0.94805194805194759</c:v>
                </c:pt>
                <c:pt idx="10">
                  <c:v>0.87898089171974525</c:v>
                </c:pt>
                <c:pt idx="11">
                  <c:v>0.93973214285714257</c:v>
                </c:pt>
                <c:pt idx="12">
                  <c:v>0.7319587628866</c:v>
                </c:pt>
                <c:pt idx="13">
                  <c:v>0.8035714285714286</c:v>
                </c:pt>
                <c:pt idx="14">
                  <c:v>0.86440677966101698</c:v>
                </c:pt>
                <c:pt idx="15">
                  <c:v>0.88148148148148164</c:v>
                </c:pt>
                <c:pt idx="16">
                  <c:v>0.81420765027322461</c:v>
                </c:pt>
                <c:pt idx="17">
                  <c:v>0.80219780219780501</c:v>
                </c:pt>
                <c:pt idx="18">
                  <c:v>0.90540540540540571</c:v>
                </c:pt>
                <c:pt idx="19">
                  <c:v>0.81749049429658105</c:v>
                </c:pt>
                <c:pt idx="20">
                  <c:v>0.78846153846153844</c:v>
                </c:pt>
                <c:pt idx="21">
                  <c:v>0.90714285714285714</c:v>
                </c:pt>
                <c:pt idx="22">
                  <c:v>0.731343283582092</c:v>
                </c:pt>
                <c:pt idx="23">
                  <c:v>0.89230769230769513</c:v>
                </c:pt>
                <c:pt idx="24">
                  <c:v>0.92429022082018963</c:v>
                </c:pt>
                <c:pt idx="25">
                  <c:v>0.88844621513944433</c:v>
                </c:pt>
                <c:pt idx="26">
                  <c:v>0.93258426966291819</c:v>
                </c:pt>
                <c:pt idx="27">
                  <c:v>0.74395161290323009</c:v>
                </c:pt>
                <c:pt idx="28">
                  <c:v>0.98124999999999996</c:v>
                </c:pt>
                <c:pt idx="29">
                  <c:v>0.91213389121338961</c:v>
                </c:pt>
                <c:pt idx="30">
                  <c:v>0.99484536082474229</c:v>
                </c:pt>
                <c:pt idx="31">
                  <c:v>0.976331360946741</c:v>
                </c:pt>
                <c:pt idx="32">
                  <c:v>0.96428571428571463</c:v>
                </c:pt>
                <c:pt idx="33">
                  <c:v>0.90441176470588236</c:v>
                </c:pt>
                <c:pt idx="34">
                  <c:v>0.74883720930232567</c:v>
                </c:pt>
                <c:pt idx="35">
                  <c:v>0.89937106918239063</c:v>
                </c:pt>
                <c:pt idx="36">
                  <c:v>0.85017421602788013</c:v>
                </c:pt>
                <c:pt idx="37">
                  <c:v>0.85079365079365321</c:v>
                </c:pt>
                <c:pt idx="38">
                  <c:v>0.84196185286103564</c:v>
                </c:pt>
                <c:pt idx="39">
                  <c:v>0.93055555555555569</c:v>
                </c:pt>
                <c:pt idx="40">
                  <c:v>0.95275590551181344</c:v>
                </c:pt>
                <c:pt idx="41">
                  <c:v>0.91189427312775362</c:v>
                </c:pt>
                <c:pt idx="42">
                  <c:v>0.91578947368421371</c:v>
                </c:pt>
                <c:pt idx="43">
                  <c:v>0.9459459459459455</c:v>
                </c:pt>
                <c:pt idx="44">
                  <c:v>0.90709459459459818</c:v>
                </c:pt>
                <c:pt idx="45">
                  <c:v>0.91979949874686762</c:v>
                </c:pt>
                <c:pt idx="46">
                  <c:v>0.98657718120805016</c:v>
                </c:pt>
                <c:pt idx="47">
                  <c:v>0.92558139534883721</c:v>
                </c:pt>
                <c:pt idx="48">
                  <c:v>0.96274509803921882</c:v>
                </c:pt>
                <c:pt idx="49">
                  <c:v>0.82040816326530608</c:v>
                </c:pt>
                <c:pt idx="50">
                  <c:v>0.90702947845805304</c:v>
                </c:pt>
                <c:pt idx="51">
                  <c:v>0.88556338028168857</c:v>
                </c:pt>
                <c:pt idx="52">
                  <c:v>0.97410071942446053</c:v>
                </c:pt>
                <c:pt idx="53">
                  <c:v>0.93442622950819765</c:v>
                </c:pt>
                <c:pt idx="54">
                  <c:v>0.92790697674418665</c:v>
                </c:pt>
              </c:numCache>
            </c:numRef>
          </c:yVal>
        </c:ser>
        <c:axId val="70365568"/>
        <c:axId val="70367488"/>
      </c:scatterChart>
      <c:valAx>
        <c:axId val="70365568"/>
        <c:scaling>
          <c:orientation val="minMax"/>
        </c:scaling>
        <c:axPos val="b"/>
        <c:title>
          <c:tx>
            <c:rich>
              <a:bodyPr/>
              <a:lstStyle/>
              <a:p>
                <a:pPr>
                  <a:defRPr/>
                </a:pPr>
                <a:r>
                  <a:rPr lang="en-US" dirty="0" smtClean="0"/>
                  <a:t>Income</a:t>
                </a:r>
                <a:endParaRPr lang="en-US" dirty="0"/>
              </a:p>
            </c:rich>
          </c:tx>
          <c:layout/>
        </c:title>
        <c:numFmt formatCode="&quot;$&quot;#,##0" sourceLinked="1"/>
        <c:tickLblPos val="nextTo"/>
        <c:txPr>
          <a:bodyPr/>
          <a:lstStyle/>
          <a:p>
            <a:pPr>
              <a:defRPr>
                <a:solidFill>
                  <a:schemeClr val="accent2">
                    <a:lumMod val="50000"/>
                  </a:schemeClr>
                </a:solidFill>
              </a:defRPr>
            </a:pPr>
            <a:endParaRPr lang="en-US"/>
          </a:p>
        </c:txPr>
        <c:crossAx val="70367488"/>
        <c:crosses val="autoZero"/>
        <c:crossBetween val="midCat"/>
      </c:valAx>
      <c:valAx>
        <c:axId val="70367488"/>
        <c:scaling>
          <c:orientation val="minMax"/>
          <c:min val="0.5"/>
        </c:scaling>
        <c:axPos val="l"/>
        <c:majorGridlines>
          <c:spPr>
            <a:ln>
              <a:solidFill>
                <a:schemeClr val="accent2">
                  <a:lumMod val="75000"/>
                </a:schemeClr>
              </a:solidFill>
            </a:ln>
          </c:spPr>
        </c:majorGridlines>
        <c:title>
          <c:tx>
            <c:rich>
              <a:bodyPr rot="0" vert="horz"/>
              <a:lstStyle/>
              <a:p>
                <a:pPr>
                  <a:defRPr/>
                </a:pPr>
                <a:r>
                  <a:rPr lang="en-US" dirty="0" smtClean="0"/>
                  <a:t>Parks</a:t>
                </a:r>
                <a:r>
                  <a:rPr lang="en-US" baseline="0" dirty="0" smtClean="0"/>
                  <a:t> Acceptable Rating (%)</a:t>
                </a:r>
              </a:p>
            </c:rich>
          </c:tx>
          <c:layout/>
        </c:title>
        <c:numFmt formatCode="0%" sourceLinked="1"/>
        <c:tickLblPos val="nextTo"/>
        <c:spPr>
          <a:ln>
            <a:solidFill>
              <a:schemeClr val="accent2">
                <a:lumMod val="75000"/>
              </a:schemeClr>
            </a:solidFill>
          </a:ln>
        </c:spPr>
        <c:txPr>
          <a:bodyPr/>
          <a:lstStyle/>
          <a:p>
            <a:pPr>
              <a:defRPr>
                <a:solidFill>
                  <a:schemeClr val="accent2">
                    <a:lumMod val="50000"/>
                  </a:schemeClr>
                </a:solidFill>
              </a:defRPr>
            </a:pPr>
            <a:endParaRPr lang="en-US"/>
          </a:p>
        </c:txPr>
        <c:crossAx val="70365568"/>
        <c:crosses val="autoZero"/>
        <c:crossBetween val="midCat"/>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8.7665661830180527E-2"/>
          <c:y val="0.20421875000000081"/>
          <c:w val="0.8383753774500885"/>
          <c:h val="0.64452091535433165"/>
        </c:manualLayout>
      </c:layout>
      <c:lineChart>
        <c:grouping val="standard"/>
        <c:ser>
          <c:idx val="0"/>
          <c:order val="0"/>
          <c:tx>
            <c:strRef>
              <c:f>Sheet1!$A$2</c:f>
              <c:strCache>
                <c:ptCount val="1"/>
                <c:pt idx="0">
                  <c:v>Overall Condition, Districts below median</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Sheet1!$B$2:$K$2</c:f>
              <c:numCache>
                <c:formatCode>0%</c:formatCode>
                <c:ptCount val="10"/>
                <c:pt idx="0">
                  <c:v>0.84819175777964673</c:v>
                </c:pt>
                <c:pt idx="1">
                  <c:v>0.84214842148421565</c:v>
                </c:pt>
                <c:pt idx="2">
                  <c:v>0.82983870967741935</c:v>
                </c:pt>
                <c:pt idx="3">
                  <c:v>0.83238866396761058</c:v>
                </c:pt>
                <c:pt idx="4">
                  <c:v>0.82089552238806385</c:v>
                </c:pt>
                <c:pt idx="5">
                  <c:v>0.79486166007905135</c:v>
                </c:pt>
                <c:pt idx="6">
                  <c:v>0.80395256916995639</c:v>
                </c:pt>
                <c:pt idx="7">
                  <c:v>0.81004016064257334</c:v>
                </c:pt>
                <c:pt idx="8">
                  <c:v>0.79879275653923565</c:v>
                </c:pt>
                <c:pt idx="9">
                  <c:v>0.83743500866551435</c:v>
                </c:pt>
              </c:numCache>
            </c:numRef>
          </c:val>
        </c:ser>
        <c:ser>
          <c:idx val="1"/>
          <c:order val="1"/>
          <c:tx>
            <c:strRef>
              <c:f>Sheet1!$A$3</c:f>
              <c:strCache>
                <c:ptCount val="1"/>
                <c:pt idx="0">
                  <c:v>Overall Condition, Districts above median</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Sheet1!$B$3:$K$3</c:f>
              <c:numCache>
                <c:formatCode>0%</c:formatCode>
                <c:ptCount val="10"/>
                <c:pt idx="0">
                  <c:v>0.90647790647790649</c:v>
                </c:pt>
                <c:pt idx="1">
                  <c:v>0.89858186506230886</c:v>
                </c:pt>
                <c:pt idx="2">
                  <c:v>0.88490153172866526</c:v>
                </c:pt>
                <c:pt idx="3">
                  <c:v>0.87312473210459363</c:v>
                </c:pt>
                <c:pt idx="4">
                  <c:v>0.8684759916492697</c:v>
                </c:pt>
                <c:pt idx="5">
                  <c:v>0.85556499575190748</c:v>
                </c:pt>
                <c:pt idx="6">
                  <c:v>0.85817409766454933</c:v>
                </c:pt>
                <c:pt idx="7">
                  <c:v>0.84961767204758365</c:v>
                </c:pt>
                <c:pt idx="8">
                  <c:v>0.8612553091080698</c:v>
                </c:pt>
                <c:pt idx="9">
                  <c:v>0.90003966679889302</c:v>
                </c:pt>
              </c:numCache>
            </c:numRef>
          </c:val>
        </c:ser>
        <c:marker val="1"/>
        <c:axId val="83415040"/>
        <c:axId val="83416576"/>
      </c:lineChart>
      <c:lineChart>
        <c:grouping val="standard"/>
        <c:ser>
          <c:idx val="2"/>
          <c:order val="2"/>
          <c:tx>
            <c:strRef>
              <c:f>Sheet1!$A$4</c:f>
              <c:strCache>
                <c:ptCount val="1"/>
                <c:pt idx="0">
                  <c:v>Overall Condition, Difference</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Sheet1!$B$4:$K$4</c:f>
              <c:numCache>
                <c:formatCode>0%</c:formatCode>
                <c:ptCount val="10"/>
                <c:pt idx="0">
                  <c:v>5.8286148698259328E-2</c:v>
                </c:pt>
                <c:pt idx="1">
                  <c:v>5.6433443578097098E-2</c:v>
                </c:pt>
                <c:pt idx="2">
                  <c:v>5.5062822051246373E-2</c:v>
                </c:pt>
                <c:pt idx="3">
                  <c:v>4.0736068136975084E-2</c:v>
                </c:pt>
                <c:pt idx="4">
                  <c:v>4.7580469261209617E-2</c:v>
                </c:pt>
                <c:pt idx="5">
                  <c:v>6.0703335672860362E-2</c:v>
                </c:pt>
                <c:pt idx="6">
                  <c:v>5.422152849458306E-2</c:v>
                </c:pt>
                <c:pt idx="7">
                  <c:v>3.9577511405008342E-2</c:v>
                </c:pt>
                <c:pt idx="8">
                  <c:v>6.2462552568834373E-2</c:v>
                </c:pt>
                <c:pt idx="9">
                  <c:v>6.2604658133378122E-2</c:v>
                </c:pt>
              </c:numCache>
            </c:numRef>
          </c:val>
        </c:ser>
        <c:marker val="1"/>
        <c:axId val="83424000"/>
        <c:axId val="83418112"/>
      </c:lineChart>
      <c:catAx>
        <c:axId val="83415040"/>
        <c:scaling>
          <c:orientation val="minMax"/>
        </c:scaling>
        <c:axPos val="b"/>
        <c:tickLblPos val="nextTo"/>
        <c:txPr>
          <a:bodyPr/>
          <a:lstStyle/>
          <a:p>
            <a:pPr>
              <a:defRPr sz="1200" b="1"/>
            </a:pPr>
            <a:endParaRPr lang="en-US"/>
          </a:p>
        </c:txPr>
        <c:crossAx val="83416576"/>
        <c:crosses val="autoZero"/>
        <c:auto val="1"/>
        <c:lblAlgn val="ctr"/>
        <c:lblOffset val="100"/>
      </c:catAx>
      <c:valAx>
        <c:axId val="83416576"/>
        <c:scaling>
          <c:orientation val="minMax"/>
          <c:max val="1"/>
          <c:min val="0.4"/>
        </c:scaling>
        <c:axPos val="l"/>
        <c:majorGridlines/>
        <c:numFmt formatCode="0%" sourceLinked="1"/>
        <c:tickLblPos val="nextTo"/>
        <c:txPr>
          <a:bodyPr/>
          <a:lstStyle/>
          <a:p>
            <a:pPr>
              <a:defRPr sz="1100" b="1"/>
            </a:pPr>
            <a:endParaRPr lang="en-US"/>
          </a:p>
        </c:txPr>
        <c:crossAx val="83415040"/>
        <c:crosses val="autoZero"/>
        <c:crossBetween val="between"/>
        <c:majorUnit val="0.05"/>
      </c:valAx>
      <c:valAx>
        <c:axId val="83418112"/>
        <c:scaling>
          <c:orientation val="minMax"/>
          <c:max val="0.2"/>
        </c:scaling>
        <c:axPos val="r"/>
        <c:numFmt formatCode="0%" sourceLinked="1"/>
        <c:tickLblPos val="nextTo"/>
        <c:txPr>
          <a:bodyPr/>
          <a:lstStyle/>
          <a:p>
            <a:pPr>
              <a:defRPr sz="1100" b="1">
                <a:solidFill>
                  <a:schemeClr val="accent3">
                    <a:lumMod val="75000"/>
                  </a:schemeClr>
                </a:solidFill>
              </a:defRPr>
            </a:pPr>
            <a:endParaRPr lang="en-US"/>
          </a:p>
        </c:txPr>
        <c:crossAx val="83424000"/>
        <c:crosses val="max"/>
        <c:crossBetween val="between"/>
      </c:valAx>
      <c:catAx>
        <c:axId val="83424000"/>
        <c:scaling>
          <c:orientation val="minMax"/>
        </c:scaling>
        <c:delete val="1"/>
        <c:axPos val="b"/>
        <c:tickLblPos val="none"/>
        <c:crossAx val="83418112"/>
        <c:crosses val="autoZero"/>
        <c:auto val="1"/>
        <c:lblAlgn val="ctr"/>
        <c:lblOffset val="100"/>
      </c:catAx>
    </c:plotArea>
    <c:legend>
      <c:legendPos val="r"/>
      <c:layout>
        <c:manualLayout>
          <c:xMode val="edge"/>
          <c:yMode val="edge"/>
          <c:x val="0.19802088665021358"/>
          <c:y val="1.1091043307086615E-2"/>
          <c:w val="0.60450640107643527"/>
          <c:h val="0.16219291338582678"/>
        </c:manualLayout>
      </c:layout>
      <c:txPr>
        <a:bodyPr/>
        <a:lstStyle/>
        <a:p>
          <a:pPr>
            <a:defRPr sz="1200" b="1"/>
          </a:pPr>
          <a:endParaRPr lang="en-US"/>
        </a:p>
      </c:txPr>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8.7665661830180527E-2"/>
          <c:y val="0.20421875000000078"/>
          <c:w val="0.83837537745008828"/>
          <c:h val="0.64452091535433165"/>
        </c:manualLayout>
      </c:layout>
      <c:lineChart>
        <c:grouping val="standard"/>
        <c:ser>
          <c:idx val="0"/>
          <c:order val="0"/>
          <c:tx>
            <c:strRef>
              <c:f>Sheet1!$A$2</c:f>
              <c:strCache>
                <c:ptCount val="1"/>
                <c:pt idx="0">
                  <c:v>Cleanliness, Districts below median</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Sheet1!$B$2:$K$2</c:f>
              <c:numCache>
                <c:formatCode>0%</c:formatCode>
                <c:ptCount val="10"/>
                <c:pt idx="0">
                  <c:v>0.90243902439024359</c:v>
                </c:pt>
                <c:pt idx="1">
                  <c:v>0.90733907339073394</c:v>
                </c:pt>
                <c:pt idx="2">
                  <c:v>0.91290322580645156</c:v>
                </c:pt>
                <c:pt idx="3">
                  <c:v>0.89838056680161571</c:v>
                </c:pt>
                <c:pt idx="4">
                  <c:v>0.89310205728116177</c:v>
                </c:pt>
                <c:pt idx="5">
                  <c:v>0.87667984189723325</c:v>
                </c:pt>
                <c:pt idx="6">
                  <c:v>0.85968379446640364</c:v>
                </c:pt>
                <c:pt idx="7">
                  <c:v>0.85020080321285163</c:v>
                </c:pt>
                <c:pt idx="8">
                  <c:v>0.86156941649899876</c:v>
                </c:pt>
                <c:pt idx="9">
                  <c:v>0.88734835355285968</c:v>
                </c:pt>
              </c:numCache>
            </c:numRef>
          </c:val>
        </c:ser>
        <c:ser>
          <c:idx val="1"/>
          <c:order val="1"/>
          <c:tx>
            <c:strRef>
              <c:f>Sheet1!$A$3</c:f>
              <c:strCache>
                <c:ptCount val="1"/>
                <c:pt idx="0">
                  <c:v>Cleanliness, Districts above median</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Sheet1!$B$3:$K$3</c:f>
              <c:numCache>
                <c:formatCode>0%</c:formatCode>
                <c:ptCount val="10"/>
                <c:pt idx="0">
                  <c:v>0.93779493779493783</c:v>
                </c:pt>
                <c:pt idx="1">
                  <c:v>0.94026643747314165</c:v>
                </c:pt>
                <c:pt idx="2">
                  <c:v>0.93654266958424459</c:v>
                </c:pt>
                <c:pt idx="3">
                  <c:v>0.91641663094727566</c:v>
                </c:pt>
                <c:pt idx="4">
                  <c:v>0.92400835073068899</c:v>
                </c:pt>
                <c:pt idx="5">
                  <c:v>0.90781648258283776</c:v>
                </c:pt>
                <c:pt idx="6">
                  <c:v>0.90360934182590236</c:v>
                </c:pt>
                <c:pt idx="7">
                  <c:v>0.89932030586235723</c:v>
                </c:pt>
                <c:pt idx="8">
                  <c:v>0.91647003303445063</c:v>
                </c:pt>
                <c:pt idx="9">
                  <c:v>0.94763982546608816</c:v>
                </c:pt>
              </c:numCache>
            </c:numRef>
          </c:val>
        </c:ser>
        <c:marker val="1"/>
        <c:axId val="83450496"/>
        <c:axId val="83460480"/>
      </c:lineChart>
      <c:lineChart>
        <c:grouping val="standard"/>
        <c:ser>
          <c:idx val="2"/>
          <c:order val="2"/>
          <c:tx>
            <c:strRef>
              <c:f>Sheet1!$A$4</c:f>
              <c:strCache>
                <c:ptCount val="1"/>
                <c:pt idx="0">
                  <c:v>Cleanliness, Difference</c:v>
                </c:pt>
              </c:strCache>
            </c:strRef>
          </c:tx>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Sheet1!$B$4:$K$4</c:f>
              <c:numCache>
                <c:formatCode>0%</c:formatCode>
                <c:ptCount val="10"/>
                <c:pt idx="0">
                  <c:v>3.53559134046941E-2</c:v>
                </c:pt>
                <c:pt idx="1">
                  <c:v>3.2927364082407491E-2</c:v>
                </c:pt>
                <c:pt idx="2">
                  <c:v>2.3639443777793503E-2</c:v>
                </c:pt>
                <c:pt idx="3">
                  <c:v>1.8036064145658729E-2</c:v>
                </c:pt>
                <c:pt idx="4">
                  <c:v>3.0906293449527292E-2</c:v>
                </c:pt>
                <c:pt idx="5">
                  <c:v>3.1136640685604709E-2</c:v>
                </c:pt>
                <c:pt idx="6">
                  <c:v>4.3925547359499155E-2</c:v>
                </c:pt>
                <c:pt idx="7">
                  <c:v>4.9119502649510483E-2</c:v>
                </c:pt>
                <c:pt idx="8">
                  <c:v>5.4900616535456512E-2</c:v>
                </c:pt>
                <c:pt idx="9">
                  <c:v>6.0291471913225772E-2</c:v>
                </c:pt>
              </c:numCache>
            </c:numRef>
          </c:val>
        </c:ser>
        <c:marker val="1"/>
        <c:axId val="83463552"/>
        <c:axId val="83462016"/>
      </c:lineChart>
      <c:catAx>
        <c:axId val="83450496"/>
        <c:scaling>
          <c:orientation val="minMax"/>
        </c:scaling>
        <c:axPos val="b"/>
        <c:tickLblPos val="nextTo"/>
        <c:txPr>
          <a:bodyPr/>
          <a:lstStyle/>
          <a:p>
            <a:pPr>
              <a:defRPr sz="1200" b="1"/>
            </a:pPr>
            <a:endParaRPr lang="en-US"/>
          </a:p>
        </c:txPr>
        <c:crossAx val="83460480"/>
        <c:crosses val="autoZero"/>
        <c:auto val="1"/>
        <c:lblAlgn val="ctr"/>
        <c:lblOffset val="100"/>
      </c:catAx>
      <c:valAx>
        <c:axId val="83460480"/>
        <c:scaling>
          <c:orientation val="minMax"/>
          <c:max val="1"/>
          <c:min val="0.4"/>
        </c:scaling>
        <c:axPos val="l"/>
        <c:majorGridlines/>
        <c:numFmt formatCode="0%" sourceLinked="1"/>
        <c:tickLblPos val="nextTo"/>
        <c:txPr>
          <a:bodyPr/>
          <a:lstStyle/>
          <a:p>
            <a:pPr>
              <a:defRPr sz="1100" b="1"/>
            </a:pPr>
            <a:endParaRPr lang="en-US"/>
          </a:p>
        </c:txPr>
        <c:crossAx val="83450496"/>
        <c:crosses val="autoZero"/>
        <c:crossBetween val="between"/>
        <c:majorUnit val="0.05"/>
      </c:valAx>
      <c:valAx>
        <c:axId val="83462016"/>
        <c:scaling>
          <c:orientation val="minMax"/>
          <c:max val="0.2"/>
        </c:scaling>
        <c:axPos val="r"/>
        <c:numFmt formatCode="0%" sourceLinked="1"/>
        <c:tickLblPos val="nextTo"/>
        <c:txPr>
          <a:bodyPr/>
          <a:lstStyle/>
          <a:p>
            <a:pPr>
              <a:defRPr sz="1100" b="1">
                <a:solidFill>
                  <a:schemeClr val="accent3">
                    <a:lumMod val="75000"/>
                  </a:schemeClr>
                </a:solidFill>
              </a:defRPr>
            </a:pPr>
            <a:endParaRPr lang="en-US"/>
          </a:p>
        </c:txPr>
        <c:crossAx val="83463552"/>
        <c:crosses val="max"/>
        <c:crossBetween val="between"/>
      </c:valAx>
      <c:catAx>
        <c:axId val="83463552"/>
        <c:scaling>
          <c:orientation val="minMax"/>
        </c:scaling>
        <c:delete val="1"/>
        <c:axPos val="b"/>
        <c:tickLblPos val="none"/>
        <c:crossAx val="83462016"/>
        <c:crosses val="autoZero"/>
        <c:auto val="1"/>
        <c:lblAlgn val="ctr"/>
        <c:lblOffset val="100"/>
      </c:catAx>
    </c:plotArea>
    <c:legend>
      <c:legendPos val="r"/>
      <c:layout>
        <c:manualLayout>
          <c:xMode val="edge"/>
          <c:yMode val="edge"/>
          <c:x val="0.19802088665021358"/>
          <c:y val="1.1091043307086615E-2"/>
          <c:w val="0.60450640107643527"/>
          <c:h val="0.16219291338582678"/>
        </c:manualLayout>
      </c:layout>
      <c:txPr>
        <a:bodyPr/>
        <a:lstStyle/>
        <a:p>
          <a:pPr>
            <a:defRPr sz="1200" b="1"/>
          </a:pPr>
          <a:endParaRPr lang="en-US"/>
        </a:p>
      </c:txPr>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6973D7-0361-4008-B9E1-EE6FB6082F2C}"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73D7-0361-4008-B9E1-EE6FB6082F2C}"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73D7-0361-4008-B9E1-EE6FB6082F2C}"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73D7-0361-4008-B9E1-EE6FB6082F2C}"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6973D7-0361-4008-B9E1-EE6FB6082F2C}"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6973D7-0361-4008-B9E1-EE6FB6082F2C}"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6973D7-0361-4008-B9E1-EE6FB6082F2C}" type="datetimeFigureOut">
              <a:rPr lang="en-US" smtClean="0"/>
              <a:pPr/>
              <a:t>4/2/2015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6973D7-0361-4008-B9E1-EE6FB6082F2C}" type="datetimeFigureOut">
              <a:rPr lang="en-US" smtClean="0"/>
              <a:pPr/>
              <a:t>4/2/2015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973D7-0361-4008-B9E1-EE6FB6082F2C}" type="datetimeFigureOut">
              <a:rPr lang="en-US" smtClean="0"/>
              <a:pPr/>
              <a:t>4/2/2015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973D7-0361-4008-B9E1-EE6FB6082F2C}"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973D7-0361-4008-B9E1-EE6FB6082F2C}"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A982B-BCFA-4044-8940-2CAF04EFFD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973D7-0361-4008-B9E1-EE6FB6082F2C}" type="datetimeFigureOut">
              <a:rPr lang="en-US" smtClean="0"/>
              <a:pPr/>
              <a:t>4/2/2015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A982B-BCFA-4044-8940-2CAF04EFF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335898697903.jpg (354×210)"/>
          <p:cNvPicPr>
            <a:picLocks noChangeAspect="1" noChangeArrowheads="1"/>
          </p:cNvPicPr>
          <p:nvPr/>
        </p:nvPicPr>
        <p:blipFill>
          <a:blip r:embed="rId2" cstate="print"/>
          <a:srcRect/>
          <a:stretch>
            <a:fillRect/>
          </a:stretch>
        </p:blipFill>
        <p:spPr bwMode="auto">
          <a:xfrm>
            <a:off x="5105400" y="666749"/>
            <a:ext cx="3371850" cy="2000251"/>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5210175" y="2895600"/>
            <a:ext cx="3171825" cy="3086100"/>
          </a:xfrm>
          <a:prstGeom prst="rect">
            <a:avLst/>
          </a:prstGeom>
          <a:noFill/>
          <a:ln w="9525">
            <a:noFill/>
            <a:miter lim="800000"/>
            <a:headEnd/>
            <a:tailEnd/>
          </a:ln>
        </p:spPr>
      </p:pic>
      <p:sp>
        <p:nvSpPr>
          <p:cNvPr id="6" name="TextBox 5"/>
          <p:cNvSpPr txBox="1"/>
          <p:nvPr/>
        </p:nvSpPr>
        <p:spPr>
          <a:xfrm>
            <a:off x="228600" y="762000"/>
            <a:ext cx="4419600" cy="2400657"/>
          </a:xfrm>
          <a:prstGeom prst="rect">
            <a:avLst/>
          </a:prstGeom>
          <a:noFill/>
        </p:spPr>
        <p:txBody>
          <a:bodyPr wrap="square" rtlCol="0">
            <a:spAutoFit/>
          </a:bodyPr>
          <a:lstStyle/>
          <a:p>
            <a:r>
              <a:rPr lang="en-US" sz="3000" b="1" dirty="0" smtClean="0"/>
              <a:t>Park Quality and the Relationship with Socioeconomic Demographics: A Joint DPR and CUSP Project</a:t>
            </a:r>
            <a:endParaRPr lang="en-US" sz="3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3048000" cy="3416320"/>
          </a:xfrm>
          <a:prstGeom prst="rect">
            <a:avLst/>
          </a:prstGeom>
          <a:noFill/>
        </p:spPr>
        <p:txBody>
          <a:bodyPr wrap="square" rtlCol="0">
            <a:spAutoFit/>
          </a:bodyPr>
          <a:lstStyle/>
          <a:p>
            <a:r>
              <a:rPr lang="en-US" dirty="0" smtClean="0"/>
              <a:t>Based on the initial study, the findings were found to be inconclusive.</a:t>
            </a:r>
          </a:p>
          <a:p>
            <a:endParaRPr lang="en-US" dirty="0" smtClean="0"/>
          </a:p>
          <a:p>
            <a:r>
              <a:rPr lang="en-US" dirty="0" smtClean="0"/>
              <a:t>Although the linear model shows a positive relationship between income and ratings, the r-squared was only .235, which indicates income by itself does not explain the variability in park quality that well. </a:t>
            </a:r>
            <a:endParaRPr lang="en-US" dirty="0"/>
          </a:p>
        </p:txBody>
      </p:sp>
      <p:graphicFrame>
        <p:nvGraphicFramePr>
          <p:cNvPr id="4" name="Chart 3"/>
          <p:cNvGraphicFramePr/>
          <p:nvPr/>
        </p:nvGraphicFramePr>
        <p:xfrm>
          <a:off x="3810000" y="990600"/>
          <a:ext cx="4888675" cy="482513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0"/>
            <a:ext cx="8077200" cy="923330"/>
          </a:xfrm>
          <a:prstGeom prst="rect">
            <a:avLst/>
          </a:prstGeom>
          <a:noFill/>
        </p:spPr>
        <p:txBody>
          <a:bodyPr wrap="square" rtlCol="0">
            <a:spAutoFit/>
          </a:bodyPr>
          <a:lstStyle/>
          <a:p>
            <a:r>
              <a:rPr lang="en-US" dirty="0" smtClean="0"/>
              <a:t>Although the initial analysis was inconclusive, there are reasons why a more in-depth study is worthwhile – there is a discrepancy in park quality between park districts with above average income and below average income.</a:t>
            </a:r>
            <a:endParaRPr lang="en-US" dirty="0"/>
          </a:p>
        </p:txBody>
      </p:sp>
      <p:graphicFrame>
        <p:nvGraphicFramePr>
          <p:cNvPr id="4" name="Table 3"/>
          <p:cNvGraphicFramePr>
            <a:graphicFrameLocks noGrp="1"/>
          </p:cNvGraphicFramePr>
          <p:nvPr/>
        </p:nvGraphicFramePr>
        <p:xfrm>
          <a:off x="449578" y="2057400"/>
          <a:ext cx="8008621" cy="1471260"/>
        </p:xfrm>
        <a:graphic>
          <a:graphicData uri="http://schemas.openxmlformats.org/drawingml/2006/table">
            <a:tbl>
              <a:tblPr/>
              <a:tblGrid>
                <a:gridCol w="1192352"/>
                <a:gridCol w="1092988"/>
                <a:gridCol w="1092988"/>
                <a:gridCol w="1092988"/>
                <a:gridCol w="1092988"/>
                <a:gridCol w="1092988"/>
                <a:gridCol w="1351329"/>
              </a:tblGrid>
              <a:tr h="294252">
                <a:tc gridSpan="7">
                  <a:txBody>
                    <a:bodyPr/>
                    <a:lstStyle/>
                    <a:p>
                      <a:pPr algn="l" fontAlgn="ctr"/>
                      <a:r>
                        <a:rPr lang="en-US" sz="1400" b="1" i="0" u="none" strike="noStrike" dirty="0" smtClean="0">
                          <a:solidFill>
                            <a:srgbClr val="000000"/>
                          </a:solidFill>
                          <a:latin typeface="Calibri"/>
                        </a:rPr>
                        <a:t>Overall Condition Four-year </a:t>
                      </a:r>
                      <a:r>
                        <a:rPr lang="en-US" sz="1400" b="1" i="0" u="none" strike="noStrike" dirty="0">
                          <a:solidFill>
                            <a:srgbClr val="000000"/>
                          </a:solidFill>
                          <a:latin typeface="Calibri"/>
                        </a:rPr>
                        <a:t>Period (CY 2010 - CY 2013)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4252">
                <a:tc>
                  <a:txBody>
                    <a:bodyPr/>
                    <a:lstStyle/>
                    <a:p>
                      <a:pPr algn="l" fontAlgn="ctr"/>
                      <a:r>
                        <a:rPr lang="en-US" sz="1400" b="0" i="0" u="none" strike="noStrike">
                          <a:solidFill>
                            <a:srgbClr val="FFFFFF"/>
                          </a:solidFill>
                          <a:latin typeface="Calibri"/>
                        </a:rPr>
                        <a:t> </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BX</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BK</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MN</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QN</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SI</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Citywide</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r>
              <a:tr h="294252">
                <a:tc>
                  <a:txBody>
                    <a:bodyPr/>
                    <a:lstStyle/>
                    <a:p>
                      <a:pPr algn="l" fontAlgn="ctr"/>
                      <a:r>
                        <a:rPr lang="en-US" sz="1400" b="0" i="0" u="none" strike="noStrike">
                          <a:solidFill>
                            <a:srgbClr val="000000"/>
                          </a:solidFill>
                          <a:latin typeface="Calibri"/>
                        </a:rPr>
                        <a:t>Above</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86%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81%</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93%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89%</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294252">
                <a:tc>
                  <a:txBody>
                    <a:bodyPr/>
                    <a:lstStyle/>
                    <a:p>
                      <a:pPr algn="l" fontAlgn="ctr"/>
                      <a:r>
                        <a:rPr lang="en-US" sz="1400" b="0" i="0" u="none" strike="noStrike">
                          <a:solidFill>
                            <a:srgbClr val="000000"/>
                          </a:solidFill>
                          <a:latin typeface="Calibri"/>
                        </a:rPr>
                        <a:t>Below</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82%</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76%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80%</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84%</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92%</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82%</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r h="294252">
                <a:tc>
                  <a:txBody>
                    <a:bodyPr/>
                    <a:lstStyle/>
                    <a:p>
                      <a:pPr algn="l" fontAlgn="ctr"/>
                      <a:r>
                        <a:rPr lang="en-US" sz="1400" b="0" i="0" u="none" strike="noStrike">
                          <a:solidFill>
                            <a:srgbClr val="000000"/>
                          </a:solidFill>
                          <a:latin typeface="Calibri"/>
                        </a:rPr>
                        <a:t> </a:t>
                      </a:r>
                    </a:p>
                  </a:txBody>
                  <a:tcPr marL="6695" marR="6695" marT="669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400" b="0" i="0" u="none" strike="noStrike">
                          <a:solidFill>
                            <a:srgbClr val="000000"/>
                          </a:solidFill>
                          <a:latin typeface="Calibri"/>
                        </a:rPr>
                        <a:t>4%</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5%</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13%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2%</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FF0000"/>
                          </a:solidFill>
                          <a:latin typeface="Calibri"/>
                        </a:rPr>
                        <a:t>-3%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4%</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r>
            </a:tbl>
          </a:graphicData>
        </a:graphic>
      </p:graphicFrame>
      <p:graphicFrame>
        <p:nvGraphicFramePr>
          <p:cNvPr id="5" name="Table 4"/>
          <p:cNvGraphicFramePr>
            <a:graphicFrameLocks noGrp="1"/>
          </p:cNvGraphicFramePr>
          <p:nvPr/>
        </p:nvGraphicFramePr>
        <p:xfrm>
          <a:off x="457200" y="4038600"/>
          <a:ext cx="8000999" cy="1447800"/>
        </p:xfrm>
        <a:graphic>
          <a:graphicData uri="http://schemas.openxmlformats.org/drawingml/2006/table">
            <a:tbl>
              <a:tblPr/>
              <a:tblGrid>
                <a:gridCol w="1191219"/>
                <a:gridCol w="1091947"/>
                <a:gridCol w="1091947"/>
                <a:gridCol w="1091947"/>
                <a:gridCol w="1091947"/>
                <a:gridCol w="1091947"/>
                <a:gridCol w="1350045"/>
              </a:tblGrid>
              <a:tr h="289560">
                <a:tc gridSpan="7">
                  <a:txBody>
                    <a:bodyPr/>
                    <a:lstStyle/>
                    <a:p>
                      <a:pPr algn="l" fontAlgn="ctr"/>
                      <a:r>
                        <a:rPr lang="en-US" sz="1400" b="1" i="0" u="none" strike="noStrike" dirty="0" smtClean="0">
                          <a:solidFill>
                            <a:srgbClr val="000000"/>
                          </a:solidFill>
                          <a:latin typeface="Calibri"/>
                        </a:rPr>
                        <a:t>Cleanliness Four-year </a:t>
                      </a:r>
                      <a:r>
                        <a:rPr lang="en-US" sz="1400" b="1" i="0" u="none" strike="noStrike" dirty="0">
                          <a:solidFill>
                            <a:srgbClr val="000000"/>
                          </a:solidFill>
                          <a:latin typeface="Calibri"/>
                        </a:rPr>
                        <a:t>Period (CY 2010 - CY 2013)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9560">
                <a:tc>
                  <a:txBody>
                    <a:bodyPr/>
                    <a:lstStyle/>
                    <a:p>
                      <a:pPr algn="l" fontAlgn="ctr"/>
                      <a:r>
                        <a:rPr lang="en-US" sz="1400" b="0" i="0" u="none" strike="noStrike">
                          <a:solidFill>
                            <a:srgbClr val="FFFFFF"/>
                          </a:solidFill>
                          <a:latin typeface="Calibri"/>
                        </a:rPr>
                        <a:t> </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BX</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BK</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dirty="0">
                          <a:solidFill>
                            <a:srgbClr val="FFFFFF"/>
                          </a:solidFill>
                          <a:latin typeface="Calibri"/>
                        </a:rPr>
                        <a:t>MN</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QN</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SI</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c>
                  <a:txBody>
                    <a:bodyPr/>
                    <a:lstStyle/>
                    <a:p>
                      <a:pPr algn="ctr" fontAlgn="ctr"/>
                      <a:r>
                        <a:rPr lang="en-US" sz="1400" b="0" i="0" u="none" strike="noStrike">
                          <a:solidFill>
                            <a:srgbClr val="FFFFFF"/>
                          </a:solidFill>
                          <a:latin typeface="Calibri"/>
                        </a:rPr>
                        <a:t>Citywide</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BE46"/>
                    </a:solidFill>
                  </a:tcPr>
                </a:tc>
              </a:tr>
              <a:tr h="289560">
                <a:tc>
                  <a:txBody>
                    <a:bodyPr/>
                    <a:lstStyle/>
                    <a:p>
                      <a:pPr algn="l" fontAlgn="ctr"/>
                      <a:r>
                        <a:rPr lang="en-US" sz="1400" b="0" i="0" u="none" strike="noStrike" dirty="0">
                          <a:solidFill>
                            <a:srgbClr val="000000"/>
                          </a:solidFill>
                          <a:latin typeface="Calibri"/>
                        </a:rPr>
                        <a:t>Above</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91%</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87%</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97%</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93%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93%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91%</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r h="289560">
                <a:tc>
                  <a:txBody>
                    <a:bodyPr/>
                    <a:lstStyle/>
                    <a:p>
                      <a:pPr algn="l" fontAlgn="ctr"/>
                      <a:r>
                        <a:rPr lang="en-US" sz="1400" b="0" i="0" u="none" strike="noStrike">
                          <a:solidFill>
                            <a:srgbClr val="000000"/>
                          </a:solidFill>
                          <a:latin typeface="Calibri"/>
                        </a:rPr>
                        <a:t>Below</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82%</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87%</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89%</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96%</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87%</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r h="289560">
                <a:tc>
                  <a:txBody>
                    <a:bodyPr/>
                    <a:lstStyle/>
                    <a:p>
                      <a:pPr algn="l" fontAlgn="ctr"/>
                      <a:r>
                        <a:rPr lang="en-US" sz="1400" b="0" i="0" u="none" strike="noStrike">
                          <a:solidFill>
                            <a:srgbClr val="000000"/>
                          </a:solidFill>
                          <a:latin typeface="Calibri"/>
                        </a:rPr>
                        <a:t> </a:t>
                      </a:r>
                    </a:p>
                  </a:txBody>
                  <a:tcPr marL="6695" marR="6695" marT="669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400" b="0" i="0" u="none" strike="noStrike">
                          <a:solidFill>
                            <a:srgbClr val="000000"/>
                          </a:solidFill>
                          <a:latin typeface="Calibri"/>
                        </a:rPr>
                        <a:t>5%</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5%</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latin typeface="Calibri"/>
                        </a:rPr>
                        <a:t>10%</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4%</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FF0000"/>
                          </a:solidFill>
                          <a:latin typeface="Calibri"/>
                        </a:rPr>
                        <a:t>-3%</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latin typeface="Calibri"/>
                        </a:rPr>
                        <a:t>4%</a:t>
                      </a:r>
                    </a:p>
                  </a:txBody>
                  <a:tcPr marL="6695" marR="6695" marT="6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16468"/>
            <a:ext cx="8077200" cy="369332"/>
          </a:xfrm>
          <a:prstGeom prst="rect">
            <a:avLst/>
          </a:prstGeom>
          <a:noFill/>
        </p:spPr>
        <p:txBody>
          <a:bodyPr wrap="square" rtlCol="0">
            <a:spAutoFit/>
          </a:bodyPr>
          <a:lstStyle/>
          <a:p>
            <a:r>
              <a:rPr lang="en-US" dirty="0" smtClean="0"/>
              <a:t>…and in some ways the discrepancy is growing, at least for cleanliness.  </a:t>
            </a:r>
            <a:endParaRPr lang="en-US" dirty="0"/>
          </a:p>
        </p:txBody>
      </p:sp>
      <p:graphicFrame>
        <p:nvGraphicFramePr>
          <p:cNvPr id="6" name="Chart 5"/>
          <p:cNvGraphicFramePr/>
          <p:nvPr/>
        </p:nvGraphicFramePr>
        <p:xfrm>
          <a:off x="457200" y="762000"/>
          <a:ext cx="8153400"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457200" y="3733800"/>
          <a:ext cx="8229600" cy="304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Next Steps:</a:t>
            </a:r>
            <a:endParaRPr lang="en-US" sz="2400" b="1" dirty="0"/>
          </a:p>
        </p:txBody>
      </p:sp>
      <p:sp>
        <p:nvSpPr>
          <p:cNvPr id="3" name="TextBox 2"/>
          <p:cNvSpPr txBox="1"/>
          <p:nvPr/>
        </p:nvSpPr>
        <p:spPr>
          <a:xfrm>
            <a:off x="685800" y="1219200"/>
            <a:ext cx="8077200" cy="4801314"/>
          </a:xfrm>
          <a:prstGeom prst="rect">
            <a:avLst/>
          </a:prstGeom>
          <a:noFill/>
        </p:spPr>
        <p:txBody>
          <a:bodyPr wrap="square" rtlCol="0">
            <a:spAutoFit/>
          </a:bodyPr>
          <a:lstStyle/>
          <a:p>
            <a:r>
              <a:rPr lang="en-US" dirty="0" smtClean="0"/>
              <a:t>So far, the NYC Parks analysis has focused mostly on the relationship between park quality and neighborhood income.  As part of the enhanced analysis, NYC Parks would like to know how other variables factor in the differences in ratings.  Other variables could be:</a:t>
            </a:r>
          </a:p>
          <a:p>
            <a:endParaRPr lang="en-US" dirty="0" smtClean="0"/>
          </a:p>
          <a:p>
            <a:pPr>
              <a:buFontTx/>
              <a:buChar char="-"/>
            </a:pPr>
            <a:r>
              <a:rPr lang="en-US" dirty="0" smtClean="0"/>
              <a:t> </a:t>
            </a:r>
            <a:r>
              <a:rPr lang="en-US" dirty="0" smtClean="0"/>
              <a:t> Neighborhood </a:t>
            </a:r>
            <a:r>
              <a:rPr lang="en-US" dirty="0" smtClean="0"/>
              <a:t>population and density</a:t>
            </a:r>
          </a:p>
          <a:p>
            <a:pPr>
              <a:buFontTx/>
              <a:buChar char="-"/>
            </a:pPr>
            <a:r>
              <a:rPr lang="en-US" dirty="0" smtClean="0"/>
              <a:t> </a:t>
            </a:r>
            <a:r>
              <a:rPr lang="en-US" dirty="0" smtClean="0"/>
              <a:t> GIS-related </a:t>
            </a:r>
            <a:r>
              <a:rPr lang="en-US" dirty="0" smtClean="0"/>
              <a:t>property and inventory information</a:t>
            </a:r>
          </a:p>
          <a:p>
            <a:pPr>
              <a:buFontTx/>
              <a:buChar char="-"/>
            </a:pPr>
            <a:r>
              <a:rPr lang="en-US" dirty="0" smtClean="0"/>
              <a:t> </a:t>
            </a:r>
            <a:r>
              <a:rPr lang="en-US" dirty="0" smtClean="0"/>
              <a:t> NYPD </a:t>
            </a:r>
            <a:r>
              <a:rPr lang="en-US" dirty="0" err="1" smtClean="0"/>
              <a:t>CompStat</a:t>
            </a:r>
            <a:r>
              <a:rPr lang="en-US" dirty="0" smtClean="0"/>
              <a:t> statistics</a:t>
            </a:r>
          </a:p>
          <a:p>
            <a:pPr>
              <a:buFontTx/>
              <a:buChar char="-"/>
            </a:pPr>
            <a:r>
              <a:rPr lang="en-US" dirty="0" smtClean="0"/>
              <a:t> </a:t>
            </a:r>
            <a:r>
              <a:rPr lang="en-US" dirty="0" smtClean="0"/>
              <a:t> 311 </a:t>
            </a:r>
            <a:r>
              <a:rPr lang="en-US" dirty="0" smtClean="0"/>
              <a:t>service request </a:t>
            </a:r>
            <a:r>
              <a:rPr lang="en-US" dirty="0" smtClean="0"/>
              <a:t>volume</a:t>
            </a:r>
          </a:p>
          <a:p>
            <a:pPr>
              <a:buFontTx/>
              <a:buChar char="-"/>
            </a:pPr>
            <a:r>
              <a:rPr lang="en-US" dirty="0" smtClean="0"/>
              <a:t> </a:t>
            </a:r>
            <a:r>
              <a:rPr lang="en-US" dirty="0" smtClean="0"/>
              <a:t> Proximity to schools, clinics, and NYCHA housing</a:t>
            </a:r>
          </a:p>
          <a:p>
            <a:pPr>
              <a:buFontTx/>
              <a:buChar char="-"/>
            </a:pPr>
            <a:endParaRPr lang="en-US" dirty="0" smtClean="0"/>
          </a:p>
          <a:p>
            <a:pPr>
              <a:buFontTx/>
              <a:buChar char="-"/>
            </a:pPr>
            <a:endParaRPr lang="en-US" dirty="0" smtClean="0"/>
          </a:p>
          <a:p>
            <a:r>
              <a:rPr lang="en-US" b="1" dirty="0" smtClean="0"/>
              <a:t>In summary, this is the main question to consider for this assignment:</a:t>
            </a:r>
          </a:p>
          <a:p>
            <a:pPr marL="342900" indent="-342900"/>
            <a:endParaRPr lang="en-US" b="1" dirty="0" smtClean="0"/>
          </a:p>
          <a:p>
            <a:pPr indent="-342900"/>
            <a:r>
              <a:rPr lang="en-US" b="1" dirty="0" smtClean="0"/>
              <a:t>What, if any, patterns emerge when comparing park ratings and features to the various neighborhoods and socioeconomic groups throughout the City?</a:t>
            </a:r>
          </a:p>
          <a:p>
            <a:pPr marL="342900" indent="-342900"/>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76535"/>
            <a:ext cx="6248400" cy="461665"/>
          </a:xfrm>
          <a:prstGeom prst="rect">
            <a:avLst/>
          </a:prstGeom>
          <a:noFill/>
        </p:spPr>
        <p:txBody>
          <a:bodyPr wrap="square" rtlCol="0">
            <a:spAutoFit/>
          </a:bodyPr>
          <a:lstStyle/>
          <a:p>
            <a:r>
              <a:rPr lang="en-US" sz="2400" b="1" dirty="0" smtClean="0"/>
              <a:t>Current list of datasets to be provided by DPR:</a:t>
            </a:r>
            <a:endParaRPr lang="en-US" sz="2400" b="1" dirty="0"/>
          </a:p>
        </p:txBody>
      </p:sp>
      <p:sp>
        <p:nvSpPr>
          <p:cNvPr id="3" name="TextBox 2"/>
          <p:cNvSpPr txBox="1"/>
          <p:nvPr/>
        </p:nvSpPr>
        <p:spPr>
          <a:xfrm>
            <a:off x="533400" y="1100078"/>
            <a:ext cx="4114800" cy="3416320"/>
          </a:xfrm>
          <a:prstGeom prst="rect">
            <a:avLst/>
          </a:prstGeom>
          <a:noFill/>
        </p:spPr>
        <p:txBody>
          <a:bodyPr wrap="square" rtlCol="0">
            <a:spAutoFit/>
          </a:bodyPr>
          <a:lstStyle/>
          <a:p>
            <a:r>
              <a:rPr lang="en-US" b="1" u="sng" dirty="0" smtClean="0">
                <a:solidFill>
                  <a:srgbClr val="6CBE46"/>
                </a:solidFill>
              </a:rPr>
              <a:t>Parks Inspection Program (PIP) Datasets</a:t>
            </a:r>
          </a:p>
          <a:p>
            <a:pPr>
              <a:buFontTx/>
              <a:buChar char="-"/>
            </a:pPr>
            <a:r>
              <a:rPr lang="en-US" dirty="0" smtClean="0"/>
              <a:t>  All Sites</a:t>
            </a:r>
          </a:p>
          <a:p>
            <a:pPr>
              <a:buFontTx/>
              <a:buChar char="-"/>
            </a:pPr>
            <a:r>
              <a:rPr lang="en-US" dirty="0" smtClean="0"/>
              <a:t>  Inspection Main</a:t>
            </a:r>
          </a:p>
          <a:p>
            <a:pPr>
              <a:buFontTx/>
              <a:buChar char="-"/>
            </a:pPr>
            <a:r>
              <a:rPr lang="en-US" dirty="0" smtClean="0"/>
              <a:t>  Feature Inventory</a:t>
            </a:r>
          </a:p>
          <a:p>
            <a:pPr>
              <a:buFontTx/>
              <a:buChar char="-"/>
            </a:pPr>
            <a:r>
              <a:rPr lang="en-US" dirty="0" smtClean="0"/>
              <a:t>  Feature Ratings</a:t>
            </a:r>
          </a:p>
          <a:p>
            <a:pPr>
              <a:buFontTx/>
              <a:buChar char="-"/>
            </a:pPr>
            <a:r>
              <a:rPr lang="en-US" dirty="0" smtClean="0"/>
              <a:t>  Comfort Stations</a:t>
            </a:r>
          </a:p>
          <a:p>
            <a:pPr>
              <a:buFontTx/>
              <a:buChar char="-"/>
            </a:pPr>
            <a:r>
              <a:rPr lang="en-US" dirty="0" smtClean="0"/>
              <a:t>  Drinking Fountains</a:t>
            </a:r>
          </a:p>
          <a:p>
            <a:pPr>
              <a:buFontTx/>
              <a:buChar char="-"/>
            </a:pPr>
            <a:r>
              <a:rPr lang="en-US" dirty="0" smtClean="0"/>
              <a:t>  Park Visitors (based on scale)</a:t>
            </a:r>
          </a:p>
          <a:p>
            <a:endParaRPr lang="en-US" dirty="0" smtClean="0"/>
          </a:p>
          <a:p>
            <a:endParaRPr lang="en-US" dirty="0" smtClean="0"/>
          </a:p>
          <a:p>
            <a:r>
              <a:rPr lang="en-US" b="1" u="sng" dirty="0" smtClean="0">
                <a:solidFill>
                  <a:srgbClr val="6CBE46"/>
                </a:solidFill>
              </a:rPr>
              <a:t>Other Datasets</a:t>
            </a:r>
          </a:p>
          <a:p>
            <a:r>
              <a:rPr lang="en-US" dirty="0" smtClean="0"/>
              <a:t>-  Permits</a:t>
            </a:r>
          </a:p>
        </p:txBody>
      </p:sp>
      <p:sp>
        <p:nvSpPr>
          <p:cNvPr id="4" name="TextBox 3"/>
          <p:cNvSpPr txBox="1"/>
          <p:nvPr/>
        </p:nvSpPr>
        <p:spPr>
          <a:xfrm>
            <a:off x="5181600" y="1095613"/>
            <a:ext cx="3352800" cy="3970318"/>
          </a:xfrm>
          <a:prstGeom prst="rect">
            <a:avLst/>
          </a:prstGeom>
          <a:noFill/>
        </p:spPr>
        <p:txBody>
          <a:bodyPr wrap="square" rtlCol="0">
            <a:spAutoFit/>
          </a:bodyPr>
          <a:lstStyle/>
          <a:p>
            <a:r>
              <a:rPr lang="en-US" b="1" u="sng" dirty="0" smtClean="0">
                <a:solidFill>
                  <a:srgbClr val="6CBE46"/>
                </a:solidFill>
              </a:rPr>
              <a:t>GIS Datasets</a:t>
            </a:r>
          </a:p>
          <a:p>
            <a:pPr>
              <a:buFontTx/>
              <a:buChar char="-"/>
            </a:pPr>
            <a:r>
              <a:rPr lang="en-US" dirty="0" smtClean="0"/>
              <a:t>  Dog Run</a:t>
            </a:r>
          </a:p>
          <a:p>
            <a:pPr>
              <a:buFontTx/>
              <a:buChar char="-"/>
            </a:pPr>
            <a:r>
              <a:rPr lang="en-US" dirty="0" smtClean="0"/>
              <a:t>  Athletic Facility/Field</a:t>
            </a:r>
          </a:p>
          <a:p>
            <a:pPr>
              <a:buFontTx/>
              <a:buChar char="-"/>
            </a:pPr>
            <a:r>
              <a:rPr lang="en-US" dirty="0" smtClean="0"/>
              <a:t>  Functional Parkland</a:t>
            </a:r>
          </a:p>
          <a:p>
            <a:pPr>
              <a:buFontTx/>
              <a:buChar char="-"/>
            </a:pPr>
            <a:r>
              <a:rPr lang="en-US" dirty="0" smtClean="0"/>
              <a:t>  </a:t>
            </a:r>
            <a:r>
              <a:rPr lang="en-US" dirty="0" err="1" smtClean="0"/>
              <a:t>GreenThumb</a:t>
            </a:r>
            <a:r>
              <a:rPr lang="en-US" dirty="0" smtClean="0"/>
              <a:t> Garden</a:t>
            </a:r>
          </a:p>
          <a:p>
            <a:pPr>
              <a:buFontTx/>
              <a:buChar char="-"/>
            </a:pPr>
            <a:r>
              <a:rPr lang="en-US" dirty="0" smtClean="0"/>
              <a:t>  Park District</a:t>
            </a:r>
          </a:p>
          <a:p>
            <a:pPr>
              <a:buFontTx/>
              <a:buChar char="-"/>
            </a:pPr>
            <a:r>
              <a:rPr lang="en-US" dirty="0" smtClean="0"/>
              <a:t>  Parking Lot</a:t>
            </a:r>
          </a:p>
          <a:p>
            <a:pPr>
              <a:buFontTx/>
              <a:buChar char="-"/>
            </a:pPr>
            <a:r>
              <a:rPr lang="en-US" dirty="0" smtClean="0"/>
              <a:t>  Playground</a:t>
            </a:r>
          </a:p>
          <a:p>
            <a:pPr>
              <a:buFontTx/>
              <a:buChar char="-"/>
            </a:pPr>
            <a:r>
              <a:rPr lang="en-US" dirty="0" smtClean="0"/>
              <a:t>  Play Unit</a:t>
            </a:r>
          </a:p>
          <a:p>
            <a:pPr>
              <a:buFontTx/>
              <a:buChar char="-"/>
            </a:pPr>
            <a:r>
              <a:rPr lang="en-US" dirty="0" smtClean="0"/>
              <a:t>  Pool</a:t>
            </a:r>
          </a:p>
          <a:p>
            <a:pPr>
              <a:buFontTx/>
              <a:buChar char="-"/>
            </a:pPr>
            <a:r>
              <a:rPr lang="en-US" dirty="0" smtClean="0"/>
              <a:t>  Property</a:t>
            </a:r>
          </a:p>
          <a:p>
            <a:pPr>
              <a:buFontTx/>
              <a:buChar char="-"/>
            </a:pPr>
            <a:r>
              <a:rPr lang="en-US" dirty="0" smtClean="0"/>
              <a:t>  Safety Surface</a:t>
            </a:r>
          </a:p>
          <a:p>
            <a:pPr>
              <a:buFontTx/>
              <a:buChar char="-"/>
            </a:pPr>
            <a:r>
              <a:rPr lang="en-US" dirty="0" smtClean="0"/>
              <a:t>  Skate Park</a:t>
            </a:r>
          </a:p>
          <a:p>
            <a:pPr>
              <a:buFontTx/>
              <a:buChar char="-"/>
            </a:pPr>
            <a:r>
              <a:rPr lang="en-US" dirty="0" smtClean="0"/>
              <a:t>  Zone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3733800" cy="461665"/>
          </a:xfrm>
          <a:prstGeom prst="rect">
            <a:avLst/>
          </a:prstGeom>
          <a:noFill/>
        </p:spPr>
        <p:txBody>
          <a:bodyPr wrap="square" rtlCol="0">
            <a:spAutoFit/>
          </a:bodyPr>
          <a:lstStyle/>
          <a:p>
            <a:r>
              <a:rPr lang="en-US" sz="2400" b="1" dirty="0" smtClean="0"/>
              <a:t>About NYC Parks:</a:t>
            </a:r>
            <a:endParaRPr lang="en-US" sz="2400" b="1" dirty="0"/>
          </a:p>
        </p:txBody>
      </p:sp>
      <p:sp>
        <p:nvSpPr>
          <p:cNvPr id="3" name="TextBox 2"/>
          <p:cNvSpPr txBox="1"/>
          <p:nvPr/>
        </p:nvSpPr>
        <p:spPr>
          <a:xfrm>
            <a:off x="685800" y="1219200"/>
            <a:ext cx="8077200" cy="2308324"/>
          </a:xfrm>
          <a:prstGeom prst="rect">
            <a:avLst/>
          </a:prstGeom>
          <a:noFill/>
        </p:spPr>
        <p:txBody>
          <a:bodyPr wrap="square" rtlCol="0">
            <a:spAutoFit/>
          </a:bodyPr>
          <a:lstStyle/>
          <a:p>
            <a:r>
              <a:rPr lang="en-US" dirty="0" smtClean="0"/>
              <a:t>NYC Parks is the City’s main provider of recreational and athletic programming, as well as the home of concerts, world-class sporting events, and cultural festivals.  We conduct programming at various entities such as athletic fields, tennis courts, public pools, and recreation facilities.  We also offer educational experiences at our historic house museums and monuments, as well as nature centers.  We are the stewards of nearly 30,000 acres of land – 14 percent of New York City – with properties ranging from Coney Island Beach to Central Park to playgrounds and sitting areas.  We also look after approximately 650,000 street trees and two million more in parks.</a:t>
            </a:r>
            <a:endParaRPr lang="en-US" dirty="0"/>
          </a:p>
        </p:txBody>
      </p:sp>
      <p:pic>
        <p:nvPicPr>
          <p:cNvPr id="9" name="Picture 8" descr="hunter 2.jpg"/>
          <p:cNvPicPr>
            <a:picLocks noChangeAspect="1"/>
          </p:cNvPicPr>
          <p:nvPr/>
        </p:nvPicPr>
        <p:blipFill>
          <a:blip r:embed="rId2" cstate="print"/>
          <a:stretch>
            <a:fillRect/>
          </a:stretch>
        </p:blipFill>
        <p:spPr>
          <a:xfrm>
            <a:off x="45720" y="3733800"/>
            <a:ext cx="2926080" cy="2194560"/>
          </a:xfrm>
          <a:prstGeom prst="rect">
            <a:avLst/>
          </a:prstGeom>
          <a:ln w="28575">
            <a:solidFill>
              <a:srgbClr val="92D050"/>
            </a:solidFill>
          </a:ln>
        </p:spPr>
      </p:pic>
      <p:pic>
        <p:nvPicPr>
          <p:cNvPr id="11" name="Picture 10" descr="rucker 2.jpg"/>
          <p:cNvPicPr>
            <a:picLocks noChangeAspect="1"/>
          </p:cNvPicPr>
          <p:nvPr/>
        </p:nvPicPr>
        <p:blipFill>
          <a:blip r:embed="rId3" cstate="print"/>
          <a:stretch>
            <a:fillRect/>
          </a:stretch>
        </p:blipFill>
        <p:spPr>
          <a:xfrm>
            <a:off x="3124200" y="3733800"/>
            <a:ext cx="2926080" cy="2194560"/>
          </a:xfrm>
          <a:prstGeom prst="rect">
            <a:avLst/>
          </a:prstGeom>
          <a:ln w="28575">
            <a:solidFill>
              <a:srgbClr val="92D050"/>
            </a:solidFill>
          </a:ln>
        </p:spPr>
      </p:pic>
      <p:pic>
        <p:nvPicPr>
          <p:cNvPr id="12" name="Picture 11" descr="clove.jpg"/>
          <p:cNvPicPr>
            <a:picLocks noChangeAspect="1"/>
          </p:cNvPicPr>
          <p:nvPr/>
        </p:nvPicPr>
        <p:blipFill>
          <a:blip r:embed="rId4" cstate="print"/>
          <a:stretch>
            <a:fillRect/>
          </a:stretch>
        </p:blipFill>
        <p:spPr>
          <a:xfrm>
            <a:off x="6172200" y="3733800"/>
            <a:ext cx="2926080" cy="2194560"/>
          </a:xfrm>
          <a:prstGeom prst="rect">
            <a:avLst/>
          </a:prstGeom>
          <a:ln w="28575">
            <a:solidFill>
              <a:srgbClr val="92D050"/>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How we measure park quality:</a:t>
            </a:r>
            <a:endParaRPr lang="en-US" sz="2400" b="1" dirty="0"/>
          </a:p>
        </p:txBody>
      </p:sp>
      <p:sp>
        <p:nvSpPr>
          <p:cNvPr id="3" name="TextBox 2"/>
          <p:cNvSpPr txBox="1"/>
          <p:nvPr/>
        </p:nvSpPr>
        <p:spPr>
          <a:xfrm>
            <a:off x="685800" y="1219200"/>
            <a:ext cx="8077200" cy="3139321"/>
          </a:xfrm>
          <a:prstGeom prst="rect">
            <a:avLst/>
          </a:prstGeom>
          <a:noFill/>
        </p:spPr>
        <p:txBody>
          <a:bodyPr wrap="square" rtlCol="0">
            <a:spAutoFit/>
          </a:bodyPr>
          <a:lstStyle/>
          <a:p>
            <a:r>
              <a:rPr lang="en-US" dirty="0" smtClean="0"/>
              <a:t>NYC Parks has developed a comprehensive, outcome-based program to evaluate the conditions of city parks – the Parks Inspection Program (PIP).  Through PIP, frequent, random, and detailed inspection reports of our parks and playgrounds are generated.  The program has been designed to reflect current conditions encountered by the public when visiting city parks.</a:t>
            </a:r>
          </a:p>
          <a:p>
            <a:endParaRPr lang="en-US" dirty="0"/>
          </a:p>
          <a:p>
            <a:r>
              <a:rPr lang="en-US" dirty="0" smtClean="0"/>
              <a:t>For inspection purposes, properties are divided into three broad categories: Small Parks such as playgrounds and sitting areas, Large Parks greater than six acres or sections (“zones”) of our flagship parks, and Greenstreets which are horticultural plantings at street intersections.  250 sites are randomly chosen for inspection every two weeks, based on the ratios of these property types in each borough.</a:t>
            </a:r>
            <a:endParaRPr lang="en-US" dirty="0"/>
          </a:p>
        </p:txBody>
      </p:sp>
      <p:pic>
        <p:nvPicPr>
          <p:cNvPr id="8" name="Picture 6" descr="DSC01933.JPG"/>
          <p:cNvPicPr>
            <a:picLocks noChangeAspect="1"/>
          </p:cNvPicPr>
          <p:nvPr/>
        </p:nvPicPr>
        <p:blipFill>
          <a:blip r:embed="rId2" cstate="print">
            <a:lum bright="10000"/>
          </a:blip>
          <a:srcRect/>
          <a:stretch>
            <a:fillRect/>
          </a:stretch>
        </p:blipFill>
        <p:spPr bwMode="auto">
          <a:xfrm>
            <a:off x="304800" y="4572000"/>
            <a:ext cx="2641600" cy="1981200"/>
          </a:xfrm>
          <a:prstGeom prst="rect">
            <a:avLst/>
          </a:prstGeom>
          <a:noFill/>
          <a:ln w="9525">
            <a:solidFill>
              <a:srgbClr val="92D050"/>
            </a:solidFill>
            <a:miter lim="800000"/>
            <a:headEnd/>
            <a:tailEnd/>
          </a:ln>
        </p:spPr>
      </p:pic>
      <p:pic>
        <p:nvPicPr>
          <p:cNvPr id="9" name="Picture 4" descr="inspection.image.jpg"/>
          <p:cNvPicPr>
            <a:picLocks noChangeAspect="1"/>
          </p:cNvPicPr>
          <p:nvPr/>
        </p:nvPicPr>
        <p:blipFill>
          <a:blip r:embed="rId3" cstate="print">
            <a:lum bright="10000"/>
          </a:blip>
          <a:srcRect/>
          <a:stretch>
            <a:fillRect/>
          </a:stretch>
        </p:blipFill>
        <p:spPr bwMode="auto">
          <a:xfrm>
            <a:off x="6172200" y="4572000"/>
            <a:ext cx="2667000" cy="2000250"/>
          </a:xfrm>
          <a:prstGeom prst="rect">
            <a:avLst/>
          </a:prstGeom>
          <a:noFill/>
          <a:ln w="9525">
            <a:solidFill>
              <a:srgbClr val="92D050"/>
            </a:solidFill>
            <a:miter lim="800000"/>
            <a:headEnd/>
            <a:tailEnd/>
          </a:ln>
        </p:spPr>
      </p:pic>
      <p:pic>
        <p:nvPicPr>
          <p:cNvPr id="10" name="Picture 5" descr="DSC02604.JPG"/>
          <p:cNvPicPr>
            <a:picLocks noChangeAspect="1"/>
          </p:cNvPicPr>
          <p:nvPr/>
        </p:nvPicPr>
        <p:blipFill>
          <a:blip r:embed="rId4" cstate="print"/>
          <a:srcRect/>
          <a:stretch>
            <a:fillRect/>
          </a:stretch>
        </p:blipFill>
        <p:spPr bwMode="auto">
          <a:xfrm>
            <a:off x="3225800" y="4572000"/>
            <a:ext cx="2641600" cy="1981200"/>
          </a:xfrm>
          <a:prstGeom prst="rect">
            <a:avLst/>
          </a:prstGeom>
          <a:noFill/>
          <a:ln w="9525">
            <a:solidFill>
              <a:srgbClr val="92D050"/>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How we assign ratings:</a:t>
            </a:r>
            <a:endParaRPr lang="en-US" sz="2400" b="1" dirty="0"/>
          </a:p>
        </p:txBody>
      </p:sp>
      <p:sp>
        <p:nvSpPr>
          <p:cNvPr id="3" name="TextBox 2"/>
          <p:cNvSpPr txBox="1"/>
          <p:nvPr/>
        </p:nvSpPr>
        <p:spPr>
          <a:xfrm>
            <a:off x="685800" y="1219201"/>
            <a:ext cx="5181600" cy="2585323"/>
          </a:xfrm>
          <a:prstGeom prst="rect">
            <a:avLst/>
          </a:prstGeom>
          <a:noFill/>
        </p:spPr>
        <p:txBody>
          <a:bodyPr wrap="square" rtlCol="0">
            <a:spAutoFit/>
          </a:bodyPr>
          <a:lstStyle/>
          <a:p>
            <a:r>
              <a:rPr lang="en-US" dirty="0" smtClean="0"/>
              <a:t>Based on detailed standards and thresholds, PIP Inspectors assign a rating to four Cleanliness Features for every site, as well as any Landscape and Structural Features that are present.  A typical playground might receive ratings for all six Structural Features below, as well the Landscape Features of Lawns and Trees.  A Large Park might not have Play Equipment or Safety Surface, but may have Trails and Water Bodies.  And a small Greenstreet might be composed primarily of a</a:t>
            </a:r>
            <a:endParaRPr lang="en-US" dirty="0"/>
          </a:p>
        </p:txBody>
      </p:sp>
      <p:pic>
        <p:nvPicPr>
          <p:cNvPr id="11" name="Picture 10" descr="DSC04948.JPG"/>
          <p:cNvPicPr>
            <a:picLocks noChangeAspect="1"/>
          </p:cNvPicPr>
          <p:nvPr/>
        </p:nvPicPr>
        <p:blipFill>
          <a:blip r:embed="rId2" cstate="print"/>
          <a:srcRect r="10811"/>
          <a:stretch>
            <a:fillRect/>
          </a:stretch>
        </p:blipFill>
        <p:spPr>
          <a:xfrm>
            <a:off x="6172200" y="1371600"/>
            <a:ext cx="2514600" cy="2114550"/>
          </a:xfrm>
          <a:prstGeom prst="rect">
            <a:avLst/>
          </a:prstGeom>
          <a:ln>
            <a:solidFill>
              <a:srgbClr val="92D050"/>
            </a:solidFill>
          </a:ln>
        </p:spPr>
      </p:pic>
      <p:sp>
        <p:nvSpPr>
          <p:cNvPr id="12" name="TextBox 11"/>
          <p:cNvSpPr txBox="1"/>
          <p:nvPr/>
        </p:nvSpPr>
        <p:spPr>
          <a:xfrm>
            <a:off x="685800" y="3697069"/>
            <a:ext cx="8077200" cy="646331"/>
          </a:xfrm>
          <a:prstGeom prst="rect">
            <a:avLst/>
          </a:prstGeom>
          <a:noFill/>
        </p:spPr>
        <p:txBody>
          <a:bodyPr wrap="square" rtlCol="0">
            <a:spAutoFit/>
          </a:bodyPr>
          <a:lstStyle/>
          <a:p>
            <a:r>
              <a:rPr lang="en-US" dirty="0" smtClean="0"/>
              <a:t>Horticultural Area and Sidewalk.  Ratings are assigned to a Feature in its totality, meaning </a:t>
            </a:r>
            <a:r>
              <a:rPr lang="en-US" i="1" dirty="0" smtClean="0"/>
              <a:t>all</a:t>
            </a:r>
            <a:r>
              <a:rPr lang="en-US" dirty="0" smtClean="0"/>
              <a:t> Fences or </a:t>
            </a:r>
            <a:r>
              <a:rPr lang="en-US" i="1" dirty="0" smtClean="0"/>
              <a:t>all </a:t>
            </a:r>
            <a:r>
              <a:rPr lang="en-US" dirty="0" smtClean="0"/>
              <a:t>Lawns or </a:t>
            </a:r>
            <a:r>
              <a:rPr lang="en-US" i="1" dirty="0" smtClean="0"/>
              <a:t>all</a:t>
            </a:r>
            <a:r>
              <a:rPr lang="en-US" dirty="0" smtClean="0"/>
              <a:t> Benches at the site are taken into account.   </a:t>
            </a:r>
            <a:endParaRPr lang="en-US" dirty="0"/>
          </a:p>
        </p:txBody>
      </p:sp>
      <p:sp>
        <p:nvSpPr>
          <p:cNvPr id="13" name="Rectangle 2"/>
          <p:cNvSpPr txBox="1">
            <a:spLocks noChangeArrowheads="1"/>
          </p:cNvSpPr>
          <p:nvPr/>
        </p:nvSpPr>
        <p:spPr>
          <a:xfrm>
            <a:off x="838200" y="4495800"/>
            <a:ext cx="1981200" cy="1828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600" b="1" i="0" u="sng" strike="noStrike" kern="1200" cap="none" spc="0" normalizeH="0" baseline="0" noProof="0" dirty="0" smtClean="0">
                <a:ln>
                  <a:noFill/>
                </a:ln>
                <a:effectLst/>
                <a:uLnTx/>
                <a:uFillTx/>
                <a:latin typeface="+mn-lt"/>
                <a:ea typeface="+mn-ea"/>
                <a:cs typeface="+mn-cs"/>
              </a:rPr>
              <a:t>Cleanliness Features</a:t>
            </a:r>
            <a:endParaRPr kumimoji="0" lang="en-US" sz="1600" b="0" i="0" u="sng" strike="noStrike" kern="1200" cap="none" spc="0" normalizeH="0" baseline="0" noProof="0" dirty="0" smtClean="0">
              <a:ln>
                <a:noFill/>
              </a:ln>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Pct val="70000"/>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  glass</a:t>
            </a:r>
          </a:p>
          <a:p>
            <a:pPr marL="0" marR="0" lvl="0" indent="0" algn="l" defTabSz="914400" rtl="0" eaLnBrk="1" fontAlgn="auto" latinLnBrk="0" hangingPunct="1">
              <a:lnSpc>
                <a:spcPct val="100000"/>
              </a:lnSpc>
              <a:spcBef>
                <a:spcPct val="20000"/>
              </a:spcBef>
              <a:spcAft>
                <a:spcPts val="0"/>
              </a:spcAft>
              <a:buClrTx/>
              <a:buSzPct val="70000"/>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  graffiti</a:t>
            </a:r>
          </a:p>
          <a:p>
            <a:pPr marL="0" marR="0" lvl="0" indent="0" algn="l" defTabSz="914400" rtl="0" eaLnBrk="1" fontAlgn="auto" latinLnBrk="0" hangingPunct="1">
              <a:lnSpc>
                <a:spcPct val="100000"/>
              </a:lnSpc>
              <a:spcBef>
                <a:spcPct val="20000"/>
              </a:spcBef>
              <a:spcAft>
                <a:spcPts val="0"/>
              </a:spcAft>
              <a:buClrTx/>
              <a:buSzPct val="70000"/>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  ice</a:t>
            </a:r>
          </a:p>
          <a:p>
            <a:pPr marL="0" marR="0" lvl="0" indent="0" algn="l" defTabSz="914400" rtl="0" eaLnBrk="1" fontAlgn="auto" latinLnBrk="0" hangingPunct="1">
              <a:lnSpc>
                <a:spcPct val="100000"/>
              </a:lnSpc>
              <a:spcBef>
                <a:spcPct val="20000"/>
              </a:spcBef>
              <a:spcAft>
                <a:spcPts val="0"/>
              </a:spcAft>
              <a:buClrTx/>
              <a:buSzPct val="70000"/>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  litter</a:t>
            </a:r>
          </a:p>
          <a:p>
            <a:pPr marL="0" marR="0" lvl="0" indent="0" algn="l" defTabSz="914400" rtl="0" eaLnBrk="1" fontAlgn="auto" latinLnBrk="0" hangingPunct="1">
              <a:lnSpc>
                <a:spcPct val="100000"/>
              </a:lnSpc>
              <a:spcBef>
                <a:spcPct val="20000"/>
              </a:spcBef>
              <a:spcAft>
                <a:spcPts val="0"/>
              </a:spcAft>
              <a:buClrTx/>
              <a:buSzPct val="70000"/>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  weeds </a:t>
            </a:r>
          </a:p>
        </p:txBody>
      </p:sp>
      <p:sp>
        <p:nvSpPr>
          <p:cNvPr id="15" name="Rectangle 3"/>
          <p:cNvSpPr>
            <a:spLocks noChangeArrowheads="1"/>
          </p:cNvSpPr>
          <p:nvPr/>
        </p:nvSpPr>
        <p:spPr bwMode="auto">
          <a:xfrm>
            <a:off x="3505200" y="4495800"/>
            <a:ext cx="1905000" cy="1905000"/>
          </a:xfrm>
          <a:prstGeom prst="rect">
            <a:avLst/>
          </a:prstGeom>
          <a:noFill/>
          <a:ln w="9525">
            <a:noFill/>
            <a:miter lim="800000"/>
            <a:headEnd/>
            <a:tailEnd/>
          </a:ln>
        </p:spPr>
        <p:txBody>
          <a:bodyPr/>
          <a:lstStyle/>
          <a:p>
            <a:r>
              <a:rPr lang="en-US" sz="1600" b="1" u="sng" dirty="0"/>
              <a:t>Structural Features</a:t>
            </a:r>
            <a:endParaRPr lang="en-US" sz="1600" dirty="0"/>
          </a:p>
          <a:p>
            <a:pPr>
              <a:buSzPct val="70000"/>
              <a:buFontTx/>
              <a:buChar char="•"/>
            </a:pPr>
            <a:r>
              <a:rPr lang="en-US" sz="1600" dirty="0"/>
              <a:t> benches</a:t>
            </a:r>
          </a:p>
          <a:p>
            <a:pPr>
              <a:buSzPct val="70000"/>
              <a:buFontTx/>
              <a:buChar char="•"/>
            </a:pPr>
            <a:r>
              <a:rPr lang="en-US" sz="1600" dirty="0"/>
              <a:t> fences</a:t>
            </a:r>
          </a:p>
          <a:p>
            <a:pPr>
              <a:buSzPct val="70000"/>
              <a:buFontTx/>
              <a:buChar char="•"/>
            </a:pPr>
            <a:r>
              <a:rPr lang="en-US" sz="1600" dirty="0"/>
              <a:t> paved surface </a:t>
            </a:r>
          </a:p>
          <a:p>
            <a:pPr>
              <a:buSzPct val="70000"/>
              <a:buFontTx/>
              <a:buChar char="•"/>
            </a:pPr>
            <a:r>
              <a:rPr lang="en-US" sz="1600" dirty="0"/>
              <a:t> play equipment</a:t>
            </a:r>
          </a:p>
          <a:p>
            <a:pPr>
              <a:buSzPct val="70000"/>
              <a:buFontTx/>
              <a:buChar char="•"/>
            </a:pPr>
            <a:r>
              <a:rPr lang="en-US" sz="1600" dirty="0"/>
              <a:t> safety surface</a:t>
            </a:r>
          </a:p>
          <a:p>
            <a:pPr>
              <a:buSzPct val="70000"/>
              <a:buFontTx/>
              <a:buChar char="•"/>
            </a:pPr>
            <a:r>
              <a:rPr lang="en-US" sz="1600" dirty="0"/>
              <a:t> sidewalks</a:t>
            </a:r>
          </a:p>
          <a:p>
            <a:endParaRPr lang="en-US" sz="1600" dirty="0"/>
          </a:p>
        </p:txBody>
      </p:sp>
      <p:sp>
        <p:nvSpPr>
          <p:cNvPr id="16" name="Rectangle 4"/>
          <p:cNvSpPr>
            <a:spLocks noChangeArrowheads="1"/>
          </p:cNvSpPr>
          <p:nvPr/>
        </p:nvSpPr>
        <p:spPr bwMode="auto">
          <a:xfrm>
            <a:off x="6096000" y="4495800"/>
            <a:ext cx="1981200" cy="1828800"/>
          </a:xfrm>
          <a:prstGeom prst="rect">
            <a:avLst/>
          </a:prstGeom>
          <a:noFill/>
          <a:ln w="9525">
            <a:noFill/>
            <a:miter lim="800000"/>
            <a:headEnd/>
            <a:tailEnd/>
          </a:ln>
        </p:spPr>
        <p:txBody>
          <a:bodyPr/>
          <a:lstStyle/>
          <a:p>
            <a:r>
              <a:rPr lang="en-US" sz="1600" b="1" u="sng" dirty="0"/>
              <a:t>Landscape Features</a:t>
            </a:r>
            <a:endParaRPr lang="en-US" sz="1600" u="sng" dirty="0"/>
          </a:p>
          <a:p>
            <a:pPr>
              <a:buSzPct val="70000"/>
              <a:buFontTx/>
              <a:buChar char="•"/>
            </a:pPr>
            <a:r>
              <a:rPr lang="en-US" sz="1600" dirty="0"/>
              <a:t> athletic fields</a:t>
            </a:r>
          </a:p>
          <a:p>
            <a:pPr>
              <a:buSzPct val="70000"/>
              <a:buFontTx/>
              <a:buChar char="•"/>
            </a:pPr>
            <a:r>
              <a:rPr lang="en-US" sz="1600" dirty="0"/>
              <a:t> horticultural areas </a:t>
            </a:r>
          </a:p>
          <a:p>
            <a:pPr>
              <a:buSzPct val="70000"/>
              <a:buFontTx/>
              <a:buChar char="•"/>
            </a:pPr>
            <a:r>
              <a:rPr lang="en-US" sz="1600" dirty="0"/>
              <a:t> lawns</a:t>
            </a:r>
          </a:p>
          <a:p>
            <a:pPr>
              <a:buSzPct val="70000"/>
              <a:buFontTx/>
              <a:buChar char="•"/>
            </a:pPr>
            <a:r>
              <a:rPr lang="en-US" sz="1600" dirty="0"/>
              <a:t> trails</a:t>
            </a:r>
          </a:p>
          <a:p>
            <a:pPr>
              <a:buSzPct val="70000"/>
              <a:buFontTx/>
              <a:buChar char="•"/>
            </a:pPr>
            <a:r>
              <a:rPr lang="en-US" sz="1600" dirty="0"/>
              <a:t> trees</a:t>
            </a:r>
          </a:p>
          <a:p>
            <a:pPr>
              <a:buSzPct val="70000"/>
              <a:buFontTx/>
              <a:buChar char="•"/>
            </a:pPr>
            <a:r>
              <a:rPr lang="en-US" sz="1600" dirty="0"/>
              <a:t> water bodies</a:t>
            </a:r>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How we compile the ratings:</a:t>
            </a:r>
            <a:endParaRPr lang="en-US" sz="2400" b="1" dirty="0"/>
          </a:p>
        </p:txBody>
      </p:sp>
      <p:sp>
        <p:nvSpPr>
          <p:cNvPr id="3" name="TextBox 2"/>
          <p:cNvSpPr txBox="1"/>
          <p:nvPr/>
        </p:nvSpPr>
        <p:spPr>
          <a:xfrm>
            <a:off x="685800" y="1219200"/>
            <a:ext cx="8077200" cy="2308324"/>
          </a:xfrm>
          <a:prstGeom prst="rect">
            <a:avLst/>
          </a:prstGeom>
          <a:noFill/>
        </p:spPr>
        <p:txBody>
          <a:bodyPr wrap="square" rtlCol="0">
            <a:spAutoFit/>
          </a:bodyPr>
          <a:lstStyle/>
          <a:p>
            <a:r>
              <a:rPr lang="en-US" dirty="0" smtClean="0"/>
              <a:t>Lastly, each site receives ratings for Overall Condition and Cleanliness based on the number or severity of failing features.  These ratings are aggregated for the two-week inspection period by citywide, by park category, by borough, by district, and by individual feature.  Along with our performance for the fiscal year to date, these ratings are presented at agency executive meetings and posted internally. </a:t>
            </a:r>
          </a:p>
          <a:p>
            <a:endParaRPr lang="en-US" dirty="0" smtClean="0"/>
          </a:p>
          <a:p>
            <a:r>
              <a:rPr lang="en-US" dirty="0" smtClean="0"/>
              <a:t>There are 24 two-week inspection “rounds” per year, six for each season.  Here’s an example of the citywide ratings for the most recent inspection round, Spring 1:</a:t>
            </a:r>
            <a:endParaRPr lang="en-US" dirty="0"/>
          </a:p>
        </p:txBody>
      </p:sp>
      <p:graphicFrame>
        <p:nvGraphicFramePr>
          <p:cNvPr id="4" name="Content Placeholder 6"/>
          <p:cNvGraphicFramePr>
            <a:graphicFrameLocks/>
          </p:cNvGraphicFramePr>
          <p:nvPr/>
        </p:nvGraphicFramePr>
        <p:xfrm>
          <a:off x="762000" y="3810000"/>
          <a:ext cx="7731127" cy="2529841"/>
        </p:xfrm>
        <a:graphic>
          <a:graphicData uri="http://schemas.openxmlformats.org/drawingml/2006/table">
            <a:tbl>
              <a:tblPr firstRow="1" bandRow="1">
                <a:tableStyleId>{21E4AEA4-8DFA-4A89-87EB-49C32662AFE0}</a:tableStyleId>
              </a:tblPr>
              <a:tblGrid>
                <a:gridCol w="1202747"/>
                <a:gridCol w="507126"/>
                <a:gridCol w="442800"/>
                <a:gridCol w="760689"/>
                <a:gridCol w="760689"/>
                <a:gridCol w="760689"/>
                <a:gridCol w="507126"/>
                <a:gridCol w="534388"/>
                <a:gridCol w="733495"/>
                <a:gridCol w="760689"/>
                <a:gridCol w="760689"/>
              </a:tblGrid>
              <a:tr h="408039">
                <a:tc rowSpan="2">
                  <a:txBody>
                    <a:bodyPr/>
                    <a:lstStyle/>
                    <a:p>
                      <a:pPr algn="ctr" fontAlgn="ctr"/>
                      <a:r>
                        <a:rPr lang="en-US" sz="1600" u="none" strike="noStrike" dirty="0"/>
                        <a:t> </a:t>
                      </a:r>
                      <a:endParaRPr lang="en-US" sz="1600" b="0" i="1" u="none" strike="noStrike" dirty="0">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l" fontAlgn="ctr"/>
                      <a:r>
                        <a:rPr lang="en-US" sz="1600" u="none" strike="noStrike" dirty="0"/>
                        <a:t>Overall Condition</a:t>
                      </a:r>
                      <a:endParaRPr lang="en-US" sz="1600" b="1" i="0" u="none" strike="noStrike" dirty="0">
                        <a:solidFill>
                          <a:srgbClr val="FFFFFF"/>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600" u="none" strike="noStrike" dirty="0"/>
                        <a:t>Cleanliness</a:t>
                      </a:r>
                      <a:endParaRPr lang="en-US" sz="1600" b="1" i="0" u="none" strike="noStrike" dirty="0">
                        <a:solidFill>
                          <a:srgbClr val="FFFFFF"/>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9646">
                <a:tc vMerge="1">
                  <a:txBody>
                    <a:bodyPr/>
                    <a:lstStyle/>
                    <a:p>
                      <a:endParaRPr lang="en-US"/>
                    </a:p>
                  </a:txBody>
                  <a:tcPr/>
                </a:tc>
                <a:tc gridSpan="2">
                  <a:txBody>
                    <a:bodyPr/>
                    <a:lstStyle/>
                    <a:p>
                      <a:pPr algn="l" fontAlgn="ctr"/>
                      <a:r>
                        <a:rPr lang="en-US" sz="1600" b="1" u="none" strike="noStrike" dirty="0" smtClean="0">
                          <a:solidFill>
                            <a:schemeClr val="tx2">
                              <a:lumMod val="60000"/>
                              <a:lumOff val="40000"/>
                            </a:schemeClr>
                          </a:solidFill>
                        </a:rPr>
                        <a:t>Spring 1</a:t>
                      </a:r>
                      <a:endParaRPr lang="en-US" sz="1600" b="1" i="0" u="none" strike="noStrike" dirty="0">
                        <a:solidFill>
                          <a:schemeClr val="tx2">
                            <a:lumMod val="60000"/>
                            <a:lumOff val="40000"/>
                          </a:schemeClr>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l" fontAlgn="t"/>
                      <a:r>
                        <a:rPr lang="en-US" sz="1600" b="1" u="none" strike="noStrike" dirty="0">
                          <a:solidFill>
                            <a:schemeClr val="tx2">
                              <a:lumMod val="60000"/>
                              <a:lumOff val="40000"/>
                            </a:schemeClr>
                          </a:solidFill>
                        </a:rPr>
                        <a:t>FY </a:t>
                      </a:r>
                      <a:r>
                        <a:rPr lang="en-US" sz="1600" b="1" u="none" strike="noStrike" dirty="0" smtClean="0">
                          <a:solidFill>
                            <a:schemeClr val="tx2">
                              <a:lumMod val="60000"/>
                              <a:lumOff val="40000"/>
                            </a:schemeClr>
                          </a:solidFill>
                        </a:rPr>
                        <a:t>'15           </a:t>
                      </a:r>
                      <a:r>
                        <a:rPr lang="en-US" sz="1600" b="1" u="none" strike="noStrike" dirty="0">
                          <a:solidFill>
                            <a:schemeClr val="tx2">
                              <a:lumMod val="60000"/>
                              <a:lumOff val="40000"/>
                            </a:schemeClr>
                          </a:solidFill>
                        </a:rPr>
                        <a:t>(to date)</a:t>
                      </a:r>
                      <a:endParaRPr lang="en-US" sz="1600" b="1" i="0" u="none" strike="noStrike" dirty="0">
                        <a:solidFill>
                          <a:schemeClr val="tx2">
                            <a:lumMod val="60000"/>
                            <a:lumOff val="40000"/>
                          </a:schemeClr>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600" b="1" u="none" strike="noStrike" dirty="0">
                          <a:solidFill>
                            <a:schemeClr val="tx2">
                              <a:lumMod val="60000"/>
                              <a:lumOff val="40000"/>
                            </a:schemeClr>
                          </a:solidFill>
                        </a:rPr>
                        <a:t>FY </a:t>
                      </a:r>
                      <a:r>
                        <a:rPr lang="en-US" sz="1600" b="1" u="none" strike="noStrike" dirty="0" smtClean="0">
                          <a:solidFill>
                            <a:schemeClr val="tx2">
                              <a:lumMod val="60000"/>
                              <a:lumOff val="40000"/>
                            </a:schemeClr>
                          </a:solidFill>
                        </a:rPr>
                        <a:t>'14            </a:t>
                      </a:r>
                      <a:r>
                        <a:rPr lang="en-US" sz="1600" b="1" u="none" strike="noStrike" dirty="0">
                          <a:solidFill>
                            <a:schemeClr val="tx2">
                              <a:lumMod val="60000"/>
                              <a:lumOff val="40000"/>
                            </a:schemeClr>
                          </a:solidFill>
                        </a:rPr>
                        <a:t>(to date)</a:t>
                      </a:r>
                      <a:endParaRPr lang="en-US" sz="1600" b="1" i="0" u="none" strike="noStrike" dirty="0">
                        <a:solidFill>
                          <a:schemeClr val="tx2">
                            <a:lumMod val="60000"/>
                            <a:lumOff val="40000"/>
                          </a:schemeClr>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600" b="1" u="none" strike="noStrike" dirty="0">
                          <a:solidFill>
                            <a:schemeClr val="tx2">
                              <a:lumMod val="60000"/>
                              <a:lumOff val="40000"/>
                            </a:schemeClr>
                          </a:solidFill>
                        </a:rPr>
                        <a:t>FY </a:t>
                      </a:r>
                      <a:r>
                        <a:rPr lang="en-US" sz="1600" b="1" u="none" strike="noStrike" dirty="0" smtClean="0">
                          <a:solidFill>
                            <a:schemeClr val="tx2">
                              <a:lumMod val="60000"/>
                              <a:lumOff val="40000"/>
                            </a:schemeClr>
                          </a:solidFill>
                        </a:rPr>
                        <a:t>'13            </a:t>
                      </a:r>
                      <a:r>
                        <a:rPr lang="en-US" sz="1600" b="1" u="none" strike="noStrike" dirty="0">
                          <a:solidFill>
                            <a:schemeClr val="tx2">
                              <a:lumMod val="60000"/>
                              <a:lumOff val="40000"/>
                            </a:schemeClr>
                          </a:solidFill>
                        </a:rPr>
                        <a:t>(to date)</a:t>
                      </a:r>
                      <a:endParaRPr lang="en-US" sz="1600" b="1" i="0" u="none" strike="noStrike" dirty="0">
                        <a:solidFill>
                          <a:schemeClr val="tx2">
                            <a:lumMod val="60000"/>
                            <a:lumOff val="40000"/>
                          </a:schemeClr>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fontAlgn="ctr"/>
                      <a:r>
                        <a:rPr lang="en-US" sz="1600" b="1" i="0" u="none" strike="noStrike" dirty="0" smtClean="0">
                          <a:solidFill>
                            <a:srgbClr val="92D050"/>
                          </a:solidFill>
                          <a:latin typeface="+mn-lt"/>
                        </a:rPr>
                        <a:t>Spring</a:t>
                      </a:r>
                      <a:r>
                        <a:rPr lang="en-US" sz="1600" b="1" i="0" u="none" strike="noStrike" baseline="0" dirty="0" smtClean="0">
                          <a:solidFill>
                            <a:srgbClr val="92D050"/>
                          </a:solidFill>
                          <a:latin typeface="+mn-lt"/>
                        </a:rPr>
                        <a:t> 1</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l" fontAlgn="t"/>
                      <a:r>
                        <a:rPr lang="en-US" sz="1600" b="1" u="none" strike="noStrike" dirty="0">
                          <a:solidFill>
                            <a:srgbClr val="92D050"/>
                          </a:solidFill>
                        </a:rPr>
                        <a:t>FY </a:t>
                      </a:r>
                      <a:r>
                        <a:rPr lang="en-US" sz="1600" b="1" u="none" strike="noStrike" dirty="0" smtClean="0">
                          <a:solidFill>
                            <a:srgbClr val="92D050"/>
                          </a:solidFill>
                        </a:rPr>
                        <a:t>'15            </a:t>
                      </a:r>
                      <a:r>
                        <a:rPr lang="en-US" sz="1600" b="1" u="none" strike="noStrike" dirty="0">
                          <a:solidFill>
                            <a:srgbClr val="92D050"/>
                          </a:solidFill>
                        </a:rPr>
                        <a:t>(to date)</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600" b="1" u="none" strike="noStrike" dirty="0">
                          <a:solidFill>
                            <a:srgbClr val="92D050"/>
                          </a:solidFill>
                        </a:rPr>
                        <a:t>FY </a:t>
                      </a:r>
                      <a:r>
                        <a:rPr lang="en-US" sz="1600" b="1" u="none" strike="noStrike" dirty="0" smtClean="0">
                          <a:solidFill>
                            <a:srgbClr val="92D050"/>
                          </a:solidFill>
                        </a:rPr>
                        <a:t>'14          (to</a:t>
                      </a:r>
                      <a:r>
                        <a:rPr lang="en-US" sz="1600" b="1" u="none" strike="noStrike" baseline="0" dirty="0" smtClean="0">
                          <a:solidFill>
                            <a:srgbClr val="92D050"/>
                          </a:solidFill>
                        </a:rPr>
                        <a:t> </a:t>
                      </a:r>
                      <a:r>
                        <a:rPr lang="en-US" sz="1600" b="1" u="none" strike="noStrike" dirty="0" smtClean="0">
                          <a:solidFill>
                            <a:srgbClr val="92D050"/>
                          </a:solidFill>
                        </a:rPr>
                        <a:t>date</a:t>
                      </a:r>
                      <a:r>
                        <a:rPr lang="en-US" sz="1600" b="1" u="none" strike="noStrike" dirty="0">
                          <a:solidFill>
                            <a:srgbClr val="92D050"/>
                          </a:solidFill>
                        </a:rPr>
                        <a:t>)</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600" b="1" u="none" strike="noStrike" dirty="0">
                          <a:solidFill>
                            <a:srgbClr val="92D050"/>
                          </a:solidFill>
                        </a:rPr>
                        <a:t>FY </a:t>
                      </a:r>
                      <a:r>
                        <a:rPr lang="en-US" sz="1600" b="1" u="none" strike="noStrike" dirty="0" smtClean="0">
                          <a:solidFill>
                            <a:srgbClr val="92D050"/>
                          </a:solidFill>
                        </a:rPr>
                        <a:t>'13            </a:t>
                      </a:r>
                      <a:r>
                        <a:rPr lang="en-US" sz="1600" b="1" u="none" strike="noStrike" dirty="0">
                          <a:solidFill>
                            <a:srgbClr val="92D050"/>
                          </a:solidFill>
                        </a:rPr>
                        <a:t>(to date)</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039">
                <a:tc>
                  <a:txBody>
                    <a:bodyPr/>
                    <a:lstStyle/>
                    <a:p>
                      <a:pPr algn="l" fontAlgn="ctr"/>
                      <a:r>
                        <a:rPr lang="en-US" sz="1600" b="1" u="none" strike="noStrike" dirty="0">
                          <a:solidFill>
                            <a:srgbClr val="92D050"/>
                          </a:solidFill>
                        </a:rPr>
                        <a:t>Small Parks</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chemeClr val="tx2">
                              <a:lumMod val="60000"/>
                              <a:lumOff val="40000"/>
                            </a:schemeClr>
                          </a:solidFill>
                          <a:latin typeface="Arial"/>
                        </a:rPr>
                        <a:t>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chemeClr val="tx2">
                              <a:lumMod val="60000"/>
                              <a:lumOff val="40000"/>
                            </a:schemeClr>
                          </a:solidFill>
                          <a:latin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92D050"/>
                          </a:solidFill>
                          <a:latin typeface="Aria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92D050"/>
                          </a:solidFill>
                          <a:latin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58595B"/>
                          </a:solidFill>
                          <a:latin typeface="Aria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039">
                <a:tc>
                  <a:txBody>
                    <a:bodyPr/>
                    <a:lstStyle/>
                    <a:p>
                      <a:pPr algn="l" fontAlgn="b"/>
                      <a:r>
                        <a:rPr lang="en-US" sz="1600" b="1" u="none" strike="noStrike" dirty="0">
                          <a:solidFill>
                            <a:srgbClr val="92D050"/>
                          </a:solidFill>
                        </a:rPr>
                        <a:t>Large Parks</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chemeClr val="tx2">
                              <a:lumMod val="60000"/>
                              <a:lumOff val="40000"/>
                            </a:schemeClr>
                          </a:solidFill>
                          <a:latin typeface="Arial"/>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chemeClr val="tx2">
                              <a:lumMod val="60000"/>
                              <a:lumOff val="40000"/>
                            </a:schemeClr>
                          </a:solidFill>
                          <a:latin typeface="Arial"/>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92D050"/>
                          </a:solidFill>
                          <a:latin typeface="Aria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92D050"/>
                          </a:solidFill>
                          <a:latin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58595B"/>
                          </a:solidFill>
                          <a:latin typeface="Arial"/>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039">
                <a:tc>
                  <a:txBody>
                    <a:bodyPr/>
                    <a:lstStyle/>
                    <a:p>
                      <a:pPr algn="l" fontAlgn="b"/>
                      <a:r>
                        <a:rPr lang="en-US" sz="1600" b="1" u="none" strike="noStrike" dirty="0">
                          <a:solidFill>
                            <a:srgbClr val="92D050"/>
                          </a:solidFill>
                        </a:rPr>
                        <a:t>Greenstreets</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chemeClr val="tx2">
                              <a:lumMod val="60000"/>
                              <a:lumOff val="40000"/>
                            </a:schemeClr>
                          </a:solidFill>
                          <a:latin typeface="Arial"/>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chemeClr val="tx2">
                              <a:lumMod val="60000"/>
                              <a:lumOff val="40000"/>
                            </a:schemeClr>
                          </a:solidFill>
                          <a:latin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92D050"/>
                          </a:solidFill>
                          <a:latin typeface="Arial"/>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92D050"/>
                          </a:solidFill>
                          <a:latin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58595B"/>
                          </a:solidFill>
                          <a:latin typeface="Arial"/>
                        </a:rPr>
                        <a:t>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039">
                <a:tc>
                  <a:txBody>
                    <a:bodyPr/>
                    <a:lstStyle/>
                    <a:p>
                      <a:pPr algn="l" fontAlgn="b"/>
                      <a:r>
                        <a:rPr lang="en-US" sz="1600" b="1" u="none" strike="noStrike" dirty="0">
                          <a:solidFill>
                            <a:srgbClr val="92D050"/>
                          </a:solidFill>
                        </a:rPr>
                        <a:t>All Parks </a:t>
                      </a:r>
                      <a:endParaRPr lang="en-US" sz="1600" b="1"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chemeClr val="tx2">
                              <a:lumMod val="60000"/>
                              <a:lumOff val="40000"/>
                            </a:schemeClr>
                          </a:solidFill>
                          <a:latin typeface="Arial"/>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chemeClr val="tx2">
                              <a:lumMod val="60000"/>
                              <a:lumOff val="40000"/>
                            </a:schemeClr>
                          </a:solidFill>
                          <a:latin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92D050"/>
                          </a:solidFill>
                          <a:latin typeface="Arial"/>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smtClean="0">
                          <a:solidFill>
                            <a:srgbClr val="92D050"/>
                          </a:solidFill>
                          <a:latin typeface="Arial"/>
                        </a:rPr>
                        <a:t>+3%</a:t>
                      </a:r>
                      <a:endParaRPr lang="en-US" sz="1200" b="0" i="0" u="none" strike="noStrike" dirty="0">
                        <a:solidFill>
                          <a:srgbClr val="92D050"/>
                        </a:solidFill>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58595B"/>
                          </a:solidFill>
                          <a:latin typeface="Arial"/>
                        </a:rPr>
                        <a:t>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58595B"/>
                          </a:solidFill>
                          <a:latin typeface="Arial"/>
                        </a:rPr>
                        <a:t>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Current Performance:</a:t>
            </a:r>
            <a:endParaRPr lang="en-US" sz="2400" b="1" dirty="0"/>
          </a:p>
        </p:txBody>
      </p:sp>
      <p:sp>
        <p:nvSpPr>
          <p:cNvPr id="3" name="TextBox 2"/>
          <p:cNvSpPr txBox="1"/>
          <p:nvPr/>
        </p:nvSpPr>
        <p:spPr>
          <a:xfrm>
            <a:off x="685800" y="1219200"/>
            <a:ext cx="8077200" cy="1200329"/>
          </a:xfrm>
          <a:prstGeom prst="rect">
            <a:avLst/>
          </a:prstGeom>
          <a:noFill/>
        </p:spPr>
        <p:txBody>
          <a:bodyPr wrap="square" rtlCol="0">
            <a:spAutoFit/>
          </a:bodyPr>
          <a:lstStyle/>
          <a:p>
            <a:r>
              <a:rPr lang="en-US" dirty="0" smtClean="0"/>
              <a:t>Park ratings have been trending upward in recent years.  According to the Fiscal 2014 Mayor’s Management Report (MMR), ratings for overall condition and cleanliness have been increasing and met performance targets the last two years.</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2819400"/>
            <a:ext cx="8286750" cy="2640330"/>
          </a:xfrm>
          <a:prstGeom prst="rect">
            <a:avLst/>
          </a:prstGeom>
          <a:noFill/>
          <a:ln w="9525">
            <a:noFill/>
            <a:miter lim="800000"/>
            <a:headEnd/>
            <a:tailEnd/>
          </a:ln>
        </p:spPr>
      </p:pic>
      <p:sp>
        <p:nvSpPr>
          <p:cNvPr id="6" name="Rectangle 5"/>
          <p:cNvSpPr/>
          <p:nvPr/>
        </p:nvSpPr>
        <p:spPr>
          <a:xfrm>
            <a:off x="457200" y="4495800"/>
            <a:ext cx="830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57200" y="3505200"/>
            <a:ext cx="8305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486400" cy="461665"/>
          </a:xfrm>
          <a:prstGeom prst="rect">
            <a:avLst/>
          </a:prstGeom>
          <a:noFill/>
        </p:spPr>
        <p:txBody>
          <a:bodyPr wrap="square" rtlCol="0">
            <a:spAutoFit/>
          </a:bodyPr>
          <a:lstStyle/>
          <a:p>
            <a:r>
              <a:rPr lang="en-US" sz="2400" b="1" dirty="0" smtClean="0"/>
              <a:t>Park Equity:</a:t>
            </a:r>
            <a:endParaRPr lang="en-US" sz="2400" b="1" dirty="0"/>
          </a:p>
        </p:txBody>
      </p:sp>
      <p:sp>
        <p:nvSpPr>
          <p:cNvPr id="3" name="TextBox 2"/>
          <p:cNvSpPr txBox="1"/>
          <p:nvPr/>
        </p:nvSpPr>
        <p:spPr>
          <a:xfrm>
            <a:off x="685800" y="1219200"/>
            <a:ext cx="8077200" cy="1477328"/>
          </a:xfrm>
          <a:prstGeom prst="rect">
            <a:avLst/>
          </a:prstGeom>
          <a:noFill/>
        </p:spPr>
        <p:txBody>
          <a:bodyPr wrap="square" rtlCol="0">
            <a:spAutoFit/>
          </a:bodyPr>
          <a:lstStyle/>
          <a:p>
            <a:r>
              <a:rPr lang="en-US" dirty="0" smtClean="0"/>
              <a:t>Although park ratings have improved citywide in recent years, it has been theorized that park conditions are better in high income neighborhoods than low income neighborhoods.  To address this perceived disparity, and in line with Mayor De </a:t>
            </a:r>
            <a:r>
              <a:rPr lang="en-US" dirty="0" err="1" smtClean="0"/>
              <a:t>Blasio’s</a:t>
            </a:r>
            <a:r>
              <a:rPr lang="en-US" dirty="0" smtClean="0"/>
              <a:t> call for park equity, the Agency implemented the Community Parks Initiative (CPI) to direct resources to possibly underserved parks.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4810" y="2838450"/>
            <a:ext cx="2815590" cy="36385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27070" y="2834640"/>
            <a:ext cx="5612130" cy="3642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3048000" cy="5355312"/>
          </a:xfrm>
          <a:prstGeom prst="rect">
            <a:avLst/>
          </a:prstGeom>
          <a:noFill/>
        </p:spPr>
        <p:txBody>
          <a:bodyPr wrap="square" rtlCol="0">
            <a:spAutoFit/>
          </a:bodyPr>
          <a:lstStyle/>
          <a:p>
            <a:r>
              <a:rPr lang="en-US" dirty="0" smtClean="0"/>
              <a:t>Concurrently with the CPI program, in spring 2014 the Operations and Management Planning division (OMP) conducted a study to determine if a strong relationship existed between community board (park district) economic demographics and overall park condition.</a:t>
            </a:r>
          </a:p>
          <a:p>
            <a:endParaRPr lang="en-US" dirty="0" smtClean="0"/>
          </a:p>
          <a:p>
            <a:r>
              <a:rPr lang="en-US" dirty="0" smtClean="0"/>
              <a:t>First, data from the 2000 U.S. Census and the 2010 - 2012  American Community Survey (ACS) were used to break down income by park district using Public Use </a:t>
            </a:r>
            <a:r>
              <a:rPr lang="en-US" dirty="0" err="1" smtClean="0"/>
              <a:t>Microdata</a:t>
            </a:r>
            <a:r>
              <a:rPr lang="en-US" dirty="0" smtClean="0"/>
              <a:t> Areas (PUMAs).</a:t>
            </a:r>
            <a:endParaRPr lang="en-US" dirty="0"/>
          </a:p>
        </p:txBody>
      </p:sp>
      <p:pic>
        <p:nvPicPr>
          <p:cNvPr id="4" name="Picture 3" descr="J:\OMP\GIS and Maps\Projects\Census2010Incomes\HHIncome10-12-Districts.jpg"/>
          <p:cNvPicPr>
            <a:picLocks noChangeAspect="1" noChangeArrowheads="1"/>
          </p:cNvPicPr>
          <p:nvPr/>
        </p:nvPicPr>
        <p:blipFill>
          <a:blip r:embed="rId2" cstate="print"/>
          <a:srcRect l="4286" t="24401" r="3613" b="3377"/>
          <a:stretch>
            <a:fillRect/>
          </a:stretch>
        </p:blipFill>
        <p:spPr bwMode="auto">
          <a:xfrm>
            <a:off x="3460543" y="1097280"/>
            <a:ext cx="5404057" cy="548410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3048000" cy="2585323"/>
          </a:xfrm>
          <a:prstGeom prst="rect">
            <a:avLst/>
          </a:prstGeom>
          <a:noFill/>
        </p:spPr>
        <p:txBody>
          <a:bodyPr wrap="square" rtlCol="0">
            <a:spAutoFit/>
          </a:bodyPr>
          <a:lstStyle/>
          <a:p>
            <a:r>
              <a:rPr lang="en-US" dirty="0" smtClean="0"/>
              <a:t>Next, park inspection results were aggregated and used to calculate park condition ratings by park district.  This information was combined with the income data to produce maps to show a possible connection between the two factors.</a:t>
            </a:r>
            <a:endParaRPr lang="en-US" dirty="0"/>
          </a:p>
        </p:txBody>
      </p:sp>
      <p:pic>
        <p:nvPicPr>
          <p:cNvPr id="5" name="Picture 4" descr="MapOfHHIncomeVsOCv3ppt.jpg"/>
          <p:cNvPicPr>
            <a:picLocks noChangeAspect="1"/>
          </p:cNvPicPr>
          <p:nvPr/>
        </p:nvPicPr>
        <p:blipFill>
          <a:blip r:embed="rId2" cstate="print"/>
          <a:stretch>
            <a:fillRect/>
          </a:stretch>
        </p:blipFill>
        <p:spPr>
          <a:xfrm>
            <a:off x="3575660" y="884421"/>
            <a:ext cx="5162909" cy="530953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1338</Words>
  <Application>Microsoft Office PowerPoint</Application>
  <PresentationFormat>On-screen Show (4:3)</PresentationFormat>
  <Paragraphs>202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NYCDPR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dennis.antonio</dc:creator>
  <cp:lastModifiedBy>dennis.antonio</cp:lastModifiedBy>
  <cp:revision>94</cp:revision>
  <dcterms:created xsi:type="dcterms:W3CDTF">2015-03-27T17:17:31Z</dcterms:created>
  <dcterms:modified xsi:type="dcterms:W3CDTF">2015-04-02T18:01:04Z</dcterms:modified>
</cp:coreProperties>
</file>