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3" r:id="rId4"/>
    <p:sldId id="265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4694"/>
  </p:normalViewPr>
  <p:slideViewPr>
    <p:cSldViewPr snapToGrid="0">
      <p:cViewPr varScale="1">
        <p:scale>
          <a:sx n="60" d="100"/>
          <a:sy n="60" d="100"/>
        </p:scale>
        <p:origin x="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86E90-9A86-453A-BBC7-5DBC5E0758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A2BBB9-E860-4F17-BF18-772CC66C041A}">
      <dgm:prSet/>
      <dgm:spPr/>
      <dgm:t>
        <a:bodyPr/>
        <a:lstStyle/>
        <a:p>
          <a:r>
            <a:rPr lang="fr-FR" dirty="0"/>
            <a:t>Jeu de données sur le brevet des collèges</a:t>
          </a:r>
          <a:endParaRPr lang="en-US" dirty="0"/>
        </a:p>
      </dgm:t>
    </dgm:pt>
    <dgm:pt modelId="{11A13EDE-F15C-4F7D-A6CD-3F7E9CFC8D62}" type="parTrans" cxnId="{367DA615-27F9-459B-8DF6-6628B4B0FD30}">
      <dgm:prSet/>
      <dgm:spPr/>
      <dgm:t>
        <a:bodyPr/>
        <a:lstStyle/>
        <a:p>
          <a:endParaRPr lang="en-US"/>
        </a:p>
      </dgm:t>
    </dgm:pt>
    <dgm:pt modelId="{F604C3F7-89FA-4B72-A4A5-5F21A73FD2DC}" type="sibTrans" cxnId="{367DA615-27F9-459B-8DF6-6628B4B0FD30}">
      <dgm:prSet/>
      <dgm:spPr/>
      <dgm:t>
        <a:bodyPr/>
        <a:lstStyle/>
        <a:p>
          <a:endParaRPr lang="en-US"/>
        </a:p>
      </dgm:t>
    </dgm:pt>
    <dgm:pt modelId="{959773F0-92DB-4C72-809F-8C85D8265ABC}">
      <dgm:prSet/>
      <dgm:spPr/>
      <dgm:t>
        <a:bodyPr/>
        <a:lstStyle/>
        <a:p>
          <a:r>
            <a:rPr lang="fr-FR"/>
            <a:t>Diplôme créé en 1980-1981</a:t>
          </a:r>
          <a:endParaRPr lang="en-US"/>
        </a:p>
      </dgm:t>
    </dgm:pt>
    <dgm:pt modelId="{9F4EF8D2-EB6E-4648-9D55-61B95CE631FB}" type="parTrans" cxnId="{5A462186-452B-468E-BE07-5D3A75DBBC3F}">
      <dgm:prSet/>
      <dgm:spPr/>
      <dgm:t>
        <a:bodyPr/>
        <a:lstStyle/>
        <a:p>
          <a:endParaRPr lang="en-US"/>
        </a:p>
      </dgm:t>
    </dgm:pt>
    <dgm:pt modelId="{21257BF2-0647-48B7-AAAB-0056574706C7}" type="sibTrans" cxnId="{5A462186-452B-468E-BE07-5D3A75DBBC3F}">
      <dgm:prSet/>
      <dgm:spPr/>
      <dgm:t>
        <a:bodyPr/>
        <a:lstStyle/>
        <a:p>
          <a:endParaRPr lang="en-US"/>
        </a:p>
      </dgm:t>
    </dgm:pt>
    <dgm:pt modelId="{03EA0C8F-6493-469A-BEBF-3455E605A017}">
      <dgm:prSet/>
      <dgm:spPr/>
      <dgm:t>
        <a:bodyPr/>
        <a:lstStyle/>
        <a:p>
          <a:r>
            <a:rPr lang="fr-FR"/>
            <a:t>A reçu de nombreuses réformes depuis sa création, dont une prévue pour 2025</a:t>
          </a:r>
          <a:endParaRPr lang="en-US"/>
        </a:p>
      </dgm:t>
    </dgm:pt>
    <dgm:pt modelId="{52CEACC4-F42D-4C98-A716-A7A6A882713D}" type="parTrans" cxnId="{93ED30BE-E603-40B8-953D-AEFC8E8C8043}">
      <dgm:prSet/>
      <dgm:spPr/>
      <dgm:t>
        <a:bodyPr/>
        <a:lstStyle/>
        <a:p>
          <a:endParaRPr lang="en-US"/>
        </a:p>
      </dgm:t>
    </dgm:pt>
    <dgm:pt modelId="{051D5DD5-64ED-49BF-8254-24D872F6B9F1}" type="sibTrans" cxnId="{93ED30BE-E603-40B8-953D-AEFC8E8C8043}">
      <dgm:prSet/>
      <dgm:spPr/>
      <dgm:t>
        <a:bodyPr/>
        <a:lstStyle/>
        <a:p>
          <a:endParaRPr lang="en-US"/>
        </a:p>
      </dgm:t>
    </dgm:pt>
    <dgm:pt modelId="{C638D0B5-29C9-4373-8DB6-7F300D24EFCE}">
      <dgm:prSet/>
      <dgm:spPr/>
      <dgm:t>
        <a:bodyPr/>
        <a:lstStyle/>
        <a:p>
          <a:r>
            <a:rPr lang="fr-FR"/>
            <a:t>Objectif du brevet: « maîtrise d’un socle commun de connaissance »</a:t>
          </a:r>
          <a:endParaRPr lang="en-US"/>
        </a:p>
      </dgm:t>
    </dgm:pt>
    <dgm:pt modelId="{1E0B63E5-FCE2-44A6-86E5-BB78DF29D458}" type="parTrans" cxnId="{A53C6596-7AFF-40A2-B7B0-FFE26F3A5B29}">
      <dgm:prSet/>
      <dgm:spPr/>
      <dgm:t>
        <a:bodyPr/>
        <a:lstStyle/>
        <a:p>
          <a:endParaRPr lang="en-US"/>
        </a:p>
      </dgm:t>
    </dgm:pt>
    <dgm:pt modelId="{62DE587F-33CE-42A7-A184-AF9068E9D161}" type="sibTrans" cxnId="{A53C6596-7AFF-40A2-B7B0-FFE26F3A5B29}">
      <dgm:prSet/>
      <dgm:spPr/>
      <dgm:t>
        <a:bodyPr/>
        <a:lstStyle/>
        <a:p>
          <a:endParaRPr lang="en-US"/>
        </a:p>
      </dgm:t>
    </dgm:pt>
    <dgm:pt modelId="{F8B0B23D-C2F8-F048-AF08-8F14C993A355}" type="pres">
      <dgm:prSet presAssocID="{05786E90-9A86-453A-BBC7-5DBC5E0758C7}" presName="linear" presStyleCnt="0">
        <dgm:presLayoutVars>
          <dgm:animLvl val="lvl"/>
          <dgm:resizeHandles val="exact"/>
        </dgm:presLayoutVars>
      </dgm:prSet>
      <dgm:spPr/>
    </dgm:pt>
    <dgm:pt modelId="{82B6D174-8045-1F40-81A8-F7DA098C9F72}" type="pres">
      <dgm:prSet presAssocID="{99A2BBB9-E860-4F17-BF18-772CC66C04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7FD58D-04EE-604B-A1F4-EE35EA488D30}" type="pres">
      <dgm:prSet presAssocID="{F604C3F7-89FA-4B72-A4A5-5F21A73FD2DC}" presName="spacer" presStyleCnt="0"/>
      <dgm:spPr/>
    </dgm:pt>
    <dgm:pt modelId="{9B335ED9-5501-314A-A277-9A5651FFD610}" type="pres">
      <dgm:prSet presAssocID="{959773F0-92DB-4C72-809F-8C85D8265A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9A7131-E636-3342-82CA-AE5963D69FEB}" type="pres">
      <dgm:prSet presAssocID="{21257BF2-0647-48B7-AAAB-0056574706C7}" presName="spacer" presStyleCnt="0"/>
      <dgm:spPr/>
    </dgm:pt>
    <dgm:pt modelId="{EE284EE7-BB5C-8A4C-9C14-38E93F3CAF50}" type="pres">
      <dgm:prSet presAssocID="{03EA0C8F-6493-469A-BEBF-3455E605A0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45C1AB-F357-1A48-A7E5-90A2260EA434}" type="pres">
      <dgm:prSet presAssocID="{051D5DD5-64ED-49BF-8254-24D872F6B9F1}" presName="spacer" presStyleCnt="0"/>
      <dgm:spPr/>
    </dgm:pt>
    <dgm:pt modelId="{49FB836F-63CB-2141-9402-D46A7A45D5EE}" type="pres">
      <dgm:prSet presAssocID="{C638D0B5-29C9-4373-8DB6-7F300D24EF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890008-014E-9745-8FC8-19061ED69851}" type="presOf" srcId="{03EA0C8F-6493-469A-BEBF-3455E605A017}" destId="{EE284EE7-BB5C-8A4C-9C14-38E93F3CAF50}" srcOrd="0" destOrd="0" presId="urn:microsoft.com/office/officeart/2005/8/layout/vList2"/>
    <dgm:cxn modelId="{367DA615-27F9-459B-8DF6-6628B4B0FD30}" srcId="{05786E90-9A86-453A-BBC7-5DBC5E0758C7}" destId="{99A2BBB9-E860-4F17-BF18-772CC66C041A}" srcOrd="0" destOrd="0" parTransId="{11A13EDE-F15C-4F7D-A6CD-3F7E9CFC8D62}" sibTransId="{F604C3F7-89FA-4B72-A4A5-5F21A73FD2DC}"/>
    <dgm:cxn modelId="{4CC57D24-CCA7-EA45-8659-F924DC6B0C8F}" type="presOf" srcId="{05786E90-9A86-453A-BBC7-5DBC5E0758C7}" destId="{F8B0B23D-C2F8-F048-AF08-8F14C993A355}" srcOrd="0" destOrd="0" presId="urn:microsoft.com/office/officeart/2005/8/layout/vList2"/>
    <dgm:cxn modelId="{6464B060-0EF8-7442-BF47-155F6FD97C8B}" type="presOf" srcId="{959773F0-92DB-4C72-809F-8C85D8265ABC}" destId="{9B335ED9-5501-314A-A277-9A5651FFD610}" srcOrd="0" destOrd="0" presId="urn:microsoft.com/office/officeart/2005/8/layout/vList2"/>
    <dgm:cxn modelId="{5A462186-452B-468E-BE07-5D3A75DBBC3F}" srcId="{05786E90-9A86-453A-BBC7-5DBC5E0758C7}" destId="{959773F0-92DB-4C72-809F-8C85D8265ABC}" srcOrd="1" destOrd="0" parTransId="{9F4EF8D2-EB6E-4648-9D55-61B95CE631FB}" sibTransId="{21257BF2-0647-48B7-AAAB-0056574706C7}"/>
    <dgm:cxn modelId="{A53C6596-7AFF-40A2-B7B0-FFE26F3A5B29}" srcId="{05786E90-9A86-453A-BBC7-5DBC5E0758C7}" destId="{C638D0B5-29C9-4373-8DB6-7F300D24EFCE}" srcOrd="3" destOrd="0" parTransId="{1E0B63E5-FCE2-44A6-86E5-BB78DF29D458}" sibTransId="{62DE587F-33CE-42A7-A184-AF9068E9D161}"/>
    <dgm:cxn modelId="{48BC7BB8-E80C-C440-BD8C-3856E6B5FF38}" type="presOf" srcId="{C638D0B5-29C9-4373-8DB6-7F300D24EFCE}" destId="{49FB836F-63CB-2141-9402-D46A7A45D5EE}" srcOrd="0" destOrd="0" presId="urn:microsoft.com/office/officeart/2005/8/layout/vList2"/>
    <dgm:cxn modelId="{93ED30BE-E603-40B8-953D-AEFC8E8C8043}" srcId="{05786E90-9A86-453A-BBC7-5DBC5E0758C7}" destId="{03EA0C8F-6493-469A-BEBF-3455E605A017}" srcOrd="2" destOrd="0" parTransId="{52CEACC4-F42D-4C98-A716-A7A6A882713D}" sibTransId="{051D5DD5-64ED-49BF-8254-24D872F6B9F1}"/>
    <dgm:cxn modelId="{880375CD-DB7C-AB41-A061-CF1BB75CDC61}" type="presOf" srcId="{99A2BBB9-E860-4F17-BF18-772CC66C041A}" destId="{82B6D174-8045-1F40-81A8-F7DA098C9F72}" srcOrd="0" destOrd="0" presId="urn:microsoft.com/office/officeart/2005/8/layout/vList2"/>
    <dgm:cxn modelId="{1369D0BF-1806-CC40-B783-1534E98E8F86}" type="presParOf" srcId="{F8B0B23D-C2F8-F048-AF08-8F14C993A355}" destId="{82B6D174-8045-1F40-81A8-F7DA098C9F72}" srcOrd="0" destOrd="0" presId="urn:microsoft.com/office/officeart/2005/8/layout/vList2"/>
    <dgm:cxn modelId="{CB20C392-4CE1-C042-9CDE-66FD1454722D}" type="presParOf" srcId="{F8B0B23D-C2F8-F048-AF08-8F14C993A355}" destId="{827FD58D-04EE-604B-A1F4-EE35EA488D30}" srcOrd="1" destOrd="0" presId="urn:microsoft.com/office/officeart/2005/8/layout/vList2"/>
    <dgm:cxn modelId="{C1188666-9FBD-0F43-8D6E-1D5D1DE1EDA4}" type="presParOf" srcId="{F8B0B23D-C2F8-F048-AF08-8F14C993A355}" destId="{9B335ED9-5501-314A-A277-9A5651FFD610}" srcOrd="2" destOrd="0" presId="urn:microsoft.com/office/officeart/2005/8/layout/vList2"/>
    <dgm:cxn modelId="{BEDF601C-F15A-BE44-BDD2-E9199D6CB7AC}" type="presParOf" srcId="{F8B0B23D-C2F8-F048-AF08-8F14C993A355}" destId="{179A7131-E636-3342-82CA-AE5963D69FEB}" srcOrd="3" destOrd="0" presId="urn:microsoft.com/office/officeart/2005/8/layout/vList2"/>
    <dgm:cxn modelId="{D1DEABFF-1907-B845-BB25-4E3D03FC2B0E}" type="presParOf" srcId="{F8B0B23D-C2F8-F048-AF08-8F14C993A355}" destId="{EE284EE7-BB5C-8A4C-9C14-38E93F3CAF50}" srcOrd="4" destOrd="0" presId="urn:microsoft.com/office/officeart/2005/8/layout/vList2"/>
    <dgm:cxn modelId="{7E1E8AAC-CB3D-7943-B1BD-9462034EB810}" type="presParOf" srcId="{F8B0B23D-C2F8-F048-AF08-8F14C993A355}" destId="{3045C1AB-F357-1A48-A7E5-90A2260EA434}" srcOrd="5" destOrd="0" presId="urn:microsoft.com/office/officeart/2005/8/layout/vList2"/>
    <dgm:cxn modelId="{2C8F7A24-F50D-4448-A786-CF5040EC4E5A}" type="presParOf" srcId="{F8B0B23D-C2F8-F048-AF08-8F14C993A355}" destId="{49FB836F-63CB-2141-9402-D46A7A45D5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D174-8045-1F40-81A8-F7DA098C9F72}">
      <dsp:nvSpPr>
        <dsp:cNvPr id="0" name=""/>
        <dsp:cNvSpPr/>
      </dsp:nvSpPr>
      <dsp:spPr>
        <a:xfrm>
          <a:off x="0" y="374608"/>
          <a:ext cx="755950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Jeu de données sur le brevet des collèges</a:t>
          </a:r>
          <a:endParaRPr lang="en-US" sz="3300" kern="1200" dirty="0"/>
        </a:p>
      </dsp:txBody>
      <dsp:txXfrm>
        <a:off x="64083" y="438691"/>
        <a:ext cx="7431338" cy="1184574"/>
      </dsp:txXfrm>
    </dsp:sp>
    <dsp:sp modelId="{9B335ED9-5501-314A-A277-9A5651FFD610}">
      <dsp:nvSpPr>
        <dsp:cNvPr id="0" name=""/>
        <dsp:cNvSpPr/>
      </dsp:nvSpPr>
      <dsp:spPr>
        <a:xfrm>
          <a:off x="0" y="1782388"/>
          <a:ext cx="7559504" cy="13127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Diplôme créé en 1980-1981</a:t>
          </a:r>
          <a:endParaRPr lang="en-US" sz="3300" kern="1200"/>
        </a:p>
      </dsp:txBody>
      <dsp:txXfrm>
        <a:off x="64083" y="1846471"/>
        <a:ext cx="7431338" cy="1184574"/>
      </dsp:txXfrm>
    </dsp:sp>
    <dsp:sp modelId="{EE284EE7-BB5C-8A4C-9C14-38E93F3CAF50}">
      <dsp:nvSpPr>
        <dsp:cNvPr id="0" name=""/>
        <dsp:cNvSpPr/>
      </dsp:nvSpPr>
      <dsp:spPr>
        <a:xfrm>
          <a:off x="0" y="3190168"/>
          <a:ext cx="7559504" cy="13127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A reçu de nombreuses réformes depuis sa création, dont une prévue pour 2025</a:t>
          </a:r>
          <a:endParaRPr lang="en-US" sz="3300" kern="1200"/>
        </a:p>
      </dsp:txBody>
      <dsp:txXfrm>
        <a:off x="64083" y="3254251"/>
        <a:ext cx="7431338" cy="1184574"/>
      </dsp:txXfrm>
    </dsp:sp>
    <dsp:sp modelId="{49FB836F-63CB-2141-9402-D46A7A45D5EE}">
      <dsp:nvSpPr>
        <dsp:cNvPr id="0" name=""/>
        <dsp:cNvSpPr/>
      </dsp:nvSpPr>
      <dsp:spPr>
        <a:xfrm>
          <a:off x="0" y="4597948"/>
          <a:ext cx="7559504" cy="13127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Objectif du brevet: « maîtrise d’un socle commun de connaissance »</a:t>
          </a:r>
          <a:endParaRPr lang="en-US" sz="3300" kern="1200"/>
        </a:p>
      </dsp:txBody>
      <dsp:txXfrm>
        <a:off x="64083" y="4662031"/>
        <a:ext cx="7431338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75524-6B77-8C45-96C9-6A0C1860C1B9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8080-3B04-F341-8EDC-5C3379794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8080-3B04-F341-8EDC-5C3379794A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Visualisation:</a:t>
            </a:r>
            <a:br>
              <a:rPr lang="fr-FR" dirty="0"/>
            </a:br>
            <a:r>
              <a:rPr lang="fr-FR" dirty="0"/>
              <a:t>Réussite du Brevet en France</a:t>
            </a:r>
          </a:p>
        </p:txBody>
      </p:sp>
    </p:spTree>
    <p:extLst>
      <p:ext uri="{BB962C8B-B14F-4D97-AF65-F5344CB8AC3E}">
        <p14:creationId xmlns:p14="http://schemas.microsoft.com/office/powerpoint/2010/main" val="33804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C4968-591C-198E-87E5-BE55D1FA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98B3D6E-995D-171D-A5B8-95620FC0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0C31BF-7197-7B67-8F6E-F1E5C1EA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8D588-D2A3-1C69-D0B5-7C1CCCE2A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A36DE9-6D5C-1EB5-ED00-F987630E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023A3E-AD06-35BB-62A9-E090794F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2CC0F9-19B8-A06D-4214-404C0E12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F09B29-A0B1-EE61-C605-1704CC9E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198135-7B10-4267-8D6E-9725D26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Diplôme national du brevet 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dnb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endParaRPr lang="fr-FR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E123B342-6062-2AE8-15B7-58587612D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59815"/>
              </p:ext>
            </p:extLst>
          </p:nvPr>
        </p:nvGraphicFramePr>
        <p:xfrm>
          <a:off x="4335549" y="295260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1CC75-68E9-9A84-E52C-F2092F78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8ADED-7A8C-0AB8-D05A-AE1BBC40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Contexte: Origine et description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D99E0-E802-A6F5-D611-B7A352A4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Source : données transmises par l’éducation nationale sur </a:t>
            </a:r>
            <a:r>
              <a:rPr lang="fr-FR" sz="2000" dirty="0" err="1"/>
              <a:t>data.gouv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Données: informations sur tous les collèges de France entre 2006 et 2021</a:t>
            </a:r>
          </a:p>
          <a:p>
            <a:r>
              <a:rPr lang="fr-FR" sz="2000" dirty="0"/>
              <a:t>Description des donnés :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Mention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d'élèves ayant obtenu mention Très Bien, Bien, ou Assez Bien</a:t>
            </a:r>
            <a:endParaRPr lang="fr-FR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Taux de réussite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Pourcentage d’élèves ayant réussi le brevet</a:t>
            </a:r>
          </a:p>
          <a:p>
            <a:pPr marL="0" indent="0">
              <a:buNone/>
            </a:pPr>
            <a:r>
              <a:rPr lang="fr-FR" sz="1400" b="1" i="0" u="none" strike="noStrike" dirty="0">
                <a:solidFill>
                  <a:srgbClr val="000000"/>
                </a:solidFill>
                <a:effectLst/>
              </a:rPr>
              <a:t>Pour 2021, Données démographiques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 : Nombre total d’élèves par établissement, indice de position sociale,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fr-FR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fr-FR" sz="2000" dirty="0"/>
              <a:t>Certaines données manquantes: les collèges privés peuvent ne pas partager les informations, ou pour conserver le secret statistique </a:t>
            </a:r>
          </a:p>
        </p:txBody>
      </p:sp>
    </p:spTree>
    <p:extLst>
      <p:ext uri="{BB962C8B-B14F-4D97-AF65-F5344CB8AC3E}">
        <p14:creationId xmlns:p14="http://schemas.microsoft.com/office/powerpoint/2010/main" val="195108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4DBCB-1EA5-F634-56BA-43F841AF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ABE43C-6F9A-DE97-2A3D-172F3C57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19338-93A0-D849-9560-CF876BF8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5A6E6-416C-FF08-BD25-FAB5B2049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82DA00-84A6-F3CA-6056-EE383439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F58DD9-777C-123D-84EC-1010AE30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A80B157-E09E-2A01-4766-547E34EA0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9F3C2-8FA0-3C43-D13A-52ED0F55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9E63C9-E835-D681-90FC-18110C5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Contexte: utilité des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E4C4A-BC80-FCB6-0F16-A0D1DB57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Permet un suivi des élèves en France, au fil du temps et des réformes </a:t>
            </a:r>
          </a:p>
          <a:p>
            <a:endParaRPr lang="fr-FR" sz="2000" dirty="0"/>
          </a:p>
          <a:p>
            <a:r>
              <a:rPr lang="fr-FR" sz="2000" dirty="0"/>
              <a:t>Une comparaison entre les établissements à plusieurs échelles (communes, académies…)</a:t>
            </a:r>
          </a:p>
          <a:p>
            <a:endParaRPr lang="fr-FR" sz="2000" dirty="0"/>
          </a:p>
          <a:p>
            <a:r>
              <a:rPr lang="fr-FR" sz="2000" dirty="0"/>
              <a:t>Peut permettre un choix des établissements pour </a:t>
            </a:r>
            <a:r>
              <a:rPr lang="fr-FR" sz="2000"/>
              <a:t>les familles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50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4113C02-529D-AE1E-769B-663490A2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447"/>
            <a:ext cx="12192000" cy="62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4CD8BC-06BC-899B-9A70-EF00B2CF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06"/>
            <a:ext cx="12192000" cy="6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9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199</Words>
  <Application>Microsoft Office PowerPoint</Application>
  <PresentationFormat>Grand écran</PresentationFormat>
  <Paragraphs>23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Data Visualisation: Réussite du Brevet en France</vt:lpstr>
      <vt:lpstr>Contexte:  le Diplôme national du brevet (dnb) </vt:lpstr>
      <vt:lpstr>Contexte: Origine et description des données</vt:lpstr>
      <vt:lpstr>Contexte: utilité des données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Cat Miaou</cp:lastModifiedBy>
  <cp:revision>9</cp:revision>
  <dcterms:created xsi:type="dcterms:W3CDTF">2024-11-21T20:20:53Z</dcterms:created>
  <dcterms:modified xsi:type="dcterms:W3CDTF">2024-11-22T12:00:40Z</dcterms:modified>
</cp:coreProperties>
</file>