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C124-ABAF-4D40-8E0A-8CACF837F3EB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dirty="0" smtClean="0"/>
              <a:t>Tower Defense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2160-74D9-4E88-A985-2F90DBBA159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766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14F1-70FE-47AC-A640-1FCB090C1C29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dirty="0" smtClean="0"/>
              <a:t>Tower Defense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48D1-39F2-4899-9032-5773EB337DA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838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8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4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6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26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6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6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1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68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58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2794"/>
            <a:ext cx="9144000" cy="935037"/>
          </a:xfrm>
        </p:spPr>
        <p:txBody>
          <a:bodyPr/>
          <a:lstStyle/>
          <a:p>
            <a:r>
              <a:rPr lang="fr-CH" b="1" dirty="0" smtClean="0"/>
              <a:t>Tower</a:t>
            </a:r>
            <a:r>
              <a:rPr lang="fr-CH" dirty="0" smtClean="0"/>
              <a:t> </a:t>
            </a:r>
            <a:r>
              <a:rPr lang="fr-CH" b="1" dirty="0" smtClean="0"/>
              <a:t>Defense</a:t>
            </a:r>
            <a:endParaRPr lang="fr-CH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874329"/>
            <a:ext cx="9144000" cy="422703"/>
          </a:xfrm>
        </p:spPr>
        <p:txBody>
          <a:bodyPr/>
          <a:lstStyle/>
          <a:p>
            <a:r>
              <a:rPr lang="fr-CH" dirty="0" smtClean="0"/>
              <a:t>Par 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42987"/>
            <a:ext cx="6419850" cy="4772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62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 rot="6973950">
            <a:off x="4075879" y="3316327"/>
            <a:ext cx="448109" cy="994711"/>
            <a:chOff x="3404801" y="3794269"/>
            <a:chExt cx="358888" cy="866925"/>
          </a:xfrm>
        </p:grpSpPr>
        <p:sp>
          <p:nvSpPr>
            <p:cNvPr id="33" name="Rectangle 32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Système de grille : problématique</a:t>
            </a:r>
            <a:endParaRPr lang="fr-CH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10</a:t>
            </a:fld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652632" y="3723592"/>
            <a:ext cx="1345474" cy="13324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5315571" y="3723591"/>
            <a:ext cx="9797" cy="13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2632" y="2889040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11"/>
          <p:cNvCxnSpPr/>
          <p:nvPr/>
        </p:nvCxnSpPr>
        <p:spPr>
          <a:xfrm>
            <a:off x="5127024" y="3538171"/>
            <a:ext cx="387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5490239" y="3148033"/>
            <a:ext cx="165934" cy="94643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007920" y="3150557"/>
            <a:ext cx="145958" cy="9500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52822" y="5056004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5323375" y="5056004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5514146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5524034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4951403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4961291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Organigramme : Délai 31"/>
          <p:cNvSpPr/>
          <p:nvPr/>
        </p:nvSpPr>
        <p:spPr>
          <a:xfrm rot="16200000">
            <a:off x="4996208" y="2070069"/>
            <a:ext cx="654331" cy="1385301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36" name="Groupe 35"/>
          <p:cNvGrpSpPr/>
          <p:nvPr/>
        </p:nvGrpSpPr>
        <p:grpSpPr>
          <a:xfrm rot="884056">
            <a:off x="3397052" y="1818642"/>
            <a:ext cx="1080633" cy="2060596"/>
            <a:chOff x="2709213" y="1766950"/>
            <a:chExt cx="1080633" cy="2060596"/>
          </a:xfrm>
        </p:grpSpPr>
        <p:sp>
          <p:nvSpPr>
            <p:cNvPr id="37" name="Rectangle 36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 smtClean="0">
                  <a:solidFill>
                    <a:schemeClr val="tx1"/>
                  </a:solidFill>
                </a:rPr>
                <a:t>1</a:t>
              </a:r>
              <a:endParaRPr lang="fr-CH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98106" y="3741936"/>
            <a:ext cx="448109" cy="994711"/>
            <a:chOff x="3404801" y="3794269"/>
            <a:chExt cx="358888" cy="866925"/>
          </a:xfrm>
        </p:grpSpPr>
        <p:sp>
          <p:nvSpPr>
            <p:cNvPr id="40" name="Rectangle 39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0832" y="2857878"/>
            <a:ext cx="2658212" cy="3044358"/>
            <a:chOff x="3154195" y="2515797"/>
            <a:chExt cx="2658212" cy="3044358"/>
          </a:xfrm>
        </p:grpSpPr>
        <p:sp>
          <p:nvSpPr>
            <p:cNvPr id="43" name="Rectangle 42"/>
            <p:cNvSpPr/>
            <p:nvPr/>
          </p:nvSpPr>
          <p:spPr>
            <a:xfrm rot="15729434">
              <a:off x="4960800" y="3619909"/>
              <a:ext cx="422622" cy="74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76815" y="3802049"/>
              <a:ext cx="1345474" cy="133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10800000">
              <a:off x="3877259" y="3798206"/>
              <a:ext cx="744583" cy="5916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6" name="Connecteur droit 45"/>
            <p:cNvCxnSpPr>
              <a:stCxn id="45" idx="3"/>
            </p:cNvCxnSpPr>
            <p:nvPr/>
          </p:nvCxnSpPr>
          <p:spPr>
            <a:xfrm flipH="1">
              <a:off x="4244653" y="3798206"/>
              <a:ext cx="4897" cy="1336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576815" y="2967497"/>
              <a:ext cx="1345474" cy="8345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877259" y="3279534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399774" y="3279533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4030747" y="3619168"/>
              <a:ext cx="437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4405909" y="3235141"/>
              <a:ext cx="142930" cy="442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877164" y="3225986"/>
              <a:ext cx="158125" cy="399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lipse 52"/>
            <p:cNvSpPr/>
            <p:nvPr/>
          </p:nvSpPr>
          <p:spPr>
            <a:xfrm>
              <a:off x="4499030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970761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77005" y="5134461"/>
              <a:ext cx="67055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47558" y="5134461"/>
              <a:ext cx="67473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54195" y="3798206"/>
              <a:ext cx="422622" cy="770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54195" y="4568915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 rot="15676852">
              <a:off x="5466627" y="3781337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762471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282839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2" name="Connecteur droit 61"/>
            <p:cNvCxnSpPr>
              <a:endCxn id="61" idx="2"/>
            </p:cNvCxnSpPr>
            <p:nvPr/>
          </p:nvCxnSpPr>
          <p:spPr>
            <a:xfrm>
              <a:off x="4173036" y="3331469"/>
              <a:ext cx="1098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47" idx="1"/>
            </p:cNvCxnSpPr>
            <p:nvPr/>
          </p:nvCxnSpPr>
          <p:spPr>
            <a:xfrm flipV="1">
              <a:off x="3576815" y="3346782"/>
              <a:ext cx="185656" cy="37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endCxn id="47" idx="3"/>
            </p:cNvCxnSpPr>
            <p:nvPr/>
          </p:nvCxnSpPr>
          <p:spPr>
            <a:xfrm>
              <a:off x="4684535" y="3350465"/>
              <a:ext cx="237754" cy="343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rganigramme : Délai 64"/>
            <p:cNvSpPr/>
            <p:nvPr/>
          </p:nvSpPr>
          <p:spPr>
            <a:xfrm rot="16200000">
              <a:off x="3955734" y="2160796"/>
              <a:ext cx="591236" cy="1349068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Organigramme : Délai 65"/>
            <p:cNvSpPr/>
            <p:nvPr/>
          </p:nvSpPr>
          <p:spPr>
            <a:xfrm rot="16200000">
              <a:off x="3946739" y="2584274"/>
              <a:ext cx="611555" cy="474602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 rot="576901">
            <a:off x="2223834" y="2482304"/>
            <a:ext cx="1080633" cy="2060596"/>
            <a:chOff x="2709213" y="1766950"/>
            <a:chExt cx="1080633" cy="2060596"/>
          </a:xfrm>
        </p:grpSpPr>
        <p:sp>
          <p:nvSpPr>
            <p:cNvPr id="72" name="Rectangle 71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Rectangle 72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709887" y="3791431"/>
            <a:ext cx="1251046" cy="685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Pathfinding</a:t>
            </a:r>
            <a:endParaRPr lang="fr-CH" dirty="0"/>
          </a:p>
        </p:txBody>
      </p:sp>
      <p:sp>
        <p:nvSpPr>
          <p:cNvPr id="75" name="Rectangle 74"/>
          <p:cNvSpPr/>
          <p:nvPr/>
        </p:nvSpPr>
        <p:spPr>
          <a:xfrm>
            <a:off x="955005" y="4152051"/>
            <a:ext cx="1177466" cy="6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Obstacles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806637">
            <a:off x="8798951" y="2827961"/>
            <a:ext cx="95450" cy="10108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Rectangle 76"/>
          <p:cNvSpPr/>
          <p:nvPr/>
        </p:nvSpPr>
        <p:spPr>
          <a:xfrm rot="6220825">
            <a:off x="9069392" y="3245712"/>
            <a:ext cx="422622" cy="7707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" name="Rectangle 77"/>
          <p:cNvSpPr/>
          <p:nvPr/>
        </p:nvSpPr>
        <p:spPr>
          <a:xfrm>
            <a:off x="9508992" y="3520825"/>
            <a:ext cx="1345474" cy="1332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Triangle isocèle 78"/>
          <p:cNvSpPr/>
          <p:nvPr/>
        </p:nvSpPr>
        <p:spPr>
          <a:xfrm rot="10800000">
            <a:off x="9805268" y="3520824"/>
            <a:ext cx="748752" cy="55531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" name="Losange 79"/>
          <p:cNvSpPr/>
          <p:nvPr/>
        </p:nvSpPr>
        <p:spPr>
          <a:xfrm>
            <a:off x="10057631" y="3520824"/>
            <a:ext cx="235132" cy="352697"/>
          </a:xfrm>
          <a:prstGeom prst="diamon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1" name="Connecteur droit 80"/>
          <p:cNvCxnSpPr/>
          <p:nvPr/>
        </p:nvCxnSpPr>
        <p:spPr>
          <a:xfrm>
            <a:off x="10171931" y="3873521"/>
            <a:ext cx="0" cy="97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508992" y="2686273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Ellipse 82"/>
          <p:cNvSpPr/>
          <p:nvPr/>
        </p:nvSpPr>
        <p:spPr>
          <a:xfrm>
            <a:off x="9809436" y="2998310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Ellipse 83"/>
          <p:cNvSpPr/>
          <p:nvPr/>
        </p:nvSpPr>
        <p:spPr>
          <a:xfrm>
            <a:off x="10331951" y="2998309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5" name="Connecteur droit 84"/>
          <p:cNvCxnSpPr/>
          <p:nvPr/>
        </p:nvCxnSpPr>
        <p:spPr>
          <a:xfrm>
            <a:off x="9962924" y="3337944"/>
            <a:ext cx="437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354812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Ellipse 86"/>
          <p:cNvSpPr/>
          <p:nvPr/>
        </p:nvSpPr>
        <p:spPr>
          <a:xfrm>
            <a:off x="9844458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Rectangle 87"/>
          <p:cNvSpPr/>
          <p:nvPr/>
        </p:nvSpPr>
        <p:spPr>
          <a:xfrm>
            <a:off x="9509182" y="4853237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Rectangle 88"/>
          <p:cNvSpPr/>
          <p:nvPr/>
        </p:nvSpPr>
        <p:spPr>
          <a:xfrm>
            <a:off x="10179735" y="4853237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Rectangle 89"/>
          <p:cNvSpPr/>
          <p:nvPr/>
        </p:nvSpPr>
        <p:spPr>
          <a:xfrm>
            <a:off x="10854464" y="3538499"/>
            <a:ext cx="422622" cy="749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Rectangle 90"/>
          <p:cNvSpPr/>
          <p:nvPr/>
        </p:nvSpPr>
        <p:spPr>
          <a:xfrm rot="17048188">
            <a:off x="8558214" y="3369683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Rectangle 91"/>
          <p:cNvSpPr/>
          <p:nvPr/>
        </p:nvSpPr>
        <p:spPr>
          <a:xfrm>
            <a:off x="10854466" y="4287690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Rectangle 92"/>
          <p:cNvSpPr/>
          <p:nvPr/>
        </p:nvSpPr>
        <p:spPr>
          <a:xfrm rot="823430">
            <a:off x="8518874" y="1791222"/>
            <a:ext cx="1129834" cy="1083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obstacles </a:t>
            </a: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Pathfinding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?</a:t>
            </a:r>
            <a:endParaRPr lang="fr-CH" sz="1600" dirty="0" smtClean="0">
              <a:solidFill>
                <a:schemeClr val="tx1"/>
              </a:solidFill>
            </a:endParaRPr>
          </a:p>
        </p:txBody>
      </p:sp>
      <p:sp>
        <p:nvSpPr>
          <p:cNvPr id="94" name="Organigramme : Délai 93"/>
          <p:cNvSpPr/>
          <p:nvPr/>
        </p:nvSpPr>
        <p:spPr>
          <a:xfrm rot="16200000">
            <a:off x="9854920" y="2943161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Organigramme : Délai 94"/>
          <p:cNvSpPr/>
          <p:nvPr/>
        </p:nvSpPr>
        <p:spPr>
          <a:xfrm rot="16200000">
            <a:off x="10381602" y="2948126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Rectangle 95"/>
          <p:cNvSpPr/>
          <p:nvPr/>
        </p:nvSpPr>
        <p:spPr>
          <a:xfrm>
            <a:off x="9590911" y="4068157"/>
            <a:ext cx="1177466" cy="6853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1"/>
                </a:solidFill>
              </a:rPr>
              <a:t>Entités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Système de Grille : Besoins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Standardiser</a:t>
            </a:r>
          </a:p>
          <a:p>
            <a:r>
              <a:rPr lang="fr-CH" dirty="0" smtClean="0"/>
              <a:t>Permettre la comparaison de grille de taille différentes</a:t>
            </a:r>
          </a:p>
          <a:p>
            <a:r>
              <a:rPr lang="fr-CH" dirty="0" smtClean="0"/>
              <a:t>Centraliser les ressources communes</a:t>
            </a:r>
          </a:p>
          <a:p>
            <a:r>
              <a:rPr lang="fr-CH" dirty="0" smtClean="0"/>
              <a:t>Faciliter la communication d’événement entre les grilles</a:t>
            </a:r>
          </a:p>
          <a:p>
            <a:r>
              <a:rPr lang="fr-CH" dirty="0" smtClean="0"/>
              <a:t>Permettre de subdiviser la grille en </a:t>
            </a:r>
            <a:r>
              <a:rPr lang="fr-CH" dirty="0" err="1" smtClean="0"/>
              <a:t>chunk</a:t>
            </a:r>
            <a:r>
              <a:rPr lang="fr-CH" dirty="0" smtClean="0"/>
              <a:t> afin de cibler les modifications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90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Système de grille : En Cours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Dépendances multiples</a:t>
            </a:r>
          </a:p>
          <a:p>
            <a:r>
              <a:rPr lang="fr-CH" dirty="0" err="1" smtClean="0"/>
              <a:t>Grid</a:t>
            </a:r>
            <a:r>
              <a:rPr lang="fr-CH" dirty="0" smtClean="0"/>
              <a:t> Système</a:t>
            </a:r>
          </a:p>
          <a:p>
            <a:r>
              <a:rPr lang="fr-CH" dirty="0" smtClean="0"/>
              <a:t>Comparaison avec un grille plus grande</a:t>
            </a:r>
          </a:p>
          <a:p>
            <a:pPr lvl="1"/>
            <a:r>
              <a:rPr lang="fr-CH" dirty="0" smtClean="0"/>
              <a:t>Attente différente en fonction du type</a:t>
            </a:r>
          </a:p>
          <a:p>
            <a:pPr lvl="1"/>
            <a:r>
              <a:rPr lang="fr-CH" dirty="0" smtClean="0"/>
              <a:t>Calcul différent (attention aux doublon)</a:t>
            </a:r>
          </a:p>
          <a:p>
            <a:pPr lvl="1"/>
            <a:r>
              <a:rPr lang="fr-CH" dirty="0" smtClean="0"/>
              <a:t>Plusieurs attentes possibles pour un même type (exemple </a:t>
            </a:r>
            <a:r>
              <a:rPr lang="fr-CH" dirty="0" err="1" smtClean="0"/>
              <a:t>bool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  <a:p>
            <a:r>
              <a:rPr lang="fr-CH" dirty="0" smtClean="0"/>
              <a:t>Subdivision en </a:t>
            </a:r>
            <a:r>
              <a:rPr lang="fr-CH" dirty="0" err="1" smtClean="0"/>
              <a:t>Chunks</a:t>
            </a:r>
            <a:endParaRPr lang="fr-CH" dirty="0" smtClean="0"/>
          </a:p>
          <a:p>
            <a:pPr marL="457200" lvl="1" indent="0">
              <a:buNone/>
            </a:pP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4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S’adapter à une grille plus petite</a:t>
            </a:r>
            <a:endParaRPr lang="fr-CH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6798"/>
              </p:ext>
            </p:extLst>
          </p:nvPr>
        </p:nvGraphicFramePr>
        <p:xfrm>
          <a:off x="3313777" y="28626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6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7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8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61005"/>
              </p:ext>
            </p:extLst>
          </p:nvPr>
        </p:nvGraphicFramePr>
        <p:xfrm>
          <a:off x="9061764" y="28717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3218"/>
              </p:ext>
            </p:extLst>
          </p:nvPr>
        </p:nvGraphicFramePr>
        <p:xfrm>
          <a:off x="9061764" y="4019121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3769"/>
              </p:ext>
            </p:extLst>
          </p:nvPr>
        </p:nvGraphicFramePr>
        <p:xfrm>
          <a:off x="9647918" y="4019121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45254"/>
              </p:ext>
            </p:extLst>
          </p:nvPr>
        </p:nvGraphicFramePr>
        <p:xfrm>
          <a:off x="9061764" y="4595017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4063"/>
              </p:ext>
            </p:extLst>
          </p:nvPr>
        </p:nvGraphicFramePr>
        <p:xfrm>
          <a:off x="9647918" y="4595017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sp>
        <p:nvSpPr>
          <p:cNvPr id="14" name="Flèche droite 13"/>
          <p:cNvSpPr/>
          <p:nvPr/>
        </p:nvSpPr>
        <p:spPr>
          <a:xfrm>
            <a:off x="5826625" y="3914059"/>
            <a:ext cx="591134" cy="5476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31606"/>
              </p:ext>
            </p:extLst>
          </p:nvPr>
        </p:nvGraphicFramePr>
        <p:xfrm>
          <a:off x="838200" y="2867025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54490"/>
              </p:ext>
            </p:extLst>
          </p:nvPr>
        </p:nvGraphicFramePr>
        <p:xfrm>
          <a:off x="6619511" y="2871727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sp>
        <p:nvSpPr>
          <p:cNvPr id="30" name="Cadre 29"/>
          <p:cNvSpPr/>
          <p:nvPr/>
        </p:nvSpPr>
        <p:spPr>
          <a:xfrm>
            <a:off x="682295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2" name="Cadre 31"/>
          <p:cNvSpPr/>
          <p:nvPr/>
        </p:nvSpPr>
        <p:spPr>
          <a:xfrm>
            <a:off x="6444920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S’adapter à une grille plus grande</a:t>
            </a:r>
            <a:endParaRPr lang="fr-CH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11233"/>
              </p:ext>
            </p:extLst>
          </p:nvPr>
        </p:nvGraphicFramePr>
        <p:xfrm>
          <a:off x="3469682" y="2446176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6204"/>
              </p:ext>
            </p:extLst>
          </p:nvPr>
        </p:nvGraphicFramePr>
        <p:xfrm>
          <a:off x="994105" y="2450574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sp>
        <p:nvSpPr>
          <p:cNvPr id="30" name="Cadre 29"/>
          <p:cNvSpPr/>
          <p:nvPr/>
        </p:nvSpPr>
        <p:spPr>
          <a:xfrm>
            <a:off x="838200" y="2277538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7" name="Cadre 16"/>
          <p:cNvSpPr/>
          <p:nvPr/>
        </p:nvSpPr>
        <p:spPr>
          <a:xfrm>
            <a:off x="994104" y="4171949"/>
            <a:ext cx="572329" cy="577811"/>
          </a:xfrm>
          <a:prstGeom prst="frame">
            <a:avLst>
              <a:gd name="adj1" fmla="val 10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8" name="Cadre 17"/>
          <p:cNvSpPr/>
          <p:nvPr/>
        </p:nvSpPr>
        <p:spPr>
          <a:xfrm>
            <a:off x="3469682" y="4171949"/>
            <a:ext cx="583863" cy="577812"/>
          </a:xfrm>
          <a:prstGeom prst="frame">
            <a:avLst>
              <a:gd name="adj1" fmla="val 10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72826"/>
              </p:ext>
            </p:extLst>
          </p:nvPr>
        </p:nvGraphicFramePr>
        <p:xfrm>
          <a:off x="6746875" y="2277538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301508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48400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639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6331"/>
                  </a:ext>
                </a:extLst>
              </a:tr>
            </a:tbl>
          </a:graphicData>
        </a:graphic>
      </p:graphicFrame>
      <p:sp>
        <p:nvSpPr>
          <p:cNvPr id="8" name="Flèche vers le haut 7"/>
          <p:cNvSpPr/>
          <p:nvPr/>
        </p:nvSpPr>
        <p:spPr>
          <a:xfrm>
            <a:off x="6942570" y="2446176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vers le haut 20"/>
          <p:cNvSpPr/>
          <p:nvPr/>
        </p:nvSpPr>
        <p:spPr>
          <a:xfrm rot="2700000">
            <a:off x="7659516" y="2446175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vers le haut 21"/>
          <p:cNvSpPr/>
          <p:nvPr/>
        </p:nvSpPr>
        <p:spPr>
          <a:xfrm rot="4500000">
            <a:off x="7659516" y="3129830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vers le haut 22"/>
          <p:cNvSpPr/>
          <p:nvPr/>
        </p:nvSpPr>
        <p:spPr>
          <a:xfrm rot="5400000">
            <a:off x="6942570" y="3129830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Flèche vers le haut 23"/>
          <p:cNvSpPr/>
          <p:nvPr/>
        </p:nvSpPr>
        <p:spPr>
          <a:xfrm rot="5400000">
            <a:off x="8679286" y="2588998"/>
            <a:ext cx="360000" cy="8170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9677400" y="2277537"/>
            <a:ext cx="1095375" cy="1440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9600" dirty="0" smtClean="0"/>
              <a:t>?</a:t>
            </a:r>
            <a:endParaRPr lang="fr-CH" sz="9600" dirty="0"/>
          </a:p>
        </p:txBody>
      </p:sp>
      <p:sp>
        <p:nvSpPr>
          <p:cNvPr id="26" name="Rectangle 25"/>
          <p:cNvSpPr/>
          <p:nvPr/>
        </p:nvSpPr>
        <p:spPr>
          <a:xfrm>
            <a:off x="6746875" y="1784766"/>
            <a:ext cx="1440000" cy="44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b="1" dirty="0" smtClean="0"/>
              <a:t>Vector3</a:t>
            </a:r>
            <a:endParaRPr lang="fr-CH" sz="2000" b="1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86219"/>
              </p:ext>
            </p:extLst>
          </p:nvPr>
        </p:nvGraphicFramePr>
        <p:xfrm>
          <a:off x="6746875" y="4533964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301508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48400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1.4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2.7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7639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4.3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0.6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876331"/>
                  </a:ext>
                </a:extLst>
              </a:tr>
            </a:tbl>
          </a:graphicData>
        </a:graphic>
      </p:graphicFrame>
      <p:sp>
        <p:nvSpPr>
          <p:cNvPr id="34" name="Flèche vers le haut 33"/>
          <p:cNvSpPr/>
          <p:nvPr/>
        </p:nvSpPr>
        <p:spPr>
          <a:xfrm rot="5400000">
            <a:off x="8679286" y="4845424"/>
            <a:ext cx="360000" cy="8170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/>
          <p:cNvSpPr/>
          <p:nvPr/>
        </p:nvSpPr>
        <p:spPr>
          <a:xfrm>
            <a:off x="9439276" y="4533963"/>
            <a:ext cx="2343150" cy="1440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 smtClean="0"/>
              <a:t>1.4 + 2.7 + 4.3 + 0.6 ?</a:t>
            </a:r>
            <a:endParaRPr lang="fr-CH" sz="2000" dirty="0"/>
          </a:p>
        </p:txBody>
      </p:sp>
      <p:sp>
        <p:nvSpPr>
          <p:cNvPr id="36" name="Rectangle 35"/>
          <p:cNvSpPr/>
          <p:nvPr/>
        </p:nvSpPr>
        <p:spPr>
          <a:xfrm>
            <a:off x="6746875" y="4041192"/>
            <a:ext cx="1440000" cy="44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b="1" dirty="0" err="1" smtClean="0"/>
              <a:t>float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33487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Système de grille : Division en </a:t>
            </a:r>
            <a:r>
              <a:rPr lang="fr-CH" b="1" dirty="0" err="1" smtClean="0"/>
              <a:t>Chunk</a:t>
            </a:r>
            <a:endParaRPr lang="fr-CH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15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Objectifs initiaux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337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CH" dirty="0" smtClean="0"/>
              <a:t>General </a:t>
            </a:r>
          </a:p>
          <a:p>
            <a:r>
              <a:rPr lang="fr-CH" sz="2400" dirty="0" smtClean="0"/>
              <a:t>Camera RTS</a:t>
            </a:r>
          </a:p>
          <a:p>
            <a:r>
              <a:rPr lang="fr-CH" sz="2400" dirty="0" smtClean="0"/>
              <a:t>Gestion Ressources</a:t>
            </a:r>
          </a:p>
          <a:p>
            <a:r>
              <a:rPr lang="fr-CH" sz="2400" dirty="0" smtClean="0"/>
              <a:t>Début/fin de partie</a:t>
            </a:r>
          </a:p>
          <a:p>
            <a:r>
              <a:rPr lang="fr-CH" sz="2400" dirty="0" smtClean="0"/>
              <a:t>Gestion Rounds</a:t>
            </a:r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2</a:t>
            </a:fld>
            <a:endParaRPr lang="fr-CH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429125" y="1825625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H" dirty="0" smtClean="0"/>
              <a:t>Tourelles </a:t>
            </a:r>
          </a:p>
          <a:p>
            <a:r>
              <a:rPr lang="fr-CH" sz="2400" dirty="0" smtClean="0"/>
              <a:t>Placement</a:t>
            </a:r>
          </a:p>
          <a:p>
            <a:r>
              <a:rPr lang="fr-CH" sz="2400" dirty="0" smtClean="0"/>
              <a:t>Gérer chemin bloqué</a:t>
            </a:r>
          </a:p>
          <a:p>
            <a:r>
              <a:rPr lang="fr-CH" sz="2400" dirty="0" smtClean="0"/>
              <a:t>Interactions(sélection</a:t>
            </a:r>
            <a:r>
              <a:rPr lang="fr-CH" sz="2400" dirty="0" smtClean="0"/>
              <a:t>)</a:t>
            </a:r>
          </a:p>
          <a:p>
            <a:r>
              <a:rPr lang="fr-CH" sz="2400" dirty="0" smtClean="0"/>
              <a:t>Gestion physiques de balles</a:t>
            </a:r>
          </a:p>
          <a:p>
            <a:r>
              <a:rPr lang="fr-CH" sz="2400" dirty="0"/>
              <a:t>A</a:t>
            </a:r>
            <a:r>
              <a:rPr lang="fr-CH" sz="2400" dirty="0" smtClean="0"/>
              <a:t>méliorations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020050" y="1825625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H" sz="2400" dirty="0" smtClean="0"/>
              <a:t>Ennemies</a:t>
            </a:r>
          </a:p>
          <a:p>
            <a:r>
              <a:rPr lang="fr-CH" sz="2400" dirty="0" smtClean="0"/>
              <a:t>Pathfinding Dynamique</a:t>
            </a:r>
            <a:endParaRPr lang="fr-CH" sz="2400" dirty="0" smtClean="0"/>
          </a:p>
          <a:p>
            <a:r>
              <a:rPr lang="fr-CH" sz="2400" dirty="0" smtClean="0"/>
              <a:t>Adaptations aux nouveaux </a:t>
            </a:r>
            <a:r>
              <a:rPr lang="fr-CH" sz="2400" dirty="0" smtClean="0"/>
              <a:t>obstacles</a:t>
            </a:r>
          </a:p>
          <a:p>
            <a:r>
              <a:rPr lang="fr-CH" sz="2400" dirty="0" err="1" smtClean="0"/>
              <a:t>Spawn</a:t>
            </a:r>
            <a:r>
              <a:rPr lang="fr-CH" sz="2400" dirty="0" smtClean="0"/>
              <a:t> en groupe</a:t>
            </a:r>
          </a:p>
          <a:p>
            <a:r>
              <a:rPr lang="fr-CH" sz="2400" dirty="0" smtClean="0"/>
              <a:t>Statistiques évolutives</a:t>
            </a:r>
          </a:p>
          <a:p>
            <a:r>
              <a:rPr lang="fr-CH" sz="2400" dirty="0" err="1" smtClean="0"/>
              <a:t>Spawn</a:t>
            </a:r>
            <a:r>
              <a:rPr lang="fr-CH" sz="2400" smtClean="0"/>
              <a:t> automatique</a:t>
            </a:r>
            <a:endParaRPr lang="fr-CH" sz="2400" dirty="0" smtClean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75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Framework : </a:t>
            </a:r>
            <a:r>
              <a:rPr lang="fr-CH" b="1" dirty="0" err="1" smtClean="0"/>
              <a:t>Unity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Pourquoi</a:t>
            </a:r>
          </a:p>
          <a:p>
            <a:pPr lvl="1"/>
            <a:r>
              <a:rPr lang="fr-CH" dirty="0" smtClean="0"/>
              <a:t>Familiarité </a:t>
            </a:r>
            <a:r>
              <a:rPr lang="fr-CH" dirty="0" smtClean="0"/>
              <a:t>avec le </a:t>
            </a:r>
            <a:r>
              <a:rPr lang="fr-CH" dirty="0" err="1" smtClean="0"/>
              <a:t>framework</a:t>
            </a:r>
            <a:endParaRPr lang="fr-CH" dirty="0" smtClean="0"/>
          </a:p>
          <a:p>
            <a:pPr lvl="1"/>
            <a:r>
              <a:rPr lang="fr-CH" dirty="0" smtClean="0"/>
              <a:t>Ressources abondantes (documentation claire)</a:t>
            </a:r>
          </a:p>
          <a:p>
            <a:pPr lvl="1"/>
            <a:r>
              <a:rPr lang="fr-CH" dirty="0" smtClean="0"/>
              <a:t>C# de plus en plus mis en avant</a:t>
            </a:r>
          </a:p>
          <a:p>
            <a:pPr lvl="1"/>
            <a:r>
              <a:rPr lang="fr-CH" dirty="0" smtClean="0"/>
              <a:t>Beaucoup de communication des équipes de </a:t>
            </a:r>
            <a:r>
              <a:rPr lang="fr-CH" dirty="0" err="1" smtClean="0"/>
              <a:t>Unity</a:t>
            </a:r>
            <a:r>
              <a:rPr lang="fr-CH" dirty="0" smtClean="0"/>
              <a:t> (forum)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Alternative</a:t>
            </a:r>
          </a:p>
          <a:p>
            <a:pPr lvl="1"/>
            <a:r>
              <a:rPr lang="fr-CH" dirty="0" err="1" smtClean="0"/>
              <a:t>Unreal</a:t>
            </a:r>
            <a:r>
              <a:rPr lang="fr-CH" dirty="0" smtClean="0"/>
              <a:t> Engine</a:t>
            </a:r>
          </a:p>
          <a:p>
            <a:pPr lvl="1"/>
            <a:r>
              <a:rPr lang="fr-CH" dirty="0" err="1" smtClean="0"/>
              <a:t>GoDot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Choix dans l’architecture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</a:p>
          <a:p>
            <a:pPr lvl="1"/>
            <a:r>
              <a:rPr lang="fr-CH" dirty="0" smtClean="0"/>
              <a:t>Framework </a:t>
            </a:r>
            <a:r>
              <a:rPr lang="fr-CH" dirty="0" err="1" smtClean="0"/>
              <a:t>Unity</a:t>
            </a:r>
            <a:endParaRPr lang="fr-CH" dirty="0" smtClean="0"/>
          </a:p>
          <a:p>
            <a:pPr lvl="1"/>
            <a:r>
              <a:rPr lang="fr-CH" dirty="0" smtClean="0"/>
              <a:t>Avantage/désavantage</a:t>
            </a:r>
          </a:p>
          <a:p>
            <a:r>
              <a:rPr lang="fr-CH" dirty="0" smtClean="0"/>
              <a:t>Système de Grille</a:t>
            </a:r>
          </a:p>
          <a:p>
            <a:pPr lvl="1"/>
            <a:r>
              <a:rPr lang="fr-CH" dirty="0" smtClean="0"/>
              <a:t>Problématique</a:t>
            </a:r>
          </a:p>
          <a:p>
            <a:pPr lvl="1"/>
            <a:r>
              <a:rPr lang="fr-CH" dirty="0" smtClean="0"/>
              <a:t>Besoin pour la suite</a:t>
            </a:r>
          </a:p>
          <a:p>
            <a:r>
              <a:rPr lang="fr-CH" dirty="0" smtClean="0"/>
              <a:t>Editor: JIT vs </a:t>
            </a:r>
            <a:r>
              <a:rPr lang="fr-CH" dirty="0" err="1" smtClean="0"/>
              <a:t>Build</a:t>
            </a:r>
            <a:r>
              <a:rPr lang="fr-CH" dirty="0" smtClean="0"/>
              <a:t>: AOT</a:t>
            </a:r>
          </a:p>
          <a:p>
            <a:endParaRPr lang="fr-CH" dirty="0"/>
          </a:p>
          <a:p>
            <a:r>
              <a:rPr lang="fr-CH" dirty="0"/>
              <a:t>Object </a:t>
            </a:r>
            <a:r>
              <a:rPr lang="fr-CH" dirty="0" err="1" smtClean="0"/>
              <a:t>Pooling</a:t>
            </a:r>
            <a:r>
              <a:rPr lang="fr-CH" dirty="0" smtClean="0"/>
              <a:t> (non implémenté)</a:t>
            </a:r>
            <a:endParaRPr lang="fr-CH" dirty="0"/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3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: Script Classique</a:t>
            </a:r>
            <a:endParaRPr lang="fr-CH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905" t="982" r="8272" b="8348"/>
          <a:stretch/>
        </p:blipFill>
        <p:spPr>
          <a:xfrm>
            <a:off x="838200" y="1690688"/>
            <a:ext cx="5706207" cy="4870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400176"/>
            <a:ext cx="4566939" cy="5161452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6723552" y="288625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lèche droite 8"/>
          <p:cNvSpPr/>
          <p:nvPr/>
        </p:nvSpPr>
        <p:spPr>
          <a:xfrm>
            <a:off x="6722082" y="2709251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>
            <a:off x="6722083" y="324027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lèche droite 10"/>
          <p:cNvSpPr/>
          <p:nvPr/>
        </p:nvSpPr>
        <p:spPr>
          <a:xfrm>
            <a:off x="6722084" y="306326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11"/>
          <p:cNvSpPr/>
          <p:nvPr/>
        </p:nvSpPr>
        <p:spPr>
          <a:xfrm>
            <a:off x="6723550" y="217822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6722080" y="200121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6722081" y="2532243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6722082" y="235523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Flèche droite 15"/>
          <p:cNvSpPr/>
          <p:nvPr/>
        </p:nvSpPr>
        <p:spPr>
          <a:xfrm>
            <a:off x="6722080" y="360972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>
            <a:off x="6720610" y="343271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>
            <a:off x="6720611" y="3963738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Flèche droite 18"/>
          <p:cNvSpPr/>
          <p:nvPr/>
        </p:nvSpPr>
        <p:spPr>
          <a:xfrm>
            <a:off x="6720612" y="378673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 droite 19"/>
          <p:cNvSpPr/>
          <p:nvPr/>
        </p:nvSpPr>
        <p:spPr>
          <a:xfrm>
            <a:off x="6720610" y="432196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droite 20"/>
          <p:cNvSpPr/>
          <p:nvPr/>
        </p:nvSpPr>
        <p:spPr>
          <a:xfrm>
            <a:off x="6719140" y="4144956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droite 21"/>
          <p:cNvSpPr/>
          <p:nvPr/>
        </p:nvSpPr>
        <p:spPr>
          <a:xfrm>
            <a:off x="6719141" y="467598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droite 22"/>
          <p:cNvSpPr/>
          <p:nvPr/>
        </p:nvSpPr>
        <p:spPr>
          <a:xfrm>
            <a:off x="6719142" y="449897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rganigramme : Fusion 24"/>
          <p:cNvSpPr/>
          <p:nvPr/>
        </p:nvSpPr>
        <p:spPr>
          <a:xfrm rot="5400000">
            <a:off x="5041416" y="3136005"/>
            <a:ext cx="2793852" cy="567456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23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: Script Life Cycle</a:t>
            </a: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65590" cy="4509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dre 4"/>
          <p:cNvSpPr/>
          <p:nvPr/>
        </p:nvSpPr>
        <p:spPr>
          <a:xfrm>
            <a:off x="838200" y="3675529"/>
            <a:ext cx="2165590" cy="1246094"/>
          </a:xfrm>
          <a:prstGeom prst="frame">
            <a:avLst>
              <a:gd name="adj1" fmla="val 3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38529"/>
          <a:stretch/>
        </p:blipFill>
        <p:spPr>
          <a:xfrm>
            <a:off x="3292288" y="1950581"/>
            <a:ext cx="4784912" cy="3990135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3292289" y="1942373"/>
            <a:ext cx="4784912" cy="4177073"/>
          </a:xfrm>
          <a:prstGeom prst="frame">
            <a:avLst>
              <a:gd name="adj1" fmla="val 11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8" name="Trapèze 7"/>
          <p:cNvSpPr/>
          <p:nvPr/>
        </p:nvSpPr>
        <p:spPr>
          <a:xfrm rot="16200000">
            <a:off x="2454619" y="4153431"/>
            <a:ext cx="1386840" cy="28849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1942373"/>
            <a:ext cx="2400300" cy="409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2573700"/>
            <a:ext cx="2400300" cy="409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3171098"/>
            <a:ext cx="2400300" cy="40957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8223005" y="1933395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8223004" y="2569309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8223004" y="3171098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 rot="10800000">
            <a:off x="8223003" y="2137781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 rot="10800000">
            <a:off x="8223003" y="2774749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 rot="10800000">
            <a:off x="8223003" y="3375885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Interdiction 19"/>
          <p:cNvSpPr/>
          <p:nvPr/>
        </p:nvSpPr>
        <p:spPr>
          <a:xfrm>
            <a:off x="8706226" y="1300729"/>
            <a:ext cx="2720475" cy="2720475"/>
          </a:xfrm>
          <a:prstGeom prst="noSmoking">
            <a:avLst>
              <a:gd name="adj" fmla="val 71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9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</a:t>
            </a: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4552950" cy="3009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5175"/>
            <a:ext cx="5829300" cy="2314575"/>
          </a:xfrm>
          <a:prstGeom prst="rect">
            <a:avLst/>
          </a:prstGeom>
        </p:spPr>
      </p:pic>
      <p:cxnSp>
        <p:nvCxnSpPr>
          <p:cNvPr id="11" name="Connecteur en angle 10"/>
          <p:cNvCxnSpPr/>
          <p:nvPr/>
        </p:nvCxnSpPr>
        <p:spPr>
          <a:xfrm flipV="1">
            <a:off x="2875085" y="3411415"/>
            <a:ext cx="3220915" cy="18375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089"/>
            <a:ext cx="4324350" cy="561975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72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Avantage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382"/>
            <a:ext cx="10996246" cy="4991771"/>
          </a:xfrm>
        </p:spPr>
        <p:txBody>
          <a:bodyPr/>
          <a:lstStyle/>
          <a:p>
            <a:r>
              <a:rPr lang="fr-CH" dirty="0" smtClean="0"/>
              <a:t>Performances</a:t>
            </a:r>
          </a:p>
          <a:p>
            <a:r>
              <a:rPr lang="fr-CH" dirty="0" smtClean="0"/>
              <a:t>Ressources groupées à un endroit</a:t>
            </a:r>
          </a:p>
          <a:p>
            <a:pPr lvl="1"/>
            <a:r>
              <a:rPr lang="fr-CH" dirty="0" smtClean="0"/>
              <a:t>Facilite la communication avec d’autres Script</a:t>
            </a:r>
          </a:p>
          <a:p>
            <a:pPr lvl="1"/>
            <a:r>
              <a:rPr lang="fr-CH" dirty="0" smtClean="0"/>
              <a:t>boucle + inputs similaires =&gt; Multithreading</a:t>
            </a: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r>
              <a:rPr lang="fr-CH" dirty="0" smtClean="0"/>
              <a:t>Beaucoup moins de surcouche lorsqu’il faut communiquer avec toutes les entités.</a:t>
            </a:r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27" y="3448844"/>
            <a:ext cx="6429375" cy="1924050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85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9531"/>
            <a:ext cx="10515600" cy="1325563"/>
          </a:xfrm>
        </p:spPr>
        <p:txBody>
          <a:bodyPr/>
          <a:lstStyle/>
          <a:p>
            <a:r>
              <a:rPr lang="fr-CH" b="1" dirty="0" smtClean="0"/>
              <a:t>Update Manager : Désavantage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8" y="1284562"/>
            <a:ext cx="10515600" cy="4351338"/>
          </a:xfrm>
        </p:spPr>
        <p:txBody>
          <a:bodyPr/>
          <a:lstStyle/>
          <a:p>
            <a:r>
              <a:rPr lang="fr-CH" dirty="0" smtClean="0"/>
              <a:t>Maintenir le Buffer à jour</a:t>
            </a:r>
          </a:p>
          <a:p>
            <a:r>
              <a:rPr lang="fr-CH" dirty="0" smtClean="0"/>
              <a:t>Gestion des modifications lié à des événements extérieurs à la classe</a:t>
            </a:r>
          </a:p>
          <a:p>
            <a:pPr marL="0" indent="0">
              <a:buNone/>
            </a:pPr>
            <a:r>
              <a:rPr lang="fr-CH" dirty="0" smtClean="0"/>
              <a:t>(Balles tirée par les tourelles)</a:t>
            </a:r>
            <a:endParaRPr lang="fr-CH" dirty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S’assurer que la mise à jour se fasse APRES l’update (Job System)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5" y="2837777"/>
            <a:ext cx="6829425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9621"/>
          <a:stretch/>
        </p:blipFill>
        <p:spPr>
          <a:xfrm>
            <a:off x="2262186" y="4318167"/>
            <a:ext cx="7667625" cy="7803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2503"/>
          <a:stretch/>
        </p:blipFill>
        <p:spPr>
          <a:xfrm>
            <a:off x="2262184" y="5098485"/>
            <a:ext cx="7667625" cy="105287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218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486</Words>
  <Application>Microsoft Office PowerPoint</Application>
  <PresentationFormat>Grand écran</PresentationFormat>
  <Paragraphs>245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Tower Defense</vt:lpstr>
      <vt:lpstr>Objectifs initiaux</vt:lpstr>
      <vt:lpstr>Framework : Unity</vt:lpstr>
      <vt:lpstr>Choix dans l’architecture</vt:lpstr>
      <vt:lpstr>Update Manager : Script Classique</vt:lpstr>
      <vt:lpstr>Update Manager : Script Life Cycle</vt:lpstr>
      <vt:lpstr>Update Manager</vt:lpstr>
      <vt:lpstr>Update Manager Avantage</vt:lpstr>
      <vt:lpstr>Update Manager : Désavantage</vt:lpstr>
      <vt:lpstr>Système de grille : problématique</vt:lpstr>
      <vt:lpstr>Système de Grille : Besoins</vt:lpstr>
      <vt:lpstr>Système de grille : En Cours</vt:lpstr>
      <vt:lpstr>S’adapter à une grille plus petite</vt:lpstr>
      <vt:lpstr>S’adapter à une grille plus grande</vt:lpstr>
      <vt:lpstr>Système de grille : Division en Chunk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DURUZ Florian</dc:creator>
  <cp:lastModifiedBy>DURUZ Florian</cp:lastModifiedBy>
  <cp:revision>55</cp:revision>
  <dcterms:created xsi:type="dcterms:W3CDTF">2022-03-29T11:50:15Z</dcterms:created>
  <dcterms:modified xsi:type="dcterms:W3CDTF">2022-04-01T13:02:08Z</dcterms:modified>
</cp:coreProperties>
</file>