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CC124-ABAF-4D40-8E0A-8CACF837F3EB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Tower Defense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F2160-74D9-4E88-A985-2F90DBBA159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47664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914F1-70FE-47AC-A640-1FCB090C1C29}" type="datetimeFigureOut">
              <a:rPr lang="fr-CH" smtClean="0"/>
              <a:t>01.04.2022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 smtClean="0"/>
              <a:t>Tower Defense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48D1-39F2-4899-9032-5773EB337DA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8381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8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46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66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26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726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565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51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68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99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468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364F-776A-4279-BBAB-336C6B9E27F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58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Tower </a:t>
            </a:r>
            <a:r>
              <a:rPr lang="fr-CH" dirty="0" err="1" smtClean="0"/>
              <a:t>Defense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62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 rot="6973950">
            <a:off x="4075879" y="3316327"/>
            <a:ext cx="448109" cy="994711"/>
            <a:chOff x="3404801" y="3794269"/>
            <a:chExt cx="358888" cy="866925"/>
          </a:xfrm>
        </p:grpSpPr>
        <p:sp>
          <p:nvSpPr>
            <p:cNvPr id="33" name="Rectangle 32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problématique</a:t>
            </a:r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10</a:t>
            </a:fld>
            <a:endParaRPr lang="fr-CH"/>
          </a:p>
        </p:txBody>
      </p:sp>
      <p:sp>
        <p:nvSpPr>
          <p:cNvPr id="9" name="Rectangle 8"/>
          <p:cNvSpPr/>
          <p:nvPr/>
        </p:nvSpPr>
        <p:spPr>
          <a:xfrm>
            <a:off x="4652632" y="3723592"/>
            <a:ext cx="1345474" cy="13324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/>
          <p:cNvCxnSpPr/>
          <p:nvPr/>
        </p:nvCxnSpPr>
        <p:spPr>
          <a:xfrm flipH="1">
            <a:off x="5315571" y="3723591"/>
            <a:ext cx="9797" cy="1332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52632" y="2889040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11"/>
          <p:cNvCxnSpPr/>
          <p:nvPr/>
        </p:nvCxnSpPr>
        <p:spPr>
          <a:xfrm>
            <a:off x="5127024" y="3538171"/>
            <a:ext cx="387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5490239" y="3148033"/>
            <a:ext cx="165934" cy="94643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007920" y="3150557"/>
            <a:ext cx="145958" cy="95005"/>
          </a:xfrm>
          <a:prstGeom prst="line">
            <a:avLst/>
          </a:prstGeom>
          <a:ln w="95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52822" y="5056004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/>
          <p:cNvSpPr/>
          <p:nvPr/>
        </p:nvSpPr>
        <p:spPr>
          <a:xfrm>
            <a:off x="5323375" y="5056004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/>
          <p:cNvSpPr/>
          <p:nvPr/>
        </p:nvSpPr>
        <p:spPr>
          <a:xfrm>
            <a:off x="5514146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Ellipse 19"/>
          <p:cNvSpPr/>
          <p:nvPr/>
        </p:nvSpPr>
        <p:spPr>
          <a:xfrm>
            <a:off x="5524034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/>
          <p:cNvSpPr/>
          <p:nvPr/>
        </p:nvSpPr>
        <p:spPr>
          <a:xfrm>
            <a:off x="4951403" y="3198546"/>
            <a:ext cx="169817" cy="169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Ellipse 21"/>
          <p:cNvSpPr/>
          <p:nvPr/>
        </p:nvSpPr>
        <p:spPr>
          <a:xfrm>
            <a:off x="4961291" y="325921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Organigramme : Délai 31"/>
          <p:cNvSpPr/>
          <p:nvPr/>
        </p:nvSpPr>
        <p:spPr>
          <a:xfrm rot="16200000">
            <a:off x="4996208" y="2070069"/>
            <a:ext cx="654331" cy="1385301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36" name="Groupe 35"/>
          <p:cNvGrpSpPr/>
          <p:nvPr/>
        </p:nvGrpSpPr>
        <p:grpSpPr>
          <a:xfrm rot="884056">
            <a:off x="3397052" y="1818642"/>
            <a:ext cx="1080633" cy="2060596"/>
            <a:chOff x="2709213" y="1766950"/>
            <a:chExt cx="1080633" cy="2060596"/>
          </a:xfrm>
        </p:grpSpPr>
        <p:sp>
          <p:nvSpPr>
            <p:cNvPr id="37" name="Rectangle 36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Rectangle 37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 smtClean="0">
                  <a:solidFill>
                    <a:schemeClr val="tx1"/>
                  </a:solidFill>
                </a:rPr>
                <a:t>1</a:t>
              </a:r>
              <a:endParaRPr lang="fr-CH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5998106" y="3741936"/>
            <a:ext cx="448109" cy="994711"/>
            <a:chOff x="3404801" y="3794269"/>
            <a:chExt cx="358888" cy="866925"/>
          </a:xfrm>
        </p:grpSpPr>
        <p:sp>
          <p:nvSpPr>
            <p:cNvPr id="40" name="Rectangle 39"/>
            <p:cNvSpPr/>
            <p:nvPr/>
          </p:nvSpPr>
          <p:spPr>
            <a:xfrm>
              <a:off x="3404801" y="3794269"/>
              <a:ext cx="355857" cy="63083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07833" y="4434739"/>
              <a:ext cx="355856" cy="22645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450832" y="2857878"/>
            <a:ext cx="2658212" cy="3044358"/>
            <a:chOff x="3154195" y="2515797"/>
            <a:chExt cx="2658212" cy="3044358"/>
          </a:xfrm>
        </p:grpSpPr>
        <p:sp>
          <p:nvSpPr>
            <p:cNvPr id="43" name="Rectangle 42"/>
            <p:cNvSpPr/>
            <p:nvPr/>
          </p:nvSpPr>
          <p:spPr>
            <a:xfrm rot="15729434">
              <a:off x="4960800" y="3619909"/>
              <a:ext cx="422622" cy="749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76815" y="3802049"/>
              <a:ext cx="1345474" cy="133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Triangle isocèle 44"/>
            <p:cNvSpPr/>
            <p:nvPr/>
          </p:nvSpPr>
          <p:spPr>
            <a:xfrm rot="10800000">
              <a:off x="3877259" y="3798206"/>
              <a:ext cx="744583" cy="59166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46" name="Connecteur droit 45"/>
            <p:cNvCxnSpPr>
              <a:stCxn id="45" idx="3"/>
            </p:cNvCxnSpPr>
            <p:nvPr/>
          </p:nvCxnSpPr>
          <p:spPr>
            <a:xfrm flipH="1">
              <a:off x="4244653" y="3798206"/>
              <a:ext cx="4897" cy="1336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3576815" y="2967497"/>
              <a:ext cx="1345474" cy="8345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8" name="Ellipse 47"/>
            <p:cNvSpPr/>
            <p:nvPr/>
          </p:nvSpPr>
          <p:spPr>
            <a:xfrm>
              <a:off x="3877259" y="3279534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399774" y="3279533"/>
              <a:ext cx="169817" cy="1698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0" name="Connecteur droit 49"/>
            <p:cNvCxnSpPr/>
            <p:nvPr/>
          </p:nvCxnSpPr>
          <p:spPr>
            <a:xfrm>
              <a:off x="4030747" y="3619168"/>
              <a:ext cx="4376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 flipV="1">
              <a:off x="4405909" y="3235141"/>
              <a:ext cx="142930" cy="4421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877164" y="3225986"/>
              <a:ext cx="158125" cy="3990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lipse 52"/>
            <p:cNvSpPr/>
            <p:nvPr/>
          </p:nvSpPr>
          <p:spPr>
            <a:xfrm>
              <a:off x="4499030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4" name="Ellipse 53"/>
            <p:cNvSpPr/>
            <p:nvPr/>
          </p:nvSpPr>
          <p:spPr>
            <a:xfrm>
              <a:off x="3970761" y="3346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77005" y="5134461"/>
              <a:ext cx="67055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47558" y="5134461"/>
              <a:ext cx="674732" cy="4256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154195" y="3798206"/>
              <a:ext cx="422622" cy="7707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54195" y="4568915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9" name="Rectangle 58"/>
            <p:cNvSpPr/>
            <p:nvPr/>
          </p:nvSpPr>
          <p:spPr>
            <a:xfrm rot="15676852">
              <a:off x="5466627" y="3781337"/>
              <a:ext cx="422620" cy="26894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0" name="Ellipse 59"/>
            <p:cNvSpPr/>
            <p:nvPr/>
          </p:nvSpPr>
          <p:spPr>
            <a:xfrm>
              <a:off x="3762471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282839" y="3128679"/>
              <a:ext cx="405580" cy="4055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2" name="Connecteur droit 61"/>
            <p:cNvCxnSpPr>
              <a:endCxn id="61" idx="2"/>
            </p:cNvCxnSpPr>
            <p:nvPr/>
          </p:nvCxnSpPr>
          <p:spPr>
            <a:xfrm>
              <a:off x="4173036" y="3331469"/>
              <a:ext cx="10980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>
              <a:stCxn id="47" idx="1"/>
            </p:cNvCxnSpPr>
            <p:nvPr/>
          </p:nvCxnSpPr>
          <p:spPr>
            <a:xfrm flipV="1">
              <a:off x="3576815" y="3346782"/>
              <a:ext cx="185656" cy="37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>
              <a:endCxn id="47" idx="3"/>
            </p:cNvCxnSpPr>
            <p:nvPr/>
          </p:nvCxnSpPr>
          <p:spPr>
            <a:xfrm>
              <a:off x="4684535" y="3350465"/>
              <a:ext cx="237754" cy="343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rganigramme : Délai 64"/>
            <p:cNvSpPr/>
            <p:nvPr/>
          </p:nvSpPr>
          <p:spPr>
            <a:xfrm rot="16200000">
              <a:off x="3955734" y="2160796"/>
              <a:ext cx="591236" cy="1349068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66" name="Organigramme : Délai 65"/>
            <p:cNvSpPr/>
            <p:nvPr/>
          </p:nvSpPr>
          <p:spPr>
            <a:xfrm rot="16200000">
              <a:off x="3946739" y="2584274"/>
              <a:ext cx="611555" cy="474602"/>
            </a:xfrm>
            <a:prstGeom prst="flowChartDelay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71" name="Groupe 70"/>
          <p:cNvGrpSpPr/>
          <p:nvPr/>
        </p:nvGrpSpPr>
        <p:grpSpPr>
          <a:xfrm rot="576901">
            <a:off x="2223834" y="2482304"/>
            <a:ext cx="1080633" cy="2060596"/>
            <a:chOff x="2709213" y="1766950"/>
            <a:chExt cx="1080633" cy="2060596"/>
          </a:xfrm>
        </p:grpSpPr>
        <p:sp>
          <p:nvSpPr>
            <p:cNvPr id="72" name="Rectangle 71"/>
            <p:cNvSpPr/>
            <p:nvPr/>
          </p:nvSpPr>
          <p:spPr>
            <a:xfrm rot="21008106">
              <a:off x="3408875" y="2816647"/>
              <a:ext cx="95450" cy="101089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3" name="Rectangle 72"/>
            <p:cNvSpPr/>
            <p:nvPr/>
          </p:nvSpPr>
          <p:spPr>
            <a:xfrm rot="21024899">
              <a:off x="2709213" y="1766950"/>
              <a:ext cx="1080633" cy="10830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000" b="1" dirty="0" err="1" smtClean="0">
                  <a:solidFill>
                    <a:schemeClr val="tx1"/>
                  </a:solidFill>
                </a:rPr>
                <a:t>CellSize</a:t>
              </a:r>
              <a:endParaRPr lang="fr-CH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fr-CH" sz="2000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709887" y="3791431"/>
            <a:ext cx="1251046" cy="68538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/>
              <a:t>Pathfinding</a:t>
            </a:r>
            <a:endParaRPr lang="fr-CH" dirty="0"/>
          </a:p>
        </p:txBody>
      </p:sp>
      <p:sp>
        <p:nvSpPr>
          <p:cNvPr id="75" name="Rectangle 74"/>
          <p:cNvSpPr/>
          <p:nvPr/>
        </p:nvSpPr>
        <p:spPr>
          <a:xfrm>
            <a:off x="955005" y="4152051"/>
            <a:ext cx="1177466" cy="6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tx1"/>
                </a:solidFill>
              </a:rPr>
              <a:t>Obstacles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 rot="806637">
            <a:off x="8798951" y="2827961"/>
            <a:ext cx="95450" cy="101089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7" name="Rectangle 76"/>
          <p:cNvSpPr/>
          <p:nvPr/>
        </p:nvSpPr>
        <p:spPr>
          <a:xfrm rot="6220825">
            <a:off x="9069392" y="3245712"/>
            <a:ext cx="422622" cy="7707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8" name="Rectangle 77"/>
          <p:cNvSpPr/>
          <p:nvPr/>
        </p:nvSpPr>
        <p:spPr>
          <a:xfrm>
            <a:off x="9508992" y="3520825"/>
            <a:ext cx="1345474" cy="1332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Triangle isocèle 78"/>
          <p:cNvSpPr/>
          <p:nvPr/>
        </p:nvSpPr>
        <p:spPr>
          <a:xfrm rot="10800000">
            <a:off x="9805268" y="3520824"/>
            <a:ext cx="748752" cy="55531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0" name="Losange 79"/>
          <p:cNvSpPr/>
          <p:nvPr/>
        </p:nvSpPr>
        <p:spPr>
          <a:xfrm>
            <a:off x="10057631" y="3520824"/>
            <a:ext cx="235132" cy="352697"/>
          </a:xfrm>
          <a:prstGeom prst="diamon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1" name="Connecteur droit 80"/>
          <p:cNvCxnSpPr/>
          <p:nvPr/>
        </p:nvCxnSpPr>
        <p:spPr>
          <a:xfrm>
            <a:off x="10171931" y="3873521"/>
            <a:ext cx="0" cy="97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508992" y="2686273"/>
            <a:ext cx="1345474" cy="8345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3" name="Ellipse 82"/>
          <p:cNvSpPr/>
          <p:nvPr/>
        </p:nvSpPr>
        <p:spPr>
          <a:xfrm>
            <a:off x="9809436" y="2998310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Ellipse 83"/>
          <p:cNvSpPr/>
          <p:nvPr/>
        </p:nvSpPr>
        <p:spPr>
          <a:xfrm>
            <a:off x="10331951" y="2998309"/>
            <a:ext cx="169817" cy="1698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5" name="Connecteur droit 84"/>
          <p:cNvCxnSpPr/>
          <p:nvPr/>
        </p:nvCxnSpPr>
        <p:spPr>
          <a:xfrm>
            <a:off x="9962924" y="3337944"/>
            <a:ext cx="4376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0354812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7" name="Ellipse 86"/>
          <p:cNvSpPr/>
          <p:nvPr/>
        </p:nvSpPr>
        <p:spPr>
          <a:xfrm>
            <a:off x="9844458" y="305782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Rectangle 87"/>
          <p:cNvSpPr/>
          <p:nvPr/>
        </p:nvSpPr>
        <p:spPr>
          <a:xfrm>
            <a:off x="9509182" y="4853237"/>
            <a:ext cx="67055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Rectangle 88"/>
          <p:cNvSpPr/>
          <p:nvPr/>
        </p:nvSpPr>
        <p:spPr>
          <a:xfrm>
            <a:off x="10179735" y="4853237"/>
            <a:ext cx="674732" cy="42569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Rectangle 89"/>
          <p:cNvSpPr/>
          <p:nvPr/>
        </p:nvSpPr>
        <p:spPr>
          <a:xfrm>
            <a:off x="10854464" y="3538499"/>
            <a:ext cx="422622" cy="7491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1" name="Rectangle 90"/>
          <p:cNvSpPr/>
          <p:nvPr/>
        </p:nvSpPr>
        <p:spPr>
          <a:xfrm rot="17048188">
            <a:off x="8558214" y="3369683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2" name="Rectangle 91"/>
          <p:cNvSpPr/>
          <p:nvPr/>
        </p:nvSpPr>
        <p:spPr>
          <a:xfrm>
            <a:off x="10854466" y="4287690"/>
            <a:ext cx="422620" cy="2689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3" name="Rectangle 92"/>
          <p:cNvSpPr/>
          <p:nvPr/>
        </p:nvSpPr>
        <p:spPr>
          <a:xfrm rot="823430">
            <a:off x="8518874" y="1791222"/>
            <a:ext cx="1129834" cy="1083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obstacles </a:t>
            </a:r>
            <a:endParaRPr lang="fr-CH" sz="1600" dirty="0" smtClean="0">
              <a:solidFill>
                <a:schemeClr val="tx1"/>
              </a:solidFill>
            </a:endParaRP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fr-CH" sz="1600" dirty="0" smtClean="0">
                <a:solidFill>
                  <a:schemeClr val="tx1"/>
                </a:solidFill>
              </a:rPr>
              <a:t>Pathfinding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?</a:t>
            </a:r>
            <a:endParaRPr lang="fr-CH" sz="1600" dirty="0" smtClean="0">
              <a:solidFill>
                <a:schemeClr val="tx1"/>
              </a:solidFill>
            </a:endParaRPr>
          </a:p>
        </p:txBody>
      </p:sp>
      <p:sp>
        <p:nvSpPr>
          <p:cNvPr id="94" name="Organigramme : Délai 93"/>
          <p:cNvSpPr/>
          <p:nvPr/>
        </p:nvSpPr>
        <p:spPr>
          <a:xfrm rot="16200000">
            <a:off x="9854920" y="2943161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5" name="Organigramme : Délai 94"/>
          <p:cNvSpPr/>
          <p:nvPr/>
        </p:nvSpPr>
        <p:spPr>
          <a:xfrm rot="16200000">
            <a:off x="10381602" y="2948126"/>
            <a:ext cx="70514" cy="169818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6" name="Rectangle 95"/>
          <p:cNvSpPr/>
          <p:nvPr/>
        </p:nvSpPr>
        <p:spPr>
          <a:xfrm>
            <a:off x="9590911" y="4068157"/>
            <a:ext cx="1177466" cy="6853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smtClean="0">
                <a:solidFill>
                  <a:schemeClr val="bg1"/>
                </a:solidFill>
              </a:rPr>
              <a:t>Entités</a:t>
            </a:r>
            <a:endParaRPr lang="fr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Besoins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Standardiser</a:t>
            </a:r>
          </a:p>
          <a:p>
            <a:r>
              <a:rPr lang="fr-CH" dirty="0" smtClean="0"/>
              <a:t>Permettre la comparaison de grille de taille différentes</a:t>
            </a:r>
          </a:p>
          <a:p>
            <a:r>
              <a:rPr lang="fr-CH" dirty="0" smtClean="0"/>
              <a:t>Centraliser les ressources communes</a:t>
            </a:r>
          </a:p>
          <a:p>
            <a:r>
              <a:rPr lang="fr-CH" dirty="0" smtClean="0"/>
              <a:t>Faciliter la communication d’événement entre les </a:t>
            </a:r>
            <a:r>
              <a:rPr lang="fr-CH" dirty="0" smtClean="0"/>
              <a:t>grilles</a:t>
            </a:r>
          </a:p>
          <a:p>
            <a:r>
              <a:rPr lang="fr-CH" dirty="0" smtClean="0"/>
              <a:t>Permettre de subdiviser la grille en </a:t>
            </a:r>
            <a:r>
              <a:rPr lang="fr-CH" dirty="0" err="1" smtClean="0"/>
              <a:t>chunk</a:t>
            </a:r>
            <a:r>
              <a:rPr lang="fr-CH" dirty="0" smtClean="0"/>
              <a:t> afin de cibler les modifications</a:t>
            </a:r>
            <a:endParaRPr lang="fr-CH" dirty="0" smtClean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90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En Cours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Dépendances multiples</a:t>
            </a:r>
          </a:p>
          <a:p>
            <a:r>
              <a:rPr lang="fr-CH" dirty="0" err="1" smtClean="0"/>
              <a:t>Grid</a:t>
            </a:r>
            <a:r>
              <a:rPr lang="fr-CH" dirty="0" smtClean="0"/>
              <a:t> Système</a:t>
            </a:r>
          </a:p>
          <a:p>
            <a:r>
              <a:rPr lang="fr-CH" dirty="0" smtClean="0"/>
              <a:t>Comparaison avec un grille plus grande</a:t>
            </a:r>
          </a:p>
          <a:p>
            <a:pPr lvl="1"/>
            <a:r>
              <a:rPr lang="fr-CH" dirty="0" smtClean="0"/>
              <a:t>Attente différente en fonction du type</a:t>
            </a:r>
          </a:p>
          <a:p>
            <a:pPr lvl="1"/>
            <a:r>
              <a:rPr lang="fr-CH" dirty="0" smtClean="0"/>
              <a:t>Calcul différent (attention aux doublon)</a:t>
            </a:r>
          </a:p>
          <a:p>
            <a:pPr lvl="1"/>
            <a:r>
              <a:rPr lang="fr-CH" dirty="0" smtClean="0"/>
              <a:t>Plusieurs attentes possibles pour un même type (exemple </a:t>
            </a:r>
            <a:r>
              <a:rPr lang="fr-CH" dirty="0" err="1" smtClean="0"/>
              <a:t>bool</a:t>
            </a:r>
            <a:r>
              <a:rPr lang="fr-CH" dirty="0" smtClean="0"/>
              <a:t>)</a:t>
            </a:r>
          </a:p>
          <a:p>
            <a:pPr lvl="1"/>
            <a:endParaRPr lang="fr-CH" dirty="0"/>
          </a:p>
          <a:p>
            <a:r>
              <a:rPr lang="fr-CH" dirty="0" smtClean="0"/>
              <a:t>Subdivision en </a:t>
            </a:r>
            <a:r>
              <a:rPr lang="fr-CH" dirty="0" err="1" smtClean="0"/>
              <a:t>Chunks</a:t>
            </a:r>
            <a:endParaRPr lang="fr-CH" dirty="0" smtClean="0"/>
          </a:p>
          <a:p>
            <a:pPr marL="457200" lvl="1" indent="0">
              <a:buNone/>
            </a:pPr>
            <a:endParaRPr lang="fr-CH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42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S’adapter à une grille plus </a:t>
            </a:r>
            <a:r>
              <a:rPr lang="fr-CH" dirty="0" smtClean="0"/>
              <a:t>petite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16798"/>
              </p:ext>
            </p:extLst>
          </p:nvPr>
        </p:nvGraphicFramePr>
        <p:xfrm>
          <a:off x="3313777" y="28626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5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6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7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8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3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61005"/>
              </p:ext>
            </p:extLst>
          </p:nvPr>
        </p:nvGraphicFramePr>
        <p:xfrm>
          <a:off x="9061764" y="2871727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33218"/>
              </p:ext>
            </p:extLst>
          </p:nvPr>
        </p:nvGraphicFramePr>
        <p:xfrm>
          <a:off x="9061764" y="4019121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53769"/>
              </p:ext>
            </p:extLst>
          </p:nvPr>
        </p:nvGraphicFramePr>
        <p:xfrm>
          <a:off x="9647918" y="4019121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45254"/>
              </p:ext>
            </p:extLst>
          </p:nvPr>
        </p:nvGraphicFramePr>
        <p:xfrm>
          <a:off x="9061764" y="4595017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4063"/>
              </p:ext>
            </p:extLst>
          </p:nvPr>
        </p:nvGraphicFramePr>
        <p:xfrm>
          <a:off x="9647918" y="4595017"/>
          <a:ext cx="586154" cy="580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842">
                  <a:extLst>
                    <a:ext uri="{9D8B030D-6E8A-4147-A177-3AD203B41FA5}">
                      <a16:colId xmlns:a16="http://schemas.microsoft.com/office/drawing/2014/main" val="116610883"/>
                    </a:ext>
                  </a:extLst>
                </a:gridCol>
                <a:gridCol w="291312">
                  <a:extLst>
                    <a:ext uri="{9D8B030D-6E8A-4147-A177-3AD203B41FA5}">
                      <a16:colId xmlns:a16="http://schemas.microsoft.com/office/drawing/2014/main" val="145133537"/>
                    </a:ext>
                  </a:extLst>
                </a:gridCol>
              </a:tblGrid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983827222"/>
                  </a:ext>
                </a:extLst>
              </a:tr>
              <a:tr h="290147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52768" marR="52768" marT="26384" marB="26384" anchor="ctr"/>
                </a:tc>
                <a:extLst>
                  <a:ext uri="{0D108BD9-81ED-4DB2-BD59-A6C34878D82A}">
                    <a16:rowId xmlns:a16="http://schemas.microsoft.com/office/drawing/2014/main" val="3283011425"/>
                  </a:ext>
                </a:extLst>
              </a:tr>
            </a:tbl>
          </a:graphicData>
        </a:graphic>
      </p:graphicFrame>
      <p:sp>
        <p:nvSpPr>
          <p:cNvPr id="14" name="Flèche droite 13"/>
          <p:cNvSpPr/>
          <p:nvPr/>
        </p:nvSpPr>
        <p:spPr>
          <a:xfrm>
            <a:off x="5826625" y="3914059"/>
            <a:ext cx="591134" cy="5476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31606"/>
              </p:ext>
            </p:extLst>
          </p:nvPr>
        </p:nvGraphicFramePr>
        <p:xfrm>
          <a:off x="838200" y="2867025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54490"/>
              </p:ext>
            </p:extLst>
          </p:nvPr>
        </p:nvGraphicFramePr>
        <p:xfrm>
          <a:off x="6619511" y="2871727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9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2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3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4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5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6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7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8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sp>
        <p:nvSpPr>
          <p:cNvPr id="30" name="Cadre 29"/>
          <p:cNvSpPr/>
          <p:nvPr/>
        </p:nvSpPr>
        <p:spPr>
          <a:xfrm>
            <a:off x="682295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32" name="Cadre 31"/>
          <p:cNvSpPr/>
          <p:nvPr/>
        </p:nvSpPr>
        <p:spPr>
          <a:xfrm>
            <a:off x="6444920" y="2693989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S’adapter </a:t>
            </a:r>
            <a:r>
              <a:rPr lang="fr-CH" dirty="0" smtClean="0"/>
              <a:t>à une grille plus </a:t>
            </a:r>
            <a:r>
              <a:rPr lang="fr-CH" dirty="0" smtClean="0"/>
              <a:t>grande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11233"/>
              </p:ext>
            </p:extLst>
          </p:nvPr>
        </p:nvGraphicFramePr>
        <p:xfrm>
          <a:off x="3469682" y="2446176"/>
          <a:ext cx="2324937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79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582979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</a:tblGrid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575896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1/0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6204"/>
              </p:ext>
            </p:extLst>
          </p:nvPr>
        </p:nvGraphicFramePr>
        <p:xfrm>
          <a:off x="994105" y="2450574"/>
          <a:ext cx="2266864" cy="2303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58">
                  <a:extLst>
                    <a:ext uri="{9D8B030D-6E8A-4147-A177-3AD203B41FA5}">
                      <a16:colId xmlns:a16="http://schemas.microsoft.com/office/drawing/2014/main" val="35611375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185311506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620341097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88674788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934149511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1880854784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232329049"/>
                    </a:ext>
                  </a:extLst>
                </a:gridCol>
                <a:gridCol w="283358">
                  <a:extLst>
                    <a:ext uri="{9D8B030D-6E8A-4147-A177-3AD203B41FA5}">
                      <a16:colId xmlns:a16="http://schemas.microsoft.com/office/drawing/2014/main" val="3012201305"/>
                    </a:ext>
                  </a:extLst>
                </a:gridCol>
              </a:tblGrid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71188118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414310014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3374282155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874434423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687951208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093907652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41338910"/>
                  </a:ext>
                </a:extLst>
              </a:tr>
              <a:tr h="287948"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1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00" dirty="0" smtClean="0"/>
                        <a:t>0</a:t>
                      </a:r>
                      <a:endParaRPr lang="fr-CH" sz="1000" dirty="0"/>
                    </a:p>
                  </a:txBody>
                  <a:tcPr marL="71973" marR="71973" marT="35986" marB="35986" anchor="ctr"/>
                </a:tc>
                <a:extLst>
                  <a:ext uri="{0D108BD9-81ED-4DB2-BD59-A6C34878D82A}">
                    <a16:rowId xmlns:a16="http://schemas.microsoft.com/office/drawing/2014/main" val="122619707"/>
                  </a:ext>
                </a:extLst>
              </a:tr>
            </a:tbl>
          </a:graphicData>
        </a:graphic>
      </p:graphicFrame>
      <p:sp>
        <p:nvSpPr>
          <p:cNvPr id="30" name="Cadre 29"/>
          <p:cNvSpPr/>
          <p:nvPr/>
        </p:nvSpPr>
        <p:spPr>
          <a:xfrm>
            <a:off x="838200" y="2277538"/>
            <a:ext cx="5117170" cy="2659060"/>
          </a:xfrm>
          <a:prstGeom prst="frame">
            <a:avLst>
              <a:gd name="adj1" fmla="val 3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7" name="Cadre 16"/>
          <p:cNvSpPr/>
          <p:nvPr/>
        </p:nvSpPr>
        <p:spPr>
          <a:xfrm>
            <a:off x="994104" y="4171949"/>
            <a:ext cx="572329" cy="577811"/>
          </a:xfrm>
          <a:prstGeom prst="frame">
            <a:avLst>
              <a:gd name="adj1" fmla="val 10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8" name="Cadre 17"/>
          <p:cNvSpPr/>
          <p:nvPr/>
        </p:nvSpPr>
        <p:spPr>
          <a:xfrm>
            <a:off x="3469682" y="4171949"/>
            <a:ext cx="583863" cy="577812"/>
          </a:xfrm>
          <a:prstGeom prst="frame">
            <a:avLst>
              <a:gd name="adj1" fmla="val 101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472826"/>
              </p:ext>
            </p:extLst>
          </p:nvPr>
        </p:nvGraphicFramePr>
        <p:xfrm>
          <a:off x="6746875" y="2277538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301508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48400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7639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76331"/>
                  </a:ext>
                </a:extLst>
              </a:tr>
            </a:tbl>
          </a:graphicData>
        </a:graphic>
      </p:graphicFrame>
      <p:sp>
        <p:nvSpPr>
          <p:cNvPr id="8" name="Flèche vers le haut 7"/>
          <p:cNvSpPr/>
          <p:nvPr/>
        </p:nvSpPr>
        <p:spPr>
          <a:xfrm>
            <a:off x="6942570" y="2446176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vers le haut 20"/>
          <p:cNvSpPr/>
          <p:nvPr/>
        </p:nvSpPr>
        <p:spPr>
          <a:xfrm rot="2700000">
            <a:off x="7659516" y="2446175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vers le haut 21"/>
          <p:cNvSpPr/>
          <p:nvPr/>
        </p:nvSpPr>
        <p:spPr>
          <a:xfrm rot="4500000">
            <a:off x="7659516" y="3129830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vers le haut 22"/>
          <p:cNvSpPr/>
          <p:nvPr/>
        </p:nvSpPr>
        <p:spPr>
          <a:xfrm rot="5400000">
            <a:off x="6942570" y="3129830"/>
            <a:ext cx="360000" cy="36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Flèche vers le haut 23"/>
          <p:cNvSpPr/>
          <p:nvPr/>
        </p:nvSpPr>
        <p:spPr>
          <a:xfrm rot="5400000">
            <a:off x="8679286" y="2588998"/>
            <a:ext cx="360000" cy="8170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9677400" y="2277537"/>
            <a:ext cx="1095375" cy="1440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9600" dirty="0" smtClean="0"/>
              <a:t>?</a:t>
            </a:r>
            <a:endParaRPr lang="fr-CH" sz="9600" dirty="0"/>
          </a:p>
        </p:txBody>
      </p:sp>
      <p:sp>
        <p:nvSpPr>
          <p:cNvPr id="26" name="Rectangle 25"/>
          <p:cNvSpPr/>
          <p:nvPr/>
        </p:nvSpPr>
        <p:spPr>
          <a:xfrm>
            <a:off x="6746875" y="1784766"/>
            <a:ext cx="1440000" cy="44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b="1" dirty="0" smtClean="0"/>
              <a:t>Vector3</a:t>
            </a:r>
            <a:endParaRPr lang="fr-CH" sz="2000" b="1" dirty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86219"/>
              </p:ext>
            </p:extLst>
          </p:nvPr>
        </p:nvGraphicFramePr>
        <p:xfrm>
          <a:off x="6746875" y="4533964"/>
          <a:ext cx="14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93015084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48400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1.4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2.7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76398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4.3</a:t>
                      </a:r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0.6</a:t>
                      </a:r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876331"/>
                  </a:ext>
                </a:extLst>
              </a:tr>
            </a:tbl>
          </a:graphicData>
        </a:graphic>
      </p:graphicFrame>
      <p:sp>
        <p:nvSpPr>
          <p:cNvPr id="34" name="Flèche vers le haut 33"/>
          <p:cNvSpPr/>
          <p:nvPr/>
        </p:nvSpPr>
        <p:spPr>
          <a:xfrm rot="5400000">
            <a:off x="8679286" y="4845424"/>
            <a:ext cx="360000" cy="8170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/>
          <p:cNvSpPr/>
          <p:nvPr/>
        </p:nvSpPr>
        <p:spPr>
          <a:xfrm>
            <a:off x="9439276" y="4533963"/>
            <a:ext cx="2343150" cy="1440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dirty="0" smtClean="0"/>
              <a:t>1.4 + 2.7 + 4.3 + 0.6 ?</a:t>
            </a:r>
            <a:endParaRPr lang="fr-CH" sz="2000" dirty="0"/>
          </a:p>
        </p:txBody>
      </p:sp>
      <p:sp>
        <p:nvSpPr>
          <p:cNvPr id="36" name="Rectangle 35"/>
          <p:cNvSpPr/>
          <p:nvPr/>
        </p:nvSpPr>
        <p:spPr>
          <a:xfrm>
            <a:off x="6746875" y="4041192"/>
            <a:ext cx="1440000" cy="445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2000" b="1" dirty="0" err="1" smtClean="0"/>
              <a:t>float</a:t>
            </a:r>
            <a:endParaRPr lang="fr-CH" sz="2000" b="1" dirty="0"/>
          </a:p>
        </p:txBody>
      </p:sp>
    </p:spTree>
    <p:extLst>
      <p:ext uri="{BB962C8B-B14F-4D97-AF65-F5344CB8AC3E}">
        <p14:creationId xmlns:p14="http://schemas.microsoft.com/office/powerpoint/2010/main" val="33487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Système de grille : Division en </a:t>
            </a:r>
            <a:r>
              <a:rPr lang="fr-CH" dirty="0" err="1" smtClean="0"/>
              <a:t>Chunk</a:t>
            </a:r>
            <a:endParaRPr lang="fr-CH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15</a:t>
            </a:fld>
            <a:endParaRPr lang="fr-CH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3748087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 initiaux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333375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CH" dirty="0" smtClean="0"/>
              <a:t>General </a:t>
            </a:r>
          </a:p>
          <a:p>
            <a:r>
              <a:rPr lang="fr-CH" sz="2400" dirty="0" smtClean="0"/>
              <a:t>Camera RTS</a:t>
            </a:r>
          </a:p>
          <a:p>
            <a:r>
              <a:rPr lang="fr-CH" sz="2400" dirty="0" smtClean="0"/>
              <a:t>Gestion Ressources</a:t>
            </a:r>
          </a:p>
          <a:p>
            <a:r>
              <a:rPr lang="fr-CH" sz="2400" dirty="0" smtClean="0"/>
              <a:t>Début/fin de partie</a:t>
            </a:r>
          </a:p>
          <a:p>
            <a:r>
              <a:rPr lang="fr-CH" sz="2400" dirty="0" smtClean="0"/>
              <a:t>Gestion Rounds</a:t>
            </a:r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2</a:t>
            </a:fld>
            <a:endParaRPr lang="fr-CH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4429125" y="1825625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H" dirty="0" smtClean="0"/>
              <a:t>Tourelles </a:t>
            </a:r>
          </a:p>
          <a:p>
            <a:r>
              <a:rPr lang="fr-CH" sz="2400" dirty="0" smtClean="0"/>
              <a:t>Placement</a:t>
            </a:r>
          </a:p>
          <a:p>
            <a:r>
              <a:rPr lang="fr-CH" sz="2400" dirty="0" smtClean="0"/>
              <a:t>Gérer chemin bloqué</a:t>
            </a:r>
          </a:p>
          <a:p>
            <a:r>
              <a:rPr lang="fr-CH" sz="2400" dirty="0" smtClean="0"/>
              <a:t>Interactions(</a:t>
            </a:r>
            <a:r>
              <a:rPr lang="fr-CH" sz="2400" dirty="0" err="1" smtClean="0"/>
              <a:t>séléction</a:t>
            </a:r>
            <a:r>
              <a:rPr lang="fr-CH" sz="2400" dirty="0" smtClean="0"/>
              <a:t>)</a:t>
            </a:r>
          </a:p>
          <a:p>
            <a:r>
              <a:rPr lang="fr-CH" sz="2400" dirty="0" smtClean="0"/>
              <a:t>Gestion physiques de balles</a:t>
            </a:r>
          </a:p>
          <a:p>
            <a:r>
              <a:rPr lang="fr-CH" sz="2400" dirty="0"/>
              <a:t>A</a:t>
            </a:r>
            <a:r>
              <a:rPr lang="fr-CH" sz="2400" dirty="0" smtClean="0"/>
              <a:t>méliorations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8020050" y="1825625"/>
            <a:ext cx="33337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CH" dirty="0" smtClean="0"/>
              <a:t>Ennemies</a:t>
            </a:r>
          </a:p>
          <a:p>
            <a:r>
              <a:rPr lang="fr-CH" dirty="0" smtClean="0"/>
              <a:t>Pathfinding</a:t>
            </a:r>
          </a:p>
          <a:p>
            <a:r>
              <a:rPr lang="fr-CH" dirty="0" smtClean="0"/>
              <a:t>Adaptations aux nouveaux obstacles</a:t>
            </a:r>
          </a:p>
          <a:p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755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Unity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Pourquoi (ECS</a:t>
            </a:r>
            <a:r>
              <a:rPr lang="fr-CH" dirty="0" smtClean="0"/>
              <a:t>)</a:t>
            </a:r>
          </a:p>
          <a:p>
            <a:pPr lvl="1"/>
            <a:r>
              <a:rPr lang="fr-CH" dirty="0" smtClean="0"/>
              <a:t>Familiarité avec le </a:t>
            </a:r>
            <a:r>
              <a:rPr lang="fr-CH" dirty="0" err="1" smtClean="0"/>
              <a:t>framework</a:t>
            </a:r>
            <a:endParaRPr lang="fr-CH" dirty="0" smtClean="0"/>
          </a:p>
          <a:p>
            <a:pPr lvl="1"/>
            <a:r>
              <a:rPr lang="fr-CH" dirty="0" smtClean="0"/>
              <a:t>Ressources abondantes (documentation claire)</a:t>
            </a:r>
          </a:p>
          <a:p>
            <a:pPr lvl="1"/>
            <a:r>
              <a:rPr lang="fr-CH" dirty="0" smtClean="0"/>
              <a:t>C# de plus en plus mis en avant</a:t>
            </a:r>
          </a:p>
          <a:p>
            <a:pPr lvl="1"/>
            <a:r>
              <a:rPr lang="fr-CH" dirty="0" smtClean="0"/>
              <a:t>Beaucoup de communication des équipes de </a:t>
            </a:r>
            <a:r>
              <a:rPr lang="fr-CH" dirty="0" err="1" smtClean="0"/>
              <a:t>Unity</a:t>
            </a:r>
            <a:r>
              <a:rPr lang="fr-CH" dirty="0" smtClean="0"/>
              <a:t> (forum)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smtClean="0"/>
              <a:t>Alternative</a:t>
            </a:r>
          </a:p>
          <a:p>
            <a:pPr lvl="1"/>
            <a:r>
              <a:rPr lang="fr-CH" dirty="0" err="1" smtClean="0"/>
              <a:t>Unreal</a:t>
            </a:r>
            <a:r>
              <a:rPr lang="fr-CH" dirty="0" smtClean="0"/>
              <a:t> Engine</a:t>
            </a:r>
          </a:p>
          <a:p>
            <a:pPr lvl="1"/>
            <a:r>
              <a:rPr lang="fr-CH" dirty="0" err="1" smtClean="0"/>
              <a:t>GoDot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5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Choix dans l’architecture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</a:p>
          <a:p>
            <a:pPr lvl="1"/>
            <a:r>
              <a:rPr lang="fr-CH" dirty="0" smtClean="0"/>
              <a:t>Framework </a:t>
            </a:r>
            <a:r>
              <a:rPr lang="fr-CH" dirty="0" err="1" smtClean="0"/>
              <a:t>Unity</a:t>
            </a:r>
            <a:endParaRPr lang="fr-CH" dirty="0" smtClean="0"/>
          </a:p>
          <a:p>
            <a:pPr lvl="1"/>
            <a:r>
              <a:rPr lang="fr-CH" dirty="0" smtClean="0"/>
              <a:t>Avantage/désavantage</a:t>
            </a:r>
          </a:p>
          <a:p>
            <a:r>
              <a:rPr lang="fr-CH" dirty="0" smtClean="0"/>
              <a:t>Système de Grille</a:t>
            </a:r>
          </a:p>
          <a:p>
            <a:pPr lvl="1"/>
            <a:r>
              <a:rPr lang="fr-CH" dirty="0" smtClean="0"/>
              <a:t>Problématique</a:t>
            </a:r>
          </a:p>
          <a:p>
            <a:pPr lvl="1"/>
            <a:r>
              <a:rPr lang="fr-CH" dirty="0" smtClean="0"/>
              <a:t>Besoin pour la suite</a:t>
            </a:r>
          </a:p>
          <a:p>
            <a:r>
              <a:rPr lang="fr-CH" dirty="0" smtClean="0"/>
              <a:t>Editor: JIT vs </a:t>
            </a:r>
            <a:r>
              <a:rPr lang="fr-CH" dirty="0" err="1" smtClean="0"/>
              <a:t>Build</a:t>
            </a:r>
            <a:r>
              <a:rPr lang="fr-CH" dirty="0" smtClean="0"/>
              <a:t>: AOT</a:t>
            </a:r>
          </a:p>
          <a:p>
            <a:endParaRPr lang="fr-CH" dirty="0"/>
          </a:p>
          <a:p>
            <a:r>
              <a:rPr lang="fr-CH" dirty="0"/>
              <a:t>Object </a:t>
            </a:r>
            <a:r>
              <a:rPr lang="fr-CH" dirty="0" err="1" smtClean="0"/>
              <a:t>Pooling</a:t>
            </a:r>
            <a:r>
              <a:rPr lang="fr-CH" dirty="0" smtClean="0"/>
              <a:t> (non implémenté)</a:t>
            </a:r>
            <a:endParaRPr lang="fr-CH" dirty="0"/>
          </a:p>
          <a:p>
            <a:endParaRPr lang="fr-CH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 smtClean="0"/>
              <a:t>Florian </a:t>
            </a:r>
            <a:r>
              <a:rPr lang="fr-CH" dirty="0" err="1" smtClean="0"/>
              <a:t>Duruz</a:t>
            </a:r>
            <a:endParaRPr lang="fr-CH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3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: Script Classique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905" t="982" r="8272" b="8348"/>
          <a:stretch/>
        </p:blipFill>
        <p:spPr>
          <a:xfrm>
            <a:off x="838200" y="1690688"/>
            <a:ext cx="5706207" cy="48709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5" y="1400176"/>
            <a:ext cx="4566939" cy="5161452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>
            <a:off x="6723552" y="288625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Flèche droite 8"/>
          <p:cNvSpPr/>
          <p:nvPr/>
        </p:nvSpPr>
        <p:spPr>
          <a:xfrm>
            <a:off x="6722082" y="2709251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Flèche droite 9"/>
          <p:cNvSpPr/>
          <p:nvPr/>
        </p:nvSpPr>
        <p:spPr>
          <a:xfrm>
            <a:off x="6722083" y="324027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Flèche droite 10"/>
          <p:cNvSpPr/>
          <p:nvPr/>
        </p:nvSpPr>
        <p:spPr>
          <a:xfrm>
            <a:off x="6722084" y="306326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Flèche droite 11"/>
          <p:cNvSpPr/>
          <p:nvPr/>
        </p:nvSpPr>
        <p:spPr>
          <a:xfrm>
            <a:off x="6723550" y="2178227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6722080" y="2001219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6722081" y="2532243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>
            <a:off x="6722082" y="2355235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Flèche droite 15"/>
          <p:cNvSpPr/>
          <p:nvPr/>
        </p:nvSpPr>
        <p:spPr>
          <a:xfrm>
            <a:off x="6722080" y="360972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>
            <a:off x="6720610" y="343271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>
            <a:off x="6720611" y="3963738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Flèche droite 18"/>
          <p:cNvSpPr/>
          <p:nvPr/>
        </p:nvSpPr>
        <p:spPr>
          <a:xfrm>
            <a:off x="6720612" y="378673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 droite 19"/>
          <p:cNvSpPr/>
          <p:nvPr/>
        </p:nvSpPr>
        <p:spPr>
          <a:xfrm>
            <a:off x="6720610" y="4321964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Flèche droite 20"/>
          <p:cNvSpPr/>
          <p:nvPr/>
        </p:nvSpPr>
        <p:spPr>
          <a:xfrm>
            <a:off x="6719140" y="4144956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Flèche droite 21"/>
          <p:cNvSpPr/>
          <p:nvPr/>
        </p:nvSpPr>
        <p:spPr>
          <a:xfrm>
            <a:off x="6719141" y="4675980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Flèche droite 22"/>
          <p:cNvSpPr/>
          <p:nvPr/>
        </p:nvSpPr>
        <p:spPr>
          <a:xfrm>
            <a:off x="6719142" y="4498972"/>
            <a:ext cx="905607" cy="14067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Organigramme : Fusion 24"/>
          <p:cNvSpPr/>
          <p:nvPr/>
        </p:nvSpPr>
        <p:spPr>
          <a:xfrm rot="5400000">
            <a:off x="5041416" y="3136005"/>
            <a:ext cx="2793852" cy="567456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6" name="Espace réservé du numéro de diapositive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234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smtClean="0"/>
              <a:t>Update Manager : Script Life Cycle</a:t>
            </a:r>
            <a:endParaRPr lang="fr-CH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65590" cy="45099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adre 4"/>
          <p:cNvSpPr/>
          <p:nvPr/>
        </p:nvSpPr>
        <p:spPr>
          <a:xfrm>
            <a:off x="838200" y="3675529"/>
            <a:ext cx="2165590" cy="1246094"/>
          </a:xfrm>
          <a:prstGeom prst="frame">
            <a:avLst>
              <a:gd name="adj1" fmla="val 389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38529"/>
          <a:stretch/>
        </p:blipFill>
        <p:spPr>
          <a:xfrm>
            <a:off x="3292288" y="1950581"/>
            <a:ext cx="4784912" cy="3990135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3292289" y="1942373"/>
            <a:ext cx="4784912" cy="4177073"/>
          </a:xfrm>
          <a:prstGeom prst="frame">
            <a:avLst>
              <a:gd name="adj1" fmla="val 11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8" name="Trapèze 7"/>
          <p:cNvSpPr/>
          <p:nvPr/>
        </p:nvSpPr>
        <p:spPr>
          <a:xfrm rot="16200000">
            <a:off x="2454619" y="4153431"/>
            <a:ext cx="1386840" cy="288498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1942373"/>
            <a:ext cx="2400300" cy="4095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2573700"/>
            <a:ext cx="2400300" cy="40957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226" y="3171098"/>
            <a:ext cx="2400300" cy="40957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8223005" y="1933395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 droite 12"/>
          <p:cNvSpPr/>
          <p:nvPr/>
        </p:nvSpPr>
        <p:spPr>
          <a:xfrm>
            <a:off x="8223004" y="2569309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Flèche droite 13"/>
          <p:cNvSpPr/>
          <p:nvPr/>
        </p:nvSpPr>
        <p:spPr>
          <a:xfrm>
            <a:off x="8223004" y="3171098"/>
            <a:ext cx="1125415" cy="175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 droite 14"/>
          <p:cNvSpPr/>
          <p:nvPr/>
        </p:nvSpPr>
        <p:spPr>
          <a:xfrm rot="10800000">
            <a:off x="8223003" y="2137781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Flèche droite 16"/>
          <p:cNvSpPr/>
          <p:nvPr/>
        </p:nvSpPr>
        <p:spPr>
          <a:xfrm rot="10800000">
            <a:off x="8223003" y="2774749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Flèche droite 17"/>
          <p:cNvSpPr/>
          <p:nvPr/>
        </p:nvSpPr>
        <p:spPr>
          <a:xfrm rot="10800000">
            <a:off x="8223003" y="3375885"/>
            <a:ext cx="1125415" cy="17584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Interdiction 19"/>
          <p:cNvSpPr/>
          <p:nvPr/>
        </p:nvSpPr>
        <p:spPr>
          <a:xfrm>
            <a:off x="8706226" y="1300729"/>
            <a:ext cx="2720475" cy="2720475"/>
          </a:xfrm>
          <a:prstGeom prst="noSmoking">
            <a:avLst>
              <a:gd name="adj" fmla="val 7162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294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850"/>
            <a:ext cx="4552950" cy="3009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5175"/>
            <a:ext cx="5829300" cy="2314575"/>
          </a:xfrm>
          <a:prstGeom prst="rect">
            <a:avLst/>
          </a:prstGeom>
        </p:spPr>
      </p:pic>
      <p:cxnSp>
        <p:nvCxnSpPr>
          <p:cNvPr id="11" name="Connecteur en angle 10"/>
          <p:cNvCxnSpPr/>
          <p:nvPr/>
        </p:nvCxnSpPr>
        <p:spPr>
          <a:xfrm flipV="1">
            <a:off x="2875085" y="3411415"/>
            <a:ext cx="3220915" cy="18375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08089"/>
            <a:ext cx="4324350" cy="561975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729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Update Manager 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382"/>
            <a:ext cx="10996246" cy="4991771"/>
          </a:xfrm>
        </p:spPr>
        <p:txBody>
          <a:bodyPr/>
          <a:lstStyle/>
          <a:p>
            <a:r>
              <a:rPr lang="fr-CH" dirty="0" smtClean="0"/>
              <a:t>Performances</a:t>
            </a:r>
          </a:p>
          <a:p>
            <a:r>
              <a:rPr lang="fr-CH" dirty="0" smtClean="0"/>
              <a:t>Ressources groupées à un endroit</a:t>
            </a:r>
          </a:p>
          <a:p>
            <a:pPr lvl="1"/>
            <a:r>
              <a:rPr lang="fr-CH" dirty="0" smtClean="0"/>
              <a:t>Facilite la communication avec d’autres Script</a:t>
            </a:r>
          </a:p>
          <a:p>
            <a:pPr lvl="1"/>
            <a:r>
              <a:rPr lang="fr-CH" dirty="0" smtClean="0"/>
              <a:t>boucle + inputs similaires =&gt; Multithreading</a:t>
            </a:r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/>
          </a:p>
          <a:p>
            <a:pPr lvl="1"/>
            <a:endParaRPr lang="fr-CH" dirty="0" smtClean="0"/>
          </a:p>
          <a:p>
            <a:r>
              <a:rPr lang="fr-CH" dirty="0" smtClean="0"/>
              <a:t>Beaucoup moins de surcouche lorsqu’il faut communiquer avec toutes les entités.</a:t>
            </a:r>
          </a:p>
          <a:p>
            <a:pPr lvl="1"/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27" y="3448844"/>
            <a:ext cx="6429375" cy="1924050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859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29531"/>
            <a:ext cx="10515600" cy="1325563"/>
          </a:xfrm>
        </p:spPr>
        <p:txBody>
          <a:bodyPr/>
          <a:lstStyle/>
          <a:p>
            <a:r>
              <a:rPr lang="fr-CH" dirty="0" smtClean="0"/>
              <a:t>Update Manager : Désavantage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8" y="1284562"/>
            <a:ext cx="10515600" cy="4351338"/>
          </a:xfrm>
        </p:spPr>
        <p:txBody>
          <a:bodyPr/>
          <a:lstStyle/>
          <a:p>
            <a:r>
              <a:rPr lang="fr-CH" dirty="0" smtClean="0"/>
              <a:t>Maintenir le Buffer à jour</a:t>
            </a:r>
          </a:p>
          <a:p>
            <a:r>
              <a:rPr lang="fr-CH" dirty="0" smtClean="0"/>
              <a:t>Gestion des modifications lié à des événements extérieurs à la classe</a:t>
            </a:r>
          </a:p>
          <a:p>
            <a:pPr marL="0" indent="0">
              <a:buNone/>
            </a:pPr>
            <a:r>
              <a:rPr lang="fr-CH" dirty="0" smtClean="0"/>
              <a:t>(Balles tirée par les tourelles)</a:t>
            </a:r>
            <a:endParaRPr lang="fr-CH" dirty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pPr marL="0" indent="0">
              <a:buNone/>
            </a:pPr>
            <a:r>
              <a:rPr lang="fr-CH" dirty="0" smtClean="0"/>
              <a:t>S’assurer que la mise à jour se fasse APRES l’update (Job System)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285" y="2837777"/>
            <a:ext cx="6829425" cy="9429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79621"/>
          <a:stretch/>
        </p:blipFill>
        <p:spPr>
          <a:xfrm>
            <a:off x="2262186" y="4318167"/>
            <a:ext cx="7667625" cy="78031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72503"/>
          <a:stretch/>
        </p:blipFill>
        <p:spPr>
          <a:xfrm>
            <a:off x="2262184" y="5098485"/>
            <a:ext cx="7667625" cy="105287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smtClean="0"/>
              <a:t>05.04.2022</a:t>
            </a:r>
            <a:endParaRPr lang="fr-CH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smtClean="0"/>
              <a:t>Florian Duruz</a:t>
            </a:r>
            <a:endParaRPr lang="fr-CH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364F-776A-4279-BBAB-336C6B9E27F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82188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479</Words>
  <Application>Microsoft Office PowerPoint</Application>
  <PresentationFormat>Grand écran</PresentationFormat>
  <Paragraphs>242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Tower Defense</vt:lpstr>
      <vt:lpstr>Objectifs initiaux</vt:lpstr>
      <vt:lpstr>Unity</vt:lpstr>
      <vt:lpstr>Choix dans l’architecture</vt:lpstr>
      <vt:lpstr>Update Manager : Script Classique</vt:lpstr>
      <vt:lpstr>Update Manager : Script Life Cycle</vt:lpstr>
      <vt:lpstr>Update Manager</vt:lpstr>
      <vt:lpstr>Update Manager Avantage</vt:lpstr>
      <vt:lpstr>Update Manager : Désavantage</vt:lpstr>
      <vt:lpstr>Système de grille : problématique</vt:lpstr>
      <vt:lpstr>Système de Grille : Besoins</vt:lpstr>
      <vt:lpstr>Système de grille : En Cours</vt:lpstr>
      <vt:lpstr>S’adapter à une grille plus petite</vt:lpstr>
      <vt:lpstr>S’adapter à une grille plus grande</vt:lpstr>
      <vt:lpstr>Système de grille : Division en Chunk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</dc:title>
  <dc:creator>DURUZ Florian</dc:creator>
  <cp:lastModifiedBy>DURUZ Florian</cp:lastModifiedBy>
  <cp:revision>48</cp:revision>
  <dcterms:created xsi:type="dcterms:W3CDTF">2022-03-29T11:50:15Z</dcterms:created>
  <dcterms:modified xsi:type="dcterms:W3CDTF">2022-04-01T12:25:26Z</dcterms:modified>
</cp:coreProperties>
</file>