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Book Antiqua" panose="02040602050305030304" pitchFamily="18" charset="0"/>
      <p:regular r:id="rId17"/>
      <p:bold r:id="rId18"/>
      <p:italic r:id="rId19"/>
      <p:bold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gVXjhz/MbEuiUj07eyMMnX3xuv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bg>
      <p:bgPr>
        <a:gradFill>
          <a:gsLst>
            <a:gs pos="0">
              <a:srgbClr val="0F3A3D"/>
            </a:gs>
            <a:gs pos="1000">
              <a:srgbClr val="0F3A3D"/>
            </a:gs>
            <a:gs pos="50000">
              <a:srgbClr val="256569"/>
            </a:gs>
            <a:gs pos="98000">
              <a:srgbClr val="2A7478"/>
            </a:gs>
            <a:gs pos="100000">
              <a:srgbClr val="2A7478"/>
            </a:gs>
          </a:gsLst>
          <a:lin ang="13500000" scaled="0"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4" name="Google Shape;14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52595" y="0"/>
            <a:ext cx="6539405" cy="68580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5" name="Google Shape;15;p16"/>
          <p:cNvPicPr preferRelativeResize="0"/>
          <p:nvPr/>
        </p:nvPicPr>
        <p:blipFill rotWithShape="1">
          <a:blip r:embed="rId3">
            <a:alphaModFix/>
          </a:blip>
          <a:srcRect t="80000"/>
          <a:stretch/>
        </p:blipFill>
        <p:spPr>
          <a:xfrm>
            <a:off x="1108364" y="376454"/>
            <a:ext cx="3131127" cy="1088021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ook Antiqua"/>
              <a:buNone/>
              <a:defRPr sz="60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>
  <p:cSld name="Заголовок и вертикальный текст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✔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8" name="Google Shape;98;p25"/>
          <p:cNvPicPr preferRelativeResize="0"/>
          <p:nvPr/>
        </p:nvPicPr>
        <p:blipFill rotWithShape="1">
          <a:blip r:embed="rId2">
            <a:alphaModFix/>
          </a:blip>
          <a:srcRect t="23839" b="55756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99" name="Google Shape;9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601" y="1847850"/>
            <a:ext cx="4777399" cy="50101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00" name="Google Shape;100;p25"/>
          <p:cNvSpPr/>
          <p:nvPr/>
        </p:nvSpPr>
        <p:spPr>
          <a:xfrm>
            <a:off x="-1" y="484908"/>
            <a:ext cx="9569303" cy="578347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  <a:defRPr sz="18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>
  <p:cSld name="Вертикальный заголовок и текст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>
            <a:spLocks noGrp="1"/>
          </p:cNvSpPr>
          <p:nvPr>
            <p:ph type="body" idx="1"/>
          </p:nvPr>
        </p:nvSpPr>
        <p:spPr>
          <a:xfrm rot="5400000">
            <a:off x="2240321" y="-155218"/>
            <a:ext cx="493005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✔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07" name="Google Shape;107;p26"/>
          <p:cNvPicPr preferRelativeResize="0"/>
          <p:nvPr/>
        </p:nvPicPr>
        <p:blipFill rotWithShape="1">
          <a:blip r:embed="rId2">
            <a:alphaModFix/>
          </a:blip>
          <a:srcRect t="23839" b="55756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108" name="Google Shape;10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601" y="1847850"/>
            <a:ext cx="4777399" cy="50101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109" name="Google Shape;109;p26"/>
          <p:cNvSpPr/>
          <p:nvPr/>
        </p:nvSpPr>
        <p:spPr>
          <a:xfrm>
            <a:off x="-1" y="484908"/>
            <a:ext cx="9569303" cy="578347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  <a:defRPr sz="18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>
  <p:cSld name="Заголовок и объект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✔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" name="Google Shape;22;p17"/>
          <p:cNvPicPr preferRelativeResize="0"/>
          <p:nvPr/>
        </p:nvPicPr>
        <p:blipFill rotWithShape="1">
          <a:blip r:embed="rId2">
            <a:alphaModFix/>
          </a:blip>
          <a:srcRect t="23839" b="55756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23" name="Google Shape;2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601" y="1847850"/>
            <a:ext cx="4777399" cy="50101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24" name="Google Shape;24;p17"/>
          <p:cNvSpPr/>
          <p:nvPr/>
        </p:nvSpPr>
        <p:spPr>
          <a:xfrm>
            <a:off x="-1" y="484908"/>
            <a:ext cx="9569303" cy="578347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  <a:defRPr sz="18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>
  <p:cSld name="Сравнение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✔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✔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4" name="Google Shape;34;p18"/>
          <p:cNvPicPr preferRelativeResize="0"/>
          <p:nvPr/>
        </p:nvPicPr>
        <p:blipFill rotWithShape="1">
          <a:blip r:embed="rId2">
            <a:alphaModFix/>
          </a:blip>
          <a:srcRect t="23839" b="55756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35" name="Google Shape;3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601" y="1847850"/>
            <a:ext cx="4777399" cy="50101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36" name="Google Shape;36;p18"/>
          <p:cNvSpPr/>
          <p:nvPr/>
        </p:nvSpPr>
        <p:spPr>
          <a:xfrm>
            <a:off x="-1" y="484908"/>
            <a:ext cx="9569303" cy="578347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  <a:defRPr sz="18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bg>
      <p:bgPr>
        <a:gradFill>
          <a:gsLst>
            <a:gs pos="0">
              <a:srgbClr val="F2F2F2"/>
            </a:gs>
            <a:gs pos="1000">
              <a:srgbClr val="F2F2F2"/>
            </a:gs>
            <a:gs pos="9000">
              <a:srgbClr val="D8D8D8"/>
            </a:gs>
            <a:gs pos="26000">
              <a:srgbClr val="A5A5A5"/>
            </a:gs>
            <a:gs pos="94000">
              <a:srgbClr val="256569"/>
            </a:gs>
            <a:gs pos="100000">
              <a:srgbClr val="256569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43" name="Google Shape;4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14601" y="1847850"/>
            <a:ext cx="4777399" cy="50101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44" name="Google Shape;44;p19"/>
          <p:cNvSpPr/>
          <p:nvPr/>
        </p:nvSpPr>
        <p:spPr>
          <a:xfrm>
            <a:off x="-1" y="484908"/>
            <a:ext cx="9569303" cy="578347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45" name="Google Shape;45;p19"/>
          <p:cNvPicPr preferRelativeResize="0"/>
          <p:nvPr/>
        </p:nvPicPr>
        <p:blipFill rotWithShape="1">
          <a:blip r:embed="rId3">
            <a:alphaModFix/>
          </a:blip>
          <a:srcRect t="23839" b="55756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319851" y="572013"/>
            <a:ext cx="10515600" cy="404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  <a:defRPr sz="18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>
  <p:cSld name="Два объекта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✔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✔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✔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53" name="Google Shape;53;p20"/>
          <p:cNvSpPr/>
          <p:nvPr/>
        </p:nvSpPr>
        <p:spPr>
          <a:xfrm>
            <a:off x="-1" y="484908"/>
            <a:ext cx="9569303" cy="578347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54" name="Google Shape;54;p20"/>
          <p:cNvPicPr preferRelativeResize="0"/>
          <p:nvPr/>
        </p:nvPicPr>
        <p:blipFill rotWithShape="1">
          <a:blip r:embed="rId2">
            <a:alphaModFix/>
          </a:blip>
          <a:srcRect t="23839" b="55756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55" name="Google Shape;5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601" y="1847850"/>
            <a:ext cx="4777399" cy="50101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  <a:defRPr sz="18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61" name="Google Shape;61;p21"/>
          <p:cNvPicPr preferRelativeResize="0"/>
          <p:nvPr/>
        </p:nvPicPr>
        <p:blipFill rotWithShape="1">
          <a:blip r:embed="rId2">
            <a:alphaModFix/>
          </a:blip>
          <a:srcRect t="23839" b="55756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62" name="Google Shape;62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601" y="1847850"/>
            <a:ext cx="4777399" cy="50101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63" name="Google Shape;63;p21"/>
          <p:cNvSpPr/>
          <p:nvPr/>
        </p:nvSpPr>
        <p:spPr>
          <a:xfrm>
            <a:off x="-1" y="484908"/>
            <a:ext cx="9569303" cy="578347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64" name="Google Shape;64;p21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  <a:defRPr sz="18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69" name="Google Shape;69;p22"/>
          <p:cNvPicPr preferRelativeResize="0"/>
          <p:nvPr/>
        </p:nvPicPr>
        <p:blipFill rotWithShape="1">
          <a:blip r:embed="rId2">
            <a:alphaModFix/>
          </a:blip>
          <a:srcRect t="23839" b="55756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70" name="Google Shape;70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601" y="1847850"/>
            <a:ext cx="4777399" cy="50101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sp>
        <p:nvSpPr>
          <p:cNvPr id="71" name="Google Shape;71;p22"/>
          <p:cNvSpPr/>
          <p:nvPr/>
        </p:nvSpPr>
        <p:spPr>
          <a:xfrm>
            <a:off x="-1" y="484908"/>
            <a:ext cx="9569303" cy="578347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2" name="Google Shape;72;p22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  <a:defRPr sz="18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/>
          <p:nvPr/>
        </p:nvSpPr>
        <p:spPr>
          <a:xfrm>
            <a:off x="-1" y="484908"/>
            <a:ext cx="9569303" cy="578347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>
            <a:off x="414339" y="642938"/>
            <a:ext cx="5729286" cy="34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  <a:defRPr sz="18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✔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✔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✔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✔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✔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1" name="Google Shape;81;p23"/>
          <p:cNvPicPr preferRelativeResize="0"/>
          <p:nvPr/>
        </p:nvPicPr>
        <p:blipFill rotWithShape="1">
          <a:blip r:embed="rId2">
            <a:alphaModFix/>
          </a:blip>
          <a:srcRect t="23839" b="55756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82" name="Google Shape;8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601" y="1847850"/>
            <a:ext cx="4777399" cy="50101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/>
          <p:nvPr/>
        </p:nvSpPr>
        <p:spPr>
          <a:xfrm>
            <a:off x="-1" y="484908"/>
            <a:ext cx="9569303" cy="578347"/>
          </a:xfrm>
          <a:prstGeom prst="homePlate">
            <a:avLst>
              <a:gd name="adj" fmla="val 50000"/>
            </a:avLst>
          </a:prstGeom>
          <a:solidFill>
            <a:srgbClr val="256569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FFFF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5" name="Google Shape;85;p24"/>
          <p:cNvSpPr txBox="1">
            <a:spLocks noGrp="1"/>
          </p:cNvSpPr>
          <p:nvPr>
            <p:ph type="title"/>
          </p:nvPr>
        </p:nvSpPr>
        <p:spPr>
          <a:xfrm>
            <a:off x="389654" y="509428"/>
            <a:ext cx="8514860" cy="501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  <a:defRPr sz="1800" b="1" i="0" u="none" strike="noStrike" cap="none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4"/>
          <p:cNvSpPr>
            <a:spLocks noGrp="1"/>
          </p:cNvSpPr>
          <p:nvPr>
            <p:ph type="pic" idx="2"/>
          </p:nvPr>
        </p:nvSpPr>
        <p:spPr>
          <a:xfrm>
            <a:off x="5161417" y="1246902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4"/>
          <p:cNvSpPr txBox="1">
            <a:spLocks noGrp="1"/>
          </p:cNvSpPr>
          <p:nvPr>
            <p:ph type="body" idx="1"/>
          </p:nvPr>
        </p:nvSpPr>
        <p:spPr>
          <a:xfrm>
            <a:off x="852413" y="244713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91" name="Google Shape;91;p24"/>
          <p:cNvPicPr preferRelativeResize="0"/>
          <p:nvPr/>
        </p:nvPicPr>
        <p:blipFill rotWithShape="1">
          <a:blip r:embed="rId2">
            <a:alphaModFix/>
          </a:blip>
          <a:srcRect t="23839" b="55756"/>
          <a:stretch/>
        </p:blipFill>
        <p:spPr>
          <a:xfrm>
            <a:off x="9728791" y="381764"/>
            <a:ext cx="2213321" cy="78463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  <p:pic>
        <p:nvPicPr>
          <p:cNvPr id="92" name="Google Shape;9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14601" y="1847850"/>
            <a:ext cx="4777399" cy="50101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2F2F2"/>
            </a:gs>
            <a:gs pos="1000">
              <a:srgbClr val="F2F2F2"/>
            </a:gs>
            <a:gs pos="29000">
              <a:srgbClr val="F2F2F2"/>
            </a:gs>
            <a:gs pos="86000">
              <a:srgbClr val="D8D8D8"/>
            </a:gs>
            <a:gs pos="98000">
              <a:srgbClr val="256569"/>
            </a:gs>
            <a:gs pos="100000">
              <a:srgbClr val="256569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Noto Sans Symbols"/>
              <a:buChar char="✔"/>
              <a:defRPr sz="2800" b="0" i="0" u="none" strike="noStrike" cap="none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✔"/>
              <a:defRPr sz="2400" b="0" i="0" u="none" strike="noStrike" cap="none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Noto Sans Symbols"/>
              <a:buChar char="✔"/>
              <a:defRPr sz="2000" b="0" i="0" u="none" strike="noStrike" cap="none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✔"/>
              <a:defRPr sz="1800" b="0" i="0" u="none" strike="noStrike" cap="none">
                <a:solidFill>
                  <a:srgbClr val="595959"/>
                </a:solidFill>
                <a:latin typeface="Book Antiqua"/>
                <a:ea typeface="Book Antiqua"/>
                <a:cs typeface="Book Antiqua"/>
                <a:sym typeface="Book Antiqu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Book Antiqua"/>
                <a:ea typeface="Book Antiqua"/>
                <a:cs typeface="Book Antiqua"/>
                <a:sym typeface="Book Antiqu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591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ook Antiqua"/>
              <a:buNone/>
            </a:pPr>
            <a:r>
              <a:rPr lang="ru-RU"/>
              <a:t>Веб-система отдела видеопроизводства</a:t>
            </a:r>
            <a:endParaRPr/>
          </a:p>
        </p:txBody>
      </p:sp>
      <p:sp>
        <p:nvSpPr>
          <p:cNvPr id="116" name="Google Shape;116;p1"/>
          <p:cNvSpPr txBox="1"/>
          <p:nvPr/>
        </p:nvSpPr>
        <p:spPr>
          <a:xfrm>
            <a:off x="831850" y="4147755"/>
            <a:ext cx="5264150" cy="163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0" i="0" u="none" strike="noStrike" cap="none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Выполнили студенты группы ПИ19-3: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Cat in Box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Book Antiqua"/>
                <a:sym typeface="Book Antiqua"/>
              </a:rPr>
              <a:t>Cat not in Box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Преподаватель: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Медведев А. В.</a:t>
            </a:r>
            <a:endParaRPr sz="2000" dirty="0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838200" y="5625061"/>
            <a:ext cx="10515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Москва</a:t>
            </a:r>
            <a:endParaRPr sz="1600" b="1">
              <a:solidFill>
                <a:schemeClr val="lt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Наращивание клиентской базы, базы сотрудников/оборудования;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Регистрация заявок на услуги видео-продакшн студии;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Назначение сотрудников/оборудования на проект, задачу;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Система автоматически продвигает отснятый материал по этапам;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Распечатка выходных форм и отчетов.</a:t>
            </a:r>
            <a:endParaRPr/>
          </a:p>
        </p:txBody>
      </p:sp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</a:pPr>
            <a:r>
              <a:rPr lang="ru-RU"/>
              <a:t>Основные функции системы</a:t>
            </a:r>
            <a:endParaRPr/>
          </a:p>
        </p:txBody>
      </p:sp>
      <p:pic>
        <p:nvPicPr>
          <p:cNvPr id="179" name="Google Shape;17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801946"/>
            <a:ext cx="2490641" cy="249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</a:pPr>
            <a:r>
              <a:rPr lang="ru-RU" sz="1800"/>
              <a:t>Основные страницы пользовательского интерфейса</a:t>
            </a:r>
            <a:endParaRPr/>
          </a:p>
        </p:txBody>
      </p:sp>
      <p:graphicFrame>
        <p:nvGraphicFramePr>
          <p:cNvPr id="185" name="Google Shape;185;p11"/>
          <p:cNvGraphicFramePr/>
          <p:nvPr/>
        </p:nvGraphicFramePr>
        <p:xfrm>
          <a:off x="2228144" y="1825625"/>
          <a:ext cx="7735712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735712" imgH="4351338" progId="AcroExch.Document.DC">
                  <p:embed/>
                </p:oleObj>
              </mc:Choice>
              <mc:Fallback>
                <p:oleObj r:id="rId3" imgW="7735712" imgH="4351338" progId="AcroExch.Document.DC">
                  <p:embed/>
                  <p:pic>
                    <p:nvPicPr>
                      <p:cNvPr id="185" name="Google Shape;185;p1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2228144" y="1825625"/>
                        <a:ext cx="7735712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Проектирование базы данных;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Создание клиента;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Создание сервера;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Отладка решения;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Тестирование.</a:t>
            </a:r>
            <a:endParaRPr/>
          </a:p>
        </p:txBody>
      </p:sp>
      <p:sp>
        <p:nvSpPr>
          <p:cNvPr id="191" name="Google Shape;191;p12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</a:pPr>
            <a:r>
              <a:rPr lang="ru-RU"/>
              <a:t>Этапы разработки системы</a:t>
            </a:r>
            <a:endParaRPr/>
          </a:p>
        </p:txBody>
      </p:sp>
      <p:pic>
        <p:nvPicPr>
          <p:cNvPr id="192" name="Google Shape;19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801946"/>
            <a:ext cx="2490641" cy="249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Был представлен проект веб-системы отдела видеопроизводства. Моделирование и наглядные результаты анализа позволяют оценить перспективность и удобство предложенной системы.</a:t>
            </a:r>
            <a:endParaRPr/>
          </a:p>
        </p:txBody>
      </p:sp>
      <p:sp>
        <p:nvSpPr>
          <p:cNvPr id="198" name="Google Shape;198;p13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</a:pPr>
            <a:r>
              <a:rPr lang="ru-RU"/>
              <a:t>Заключение</a:t>
            </a:r>
            <a:endParaRPr/>
          </a:p>
        </p:txBody>
      </p:sp>
      <p:pic>
        <p:nvPicPr>
          <p:cNvPr id="199" name="Google Shape;19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801946"/>
            <a:ext cx="2490641" cy="249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 sz="6000" b="1"/>
              <a:t>Спасибо за внимание!</a:t>
            </a:r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✔"/>
            </a:pPr>
            <a:r>
              <a:rPr lang="ru-RU" sz="2600"/>
              <a:t>Введение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✔"/>
            </a:pPr>
            <a:r>
              <a:rPr lang="ru-RU" sz="2600"/>
              <a:t>Бизнес-процесс планирования занятости ресурсов (кадровых и оборудования)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✔"/>
            </a:pPr>
            <a:r>
              <a:rPr lang="ru-RU" sz="2600"/>
              <a:t>Допущения и упрощения первой версии системы (согласно принципу Парето)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✔"/>
            </a:pPr>
            <a:r>
              <a:rPr lang="ru-RU" sz="2600"/>
              <a:t>Роли пользователей системы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✔"/>
            </a:pPr>
            <a:r>
              <a:rPr lang="ru-RU" sz="2600"/>
              <a:t>Основные сущности системы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✔"/>
            </a:pPr>
            <a:r>
              <a:rPr lang="ru-RU" sz="2600"/>
              <a:t>Основные функции системы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✔"/>
            </a:pPr>
            <a:r>
              <a:rPr lang="ru-RU" sz="2600"/>
              <a:t>Основные страницы пользовательского интерфейса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✔"/>
            </a:pPr>
            <a:r>
              <a:rPr lang="ru-RU" sz="2600"/>
              <a:t>Этапы разработки системы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✔"/>
            </a:pPr>
            <a:r>
              <a:rPr lang="ru-RU" sz="2600"/>
              <a:t>Заключение</a:t>
            </a: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endParaRPr/>
          </a:p>
        </p:txBody>
      </p:sp>
      <p:sp>
        <p:nvSpPr>
          <p:cNvPr id="123" name="Google Shape;123;p2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</a:pPr>
            <a:r>
              <a:rPr lang="ru-RU"/>
              <a:t>Содержание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✔"/>
            </a:pPr>
            <a:r>
              <a:rPr lang="ru-RU" sz="2400" b="1"/>
              <a:t>Назначение:</a:t>
            </a:r>
            <a:r>
              <a:rPr lang="ru-RU" sz="2400"/>
              <a:t> автоматизировать процессы планирования, управления загрузкой и контроля задач, выполняемых группами специалистов отдела видеопроизводства, учет оборудования.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</a:pPr>
            <a:r>
              <a:rPr lang="ru-RU"/>
              <a:t>Введение</a:t>
            </a:r>
            <a:endParaRPr/>
          </a:p>
        </p:txBody>
      </p: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801946"/>
            <a:ext cx="2490641" cy="249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78119" y="1684100"/>
            <a:ext cx="4747200" cy="43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4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</a:pPr>
            <a:r>
              <a:rPr lang="ru-RU"/>
              <a:t>Бизнес-процесс планирования занятости ресурсов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 txBox="1">
            <a:spLocks noGrp="1"/>
          </p:cNvSpPr>
          <p:nvPr>
            <p:ph type="body" idx="1"/>
          </p:nvPr>
        </p:nvSpPr>
        <p:spPr>
          <a:xfrm>
            <a:off x="839788" y="1287263"/>
            <a:ext cx="10512424" cy="532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b="1"/>
              <a:t>20 / 80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body" idx="2"/>
          </p:nvPr>
        </p:nvSpPr>
        <p:spPr>
          <a:xfrm>
            <a:off x="839788" y="1819922"/>
            <a:ext cx="10512424" cy="436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Возможность добавления, удаления, чтения данных для всех разрабатываемых сущностей из системы.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Учет количества используемых ресурсов по дням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Учет количества и себестоимости оборудования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Возможность просмотра исторических данных по изменению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</a:pPr>
            <a:r>
              <a:rPr lang="ru-RU"/>
              <a:t>Допущения и упрощения первой версии системы</a:t>
            </a:r>
            <a:endParaRPr/>
          </a:p>
        </p:txBody>
      </p:sp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801946"/>
            <a:ext cx="2490641" cy="249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 txBox="1">
            <a:spLocks noGrp="1"/>
          </p:cNvSpPr>
          <p:nvPr>
            <p:ph type="body" idx="1"/>
          </p:nvPr>
        </p:nvSpPr>
        <p:spPr>
          <a:xfrm>
            <a:off x="839788" y="1287263"/>
            <a:ext cx="10512424" cy="532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 b="1"/>
              <a:t>80 / 20</a:t>
            </a: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body" idx="2"/>
          </p:nvPr>
        </p:nvSpPr>
        <p:spPr>
          <a:xfrm>
            <a:off x="839788" y="1819922"/>
            <a:ext cx="10512424" cy="436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Интеграция с экспортом/импортом данных в .xlsx формате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Работа с юридическими лицами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Договора с клиентами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/>
              <a:t>Адаптивность интерфейса web-клиента системы под старые версии Internet Explorer</a:t>
            </a:r>
            <a:endParaRPr/>
          </a:p>
        </p:txBody>
      </p:sp>
      <p:sp>
        <p:nvSpPr>
          <p:cNvPr id="151" name="Google Shape;151;p6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</a:pPr>
            <a:r>
              <a:rPr lang="ru-RU"/>
              <a:t>Допущения и упрощения первой версии системы</a:t>
            </a:r>
            <a:endParaRPr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801946"/>
            <a:ext cx="2490641" cy="249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sz="2400"/>
              <a:t>В системе предусмотрены следующие уровни прав доступа: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 b="1"/>
              <a:t>Чтение </a:t>
            </a:r>
            <a:r>
              <a:rPr lang="ru-RU" sz="2400"/>
              <a:t>– доступ на просмотр информации раздела/справочника;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 b="1"/>
              <a:t>Создание </a:t>
            </a:r>
            <a:r>
              <a:rPr lang="ru-RU" sz="2400"/>
              <a:t>–  дает возможность добавлять/удалять записи;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 b="1"/>
              <a:t>Изменение </a:t>
            </a:r>
            <a:r>
              <a:rPr lang="ru-RU" sz="2400"/>
              <a:t>– дает возможность изменять записи.</a:t>
            </a:r>
            <a:endParaRPr/>
          </a:p>
        </p:txBody>
      </p:sp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</a:pPr>
            <a:r>
              <a:rPr lang="ru-RU"/>
              <a:t>Роли пользователей системы</a:t>
            </a:r>
            <a:endParaRPr/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801946"/>
            <a:ext cx="2490641" cy="249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✔"/>
            </a:pPr>
            <a:r>
              <a:rPr lang="ru-RU" sz="2400" b="1"/>
              <a:t>Администратор</a:t>
            </a:r>
            <a:r>
              <a:rPr lang="ru-RU" sz="2400"/>
              <a:t> – назначение мероприятий и ответственных, распределение оборудования, права: </a:t>
            </a:r>
            <a:r>
              <a:rPr lang="ru-RU" sz="2400" i="1"/>
              <a:t>[чтение, изменение, создание]</a:t>
            </a:r>
            <a:r>
              <a:rPr lang="ru-RU" sz="2400"/>
              <a:t>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 b="1"/>
              <a:t>Менеджер</a:t>
            </a:r>
            <a:r>
              <a:rPr lang="ru-RU" sz="2400"/>
              <a:t> – планирование мероприятий, назначение задач на сотрудников, распределение оборудования, изменение данных, права: </a:t>
            </a:r>
            <a:r>
              <a:rPr lang="ru-RU" sz="2400" i="1"/>
              <a:t>[чтение, изменение]</a:t>
            </a:r>
            <a:r>
              <a:rPr lang="ru-RU" sz="2400"/>
              <a:t>;</a:t>
            </a:r>
            <a:endParaRPr sz="2400" b="1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✔"/>
            </a:pPr>
            <a:r>
              <a:rPr lang="ru-RU" sz="2400" b="1"/>
              <a:t>Сотрудник</a:t>
            </a:r>
            <a:r>
              <a:rPr lang="ru-RU" sz="2400"/>
              <a:t> – рядовой исполнитель, права: </a:t>
            </a:r>
            <a:r>
              <a:rPr lang="ru-RU" sz="2400" i="1"/>
              <a:t>[чтение]</a:t>
            </a:r>
            <a:r>
              <a:rPr lang="ru-RU" sz="2400"/>
              <a:t>.</a:t>
            </a:r>
            <a:endParaRPr/>
          </a:p>
        </p:txBody>
      </p:sp>
      <p:sp>
        <p:nvSpPr>
          <p:cNvPr id="165" name="Google Shape;165;p8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</a:pPr>
            <a:r>
              <a:rPr lang="ru-RU"/>
              <a:t>Роли пользователей системы</a:t>
            </a:r>
            <a:endParaRPr/>
          </a:p>
        </p:txBody>
      </p:sp>
      <p:pic>
        <p:nvPicPr>
          <p:cNvPr id="166" name="Google Shape;16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801946"/>
            <a:ext cx="2490641" cy="2490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>
            <a:spLocks noGrp="1"/>
          </p:cNvSpPr>
          <p:nvPr>
            <p:ph type="title"/>
          </p:nvPr>
        </p:nvSpPr>
        <p:spPr>
          <a:xfrm>
            <a:off x="269505" y="565413"/>
            <a:ext cx="10391775" cy="37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ook Antiqua"/>
              <a:buNone/>
            </a:pPr>
            <a:r>
              <a:rPr lang="ru-RU"/>
              <a:t>Основные сущности системы</a:t>
            </a:r>
            <a:endParaRPr/>
          </a:p>
        </p:txBody>
      </p:sp>
      <p:pic>
        <p:nvPicPr>
          <p:cNvPr id="172" name="Google Shape;172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480005" y="1825625"/>
            <a:ext cx="323199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Финансовый Университет">
      <a:dk1>
        <a:srgbClr val="000000"/>
      </a:dk1>
      <a:lt1>
        <a:srgbClr val="FFFFFF"/>
      </a:lt1>
      <a:dk2>
        <a:srgbClr val="373545"/>
      </a:dk2>
      <a:lt2>
        <a:srgbClr val="A5A5A5"/>
      </a:lt2>
      <a:accent1>
        <a:srgbClr val="256569"/>
      </a:accent1>
      <a:accent2>
        <a:srgbClr val="AFAFAF"/>
      </a:accent2>
      <a:accent3>
        <a:srgbClr val="5BBFC5"/>
      </a:accent3>
      <a:accent4>
        <a:srgbClr val="7B7B7B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348</Words>
  <Application>Microsoft Office PowerPoint</Application>
  <PresentationFormat>Широкоэкранный</PresentationFormat>
  <Paragraphs>59</Paragraphs>
  <Slides>14</Slides>
  <Notes>14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Noto Sans Symbols</vt:lpstr>
      <vt:lpstr>Book Antiqua</vt:lpstr>
      <vt:lpstr>Calibri</vt:lpstr>
      <vt:lpstr>Arial</vt:lpstr>
      <vt:lpstr>Тема Office</vt:lpstr>
      <vt:lpstr>Adobe Acrobat Document</vt:lpstr>
      <vt:lpstr>Веб-система отдела видеопроизводства</vt:lpstr>
      <vt:lpstr>Содержание</vt:lpstr>
      <vt:lpstr>Введение</vt:lpstr>
      <vt:lpstr>Бизнес-процесс планирования занятости ресурсов</vt:lpstr>
      <vt:lpstr>Допущения и упрощения первой версии системы</vt:lpstr>
      <vt:lpstr>Допущения и упрощения первой версии системы</vt:lpstr>
      <vt:lpstr>Роли пользователей системы</vt:lpstr>
      <vt:lpstr>Роли пользователей системы</vt:lpstr>
      <vt:lpstr>Основные сущности системы</vt:lpstr>
      <vt:lpstr>Основные функции системы</vt:lpstr>
      <vt:lpstr>Основные страницы пользовательского интерфейса</vt:lpstr>
      <vt:lpstr>Этапы разработки системы</vt:lpstr>
      <vt:lpstr>Заключение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Веб-система отдела видеопроизводства</dc:title>
  <dc:creator>Жевагина Анастасия Владимировна</dc:creator>
  <cp:lastModifiedBy>Настя Кот</cp:lastModifiedBy>
  <cp:revision>1</cp:revision>
  <dcterms:created xsi:type="dcterms:W3CDTF">2022-05-12T09:54:34Z</dcterms:created>
  <dcterms:modified xsi:type="dcterms:W3CDTF">2022-06-30T14:46:18Z</dcterms:modified>
</cp:coreProperties>
</file>