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89" r:id="rId4"/>
    <p:sldId id="271" r:id="rId5"/>
    <p:sldId id="287" r:id="rId6"/>
    <p:sldId id="26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1" r:id="rId15"/>
    <p:sldId id="279" r:id="rId16"/>
    <p:sldId id="282" r:id="rId17"/>
    <p:sldId id="283" r:id="rId18"/>
    <p:sldId id="284" r:id="rId19"/>
    <p:sldId id="280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毛 焕琳" initials="毛" lastIdx="2" clrIdx="0">
    <p:extLst>
      <p:ext uri="{19B8F6BF-5375-455C-9EA6-DF929625EA0E}">
        <p15:presenceInfo xmlns:p15="http://schemas.microsoft.com/office/powerpoint/2012/main" userId="5aece3fa896072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5244" autoAdjust="0"/>
  </p:normalViewPr>
  <p:slideViewPr>
    <p:cSldViewPr snapToGrid="0">
      <p:cViewPr varScale="1">
        <p:scale>
          <a:sx n="62" d="100"/>
          <a:sy n="62" d="100"/>
        </p:scale>
        <p:origin x="72" y="13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59FFBAE-4634-4DAC-9F5D-CE9251677F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34DF04-FD91-44FD-8725-2FE8A726C2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57790-4735-4ACB-854B-61313C40D1B5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DEBB94-C9B1-4BC7-BD8D-C97D0ABF2F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9A1487-C4A1-440E-8866-8FE9428C16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3A349-A989-46F9-AAF7-A5B500BBBF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528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B7D88-51A3-4A31-989A-7106181BF80A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EDC12-F521-4F0D-969E-7E505037F3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865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114000"/>
              </a:lnSpc>
              <a:defRPr sz="5400" spc="-38" baseline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800" cap="all" spc="150" baseline="0">
                <a:solidFill>
                  <a:schemeClr val="tx2"/>
                </a:solidFill>
                <a:latin typeface="+mn-lt"/>
                <a:ea typeface="华文新魏" panose="02010800040101010101" pitchFamily="2" charset="-122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4" y="6459791"/>
            <a:ext cx="1920000" cy="365125"/>
          </a:xfrm>
        </p:spPr>
        <p:txBody>
          <a:bodyPr/>
          <a:lstStyle/>
          <a:p>
            <a:r>
              <a:rPr lang="en-US" altLang="zh-CN"/>
              <a:t>2022/10/16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6000" y="6459791"/>
            <a:ext cx="5760000" cy="365125"/>
          </a:xfrm>
        </p:spPr>
        <p:txBody>
          <a:bodyPr/>
          <a:lstStyle/>
          <a:p>
            <a:r>
              <a:rPr lang="en-US" altLang="zh-CN"/>
              <a:t>Diamond&amp;Dybvig-1983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47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Diamond&amp;Dybvig-1983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7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4784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Diamond&amp;Dybvig-1983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79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628782"/>
      </p:ext>
    </p:extLst>
  </p:cSld>
  <p:clrMapOvr>
    <a:masterClrMapping/>
  </p:clrMapOvr>
  <p:transition spd="slow"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9"/>
            <a:ext cx="10058400" cy="700949"/>
          </a:xfrm>
        </p:spPr>
        <p:txBody>
          <a:bodyPr/>
          <a:lstStyle>
            <a:lvl1pPr marL="0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02920" indent="-457200">
              <a:lnSpc>
                <a:spcPct val="110000"/>
              </a:lnSpc>
              <a:buClr>
                <a:srgbClr val="92D050"/>
              </a:buClr>
              <a:buFont typeface="Wingdings" panose="05000000000000000000" pitchFamily="2" charset="2"/>
              <a:buChar char=""/>
              <a:defRPr sz="2800" baseline="0">
                <a:latin typeface="+mn-lt"/>
                <a:ea typeface="+mn-ea"/>
              </a:defRPr>
            </a:lvl1pPr>
            <a:lvl2pPr marL="961200" indent="-365760">
              <a:lnSpc>
                <a:spcPct val="110000"/>
              </a:lnSpc>
              <a:buClr>
                <a:srgbClr val="FF5050"/>
              </a:buClr>
              <a:buFont typeface="Wingdings" panose="05000000000000000000" pitchFamily="2" charset="2"/>
              <a:buChar char=""/>
              <a:defRPr sz="2400" baseline="0">
                <a:latin typeface="+mn-lt"/>
                <a:ea typeface="+mn-ea"/>
              </a:defRPr>
            </a:lvl2pPr>
            <a:lvl3pPr marL="1328400" indent="-273600">
              <a:lnSpc>
                <a:spcPct val="110000"/>
              </a:lnSpc>
              <a:buFont typeface="Wingdings" panose="05000000000000000000" pitchFamily="2" charset="2"/>
              <a:buChar char="ü"/>
              <a:defRPr sz="2400"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 baseline="0"/>
            </a:lvl1pPr>
          </a:lstStyle>
          <a:p>
            <a:r>
              <a:rPr lang="en-US" altLang="zh-CN"/>
              <a:t>2022/10/16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aseline="0"/>
            </a:lvl1pPr>
          </a:lstStyle>
          <a:p>
            <a:r>
              <a:rPr lang="en-US" altLang="zh-CN"/>
              <a:t>Diamond&amp;Dybvig-1983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03C3F5E1-8BEB-46F8-B0C6-3051342B5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050" b="0">
                <a:solidFill>
                  <a:schemeClr val="tx1">
                    <a:lumMod val="85000"/>
                    <a:lumOff val="1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Diamond&amp;Dybvig-1983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5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9"/>
            <a:ext cx="10058400" cy="70094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194816"/>
            <a:ext cx="4937760" cy="46742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194822"/>
            <a:ext cx="4937760" cy="46742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Diamond&amp;Dybvig-1983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1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9"/>
            <a:ext cx="10058400" cy="70094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87684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124098"/>
            <a:ext cx="4937760" cy="38364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9987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124098"/>
            <a:ext cx="4937760" cy="38364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Diamond&amp;Dybvig-1983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0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4" y="6479669"/>
            <a:ext cx="1920000" cy="365125"/>
          </a:xfrm>
        </p:spPr>
        <p:txBody>
          <a:bodyPr/>
          <a:lstStyle/>
          <a:p>
            <a:r>
              <a:rPr lang="en-US" altLang="zh-CN"/>
              <a:t>2022/10/16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Diamond&amp;Dybvig-1983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5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>
                <a:solidFill>
                  <a:schemeClr val="tx1"/>
                </a:solidFill>
              </a:rPr>
              <a:t>Diamond&amp;Dybvig-1983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0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5" y="6459791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/>
              <a:t>2022/10/16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1"/>
            <a:ext cx="46482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Diamond&amp;Dybvig-1983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C3F5E1-8BEB-46F8-B0C6-3051342B5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5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2022/10/16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Diamond&amp;Dybvig-1983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F5E1-8BEB-46F8-B0C6-3051342B5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3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7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07008"/>
            <a:ext cx="10058400" cy="46620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8036" marR="0" lvl="1" indent="-6858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4775FF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93776" marR="0" lvl="2" indent="-137160" algn="l" defTabSz="685800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4775FF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425196" marR="0" lvl="2" indent="-137160" algn="l" defTabSz="685800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4775FF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562356" marR="0" lvl="3" indent="-137160" algn="l" defTabSz="685800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4775FF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699516" marR="0" lvl="4" indent="-137160" algn="l" defTabSz="685800" rtl="0" eaLnBrk="1" fontAlgn="auto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4775FF"/>
              </a:buClr>
              <a:buSzTx/>
              <a:buFont typeface="Calibri" pitchFamily="34" charset="0"/>
              <a:buChar char="◦"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4" y="6459791"/>
            <a:ext cx="19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2022/10/16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6000" y="6459791"/>
            <a:ext cx="57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Diamond&amp;Dybvig-1983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03C3F5E1-8BEB-46F8-B0C6-3051342B5E9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30972" y="994133"/>
            <a:ext cx="102412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49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sldNum="0" hdr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marR="0" indent="-68580" algn="l" defTabSz="685800" rtl="0" eaLnBrk="1" fontAlgn="auto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rgbClr val="4775FF"/>
        </a:buClr>
        <a:buSzPct val="100000"/>
        <a:buFont typeface="Calibri" panose="020F0502020204030204" pitchFamily="34" charset="0"/>
        <a:buChar char=" "/>
        <a:tabLst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19456" marR="0" indent="0" algn="l" defTabSz="685800" rtl="0" eaLnBrk="1" fontAlgn="auto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4775FF"/>
        </a:buClr>
        <a:buSzTx/>
        <a:buFont typeface="Wingdings" panose="05000000000000000000" pitchFamily="2" charset="2"/>
        <a:buNone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marR="0" indent="-137160" algn="l" defTabSz="685800" rtl="0" eaLnBrk="1" fontAlgn="auto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4775FF"/>
        </a:buClr>
        <a:buSzTx/>
        <a:buFont typeface="Calibri" pitchFamily="34" charset="0"/>
        <a:buChar char="◦"/>
        <a:tabLst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marR="0" indent="-137160" algn="l" defTabSz="685800" rtl="0" eaLnBrk="1" fontAlgn="auto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4775FF"/>
        </a:buClr>
        <a:buSzTx/>
        <a:buFont typeface="Calibri" pitchFamily="34" charset="0"/>
        <a:buChar char="◦"/>
        <a:tabLst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marR="0" indent="-137160" algn="l" defTabSz="685800" rtl="0" eaLnBrk="1" fontAlgn="auto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4775FF"/>
        </a:buClr>
        <a:buSzTx/>
        <a:buFont typeface="Calibri" pitchFamily="34" charset="0"/>
        <a:buChar char="◦"/>
        <a:tabLst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69052-E464-42D5-BF81-D1D8894F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900" dirty="0"/>
              <a:t>文献解读</a:t>
            </a:r>
            <a:br>
              <a:rPr lang="en-US" altLang="zh-CN" sz="4900" dirty="0"/>
            </a:br>
            <a:r>
              <a:rPr lang="en-US" altLang="zh-CN" sz="4900" dirty="0"/>
              <a:t>Deposits and bank capital structure</a:t>
            </a:r>
            <a:br>
              <a:rPr lang="en-US" altLang="zh-CN" sz="4900" dirty="0"/>
            </a:br>
            <a:r>
              <a:rPr lang="en-US" altLang="zh-CN" sz="4900" dirty="0"/>
              <a:t>JFE,2015</a:t>
            </a:r>
            <a:br>
              <a:rPr lang="en-US" altLang="zh-CN" dirty="0"/>
            </a:br>
            <a:r>
              <a:rPr lang="en-US" altLang="zh-CN" sz="3600" dirty="0"/>
              <a:t>by </a:t>
            </a:r>
            <a:r>
              <a:rPr lang="pt-BR" altLang="zh-CN" sz="3600" dirty="0"/>
              <a:t>Franklin Allen, Elena Carletti, Robert Marquez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F3F231-4F94-42B3-961F-F58FD51F89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毛焕琳</a:t>
            </a:r>
            <a:endParaRPr lang="en-US" altLang="zh-CN" dirty="0"/>
          </a:p>
          <a:p>
            <a:r>
              <a:rPr lang="en-US" altLang="zh-CN" dirty="0"/>
              <a:t>2022/11/06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407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4D112-B043-0AFC-C989-0071541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</a:t>
            </a:r>
            <a:r>
              <a:rPr lang="zh-CN" altLang="en-US" dirty="0"/>
              <a:t>模型均衡解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525941-5161-37F7-1BBA-D1E513772D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207007"/>
                <a:ext cx="10058400" cy="525278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MM case——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无破产成本，即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1</a:t>
                </a:r>
              </a:p>
              <a:p>
                <a:r>
                  <a:rPr lang="zh-CN" altLang="en-US" dirty="0">
                    <a:solidFill>
                      <a:srgbClr val="2E2E2E"/>
                    </a:solidFill>
                    <a:latin typeface="NexusSerif"/>
                  </a:rPr>
                  <a:t>没有破产成本，所以银行持有资本不会提高效率</a:t>
                </a:r>
                <a:endParaRPr lang="en-US" altLang="zh-CN" dirty="0">
                  <a:solidFill>
                    <a:srgbClr val="2E2E2E"/>
                  </a:solidFill>
                  <a:latin typeface="NexusSerif"/>
                </a:endParaRPr>
              </a:p>
              <a:p>
                <a:pPr lvl="1"/>
                <a:r>
                  <a:rPr lang="zh-CN" altLang="en-US" b="0" i="0" dirty="0">
                    <a:solidFill>
                      <a:srgbClr val="2E2E2E"/>
                    </a:solidFill>
                    <a:effectLst/>
                    <a:latin typeface="NexusSerif"/>
                  </a:rPr>
                  <a:t>因为债权和股权没有区别，存在无穷多个均衡解</a:t>
                </a:r>
                <a:endParaRPr lang="en-US" altLang="zh-CN" b="0" i="0" dirty="0">
                  <a:solidFill>
                    <a:srgbClr val="2E2E2E"/>
                  </a:solidFill>
                  <a:effectLst/>
                  <a:latin typeface="NexusSerif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b="0" i="0" dirty="0">
                    <a:solidFill>
                      <a:srgbClr val="2E2E2E"/>
                    </a:solidFill>
                    <a:effectLst/>
                    <a:latin typeface="NexusSerif"/>
                  </a:rPr>
                  <a:t>=1 </a:t>
                </a:r>
                <a:r>
                  <a:rPr lang="zh-CN" altLang="en-US" b="0" i="0" dirty="0">
                    <a:solidFill>
                      <a:srgbClr val="2E2E2E"/>
                    </a:solidFill>
                    <a:effectLst/>
                    <a:latin typeface="NexusSerif"/>
                  </a:rPr>
                  <a:t>时，有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dirty="0">
                    <a:solidFill>
                      <a:srgbClr val="2E2E2E"/>
                    </a:solidFill>
                    <a:latin typeface="NexusSerif"/>
                    <a:sym typeface="Wingdings" panose="05000000000000000000" pitchFamily="2" charset="2"/>
                  </a:rPr>
                  <a:t>  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dirty="0">
                    <a:solidFill>
                      <a:srgbClr val="2E2E2E"/>
                    </a:solidFill>
                    <a:latin typeface="NexusSerif"/>
                    <a:sym typeface="Wingdings" panose="05000000000000000000" pitchFamily="2" charset="2"/>
                  </a:rPr>
                  <a:t> </a:t>
                </a:r>
                <a:endParaRPr lang="en-US" altLang="zh-CN" b="0" i="0" dirty="0">
                  <a:solidFill>
                    <a:srgbClr val="2E2E2E"/>
                  </a:solidFill>
                  <a:effectLst/>
                  <a:latin typeface="NexusSerif"/>
                </a:endParaRPr>
              </a:p>
              <a:p>
                <a:pPr lvl="1"/>
                <a:r>
                  <a:rPr lang="en-US" altLang="zh-CN" dirty="0">
                    <a:solidFill>
                      <a:srgbClr val="2E2E2E"/>
                    </a:solidFill>
                    <a:latin typeface="NexusSerif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rad>
                          </m:num>
                          <m:den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b="0" i="0" dirty="0">
                  <a:solidFill>
                    <a:srgbClr val="2E2E2E"/>
                  </a:solidFill>
                  <a:effectLst/>
                  <a:latin typeface="NexusSerif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b="0" i="0" dirty="0">
                    <a:solidFill>
                      <a:srgbClr val="2E2E2E"/>
                    </a:solidFill>
                    <a:effectLst/>
                    <a:latin typeface="NexusSerif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b="0" i="0" dirty="0">
                    <a:solidFill>
                      <a:srgbClr val="2E2E2E"/>
                    </a:solidFill>
                    <a:effectLst/>
                    <a:latin typeface="NexusSerif"/>
                  </a:rPr>
                  <a:t>=0,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altLang="zh-CN" b="0" i="0" dirty="0">
                  <a:solidFill>
                    <a:srgbClr val="2E2E2E"/>
                  </a:solidFill>
                  <a:effectLst/>
                  <a:latin typeface="NexusSerif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525941-5161-37F7-1BBA-D1E513772D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207007"/>
                <a:ext cx="10058400" cy="5252783"/>
              </a:xfrm>
              <a:blipFill>
                <a:blip r:embed="rId2"/>
                <a:stretch>
                  <a:fillRect l="-1455" t="-1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714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4D112-B043-0AFC-C989-0071541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</a:t>
            </a:r>
            <a:r>
              <a:rPr lang="zh-CN" altLang="en-US" dirty="0"/>
              <a:t>模型均衡解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525941-5161-37F7-1BBA-D1E513772D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207007"/>
                <a:ext cx="10058400" cy="565099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先考虑零清算价值，即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记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K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&gt;0</m:t>
                    </m:r>
                  </m:oMath>
                </a14:m>
                <a:r>
                  <a:rPr lang="zh-CN" altLang="en-US" dirty="0"/>
                  <a:t>，为投资者与储蓄者资产之比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̅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=4(1+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)/(1+2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)&lt;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US" altLang="zh-CN" dirty="0">
                  <a:solidFill>
                    <a:srgbClr val="2E2E2E"/>
                  </a:solidFill>
                  <a:latin typeface="NexusSerif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4−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zh-CN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4−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b="0" i="0" dirty="0">
                  <a:solidFill>
                    <a:srgbClr val="2E2E2E"/>
                  </a:solidFill>
                  <a:effectLst/>
                  <a:latin typeface="NexusSerif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b="0" i="0" dirty="0">
                    <a:solidFill>
                      <a:srgbClr val="2E2E2E"/>
                    </a:solidFill>
                    <a:effectLst/>
                    <a:latin typeface="NexusSerif"/>
                  </a:rPr>
                  <a:t>=0,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b="0" i="0" dirty="0">
                  <a:solidFill>
                    <a:schemeClr val="tx1"/>
                  </a:solidFill>
                  <a:latin typeface="NexusSerif"/>
                </a:endParaRPr>
              </a:p>
              <a:p>
                <a:pPr lvl="1"/>
                <a:r>
                  <a:rPr lang="zh-CN" altLang="en-US" dirty="0"/>
                  <a:t>资本投资者全部投资，储蓄者部分投资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≥</m:t>
                    </m:r>
                    <m:acc>
                      <m:accPr>
                        <m:chr m:val="̅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endParaRPr lang="en-US" altLang="zh-CN" dirty="0">
                  <a:solidFill>
                    <a:srgbClr val="2E2E2E"/>
                  </a:solidFill>
                  <a:latin typeface="NexusSerif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𝜂</m:t>
                        </m:r>
                      </m:den>
                    </m:f>
                    <m:r>
                      <a:rPr lang="zh-CN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(1+4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)(1+2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1+2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[1,</m:t>
                    </m:r>
                    <m:f>
                      <m:f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i="0" dirty="0">
                  <a:solidFill>
                    <a:srgbClr val="2E2E2E"/>
                  </a:solidFill>
                  <a:effectLst/>
                  <a:latin typeface="NexusSerif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b="0" i="0" dirty="0">
                    <a:solidFill>
                      <a:srgbClr val="2E2E2E"/>
                    </a:solidFill>
                    <a:effectLst/>
                    <a:latin typeface="NexusSerif"/>
                  </a:rPr>
                  <a:t>=0,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两类投资者都全部投资</a:t>
                </a:r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525941-5161-37F7-1BBA-D1E513772D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207007"/>
                <a:ext cx="10058400" cy="5650993"/>
              </a:xfrm>
              <a:blipFill>
                <a:blip r:embed="rId2"/>
                <a:stretch>
                  <a:fillRect l="-1455" t="-1510" b="-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839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4D112-B043-0AFC-C989-0071541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</a:t>
            </a:r>
            <a:r>
              <a:rPr lang="zh-CN" altLang="en-US" dirty="0"/>
              <a:t>模型均衡解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525941-5161-37F7-1BBA-D1E513772D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207007"/>
                <a:ext cx="10058400" cy="52527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rgbClr val="2E2E2E"/>
                    </a:solidFill>
                    <a:latin typeface="NexusSerif"/>
                  </a:rPr>
                  <a:t>零清算价值</a:t>
                </a:r>
                <a:r>
                  <a:rPr lang="en-US" altLang="zh-CN" dirty="0">
                    <a:solidFill>
                      <a:srgbClr val="2E2E2E"/>
                    </a:solidFill>
                    <a:latin typeface="NexusSerif"/>
                  </a:rPr>
                  <a:t>--</a:t>
                </a:r>
                <a:r>
                  <a:rPr lang="zh-CN" altLang="en-US" dirty="0">
                    <a:solidFill>
                      <a:srgbClr val="2E2E2E"/>
                    </a:solidFill>
                    <a:latin typeface="NexusSerif"/>
                  </a:rPr>
                  <a:t>比较静态分析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den>
                    </m:f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≤0,   </m:t>
                    </m:r>
                    <m:f>
                      <m:f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den>
                    </m:f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𝑤h𝑒𝑛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̅"/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den>
                    </m:f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f>
                      <m:f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num>
                      <m:den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𝜂</m:t>
                        </m:r>
                      </m:den>
                    </m:f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marL="595440" lvl="1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部分破产成本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1&gt;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结果与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相似，但在代数上更复杂</a:t>
                </a:r>
                <a:endParaRPr lang="en-US" altLang="zh-CN" dirty="0"/>
              </a:p>
              <a:p>
                <a:pPr marL="4572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525941-5161-37F7-1BBA-D1E513772D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207007"/>
                <a:ext cx="10058400" cy="5252783"/>
              </a:xfrm>
              <a:blipFill>
                <a:blip r:embed="rId2"/>
                <a:stretch>
                  <a:fillRect l="-1455" t="-1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09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4D112-B043-0AFC-C989-0071541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</a:t>
            </a:r>
            <a:r>
              <a:rPr lang="zh-CN" altLang="en-US" dirty="0"/>
              <a:t>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525941-5161-37F7-1BBA-D1E513772D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207007"/>
                <a:ext cx="10058400" cy="52527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竞争性均衡解与社会最优解等价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银行将破产成本内生化了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/>
                  <a:t>社会最优解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其他约束相同</a:t>
                </a:r>
                <a:r>
                  <a:rPr lang="en-US" altLang="zh-CN" dirty="0"/>
                  <a:t>)</a:t>
                </a: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lim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lim>
                      </m:limLow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𝑆𝑊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𝑢𝐷</m:t>
                      </m:r>
                    </m:oMath>
                  </m:oMathPara>
                </a14:m>
                <a:endParaRPr lang="en-US" altLang="zh-CN" dirty="0"/>
              </a:p>
              <a:p>
                <a:pPr marL="45720" indent="0">
                  <a:buNone/>
                </a:pPr>
                <a:r>
                  <a:rPr lang="en-US" altLang="zh-CN" dirty="0" err="1"/>
                  <a:t>s.t.</a:t>
                </a:r>
                <a:endParaRPr lang="en-US" altLang="zh-CN" dirty="0"/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acc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525941-5161-37F7-1BBA-D1E513772D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207007"/>
                <a:ext cx="10058400" cy="5252783"/>
              </a:xfrm>
              <a:blipFill>
                <a:blip r:embed="rId2"/>
                <a:stretch>
                  <a:fillRect l="-1636" t="-1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393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4D112-B043-0AFC-C989-0071541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存款保险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525941-5161-37F7-1BBA-D1E513772D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207007"/>
                <a:ext cx="10058400" cy="52527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银行最大化：</a:t>
                </a:r>
                <a:br>
                  <a:rPr lang="el-GR" altLang="zh-CN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lim>
                        <m:sSub>
                          <m:sSub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lim>
                    </m:limLow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acc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𝑑𝑟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s.t.</a:t>
                </a:r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𝑑𝑟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𝑏𝑖𝑛𝑑𝑖𝑛𝑔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）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≥0   (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𝑏𝑖𝑛𝑑𝑖𝑛𝑔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4572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525941-5161-37F7-1BBA-D1E513772D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207007"/>
                <a:ext cx="10058400" cy="5252783"/>
              </a:xfrm>
              <a:blipFill>
                <a:blip r:embed="rId2"/>
                <a:stretch>
                  <a:fillRect l="-1455" t="-1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307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4D112-B043-0AFC-C989-0071541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存款保险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525941-5161-37F7-1BBA-D1E513772D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207007"/>
                <a:ext cx="10058400" cy="52527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rgbClr val="2E2E2E"/>
                    </a:solidFill>
                    <a:latin typeface="NexusSerif"/>
                  </a:rPr>
                  <a:t>存款保险下的均衡解（</a:t>
                </a:r>
                <a:r>
                  <a:rPr lang="en-US" altLang="zh-CN" dirty="0">
                    <a:solidFill>
                      <a:srgbClr val="2E2E2E"/>
                    </a:solidFill>
                    <a:latin typeface="NexusSerif"/>
                  </a:rPr>
                  <a:t>lump-sum tax</a:t>
                </a:r>
                <a:r>
                  <a:rPr lang="zh-CN" altLang="en-US" dirty="0">
                    <a:solidFill>
                      <a:srgbClr val="2E2E2E"/>
                    </a:solidFill>
                    <a:latin typeface="NexusSerif"/>
                  </a:rPr>
                  <a:t>）</a:t>
                </a:r>
                <a:endParaRPr lang="en-US" altLang="zh-CN" dirty="0">
                  <a:solidFill>
                    <a:srgbClr val="2E2E2E"/>
                  </a:solidFill>
                  <a:latin typeface="NexusSerif"/>
                </a:endParaRPr>
              </a:p>
              <a:p>
                <a:pPr lvl="1"/>
                <a:r>
                  <a:rPr lang="zh-CN" altLang="en-US" b="0" i="0" dirty="0">
                    <a:solidFill>
                      <a:srgbClr val="2E2E2E"/>
                    </a:solidFill>
                    <a:effectLst/>
                    <a:latin typeface="NexusSerif"/>
                  </a:rPr>
                  <a:t>银行全部持有储蓄，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b="0" i="0" dirty="0">
                    <a:solidFill>
                      <a:srgbClr val="2E2E2E"/>
                    </a:solidFill>
                    <a:effectLst/>
                    <a:latin typeface="NexusSerif"/>
                  </a:rPr>
                  <a:t>0</a:t>
                </a:r>
                <a:r>
                  <a:rPr lang="zh-CN" altLang="en-US" dirty="0">
                    <a:solidFill>
                      <a:srgbClr val="2E2E2E"/>
                    </a:solidFill>
                    <a:latin typeface="NexusSerif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b="0" i="0" dirty="0">
                  <a:solidFill>
                    <a:srgbClr val="2E2E2E"/>
                  </a:solidFill>
                  <a:effectLst/>
                  <a:latin typeface="NexusSerif"/>
                </a:endParaRPr>
              </a:p>
              <a:p>
                <a:pPr lvl="1"/>
                <a:r>
                  <a:rPr lang="zh-CN" altLang="en-US" b="0" i="0" dirty="0">
                    <a:solidFill>
                      <a:srgbClr val="2E2E2E"/>
                    </a:solidFill>
                    <a:effectLst/>
                    <a:latin typeface="NexusSerif"/>
                  </a:rPr>
                  <a:t>资本提供者只投资储蓄，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b="0" i="0" dirty="0">
                  <a:solidFill>
                    <a:srgbClr val="2E2E2E"/>
                  </a:solidFill>
                  <a:effectLst/>
                  <a:latin typeface="NexusSerif"/>
                </a:endParaRPr>
              </a:p>
              <a:p>
                <a:pPr lvl="1"/>
                <a:r>
                  <a:rPr lang="zh-CN" altLang="en-US" b="0" i="0" dirty="0">
                    <a:solidFill>
                      <a:srgbClr val="2E2E2E"/>
                    </a:solidFill>
                    <a:effectLst/>
                    <a:latin typeface="NexusSerif"/>
                  </a:rPr>
                  <a:t>存款保险的引入促使银行没有动力持有资本来降低破产成本</a:t>
                </a:r>
                <a:endParaRPr lang="en-US" altLang="zh-CN" b="0" i="0" dirty="0">
                  <a:solidFill>
                    <a:srgbClr val="2E2E2E"/>
                  </a:solidFill>
                  <a:effectLst/>
                  <a:latin typeface="NexusSerif"/>
                </a:endParaRPr>
              </a:p>
              <a:p>
                <a:pPr lvl="1"/>
                <a:r>
                  <a:rPr lang="zh-CN" altLang="en-US" b="0" i="0" dirty="0">
                    <a:solidFill>
                      <a:srgbClr val="2E2E2E"/>
                    </a:solidFill>
                    <a:effectLst/>
                    <a:latin typeface="NexusSerif"/>
                  </a:rPr>
                  <a:t>银行总是破产，破产的无谓成本非常高</a:t>
                </a:r>
                <a:endParaRPr lang="en-US" altLang="zh-CN" b="0" i="0" dirty="0">
                  <a:solidFill>
                    <a:srgbClr val="2E2E2E"/>
                  </a:solidFill>
                  <a:effectLst/>
                  <a:latin typeface="NexusSerif"/>
                </a:endParaRPr>
              </a:p>
              <a:p>
                <a:pPr lvl="1"/>
                <a:r>
                  <a:rPr lang="zh-CN" altLang="en-US" dirty="0">
                    <a:solidFill>
                      <a:srgbClr val="2E2E2E"/>
                    </a:solidFill>
                    <a:latin typeface="NexusSerif"/>
                  </a:rPr>
                  <a:t>因此，需要引入监管</a:t>
                </a:r>
                <a:endParaRPr lang="en-US" altLang="zh-CN" b="0" i="0" dirty="0">
                  <a:solidFill>
                    <a:srgbClr val="2E2E2E"/>
                  </a:solidFill>
                  <a:effectLst/>
                  <a:latin typeface="NexusSerif"/>
                </a:endParaRPr>
              </a:p>
              <a:p>
                <a:pPr marL="595440" lvl="1" indent="0">
                  <a:buNone/>
                </a:pPr>
                <a:endParaRPr lang="en-US" altLang="zh-CN" b="0" i="0" dirty="0">
                  <a:solidFill>
                    <a:srgbClr val="2E2E2E"/>
                  </a:solidFill>
                  <a:effectLst/>
                  <a:latin typeface="NexusSerif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525941-5161-37F7-1BBA-D1E513772D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207007"/>
                <a:ext cx="10058400" cy="5252783"/>
              </a:xfrm>
              <a:blipFill>
                <a:blip r:embed="rId2"/>
                <a:stretch>
                  <a:fillRect l="-1455" t="-1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065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4D112-B043-0AFC-C989-0071541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存款保险与资本监管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525941-5161-37F7-1BBA-D1E513772D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207007"/>
                <a:ext cx="10058400" cy="5252783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>
                    <a:solidFill>
                      <a:srgbClr val="2E2E2E"/>
                    </a:solidFill>
                    <a:latin typeface="NexusSerif"/>
                  </a:rPr>
                  <a:t>内生化破产成本，其余约束条件不变</a:t>
                </a:r>
                <a:endParaRPr lang="en-US" altLang="zh-CN" dirty="0">
                  <a:solidFill>
                    <a:srgbClr val="2E2E2E"/>
                  </a:solidFill>
                  <a:latin typeface="NexusSerif"/>
                </a:endParaRPr>
              </a:p>
              <a:p>
                <a:r>
                  <a:rPr lang="zh-CN" altLang="en-US" dirty="0">
                    <a:solidFill>
                      <a:srgbClr val="2E2E2E"/>
                    </a:solidFill>
                    <a:latin typeface="NexusSerif"/>
                  </a:rPr>
                  <a:t>监管机构最优化：</a:t>
                </a:r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lim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lim>
                      </m:limLow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𝑆𝑊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𝑢𝐷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nary>
                        <m:nary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acc>
                            <m:accPr>
                              <m:chr m:val="̅"/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acc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𝑑𝑟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s.t.</a:t>
                </a: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𝑑𝑟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begChr m:val="（"/>
                              <m:endChr m:val="）"/>
                              <m:ctrlPr>
                                <a:rPr lang="zh-CN" alt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𝑏𝑖𝑛𝑑𝑖𝑛𝑔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2E2E2E"/>
                              </a:solidFill>
                              <a:latin typeface="NexusSerif"/>
                              <a:sym typeface="Wingdings" panose="05000000000000000000" pitchFamily="2" charset="2"/>
                            </a:rPr>
                            <m:t></m:t>
                          </m:r>
                          <m:r>
                            <a:rPr lang="en-US" altLang="zh-CN" b="0" i="1" dirty="0" smtClean="0">
                              <a:solidFill>
                                <a:srgbClr val="2E2E2E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≥0   (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𝑏𝑖𝑛𝑑𝑖𝑛𝑔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4572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525941-5161-37F7-1BBA-D1E513772D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207007"/>
                <a:ext cx="10058400" cy="5252783"/>
              </a:xfrm>
              <a:blipFill>
                <a:blip r:embed="rId2"/>
                <a:stretch>
                  <a:fillRect l="-1333" t="-1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971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4D112-B043-0AFC-C989-0071541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存款保险与资本监管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525941-5161-37F7-1BBA-D1E513772D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207007"/>
                <a:ext cx="10058400" cy="52527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资本监管</a:t>
                </a:r>
                <a:r>
                  <a:rPr lang="zh-CN" altLang="en-US" dirty="0">
                    <a:solidFill>
                      <a:srgbClr val="2E2E2E"/>
                    </a:solidFill>
                    <a:latin typeface="NexusSerif"/>
                  </a:rPr>
                  <a:t>下的均衡解</a:t>
                </a:r>
                <a:endParaRPr lang="en-US" altLang="zh-CN" dirty="0">
                  <a:solidFill>
                    <a:srgbClr val="2E2E2E"/>
                  </a:solidFill>
                  <a:latin typeface="NexusSerif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reg</m:t>
                        </m:r>
                      </m:sup>
                    </m:sSup>
                  </m:oMath>
                </a14:m>
                <a:endParaRPr lang="en-US" altLang="zh-CN" dirty="0">
                  <a:solidFill>
                    <a:srgbClr val="2E2E2E"/>
                  </a:solidFill>
                  <a:latin typeface="NexusSerif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𝑟𝑒𝑔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zh-CN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𝑟𝑒𝑔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𝑟𝑒𝑔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𝑟𝑒𝑔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b="0" i="0" dirty="0">
                  <a:solidFill>
                    <a:srgbClr val="2E2E2E"/>
                  </a:solidFill>
                  <a:effectLst/>
                  <a:latin typeface="NexusSerif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sty m:val="p"/>
                      </m:rPr>
                      <a:rPr lang="el-GR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b="0" i="0" dirty="0">
                    <a:solidFill>
                      <a:srgbClr val="2E2E2E"/>
                    </a:solidFill>
                    <a:effectLst/>
                    <a:latin typeface="NexusSerif"/>
                  </a:rPr>
                  <a:t>=0,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reg</m:t>
                        </m:r>
                      </m:sup>
                    </m:sSup>
                  </m:oMath>
                </a14:m>
                <a:endParaRPr lang="en-US" altLang="zh-CN" dirty="0">
                  <a:solidFill>
                    <a:srgbClr val="2E2E2E"/>
                  </a:solidFill>
                  <a:latin typeface="NexusSerif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𝜂</m:t>
                        </m:r>
                      </m:den>
                    </m:f>
                    <m:r>
                      <a:rPr lang="zh-CN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𝑟𝑒𝑔</m:t>
                        </m:r>
                      </m:sup>
                    </m:sSup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𝑟𝑒𝑔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𝑟𝑒𝑔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[1,</m:t>
                    </m:r>
                    <m:f>
                      <m:f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i="0" dirty="0">
                  <a:solidFill>
                    <a:srgbClr val="2E2E2E"/>
                  </a:solidFill>
                  <a:effectLst/>
                  <a:latin typeface="NexusSerif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sty m:val="p"/>
                      </m:rPr>
                      <a:rPr lang="el-GR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dirty="0">
                    <a:solidFill>
                      <a:srgbClr val="2E2E2E"/>
                    </a:solidFill>
                    <a:latin typeface="NexusSerif"/>
                  </a:rPr>
                  <a:t>=0,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endParaRPr lang="en-US" altLang="zh-CN" dirty="0">
                  <a:solidFill>
                    <a:srgbClr val="2E2E2E"/>
                  </a:solidFill>
                  <a:latin typeface="NexusSerif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525941-5161-37F7-1BBA-D1E513772D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207007"/>
                <a:ext cx="10058400" cy="5252783"/>
              </a:xfrm>
              <a:blipFill>
                <a:blip r:embed="rId2"/>
                <a:stretch>
                  <a:fillRect l="-1455" t="-1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509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4D112-B043-0AFC-C989-0071541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存款保险与资本监管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525941-5161-37F7-1BBA-D1E513772D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207007"/>
                <a:ext cx="10058400" cy="52527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监管均衡解比市场均衡解更优</a:t>
                </a:r>
                <a:endParaRPr lang="en-US" altLang="zh-CN" dirty="0">
                  <a:solidFill>
                    <a:srgbClr val="2E2E2E"/>
                  </a:solidFill>
                  <a:latin typeface="NexusSerif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𝑆𝑊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reg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𝑆𝑊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𝑟𝑒𝑔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  <a:latin typeface="NexusSerif"/>
                </a:endParaRPr>
              </a:p>
              <a:p>
                <a:r>
                  <a:rPr lang="zh-CN" altLang="en-US" b="0" i="0" dirty="0">
                    <a:solidFill>
                      <a:srgbClr val="2E2E2E"/>
                    </a:solidFill>
                    <a:effectLst/>
                    <a:latin typeface="NexusSerif"/>
                  </a:rPr>
                  <a:t>在市场</a:t>
                </a:r>
                <a:r>
                  <a:rPr lang="zh-CN" altLang="en-US" dirty="0">
                    <a:solidFill>
                      <a:srgbClr val="2E2E2E"/>
                    </a:solidFill>
                    <a:latin typeface="NexusSerif"/>
                  </a:rPr>
                  <a:t>均衡解</a:t>
                </a:r>
                <a:r>
                  <a:rPr lang="zh-CN" altLang="en-US" b="0" i="0" dirty="0">
                    <a:solidFill>
                      <a:srgbClr val="2E2E2E"/>
                    </a:solidFill>
                    <a:effectLst/>
                    <a:latin typeface="NexusSerif"/>
                  </a:rPr>
                  <a:t>中，避免破产成本的唯一方法是引入资本</a:t>
                </a:r>
                <a:endParaRPr lang="en-US" altLang="zh-CN" dirty="0">
                  <a:solidFill>
                    <a:srgbClr val="2E2E2E"/>
                  </a:solidFill>
                  <a:latin typeface="NexusSerif"/>
                </a:endParaRPr>
              </a:p>
              <a:p>
                <a:r>
                  <a:rPr lang="zh-CN" altLang="en-US" b="0" i="0" dirty="0">
                    <a:solidFill>
                      <a:srgbClr val="2E2E2E"/>
                    </a:solidFill>
                    <a:effectLst/>
                    <a:latin typeface="NexusSerif"/>
                  </a:rPr>
                  <a:t>存款保险引入了一个新的渠道：存款人接受更低的利率，这抬高了破产门槛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525941-5161-37F7-1BBA-D1E513772D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207007"/>
                <a:ext cx="10058400" cy="5252783"/>
              </a:xfrm>
              <a:blipFill>
                <a:blip r:embed="rId2"/>
                <a:stretch>
                  <a:fillRect l="-1455" t="-1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789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4D112-B043-0AFC-C989-0071541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进一步讨论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525941-5161-37F7-1BBA-D1E513772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07007"/>
            <a:ext cx="10058400" cy="5252783"/>
          </a:xfrm>
        </p:spPr>
        <p:txBody>
          <a:bodyPr>
            <a:normAutofit/>
          </a:bodyPr>
          <a:lstStyle/>
          <a:p>
            <a:r>
              <a:rPr lang="zh-CN" altLang="en-US" dirty="0"/>
              <a:t>细化银行投资，通过</a:t>
            </a:r>
            <a:r>
              <a:rPr lang="zh-CN" altLang="en-US" b="0" i="0" dirty="0">
                <a:solidFill>
                  <a:srgbClr val="2E2E2E"/>
                </a:solidFill>
                <a:effectLst/>
                <a:latin typeface="NexusSerif"/>
              </a:rPr>
              <a:t>信贷分配将资金引导到企业</a:t>
            </a:r>
            <a:endParaRPr lang="en-US" altLang="zh-CN" dirty="0"/>
          </a:p>
          <a:p>
            <a:pPr lvl="1"/>
            <a:r>
              <a:rPr lang="zh-CN" altLang="en-US" dirty="0"/>
              <a:t>上市公司：没有内部股权但可以从银行和外部股权投资者那里吸引资金</a:t>
            </a:r>
            <a:endParaRPr lang="en-US" altLang="zh-CN" dirty="0"/>
          </a:p>
          <a:p>
            <a:pPr lvl="1"/>
            <a:r>
              <a:rPr lang="zh-CN" altLang="en-US" dirty="0"/>
              <a:t>私营公司：拥有内部股权，但只能以银行贷款的形式筹集外部资金</a:t>
            </a:r>
            <a:endParaRPr lang="en-US" altLang="zh-CN" dirty="0"/>
          </a:p>
          <a:p>
            <a:r>
              <a:rPr lang="en-US" altLang="zh-CN" dirty="0"/>
              <a:t>Baseline</a:t>
            </a:r>
            <a:r>
              <a:rPr lang="zh-CN" altLang="en-US" dirty="0"/>
              <a:t>模型的主要结果依然有效（资本收益超过其外部选择，并超过存款），但在分配资本投资者的资金，银行和公司的最优资本结构方面，存在着差异。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981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516A2-2818-3B63-7908-6736275C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D234B9-46CA-327D-1E7A-208D88BC3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主题</a:t>
            </a:r>
            <a:r>
              <a:rPr lang="en-US" altLang="zh-CN" dirty="0"/>
              <a:t> &amp; </a:t>
            </a:r>
            <a:r>
              <a:rPr lang="zh-CN" altLang="en-US" dirty="0"/>
              <a:t>贡献</a:t>
            </a:r>
            <a:endParaRPr lang="en-US" altLang="zh-CN" dirty="0"/>
          </a:p>
          <a:p>
            <a:r>
              <a:rPr lang="en-US" altLang="zh-CN" dirty="0"/>
              <a:t>Baseline</a:t>
            </a:r>
            <a:r>
              <a:rPr lang="zh-CN" altLang="en-US" dirty="0"/>
              <a:t>模型</a:t>
            </a:r>
            <a:endParaRPr lang="en-US" altLang="zh-CN" dirty="0"/>
          </a:p>
          <a:p>
            <a:r>
              <a:rPr lang="zh-CN" altLang="en-US" dirty="0"/>
              <a:t>存款保险 </a:t>
            </a:r>
            <a:r>
              <a:rPr lang="en-US" altLang="zh-CN" dirty="0"/>
              <a:t>&amp; </a:t>
            </a:r>
            <a:r>
              <a:rPr lang="zh-CN" altLang="en-US" dirty="0"/>
              <a:t>监管</a:t>
            </a:r>
            <a:endParaRPr lang="en-US" altLang="zh-CN" dirty="0"/>
          </a:p>
          <a:p>
            <a:r>
              <a:rPr lang="zh-CN" altLang="en-US" dirty="0"/>
              <a:t>进一步讨论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6784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4D112-B043-0AFC-C989-0071541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525941-5161-37F7-1BBA-D1E513772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07007"/>
            <a:ext cx="10058400" cy="5252783"/>
          </a:xfrm>
        </p:spPr>
        <p:txBody>
          <a:bodyPr>
            <a:normAutofit/>
          </a:bodyPr>
          <a:lstStyle/>
          <a:p>
            <a:r>
              <a:rPr lang="zh-CN" altLang="en-US" dirty="0"/>
              <a:t>银行与公司的一般均衡模型，内生化股权成本</a:t>
            </a:r>
            <a:endParaRPr lang="en-US" altLang="zh-CN" dirty="0"/>
          </a:p>
          <a:p>
            <a:r>
              <a:rPr lang="zh-CN" altLang="en-US" dirty="0"/>
              <a:t>关键假设：储蓄与股票市场分割；破产成本</a:t>
            </a:r>
            <a:endParaRPr lang="en-US" altLang="zh-CN" dirty="0"/>
          </a:p>
          <a:p>
            <a:r>
              <a:rPr lang="zh-CN" altLang="en-US" dirty="0"/>
              <a:t>均衡中，股权资本比直接投资于风险资产具有更高的预期回报，股权资本相对于存款更昂贵，但能降低破产成本</a:t>
            </a:r>
            <a:endParaRPr lang="en-US" altLang="zh-CN" dirty="0"/>
          </a:p>
          <a:p>
            <a:r>
              <a:rPr lang="zh-CN" altLang="en-US" dirty="0"/>
              <a:t>存款成本与资本监管能改善市场结果</a:t>
            </a:r>
            <a:endParaRPr lang="en-US" altLang="zh-CN" dirty="0"/>
          </a:p>
          <a:p>
            <a:r>
              <a:rPr lang="zh-CN" altLang="en-US" dirty="0"/>
              <a:t>评论：资本与存款的供给外生给定，市场分割也是外生的，考虑给定的参与成本，资本与存款供给可以内生化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017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516A2-2818-3B63-7908-6736275C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主题 </a:t>
            </a:r>
            <a:r>
              <a:rPr lang="en-US" altLang="zh-CN" dirty="0"/>
              <a:t>&amp; </a:t>
            </a:r>
            <a:r>
              <a:rPr lang="zh-CN" altLang="en-US" dirty="0"/>
              <a:t>贡献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D234B9-46CA-327D-1E7A-208D88BC3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207007"/>
            <a:ext cx="10419217" cy="5364383"/>
          </a:xfrm>
        </p:spPr>
        <p:txBody>
          <a:bodyPr>
            <a:normAutofit/>
          </a:bodyPr>
          <a:lstStyle/>
          <a:p>
            <a:r>
              <a:rPr lang="zh-CN" altLang="en-US" dirty="0"/>
              <a:t>银行资本结构（存款和股本）</a:t>
            </a:r>
            <a:endParaRPr lang="en-US" altLang="zh-CN" dirty="0"/>
          </a:p>
          <a:p>
            <a:r>
              <a:rPr lang="zh-CN" altLang="en-US" dirty="0"/>
              <a:t>关于股权在银行资本结构中的作用的文献越来越多，重点关注股权作为缓冲、流动性、代理成本和各种其他摩擦</a:t>
            </a:r>
            <a:endParaRPr lang="en-US" altLang="zh-CN" dirty="0"/>
          </a:p>
          <a:p>
            <a:r>
              <a:rPr lang="zh-CN" altLang="en-US" dirty="0"/>
              <a:t>很多文献把股本资本比存款更昂贵作为一个基本假设，并且固定股本资本成本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2E2E2E"/>
                </a:solidFill>
                <a:effectLst/>
                <a:latin typeface="NexusSerif"/>
              </a:rPr>
              <a:t>但许多论文质疑这一假设在银行系统中是否合理：</a:t>
            </a:r>
            <a:endParaRPr lang="en-US" altLang="zh-CN" b="0" i="0" dirty="0">
              <a:solidFill>
                <a:srgbClr val="2E2E2E"/>
              </a:solidFill>
              <a:effectLst/>
              <a:latin typeface="NexusSerif"/>
            </a:endParaRPr>
          </a:p>
          <a:p>
            <a:pPr lvl="1"/>
            <a:r>
              <a:rPr lang="zh-CN" altLang="en-US" b="0" i="0" dirty="0">
                <a:solidFill>
                  <a:schemeClr val="tx1"/>
                </a:solidFill>
                <a:effectLst/>
                <a:latin typeface="NexusSerif"/>
              </a:rPr>
              <a:t>风险股权通常比债务具有更高的预期回报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NexusSerif"/>
              </a:rPr>
              <a:t>(</a:t>
            </a:r>
            <a:r>
              <a:rPr lang="en-US" altLang="zh-CN" b="0" i="0" u="none" strike="noStrike" dirty="0">
                <a:solidFill>
                  <a:schemeClr val="tx1"/>
                </a:solidFill>
                <a:effectLst/>
                <a:latin typeface="NexusSerif"/>
              </a:rPr>
              <a:t>Modigliani and Miller,1958</a:t>
            </a:r>
            <a:r>
              <a:rPr lang="en-US" altLang="zh-CN" dirty="0">
                <a:solidFill>
                  <a:schemeClr val="tx1"/>
                </a:solidFill>
                <a:latin typeface="NexusSerif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NexusSerif"/>
              </a:rPr>
              <a:t>，这并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NexusSerif"/>
              </a:rPr>
              <a:t>不一定意味着它在风险调整的基础上成本更高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NexusSerif"/>
              </a:rPr>
              <a:t>(</a:t>
            </a:r>
            <a:r>
              <a:rPr lang="en-US" altLang="zh-CN" b="0" i="0" dirty="0">
                <a:solidFill>
                  <a:srgbClr val="2E2E2E"/>
                </a:solidFill>
                <a:effectLst/>
                <a:latin typeface="NexusSerif"/>
              </a:rPr>
              <a:t>e.g., </a:t>
            </a:r>
            <a:r>
              <a:rPr lang="en-US" altLang="zh-CN" b="0" i="0" u="none" strike="noStrike" dirty="0">
                <a:solidFill>
                  <a:schemeClr val="tx1"/>
                </a:solidFill>
                <a:effectLst/>
                <a:latin typeface="NexusSerif"/>
              </a:rPr>
              <a:t>Miller,1995</a:t>
            </a:r>
            <a:r>
              <a:rPr lang="en-US" altLang="zh-CN" u="none" strike="noStrike" dirty="0">
                <a:solidFill>
                  <a:schemeClr val="tx1"/>
                </a:solidFill>
                <a:latin typeface="NexusSerif"/>
              </a:rPr>
              <a:t>; </a:t>
            </a:r>
            <a:r>
              <a:rPr lang="en-US" altLang="zh-CN" b="0" i="0" u="none" strike="noStrike" dirty="0">
                <a:solidFill>
                  <a:schemeClr val="tx1"/>
                </a:solidFill>
                <a:effectLst/>
                <a:latin typeface="NexusSerif"/>
              </a:rPr>
              <a:t>Brealey,2006</a:t>
            </a:r>
            <a:r>
              <a:rPr lang="en-US" altLang="zh-CN" u="none" strike="noStrike" dirty="0">
                <a:solidFill>
                  <a:schemeClr val="tx1"/>
                </a:solidFill>
                <a:latin typeface="NexusSerif"/>
              </a:rPr>
              <a:t>; </a:t>
            </a:r>
            <a:r>
              <a:rPr lang="en-US" altLang="zh-CN" b="0" i="0" u="none" strike="noStrike" dirty="0" err="1">
                <a:solidFill>
                  <a:schemeClr val="tx1"/>
                </a:solidFill>
                <a:effectLst/>
                <a:latin typeface="NexusSerif"/>
              </a:rPr>
              <a:t>Admati</a:t>
            </a:r>
            <a:r>
              <a:rPr lang="en-US" altLang="zh-CN" dirty="0">
                <a:solidFill>
                  <a:schemeClr val="tx1"/>
                </a:solidFill>
                <a:latin typeface="NexusSerif"/>
              </a:rPr>
              <a:t>,</a:t>
            </a:r>
            <a:r>
              <a:rPr lang="zh-CN" altLang="en-US" b="0" i="0" u="none" strike="noStrike" dirty="0">
                <a:solidFill>
                  <a:schemeClr val="tx1"/>
                </a:solidFill>
                <a:effectLst/>
                <a:latin typeface="NexusSerif"/>
              </a:rPr>
              <a:t> </a:t>
            </a:r>
            <a:r>
              <a:rPr lang="en-US" altLang="zh-CN" b="0" i="0" u="none" strike="noStrike" dirty="0" err="1">
                <a:solidFill>
                  <a:schemeClr val="tx1"/>
                </a:solidFill>
                <a:effectLst/>
                <a:latin typeface="NexusSerif"/>
              </a:rPr>
              <a:t>DeMarzo</a:t>
            </a:r>
            <a:r>
              <a:rPr lang="en-US" altLang="zh-CN" dirty="0" err="1">
                <a:solidFill>
                  <a:schemeClr val="tx1"/>
                </a:solidFill>
                <a:latin typeface="NexusSerif"/>
              </a:rPr>
              <a:t>,</a:t>
            </a:r>
            <a:r>
              <a:rPr lang="en-US" altLang="zh-CN" b="0" i="0" u="none" strike="noStrike" dirty="0" err="1">
                <a:solidFill>
                  <a:schemeClr val="tx1"/>
                </a:solidFill>
                <a:effectLst/>
                <a:latin typeface="NexusSerif"/>
              </a:rPr>
              <a:t>Hellwig</a:t>
            </a:r>
            <a:r>
              <a:rPr lang="en-US" altLang="zh-CN" dirty="0" err="1">
                <a:solidFill>
                  <a:schemeClr val="tx1"/>
                </a:solidFill>
                <a:latin typeface="NexusSerif"/>
              </a:rPr>
              <a:t>,</a:t>
            </a:r>
            <a:r>
              <a:rPr lang="en-US" altLang="zh-CN" b="0" i="0" u="none" strike="noStrike" dirty="0" err="1">
                <a:solidFill>
                  <a:schemeClr val="tx1"/>
                </a:solidFill>
                <a:effectLst/>
                <a:latin typeface="NexusSerif"/>
              </a:rPr>
              <a:t>and</a:t>
            </a:r>
            <a:r>
              <a:rPr lang="en-US" altLang="zh-CN" b="0" i="0" u="none" strike="noStrike" dirty="0">
                <a:solidFill>
                  <a:schemeClr val="tx1"/>
                </a:solidFill>
                <a:effectLst/>
                <a:latin typeface="NexusSerif"/>
              </a:rPr>
              <a:t> Pfleiderer</a:t>
            </a:r>
            <a:r>
              <a:rPr lang="en-US" altLang="zh-CN" dirty="0">
                <a:solidFill>
                  <a:schemeClr val="tx1"/>
                </a:solidFill>
                <a:latin typeface="NexusSerif"/>
              </a:rPr>
              <a:t>,</a:t>
            </a:r>
            <a:r>
              <a:rPr lang="en-US" altLang="zh-CN" b="0" i="0" u="none" strike="noStrike" dirty="0">
                <a:solidFill>
                  <a:schemeClr val="tx1"/>
                </a:solidFill>
                <a:effectLst/>
                <a:latin typeface="NexusSerif"/>
              </a:rPr>
              <a:t>2010</a:t>
            </a:r>
            <a:r>
              <a:rPr lang="en-US" altLang="zh-CN" u="none" strike="noStrike" dirty="0">
                <a:solidFill>
                  <a:schemeClr val="tx1"/>
                </a:solidFill>
                <a:latin typeface="NexusSerif"/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041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516A2-2818-3B63-7908-6736275C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主题 </a:t>
            </a:r>
            <a:r>
              <a:rPr lang="en-US" altLang="zh-CN" dirty="0"/>
              <a:t>&amp; </a:t>
            </a:r>
            <a:r>
              <a:rPr lang="zh-CN" altLang="en-US" dirty="0"/>
              <a:t>贡献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D234B9-46CA-327D-1E7A-208D88BC3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207007"/>
            <a:ext cx="10419217" cy="5364383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2E2E2E"/>
                </a:solidFill>
                <a:effectLst/>
                <a:latin typeface="NexusSerif"/>
              </a:rPr>
              <a:t>银行融资理论中的几篇论文表明，存款通常是银行的最佳融资形式</a:t>
            </a:r>
            <a:r>
              <a:rPr lang="en-US" altLang="zh-CN" b="0" i="0" dirty="0">
                <a:solidFill>
                  <a:srgbClr val="2E2E2E"/>
                </a:solidFill>
                <a:effectLst/>
                <a:latin typeface="NexusSerif"/>
              </a:rPr>
              <a:t>(e.g., Diamond and </a:t>
            </a:r>
            <a:r>
              <a:rPr lang="en-US" altLang="zh-CN" b="0" i="0" dirty="0" err="1">
                <a:solidFill>
                  <a:srgbClr val="2E2E2E"/>
                </a:solidFill>
                <a:effectLst/>
                <a:latin typeface="NexusSerif"/>
              </a:rPr>
              <a:t>Dybvig</a:t>
            </a:r>
            <a:r>
              <a:rPr lang="en-US" altLang="zh-CN" b="0" i="0" dirty="0">
                <a:solidFill>
                  <a:srgbClr val="2E2E2E"/>
                </a:solidFill>
                <a:effectLst/>
                <a:latin typeface="NexusSerif"/>
              </a:rPr>
              <a:t>, 1983; Diamond, 1984)</a:t>
            </a:r>
          </a:p>
          <a:p>
            <a:pPr lvl="1"/>
            <a:r>
              <a:rPr lang="zh-CN" altLang="en-US" b="0" i="0" dirty="0">
                <a:solidFill>
                  <a:srgbClr val="2E2E2E"/>
                </a:solidFill>
                <a:effectLst/>
                <a:latin typeface="NexusSerif"/>
              </a:rPr>
              <a:t>这些文献倾向于将存款简单地视为另一种形式的债务</a:t>
            </a:r>
            <a:endParaRPr lang="en-US" altLang="zh-CN" b="0" i="0" dirty="0">
              <a:solidFill>
                <a:srgbClr val="2E2E2E"/>
              </a:solidFill>
              <a:effectLst/>
              <a:latin typeface="NexusSerif"/>
            </a:endParaRPr>
          </a:p>
          <a:p>
            <a:pPr lvl="1"/>
            <a:r>
              <a:rPr lang="zh-CN" altLang="en-US" b="0" i="0" dirty="0">
                <a:solidFill>
                  <a:srgbClr val="2E2E2E"/>
                </a:solidFill>
                <a:effectLst/>
                <a:latin typeface="NexusSerif"/>
              </a:rPr>
              <a:t>然而除了美国和其他一些国家，家庭金融文献发现，相对较少的人直接或间接拥有股票、债券或其他类型的金融资产</a:t>
            </a:r>
            <a:r>
              <a:rPr lang="en-US" altLang="zh-CN" b="0" i="0" dirty="0">
                <a:solidFill>
                  <a:srgbClr val="2E2E2E"/>
                </a:solidFill>
                <a:effectLst/>
                <a:latin typeface="NexusSerif"/>
              </a:rPr>
              <a:t>(e.g., </a:t>
            </a:r>
            <a:r>
              <a:rPr lang="en-US" altLang="zh-CN" b="0" i="0" dirty="0" err="1">
                <a:solidFill>
                  <a:srgbClr val="2E2E2E"/>
                </a:solidFill>
                <a:effectLst/>
                <a:latin typeface="NexusSerif"/>
              </a:rPr>
              <a:t>Guiso</a:t>
            </a:r>
            <a:r>
              <a:rPr lang="en-US" altLang="zh-CN" b="0" i="0" dirty="0">
                <a:solidFill>
                  <a:srgbClr val="2E2E2E"/>
                </a:solidFill>
                <a:effectLst/>
                <a:latin typeface="NexusSerif"/>
              </a:rPr>
              <a:t>, </a:t>
            </a:r>
            <a:r>
              <a:rPr lang="en-US" altLang="zh-CN" b="0" i="0" dirty="0" err="1">
                <a:solidFill>
                  <a:srgbClr val="2E2E2E"/>
                </a:solidFill>
                <a:effectLst/>
                <a:latin typeface="NexusSerif"/>
              </a:rPr>
              <a:t>Haliassos</a:t>
            </a:r>
            <a:r>
              <a:rPr lang="en-US" altLang="zh-CN" b="0" i="0" dirty="0">
                <a:solidFill>
                  <a:srgbClr val="2E2E2E"/>
                </a:solidFill>
                <a:effectLst/>
                <a:latin typeface="NexusSerif"/>
              </a:rPr>
              <a:t>, and Jappelli,2002; </a:t>
            </a:r>
            <a:r>
              <a:rPr lang="en-US" altLang="zh-CN" b="0" i="0" dirty="0" err="1">
                <a:solidFill>
                  <a:srgbClr val="2E2E2E"/>
                </a:solidFill>
                <a:effectLst/>
                <a:latin typeface="NexusSerif"/>
              </a:rPr>
              <a:t>Guiso</a:t>
            </a:r>
            <a:r>
              <a:rPr lang="en-US" altLang="zh-CN" b="0" i="0" dirty="0">
                <a:solidFill>
                  <a:srgbClr val="2E2E2E"/>
                </a:solidFill>
                <a:effectLst/>
                <a:latin typeface="NexusSerif"/>
              </a:rPr>
              <a:t> and </a:t>
            </a:r>
            <a:r>
              <a:rPr lang="en-US" altLang="zh-CN" b="0" i="0" dirty="0" err="1">
                <a:solidFill>
                  <a:srgbClr val="2E2E2E"/>
                </a:solidFill>
                <a:effectLst/>
                <a:latin typeface="NexusSerif"/>
              </a:rPr>
              <a:t>Sodini</a:t>
            </a:r>
            <a:r>
              <a:rPr lang="en-US" altLang="zh-CN" b="0" i="0" dirty="0">
                <a:solidFill>
                  <a:srgbClr val="2E2E2E"/>
                </a:solidFill>
                <a:effectLst/>
                <a:latin typeface="NexusSerif"/>
              </a:rPr>
              <a:t>, 2013)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b="0" i="0" dirty="0">
                <a:solidFill>
                  <a:srgbClr val="2E2E2E"/>
                </a:solidFill>
                <a:effectLst/>
                <a:latin typeface="NexusSerif"/>
              </a:rPr>
              <a:t>破产成本的重要性</a:t>
            </a:r>
            <a:endParaRPr lang="en-US" altLang="zh-CN" b="0" i="0" dirty="0">
              <a:solidFill>
                <a:srgbClr val="2E2E2E"/>
              </a:solidFill>
              <a:effectLst/>
              <a:latin typeface="NexusSerif"/>
            </a:endParaRPr>
          </a:p>
          <a:p>
            <a:pPr lvl="1"/>
            <a:r>
              <a:rPr lang="en-US" altLang="zh-CN" b="0" i="0" u="none" strike="noStrike" dirty="0" err="1">
                <a:solidFill>
                  <a:schemeClr val="tx1"/>
                </a:solidFill>
                <a:effectLst/>
                <a:latin typeface="NexusSerif"/>
              </a:rPr>
              <a:t>Andrade</a:t>
            </a:r>
            <a:r>
              <a:rPr lang="en-US" altLang="zh-CN" dirty="0" err="1">
                <a:solidFill>
                  <a:schemeClr val="tx1"/>
                </a:solidFill>
                <a:latin typeface="NexusSerif"/>
              </a:rPr>
              <a:t>&amp;</a:t>
            </a:r>
            <a:r>
              <a:rPr lang="en-US" altLang="zh-CN" b="0" i="0" u="none" strike="noStrike" dirty="0" err="1">
                <a:solidFill>
                  <a:schemeClr val="tx1"/>
                </a:solidFill>
                <a:effectLst/>
                <a:latin typeface="NexusSerif"/>
              </a:rPr>
              <a:t>Kaplan</a:t>
            </a:r>
            <a:r>
              <a:rPr lang="zh-CN" altLang="en-US" b="0" i="0" u="none" strike="noStrike" dirty="0">
                <a:solidFill>
                  <a:schemeClr val="tx1"/>
                </a:solidFill>
                <a:effectLst/>
                <a:latin typeface="NexusSerif"/>
              </a:rPr>
              <a:t>（</a:t>
            </a:r>
            <a:r>
              <a:rPr lang="en-US" altLang="zh-CN" b="0" i="0" u="none" strike="noStrike" dirty="0">
                <a:solidFill>
                  <a:schemeClr val="tx1"/>
                </a:solidFill>
                <a:effectLst/>
                <a:latin typeface="NexusSerif"/>
              </a:rPr>
              <a:t>1998</a:t>
            </a:r>
            <a:r>
              <a:rPr lang="zh-CN" altLang="en-US" b="0" i="0" u="none" strike="noStrike" dirty="0">
                <a:solidFill>
                  <a:schemeClr val="tx1"/>
                </a:solidFill>
                <a:effectLst/>
                <a:latin typeface="NexusSerif"/>
              </a:rPr>
              <a:t>）和</a:t>
            </a:r>
            <a:r>
              <a:rPr lang="en-US" altLang="zh-CN" b="0" i="0" u="none" strike="noStrike" dirty="0" err="1">
                <a:solidFill>
                  <a:schemeClr val="tx1"/>
                </a:solidFill>
                <a:effectLst/>
                <a:latin typeface="NexusSerif"/>
              </a:rPr>
              <a:t>Korteweg</a:t>
            </a:r>
            <a:r>
              <a:rPr lang="zh-CN" altLang="en-US" b="0" i="0" u="none" strike="noStrike" dirty="0">
                <a:solidFill>
                  <a:schemeClr val="tx1"/>
                </a:solidFill>
                <a:effectLst/>
                <a:latin typeface="NexusSerif"/>
              </a:rPr>
              <a:t>（</a:t>
            </a:r>
            <a:r>
              <a:rPr lang="en-US" altLang="zh-CN" b="0" i="0" u="none" strike="noStrike" dirty="0">
                <a:solidFill>
                  <a:schemeClr val="tx1"/>
                </a:solidFill>
                <a:effectLst/>
                <a:latin typeface="NexusSerif"/>
              </a:rPr>
              <a:t>2010</a:t>
            </a:r>
            <a:r>
              <a:rPr lang="zh-CN" altLang="en-US" b="0" i="0" u="none" strike="noStrike" dirty="0">
                <a:solidFill>
                  <a:schemeClr val="tx1"/>
                </a:solidFill>
                <a:effectLst/>
                <a:latin typeface="NexusSerif"/>
              </a:rPr>
              <a:t>）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NexusSerif"/>
              </a:rPr>
              <a:t>发现破产后的成本范围分别为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NexusSerif"/>
              </a:rPr>
              <a:t>10%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NexusSerif"/>
              </a:rPr>
              <a:t>至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NexusSerif"/>
              </a:rPr>
              <a:t>23%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NexusSerif"/>
              </a:rPr>
              <a:t>，破产或接近破产的公司分别为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NexusSerif"/>
              </a:rPr>
              <a:t>15%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NexusSerif"/>
              </a:rPr>
              <a:t>至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NexusSerif"/>
              </a:rPr>
              <a:t>30%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NexusSerif"/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85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516A2-2818-3B63-7908-6736275C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主题 </a:t>
            </a:r>
            <a:r>
              <a:rPr lang="en-US" altLang="zh-CN" dirty="0"/>
              <a:t>&amp; </a:t>
            </a:r>
            <a:r>
              <a:rPr lang="zh-CN" altLang="en-US" dirty="0"/>
              <a:t>贡献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D234B9-46CA-327D-1E7A-208D88BC3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本文特点</a:t>
            </a:r>
            <a:endParaRPr lang="en-US" altLang="zh-CN" dirty="0"/>
          </a:p>
          <a:p>
            <a:pPr lvl="1"/>
            <a:r>
              <a:rPr lang="zh-CN" altLang="en-US" b="0" dirty="0">
                <a:latin typeface="Cambria Math" panose="02040503050406030204" pitchFamily="18" charset="0"/>
              </a:rPr>
              <a:t>一般均衡模型</a:t>
            </a:r>
            <a:endParaRPr lang="en-US" altLang="zh-CN" b="0" dirty="0">
              <a:latin typeface="Cambria Math" panose="02040503050406030204" pitchFamily="18" charset="0"/>
            </a:endParaRPr>
          </a:p>
          <a:p>
            <a:pPr lvl="1"/>
            <a:r>
              <a:rPr lang="zh-CN" altLang="en-US" dirty="0"/>
              <a:t>内生化股本资本的成本</a:t>
            </a:r>
          </a:p>
          <a:p>
            <a:r>
              <a:rPr lang="zh-CN" altLang="en-US" dirty="0"/>
              <a:t>关键假设</a:t>
            </a:r>
            <a:endParaRPr lang="en-US" altLang="zh-CN" dirty="0"/>
          </a:p>
          <a:p>
            <a:pPr lvl="1"/>
            <a:r>
              <a:rPr lang="zh-CN" altLang="en-US" dirty="0"/>
              <a:t>存款市场与股票市场分离（</a:t>
            </a:r>
            <a:r>
              <a:rPr lang="en-US" altLang="zh-CN" dirty="0"/>
              <a:t>participation puzzle &amp; </a:t>
            </a:r>
            <a:r>
              <a:rPr lang="zh-CN" altLang="en-US" dirty="0"/>
              <a:t>参与成本）</a:t>
            </a:r>
            <a:endParaRPr lang="en-US" altLang="zh-CN" dirty="0"/>
          </a:p>
          <a:p>
            <a:pPr lvl="1"/>
            <a:r>
              <a:rPr lang="zh-CN" altLang="en-US" b="0" dirty="0">
                <a:latin typeface="Cambria Math" panose="02040503050406030204" pitchFamily="18" charset="0"/>
              </a:rPr>
              <a:t>破产成本</a:t>
            </a:r>
            <a:endParaRPr lang="en-US" altLang="zh-CN" b="0" dirty="0">
              <a:latin typeface="Cambria Math" panose="02040503050406030204" pitchFamily="18" charset="0"/>
            </a:endParaRPr>
          </a:p>
          <a:p>
            <a:r>
              <a:rPr lang="zh-CN" altLang="en-US" dirty="0"/>
              <a:t>贡献</a:t>
            </a:r>
            <a:endParaRPr lang="en-US" altLang="zh-CN" dirty="0"/>
          </a:p>
          <a:p>
            <a:pPr lvl="1"/>
            <a:r>
              <a:rPr lang="zh-CN" altLang="en-US" b="0" i="0" dirty="0">
                <a:solidFill>
                  <a:srgbClr val="2E2E2E"/>
                </a:solidFill>
                <a:effectLst/>
                <a:latin typeface="NexusSerif"/>
              </a:rPr>
              <a:t>为银行股本资本相对于存款成本更高，以及其成本如何随最佳资本结构变化提供了理论基础</a:t>
            </a:r>
            <a:endParaRPr lang="en-US" altLang="zh-CN" b="0" dirty="0">
              <a:latin typeface="Cambria Math" panose="02040503050406030204" pitchFamily="18" charset="0"/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9984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4D112-B043-0AFC-C989-0071541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</a:t>
            </a:r>
            <a:r>
              <a:rPr lang="zh-CN" altLang="en-US" dirty="0"/>
              <a:t>模型设定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525941-5161-37F7-1BBA-D1E513772D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207007"/>
                <a:ext cx="10058400" cy="525278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T=0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，银行在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期融资并投资</a:t>
                </a:r>
                <a:endParaRPr lang="en-US" altLang="zh-CN" dirty="0"/>
              </a:p>
              <a:p>
                <a:r>
                  <a:rPr lang="zh-CN" altLang="en-US" dirty="0"/>
                  <a:t>投资回报率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银行有限责任</a:t>
                </a:r>
                <a:endParaRPr lang="en-US" altLang="zh-CN" dirty="0"/>
              </a:p>
              <a:p>
                <a:r>
                  <a:rPr lang="zh-CN" altLang="en-US" dirty="0"/>
                  <a:t>融资渠道：股本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储蓄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（银行规模单位化）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资本投资者：可投资股本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储蓄，机会成本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存款人：只能投资储蓄，机会成本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简单起见，两者风险中性，禀赋都为</a:t>
                </a:r>
                <a:r>
                  <a:rPr lang="en-US" altLang="zh-CN" dirty="0"/>
                  <a:t>1</a:t>
                </a:r>
              </a:p>
              <a:p>
                <a:r>
                  <a:rPr lang="zh-CN" altLang="en-US" dirty="0"/>
                  <a:t>记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K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&gt;0</m:t>
                    </m:r>
                  </m:oMath>
                </a14:m>
                <a:r>
                  <a:rPr lang="zh-CN" altLang="en-US" dirty="0"/>
                  <a:t>，为投资者与储蓄者资产之比</a:t>
                </a:r>
                <a:endParaRPr lang="en-US" altLang="zh-CN" b="0" dirty="0"/>
              </a:p>
              <a:p>
                <a:pPr marL="595440" lvl="1" indent="0">
                  <a:buNone/>
                </a:pP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 marL="4572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525941-5161-37F7-1BBA-D1E513772D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207007"/>
                <a:ext cx="10058400" cy="5252783"/>
              </a:xfrm>
              <a:blipFill>
                <a:blip r:embed="rId2"/>
                <a:stretch>
                  <a:fillRect l="-1455" t="-1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11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4D112-B043-0AFC-C989-0071541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</a:t>
            </a:r>
            <a:r>
              <a:rPr lang="zh-CN" altLang="en-US" dirty="0"/>
              <a:t>模型设定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525941-5161-37F7-1BBA-D1E513772D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207007"/>
                <a:ext cx="10058400" cy="52527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储蓄回报率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（完全竞争市场）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偿付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acc>
                          <m:accPr>
                            <m:chr m:val="̅"/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否则，破产，清算后价值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关键假设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存款市场与股票市场分离（</a:t>
                </a:r>
                <a:r>
                  <a:rPr lang="en-US" altLang="zh-CN" dirty="0"/>
                  <a:t>participation puzzle &amp; </a:t>
                </a:r>
                <a:r>
                  <a:rPr lang="zh-CN" altLang="en-US" dirty="0"/>
                  <a:t>参与成本）</a:t>
                </a:r>
                <a:endParaRPr lang="en-US" altLang="zh-CN" dirty="0"/>
              </a:p>
              <a:p>
                <a:pPr lvl="1"/>
                <a:r>
                  <a:rPr lang="zh-CN" altLang="en-US" b="0" dirty="0">
                    <a:latin typeface="Cambria Math" panose="02040503050406030204" pitchFamily="18" charset="0"/>
                  </a:rPr>
                  <a:t>破产成本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 marL="4572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525941-5161-37F7-1BBA-D1E513772D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207007"/>
                <a:ext cx="10058400" cy="5252783"/>
              </a:xfrm>
              <a:blipFill>
                <a:blip r:embed="rId2"/>
                <a:stretch>
                  <a:fillRect l="-1455" t="-1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782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4D112-B043-0AFC-C989-0071541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</a:t>
            </a:r>
            <a:r>
              <a:rPr lang="zh-CN" altLang="en-US" dirty="0"/>
              <a:t>模型均衡解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525941-5161-37F7-1BBA-D1E513772D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207007"/>
                <a:ext cx="10058400" cy="52527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均衡：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银行选择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dirty="0"/>
                  <a:t>最大化预期利润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资本存款人和投资者最大化期望效用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银行预期利润为零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股本市场和存款市场出清</a:t>
                </a:r>
                <a:endParaRPr lang="en-US" altLang="zh-CN" dirty="0"/>
              </a:p>
              <a:p>
                <a:r>
                  <a:rPr lang="zh-CN" altLang="en-US" dirty="0"/>
                  <a:t>银行最大化：</a:t>
                </a:r>
                <a:br>
                  <a:rPr lang="el-GR" altLang="zh-CN" dirty="0"/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lim>
                        <m:sSub>
                          <m:sSub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lim>
                    </m:limLow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̅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acc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𝑑𝑟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 marL="4572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525941-5161-37F7-1BBA-D1E513772D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207007"/>
                <a:ext cx="10058400" cy="5252783"/>
              </a:xfrm>
              <a:blipFill>
                <a:blip r:embed="rId2"/>
                <a:stretch>
                  <a:fillRect l="-1455" t="-1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047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4D112-B043-0AFC-C989-00715416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</a:t>
            </a:r>
            <a:r>
              <a:rPr lang="zh-CN" altLang="en-US" dirty="0"/>
              <a:t>模型均衡解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525941-5161-37F7-1BBA-D1E513772D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207007"/>
                <a:ext cx="10058400" cy="565099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银行最大化：</a:t>
                </a:r>
                <a:br>
                  <a:rPr lang="el-GR" altLang="zh-CN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lim>
                        <m:sSub>
                          <m:sSub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lim>
                    </m:limLow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acc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𝑑𝑟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s.t.</a:t>
                </a:r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acc>
                            <m:accPr>
                              <m:chr m:val="̅"/>
                              <m:ctrlP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acc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𝑑𝑟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acc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𝑑𝑟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nary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𝑏𝑖𝑛𝑑𝑖𝑛𝑔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(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𝑏𝑖𝑛𝑑𝑖𝑛𝑔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把退出选项内生化？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525941-5161-37F7-1BBA-D1E513772D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207007"/>
                <a:ext cx="10058400" cy="5650993"/>
              </a:xfrm>
              <a:blipFill>
                <a:blip r:embed="rId2"/>
                <a:stretch>
                  <a:fillRect l="-1455" t="-1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576311"/>
      </p:ext>
    </p:extLst>
  </p:cSld>
  <p:clrMapOvr>
    <a:masterClrMapping/>
  </p:clrMapOvr>
</p:sld>
</file>

<file path=ppt/theme/theme1.xml><?xml version="1.0" encoding="utf-8"?>
<a:theme xmlns:a="http://schemas.openxmlformats.org/drawingml/2006/main" name="HH21">
  <a:themeElements>
    <a:clrScheme name="Custom 2">
      <a:dk1>
        <a:srgbClr val="000000"/>
      </a:dk1>
      <a:lt1>
        <a:srgbClr val="FFFFFF"/>
      </a:lt1>
      <a:dk2>
        <a:srgbClr val="7F7F7F"/>
      </a:dk2>
      <a:lt2>
        <a:srgbClr val="CCDDEA"/>
      </a:lt2>
      <a:accent1>
        <a:srgbClr val="4775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998E3"/>
      </a:hlink>
      <a:folHlink>
        <a:srgbClr val="FFFFFF"/>
      </a:folHlink>
    </a:clrScheme>
    <a:fontScheme name="自定义 1">
      <a:majorFont>
        <a:latin typeface="Arial"/>
        <a:ea typeface="黑体"/>
        <a:cs typeface=""/>
      </a:majorFont>
      <a:minorFont>
        <a:latin typeface="Palatino Linotype"/>
        <a:ea typeface="楷体"/>
        <a:cs typeface="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H21" id="{619C3181-FE2C-41C7-B351-C17FA667C154}" vid="{13175140-C392-446F-83FC-68FC7CB8217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HH21</Template>
  <TotalTime>16720</TotalTime>
  <Words>1362</Words>
  <Application>Microsoft Office PowerPoint</Application>
  <PresentationFormat>宽屏</PresentationFormat>
  <Paragraphs>141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NexusSerif</vt:lpstr>
      <vt:lpstr>等线</vt:lpstr>
      <vt:lpstr>方正姚体</vt:lpstr>
      <vt:lpstr>Arial</vt:lpstr>
      <vt:lpstr>Calibri</vt:lpstr>
      <vt:lpstr>Cambria Math</vt:lpstr>
      <vt:lpstr>Palatino Linotype</vt:lpstr>
      <vt:lpstr>Wingdings</vt:lpstr>
      <vt:lpstr>HH21</vt:lpstr>
      <vt:lpstr>文献解读 Deposits and bank capital structure JFE,2015 by Franklin Allen, Elena Carletti, Robert Marquez</vt:lpstr>
      <vt:lpstr>Roadmap</vt:lpstr>
      <vt:lpstr>主题 &amp; 贡献</vt:lpstr>
      <vt:lpstr>主题 &amp; 贡献</vt:lpstr>
      <vt:lpstr>主题 &amp; 贡献</vt:lpstr>
      <vt:lpstr>Baseline模型设定</vt:lpstr>
      <vt:lpstr>Baseline模型设定</vt:lpstr>
      <vt:lpstr>Baseline模型均衡解</vt:lpstr>
      <vt:lpstr>Baseline模型均衡解</vt:lpstr>
      <vt:lpstr>Baseline模型均衡解</vt:lpstr>
      <vt:lpstr>Baseline模型均衡解</vt:lpstr>
      <vt:lpstr>Baseline模型均衡解</vt:lpstr>
      <vt:lpstr>Baseline模型</vt:lpstr>
      <vt:lpstr>存款保险</vt:lpstr>
      <vt:lpstr>存款保险</vt:lpstr>
      <vt:lpstr>存款保险与资本监管</vt:lpstr>
      <vt:lpstr>存款保险与资本监管</vt:lpstr>
      <vt:lpstr>存款保险与资本监管</vt:lpstr>
      <vt:lpstr>进一步讨论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文献解读 “Financial Dependence and Growth” by Rajan and Zingales</dc:title>
  <dc:creator>Yan Liu</dc:creator>
  <cp:lastModifiedBy>毛 焕琳</cp:lastModifiedBy>
  <cp:revision>74</cp:revision>
  <dcterms:created xsi:type="dcterms:W3CDTF">2017-10-09T07:12:42Z</dcterms:created>
  <dcterms:modified xsi:type="dcterms:W3CDTF">2022-11-06T06:41:31Z</dcterms:modified>
</cp:coreProperties>
</file>