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5" r:id="rId1"/>
  </p:sldMasterIdLst>
  <p:notesMasterIdLst>
    <p:notesMasterId r:id="rId28"/>
  </p:notesMasterIdLst>
  <p:sldIdLst>
    <p:sldId id="256" r:id="rId2"/>
    <p:sldId id="347" r:id="rId3"/>
    <p:sldId id="341" r:id="rId4"/>
    <p:sldId id="340" r:id="rId5"/>
    <p:sldId id="342" r:id="rId6"/>
    <p:sldId id="344" r:id="rId7"/>
    <p:sldId id="343" r:id="rId8"/>
    <p:sldId id="336" r:id="rId9"/>
    <p:sldId id="323" r:id="rId10"/>
    <p:sldId id="346" r:id="rId11"/>
    <p:sldId id="348" r:id="rId12"/>
    <p:sldId id="339" r:id="rId13"/>
    <p:sldId id="349" r:id="rId14"/>
    <p:sldId id="322" r:id="rId15"/>
    <p:sldId id="324" r:id="rId16"/>
    <p:sldId id="325" r:id="rId17"/>
    <p:sldId id="350" r:id="rId18"/>
    <p:sldId id="351" r:id="rId19"/>
    <p:sldId id="328" r:id="rId20"/>
    <p:sldId id="329" r:id="rId21"/>
    <p:sldId id="330" r:id="rId22"/>
    <p:sldId id="279" r:id="rId23"/>
    <p:sldId id="331" r:id="rId24"/>
    <p:sldId id="332" r:id="rId25"/>
    <p:sldId id="333" r:id="rId26"/>
    <p:sldId id="35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720" autoAdjust="0"/>
    <p:restoredTop sz="94660"/>
  </p:normalViewPr>
  <p:slideViewPr>
    <p:cSldViewPr snapToGrid="0">
      <p:cViewPr varScale="1">
        <p:scale>
          <a:sx n="112" d="100"/>
          <a:sy n="112" d="100"/>
        </p:scale>
        <p:origin x="200" y="59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1B7D88-51A3-4A31-989A-7106181BF80A}" type="datetimeFigureOut">
              <a:rPr lang="zh-CN" altLang="en-US" smtClean="0"/>
              <a:t>2023/2/19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3EDC12-F521-4F0D-969E-7E505037F368}" type="slidenum">
              <a:rPr lang="zh-CN" altLang="en-US" smtClean="0"/>
              <a:t>‹#›</a:t>
            </a:fld>
            <a:endParaRPr lang="zh-CN" altLang="en-US"/>
          </a:p>
        </p:txBody>
      </p:sp>
    </p:spTree>
    <p:extLst>
      <p:ext uri="{BB962C8B-B14F-4D97-AF65-F5344CB8AC3E}">
        <p14:creationId xmlns:p14="http://schemas.microsoft.com/office/powerpoint/2010/main" val="32118652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80"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ctr">
              <a:lnSpc>
                <a:spcPct val="114000"/>
              </a:lnSpc>
              <a:defRPr sz="5400" spc="-38" baseline="0">
                <a:solidFill>
                  <a:schemeClr val="tx1">
                    <a:lumMod val="85000"/>
                    <a:lumOff val="15000"/>
                  </a:schemeClr>
                </a:solidFill>
                <a:latin typeface="方正姚体" panose="02010601030101010101" pitchFamily="2" charset="-122"/>
                <a:ea typeface="方正姚体" panose="02010601030101010101" pitchFamily="2" charset="-122"/>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ctr">
              <a:buNone/>
              <a:defRPr sz="2800" cap="all" spc="150" baseline="0">
                <a:solidFill>
                  <a:schemeClr val="tx2"/>
                </a:solidFill>
                <a:latin typeface="+mn-lt"/>
                <a:ea typeface="华文新魏" panose="02010800040101010101" pitchFamily="2" charset="-122"/>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1097284" y="6459791"/>
            <a:ext cx="1920000" cy="365125"/>
          </a:xfrm>
        </p:spPr>
        <p:txBody>
          <a:bodyPr/>
          <a:lstStyle/>
          <a:p>
            <a:fld id="{B6FBB28E-F183-9540-8C1F-C5A2316B41E0}" type="datetime1">
              <a:rPr lang="zh-CN" altLang="en-US" smtClean="0"/>
              <a:t>2023/2/19</a:t>
            </a:fld>
            <a:endParaRPr lang="en-US" dirty="0"/>
          </a:p>
        </p:txBody>
      </p:sp>
      <p:sp>
        <p:nvSpPr>
          <p:cNvPr id="5" name="Footer Placeholder 4"/>
          <p:cNvSpPr>
            <a:spLocks noGrp="1"/>
          </p:cNvSpPr>
          <p:nvPr>
            <p:ph type="ftr" sz="quarter" idx="11"/>
          </p:nvPr>
        </p:nvSpPr>
        <p:spPr>
          <a:xfrm>
            <a:off x="3216000" y="6459791"/>
            <a:ext cx="5760000" cy="365125"/>
          </a:xfrm>
        </p:spPr>
        <p:txBody>
          <a:bodyPr/>
          <a:lstStyle/>
          <a:p>
            <a:r>
              <a:rPr lang="zh-CN" altLang="en-US"/>
              <a:t>人口年龄结构与地方银行存款</a:t>
            </a:r>
            <a:endParaRPr lang="en-US" dirty="0"/>
          </a:p>
        </p:txBody>
      </p:sp>
      <p:sp>
        <p:nvSpPr>
          <p:cNvPr id="6" name="Slide Number Placeholder 5"/>
          <p:cNvSpPr>
            <a:spLocks noGrp="1"/>
          </p:cNvSpPr>
          <p:nvPr>
            <p:ph type="sldNum" sz="quarter" idx="12"/>
          </p:nvPr>
        </p:nvSpPr>
        <p:spPr/>
        <p:txBody>
          <a:bodyPr/>
          <a:lstStyle/>
          <a:p>
            <a:fld id="{03C3F5E1-8BEB-46F8-B0C6-3051342B5E98}" type="slidenum">
              <a:rPr lang="en-US" smtClean="0"/>
              <a:t>‹#›</a:t>
            </a:fld>
            <a:endParaRPr lang="en-US"/>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8472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18AD36A-9627-874F-A5D6-17C82F31380D}" type="datetime1">
              <a:rPr lang="zh-CN" altLang="en-US" smtClean="0"/>
              <a:t>2023/2/19</a:t>
            </a:fld>
            <a:endParaRPr lang="en-US"/>
          </a:p>
        </p:txBody>
      </p:sp>
      <p:sp>
        <p:nvSpPr>
          <p:cNvPr id="5" name="Footer Placeholder 4"/>
          <p:cNvSpPr>
            <a:spLocks noGrp="1"/>
          </p:cNvSpPr>
          <p:nvPr>
            <p:ph type="ftr" sz="quarter" idx="11"/>
          </p:nvPr>
        </p:nvSpPr>
        <p:spPr/>
        <p:txBody>
          <a:bodyPr/>
          <a:lstStyle/>
          <a:p>
            <a:r>
              <a:rPr lang="zh-CN" altLang="en-US"/>
              <a:t>人口年龄结构与地方银行存款</a:t>
            </a:r>
            <a:endParaRPr lang="en-US"/>
          </a:p>
        </p:txBody>
      </p:sp>
      <p:sp>
        <p:nvSpPr>
          <p:cNvPr id="6" name="Slide Number Placeholder 5"/>
          <p:cNvSpPr>
            <a:spLocks noGrp="1"/>
          </p:cNvSpPr>
          <p:nvPr>
            <p:ph type="sldNum" sz="quarter" idx="12"/>
          </p:nvPr>
        </p:nvSpPr>
        <p:spPr/>
        <p:txBody>
          <a:bodyPr/>
          <a:lstStyle/>
          <a:p>
            <a:fld id="{03C3F5E1-8BEB-46F8-B0C6-3051342B5E98}" type="slidenum">
              <a:rPr lang="en-US" smtClean="0"/>
              <a:t>‹#›</a:t>
            </a:fld>
            <a:endParaRPr lang="en-US"/>
          </a:p>
        </p:txBody>
      </p:sp>
    </p:spTree>
    <p:extLst>
      <p:ext uri="{BB962C8B-B14F-4D97-AF65-F5344CB8AC3E}">
        <p14:creationId xmlns:p14="http://schemas.microsoft.com/office/powerpoint/2010/main" val="1866478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3180"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2" y="414784"/>
            <a:ext cx="2628900" cy="57574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3" y="414778"/>
            <a:ext cx="7734300" cy="5757422"/>
          </a:xfrm>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120BBA96-CD4C-D844-81F5-27A7E6704E47}" type="datetime1">
              <a:rPr lang="zh-CN" altLang="en-US" smtClean="0"/>
              <a:t>2023/2/19</a:t>
            </a:fld>
            <a:endParaRPr lang="en-US"/>
          </a:p>
        </p:txBody>
      </p:sp>
      <p:sp>
        <p:nvSpPr>
          <p:cNvPr id="5" name="Footer Placeholder 4"/>
          <p:cNvSpPr>
            <a:spLocks noGrp="1"/>
          </p:cNvSpPr>
          <p:nvPr>
            <p:ph type="ftr" sz="quarter" idx="11"/>
          </p:nvPr>
        </p:nvSpPr>
        <p:spPr/>
        <p:txBody>
          <a:bodyPr/>
          <a:lstStyle/>
          <a:p>
            <a:r>
              <a:rPr lang="zh-CN" altLang="en-US"/>
              <a:t>人口年龄结构与地方银行存款</a:t>
            </a:r>
            <a:endParaRPr lang="en-US"/>
          </a:p>
        </p:txBody>
      </p:sp>
      <p:sp>
        <p:nvSpPr>
          <p:cNvPr id="6" name="Slide Number Placeholder 5"/>
          <p:cNvSpPr>
            <a:spLocks noGrp="1"/>
          </p:cNvSpPr>
          <p:nvPr>
            <p:ph type="sldNum" sz="quarter" idx="12"/>
          </p:nvPr>
        </p:nvSpPr>
        <p:spPr/>
        <p:txBody>
          <a:bodyPr/>
          <a:lstStyle/>
          <a:p>
            <a:fld id="{03C3F5E1-8BEB-46F8-B0C6-3051342B5E98}" type="slidenum">
              <a:rPr lang="en-US" smtClean="0"/>
              <a:t>‹#›</a:t>
            </a:fld>
            <a:endParaRPr lang="en-US"/>
          </a:p>
        </p:txBody>
      </p:sp>
    </p:spTree>
    <p:extLst>
      <p:ext uri="{BB962C8B-B14F-4D97-AF65-F5344CB8AC3E}">
        <p14:creationId xmlns:p14="http://schemas.microsoft.com/office/powerpoint/2010/main" val="17391795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96628782"/>
      </p:ext>
    </p:extLst>
  </p:cSld>
  <p:clrMapOvr>
    <a:masterClrMapping/>
  </p:clrMapOvr>
  <p:transition spd="slow" advTm="3000">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9"/>
            <a:ext cx="10058400" cy="700949"/>
          </a:xfrm>
        </p:spPr>
        <p:txBody>
          <a:bodyPr/>
          <a:lstStyle>
            <a:lvl1pPr marL="0">
              <a:defRPr sz="28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lvl1pPr marL="502920" indent="-457200">
              <a:lnSpc>
                <a:spcPct val="110000"/>
              </a:lnSpc>
              <a:buClr>
                <a:srgbClr val="92D050"/>
              </a:buClr>
              <a:buFont typeface="Wingdings" panose="05000000000000000000" pitchFamily="2" charset="2"/>
              <a:buChar char=""/>
              <a:defRPr sz="2800" baseline="0">
                <a:latin typeface="+mn-lt"/>
                <a:ea typeface="+mn-ea"/>
              </a:defRPr>
            </a:lvl1pPr>
            <a:lvl2pPr marL="961200" indent="-365760">
              <a:lnSpc>
                <a:spcPct val="110000"/>
              </a:lnSpc>
              <a:buClr>
                <a:srgbClr val="FF5050"/>
              </a:buClr>
              <a:buFont typeface="Wingdings" panose="05000000000000000000" pitchFamily="2" charset="2"/>
              <a:buChar char=""/>
              <a:defRPr sz="2400" baseline="0">
                <a:latin typeface="+mn-lt"/>
                <a:ea typeface="+mn-ea"/>
              </a:defRPr>
            </a:lvl2pPr>
            <a:lvl3pPr marL="1328400" indent="-273600">
              <a:lnSpc>
                <a:spcPct val="110000"/>
              </a:lnSpc>
              <a:buFont typeface="Wingdings" panose="05000000000000000000" pitchFamily="2" charset="2"/>
              <a:buChar char="ü"/>
              <a:defRPr sz="2400"/>
            </a:lvl3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lvl1pPr>
              <a:defRPr sz="1600" baseline="0"/>
            </a:lvl1pPr>
          </a:lstStyle>
          <a:p>
            <a:fld id="{F1FD6D6F-8E95-C941-A554-2F1E64705CDF}" type="datetime1">
              <a:rPr lang="zh-CN" altLang="en-US" smtClean="0"/>
              <a:t>2023/2/19</a:t>
            </a:fld>
            <a:endParaRPr lang="en-US" dirty="0"/>
          </a:p>
        </p:txBody>
      </p:sp>
      <p:sp>
        <p:nvSpPr>
          <p:cNvPr id="5" name="Footer Placeholder 4"/>
          <p:cNvSpPr>
            <a:spLocks noGrp="1"/>
          </p:cNvSpPr>
          <p:nvPr>
            <p:ph type="ftr" sz="quarter" idx="11"/>
          </p:nvPr>
        </p:nvSpPr>
        <p:spPr/>
        <p:txBody>
          <a:bodyPr/>
          <a:lstStyle>
            <a:lvl1pPr>
              <a:defRPr sz="1600" baseline="0"/>
            </a:lvl1pPr>
          </a:lstStyle>
          <a:p>
            <a:r>
              <a:rPr lang="zh-CN" altLang="en-US"/>
              <a:t>人口年龄结构与地方银行存款</a:t>
            </a:r>
            <a:endParaRPr lang="en-US" dirty="0"/>
          </a:p>
        </p:txBody>
      </p:sp>
      <p:sp>
        <p:nvSpPr>
          <p:cNvPr id="6" name="Slide Number Placeholder 5"/>
          <p:cNvSpPr>
            <a:spLocks noGrp="1"/>
          </p:cNvSpPr>
          <p:nvPr>
            <p:ph type="sldNum" sz="quarter" idx="12"/>
          </p:nvPr>
        </p:nvSpPr>
        <p:spPr/>
        <p:txBody>
          <a:bodyPr/>
          <a:lstStyle>
            <a:lvl1pPr>
              <a:defRPr sz="1600"/>
            </a:lvl1pPr>
          </a:lstStyle>
          <a:p>
            <a:fld id="{03C3F5E1-8BEB-46F8-B0C6-3051342B5E98}" type="slidenum">
              <a:rPr lang="en-US" smtClean="0"/>
              <a:pPr/>
              <a:t>‹#›</a:t>
            </a:fld>
            <a:endParaRPr lang="en-US" dirty="0"/>
          </a:p>
        </p:txBody>
      </p:sp>
    </p:spTree>
    <p:extLst>
      <p:ext uri="{BB962C8B-B14F-4D97-AF65-F5344CB8AC3E}">
        <p14:creationId xmlns:p14="http://schemas.microsoft.com/office/powerpoint/2010/main" val="591124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80"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4050" b="0">
                <a:solidFill>
                  <a:schemeClr val="tx1">
                    <a:lumMod val="85000"/>
                    <a:lumOff val="15000"/>
                  </a:schemeClr>
                </a:solidFill>
                <a:latin typeface="方正姚体" panose="02010601030101010101" pitchFamily="2" charset="-122"/>
                <a:ea typeface="方正姚体" panose="02010601030101010101" pitchFamily="2" charset="-122"/>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04F3335D-175D-784A-BF23-2BE6DB91279F}" type="datetime1">
              <a:rPr lang="zh-CN" altLang="en-US" smtClean="0"/>
              <a:t>2023/2/19</a:t>
            </a:fld>
            <a:endParaRPr lang="en-US"/>
          </a:p>
        </p:txBody>
      </p:sp>
      <p:sp>
        <p:nvSpPr>
          <p:cNvPr id="5" name="Footer Placeholder 4"/>
          <p:cNvSpPr>
            <a:spLocks noGrp="1"/>
          </p:cNvSpPr>
          <p:nvPr>
            <p:ph type="ftr" sz="quarter" idx="11"/>
          </p:nvPr>
        </p:nvSpPr>
        <p:spPr/>
        <p:txBody>
          <a:bodyPr/>
          <a:lstStyle/>
          <a:p>
            <a:r>
              <a:rPr lang="zh-CN" altLang="en-US"/>
              <a:t>人口年龄结构与地方银行存款</a:t>
            </a:r>
            <a:endParaRPr lang="en-US"/>
          </a:p>
        </p:txBody>
      </p:sp>
      <p:sp>
        <p:nvSpPr>
          <p:cNvPr id="6" name="Slide Number Placeholder 5"/>
          <p:cNvSpPr>
            <a:spLocks noGrp="1"/>
          </p:cNvSpPr>
          <p:nvPr>
            <p:ph type="sldNum" sz="quarter" idx="12"/>
          </p:nvPr>
        </p:nvSpPr>
        <p:spPr/>
        <p:txBody>
          <a:bodyPr/>
          <a:lstStyle/>
          <a:p>
            <a:fld id="{03C3F5E1-8BEB-46F8-B0C6-3051342B5E98}" type="slidenum">
              <a:rPr lang="en-US" smtClean="0"/>
              <a:t>‹#›</a:t>
            </a:fld>
            <a:endParaRPr lang="en-US"/>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055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9"/>
            <a:ext cx="10058400" cy="700949"/>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97279" y="1194816"/>
            <a:ext cx="4937760" cy="4674278"/>
          </a:xfrm>
        </p:spPr>
        <p:txBody>
          <a:bodyPr/>
          <a:lstStyle>
            <a:lvl1pPr>
              <a:defRPr sz="2800"/>
            </a:lvl1pPr>
            <a:lvl2pPr>
              <a:defRPr sz="2400"/>
            </a:lvl2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217920" y="1194822"/>
            <a:ext cx="4937760" cy="4674279"/>
          </a:xfrm>
        </p:spPr>
        <p:txBody>
          <a:bodyPr/>
          <a:lstStyle>
            <a:lvl1pPr>
              <a:defRPr sz="2800"/>
            </a:lvl1pPr>
            <a:lvl2pPr>
              <a:defRPr sz="2400"/>
            </a:lvl2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ACE2C033-5FE2-5446-A57B-53FFA8E7F37D}" type="datetime1">
              <a:rPr lang="zh-CN" altLang="en-US" smtClean="0"/>
              <a:t>2023/2/19</a:t>
            </a:fld>
            <a:endParaRPr lang="en-US"/>
          </a:p>
        </p:txBody>
      </p:sp>
      <p:sp>
        <p:nvSpPr>
          <p:cNvPr id="6" name="Footer Placeholder 5"/>
          <p:cNvSpPr>
            <a:spLocks noGrp="1"/>
          </p:cNvSpPr>
          <p:nvPr>
            <p:ph type="ftr" sz="quarter" idx="11"/>
          </p:nvPr>
        </p:nvSpPr>
        <p:spPr/>
        <p:txBody>
          <a:bodyPr/>
          <a:lstStyle/>
          <a:p>
            <a:r>
              <a:rPr lang="zh-CN" altLang="en-US"/>
              <a:t>人口年龄结构与地方银行存款</a:t>
            </a:r>
            <a:endParaRPr lang="en-US"/>
          </a:p>
        </p:txBody>
      </p:sp>
      <p:sp>
        <p:nvSpPr>
          <p:cNvPr id="7" name="Slide Number Placeholder 6"/>
          <p:cNvSpPr>
            <a:spLocks noGrp="1"/>
          </p:cNvSpPr>
          <p:nvPr>
            <p:ph type="sldNum" sz="quarter" idx="12"/>
          </p:nvPr>
        </p:nvSpPr>
        <p:spPr/>
        <p:txBody>
          <a:bodyPr/>
          <a:lstStyle/>
          <a:p>
            <a:fld id="{03C3F5E1-8BEB-46F8-B0C6-3051342B5E98}" type="slidenum">
              <a:rPr lang="en-US" smtClean="0"/>
              <a:t>‹#›</a:t>
            </a:fld>
            <a:endParaRPr lang="en-US"/>
          </a:p>
        </p:txBody>
      </p:sp>
    </p:spTree>
    <p:extLst>
      <p:ext uri="{BB962C8B-B14F-4D97-AF65-F5344CB8AC3E}">
        <p14:creationId xmlns:p14="http://schemas.microsoft.com/office/powerpoint/2010/main" val="1201915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9"/>
            <a:ext cx="10058400" cy="700949"/>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187684"/>
            <a:ext cx="4937760" cy="73628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1097280" y="2124098"/>
            <a:ext cx="4937760" cy="383643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217920" y="1199876"/>
            <a:ext cx="4937760" cy="73628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6217920" y="2124098"/>
            <a:ext cx="4937760" cy="383643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68217A08-43D7-9249-A07F-FCDC236FC3A2}" type="datetime1">
              <a:rPr lang="zh-CN" altLang="en-US" smtClean="0"/>
              <a:t>2023/2/19</a:t>
            </a:fld>
            <a:endParaRPr lang="en-US"/>
          </a:p>
        </p:txBody>
      </p:sp>
      <p:sp>
        <p:nvSpPr>
          <p:cNvPr id="8" name="Footer Placeholder 7"/>
          <p:cNvSpPr>
            <a:spLocks noGrp="1"/>
          </p:cNvSpPr>
          <p:nvPr>
            <p:ph type="ftr" sz="quarter" idx="11"/>
          </p:nvPr>
        </p:nvSpPr>
        <p:spPr/>
        <p:txBody>
          <a:bodyPr/>
          <a:lstStyle/>
          <a:p>
            <a:r>
              <a:rPr lang="zh-CN" altLang="en-US"/>
              <a:t>人口年龄结构与地方银行存款</a:t>
            </a:r>
            <a:endParaRPr lang="en-US"/>
          </a:p>
        </p:txBody>
      </p:sp>
      <p:sp>
        <p:nvSpPr>
          <p:cNvPr id="9" name="Slide Number Placeholder 8"/>
          <p:cNvSpPr>
            <a:spLocks noGrp="1"/>
          </p:cNvSpPr>
          <p:nvPr>
            <p:ph type="sldNum" sz="quarter" idx="12"/>
          </p:nvPr>
        </p:nvSpPr>
        <p:spPr/>
        <p:txBody>
          <a:bodyPr/>
          <a:lstStyle/>
          <a:p>
            <a:fld id="{03C3F5E1-8BEB-46F8-B0C6-3051342B5E98}" type="slidenum">
              <a:rPr lang="en-US" smtClean="0"/>
              <a:t>‹#›</a:t>
            </a:fld>
            <a:endParaRPr lang="en-US"/>
          </a:p>
        </p:txBody>
      </p:sp>
    </p:spTree>
    <p:extLst>
      <p:ext uri="{BB962C8B-B14F-4D97-AF65-F5344CB8AC3E}">
        <p14:creationId xmlns:p14="http://schemas.microsoft.com/office/powerpoint/2010/main" val="4089801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a:xfrm>
            <a:off x="1097284" y="6479669"/>
            <a:ext cx="1920000" cy="365125"/>
          </a:xfrm>
        </p:spPr>
        <p:txBody>
          <a:bodyPr/>
          <a:lstStyle/>
          <a:p>
            <a:fld id="{51CC41C6-5164-8F46-8B49-2A1A2D5E82D1}" type="datetime1">
              <a:rPr lang="zh-CN" altLang="en-US" smtClean="0"/>
              <a:t>2023/2/19</a:t>
            </a:fld>
            <a:endParaRPr lang="en-US"/>
          </a:p>
        </p:txBody>
      </p:sp>
      <p:sp>
        <p:nvSpPr>
          <p:cNvPr id="4" name="Footer Placeholder 3"/>
          <p:cNvSpPr>
            <a:spLocks noGrp="1"/>
          </p:cNvSpPr>
          <p:nvPr>
            <p:ph type="ftr" sz="quarter" idx="11"/>
          </p:nvPr>
        </p:nvSpPr>
        <p:spPr/>
        <p:txBody>
          <a:bodyPr/>
          <a:lstStyle/>
          <a:p>
            <a:r>
              <a:rPr lang="zh-CN" altLang="en-US"/>
              <a:t>人口年龄结构与地方银行存款</a:t>
            </a:r>
            <a:endParaRPr lang="en-US"/>
          </a:p>
        </p:txBody>
      </p:sp>
      <p:sp>
        <p:nvSpPr>
          <p:cNvPr id="5" name="Slide Number Placeholder 4"/>
          <p:cNvSpPr>
            <a:spLocks noGrp="1"/>
          </p:cNvSpPr>
          <p:nvPr>
            <p:ph type="sldNum" sz="quarter" idx="12"/>
          </p:nvPr>
        </p:nvSpPr>
        <p:spPr/>
        <p:txBody>
          <a:bodyPr/>
          <a:lstStyle/>
          <a:p>
            <a:fld id="{03C3F5E1-8BEB-46F8-B0C6-3051342B5E98}" type="slidenum">
              <a:rPr lang="en-US" smtClean="0"/>
              <a:t>‹#›</a:t>
            </a:fld>
            <a:endParaRPr lang="en-US"/>
          </a:p>
        </p:txBody>
      </p:sp>
    </p:spTree>
    <p:extLst>
      <p:ext uri="{BB962C8B-B14F-4D97-AF65-F5344CB8AC3E}">
        <p14:creationId xmlns:p14="http://schemas.microsoft.com/office/powerpoint/2010/main" val="4139750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80"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774007F-CE71-CE4E-82CE-71A5FB3A77A1}" type="datetime1">
              <a:rPr lang="zh-CN" altLang="en-US" smtClean="0"/>
              <a:t>2023/2/19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zh-CN" altLang="en-US">
                <a:solidFill>
                  <a:schemeClr val="tx1"/>
                </a:solidFill>
              </a:rPr>
              <a:t>人口年龄结构与地方银行存款</a:t>
            </a:r>
            <a:endParaRPr lang="en-US" dirty="0">
              <a:solidFill>
                <a:schemeClr val="tx1"/>
              </a:solidFill>
            </a:endParaRPr>
          </a:p>
        </p:txBody>
      </p:sp>
      <p:sp>
        <p:nvSpPr>
          <p:cNvPr id="9" name="Slide Number Placeholder 8"/>
          <p:cNvSpPr>
            <a:spLocks noGrp="1"/>
          </p:cNvSpPr>
          <p:nvPr>
            <p:ph type="sldNum" sz="quarter" idx="12"/>
          </p:nvPr>
        </p:nvSpPr>
        <p:spPr/>
        <p:txBody>
          <a:bodyPr/>
          <a:lstStyle/>
          <a:p>
            <a:fld id="{03C3F5E1-8BEB-46F8-B0C6-3051342B5E98}" type="slidenum">
              <a:rPr lang="en-US" smtClean="0"/>
              <a:t>‹#›</a:t>
            </a:fld>
            <a:endParaRPr lang="en-US" dirty="0"/>
          </a:p>
        </p:txBody>
      </p:sp>
    </p:spTree>
    <p:extLst>
      <p:ext uri="{BB962C8B-B14F-4D97-AF65-F5344CB8AC3E}">
        <p14:creationId xmlns:p14="http://schemas.microsoft.com/office/powerpoint/2010/main" val="1305503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21"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27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Date Placeholder 4"/>
          <p:cNvSpPr>
            <a:spLocks noGrp="1"/>
          </p:cNvSpPr>
          <p:nvPr>
            <p:ph type="dt" sz="half" idx="10"/>
          </p:nvPr>
        </p:nvSpPr>
        <p:spPr>
          <a:xfrm>
            <a:off x="465515" y="6459791"/>
            <a:ext cx="2618511" cy="365125"/>
          </a:xfrm>
        </p:spPr>
        <p:txBody>
          <a:bodyPr/>
          <a:lstStyle>
            <a:lvl1pPr algn="l">
              <a:defRPr/>
            </a:lvl1pPr>
          </a:lstStyle>
          <a:p>
            <a:fld id="{79BB5BFE-CA4D-1C4D-8F34-CBFADE70660F}" type="datetime1">
              <a:rPr lang="zh-CN" altLang="en-US" smtClean="0"/>
              <a:t>2023/2/19</a:t>
            </a:fld>
            <a:endParaRPr lang="en-US"/>
          </a:p>
        </p:txBody>
      </p:sp>
      <p:sp>
        <p:nvSpPr>
          <p:cNvPr id="6" name="Footer Placeholder 5"/>
          <p:cNvSpPr>
            <a:spLocks noGrp="1"/>
          </p:cNvSpPr>
          <p:nvPr>
            <p:ph type="ftr" sz="quarter" idx="11"/>
          </p:nvPr>
        </p:nvSpPr>
        <p:spPr>
          <a:xfrm>
            <a:off x="4800600" y="6459791"/>
            <a:ext cx="4648200" cy="365125"/>
          </a:xfrm>
        </p:spPr>
        <p:txBody>
          <a:bodyPr/>
          <a:lstStyle>
            <a:lvl1pPr algn="l">
              <a:defRPr>
                <a:solidFill>
                  <a:schemeClr val="tx1"/>
                </a:solidFill>
              </a:defRPr>
            </a:lvl1pPr>
          </a:lstStyle>
          <a:p>
            <a:r>
              <a:rPr lang="zh-CN" altLang="en-US"/>
              <a:t>人口年龄结构与地方银行存款</a:t>
            </a:r>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03C3F5E1-8BEB-46F8-B0C6-3051342B5E98}" type="slidenum">
              <a:rPr lang="en-US" smtClean="0"/>
              <a:pPr/>
              <a:t>‹#›</a:t>
            </a:fld>
            <a:endParaRPr lang="en-US" dirty="0"/>
          </a:p>
        </p:txBody>
      </p:sp>
    </p:spTree>
    <p:extLst>
      <p:ext uri="{BB962C8B-B14F-4D97-AF65-F5344CB8AC3E}">
        <p14:creationId xmlns:p14="http://schemas.microsoft.com/office/powerpoint/2010/main" val="1985254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4"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27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0" y="0"/>
            <a:ext cx="12191985" cy="4915076"/>
          </a:xfrm>
          <a:blipFill>
            <a:blip r:embed="rId2"/>
            <a:stretch>
              <a:fillRect/>
            </a:stretch>
          </a:blipFill>
        </p:spPr>
        <p:txBody>
          <a:bodyPr lIns="457200" tIns="457200"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54405E9-D57B-2641-8BDA-C198499851BA}" type="datetime1">
              <a:rPr lang="zh-CN" altLang="en-US" smtClean="0"/>
              <a:t>2023/2/19</a:t>
            </a:fld>
            <a:endParaRPr lang="en-US"/>
          </a:p>
        </p:txBody>
      </p:sp>
      <p:sp>
        <p:nvSpPr>
          <p:cNvPr id="6" name="Footer Placeholder 5"/>
          <p:cNvSpPr>
            <a:spLocks noGrp="1"/>
          </p:cNvSpPr>
          <p:nvPr>
            <p:ph type="ftr" sz="quarter" idx="11"/>
          </p:nvPr>
        </p:nvSpPr>
        <p:spPr/>
        <p:txBody>
          <a:bodyPr/>
          <a:lstStyle/>
          <a:p>
            <a:r>
              <a:rPr lang="zh-CN" altLang="en-US"/>
              <a:t>人口年龄结构与地方银行存款</a:t>
            </a:r>
            <a:endParaRPr lang="en-US"/>
          </a:p>
        </p:txBody>
      </p:sp>
      <p:sp>
        <p:nvSpPr>
          <p:cNvPr id="7" name="Slide Number Placeholder 6"/>
          <p:cNvSpPr>
            <a:spLocks noGrp="1"/>
          </p:cNvSpPr>
          <p:nvPr>
            <p:ph type="sldNum" sz="quarter" idx="12"/>
          </p:nvPr>
        </p:nvSpPr>
        <p:spPr/>
        <p:txBody>
          <a:bodyPr/>
          <a:lstStyle/>
          <a:p>
            <a:fld id="{03C3F5E1-8BEB-46F8-B0C6-3051342B5E98}" type="slidenum">
              <a:rPr lang="en-US" smtClean="0"/>
              <a:t>‹#›</a:t>
            </a:fld>
            <a:endParaRPr lang="en-US"/>
          </a:p>
        </p:txBody>
      </p:sp>
    </p:spTree>
    <p:extLst>
      <p:ext uri="{BB962C8B-B14F-4D97-AF65-F5344CB8AC3E}">
        <p14:creationId xmlns:p14="http://schemas.microsoft.com/office/powerpoint/2010/main" val="40681379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4"/>
            <a:ext cx="10058400" cy="707530"/>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207008"/>
            <a:ext cx="10058400" cy="4662086"/>
          </a:xfrm>
          <a:prstGeom prst="rect">
            <a:avLst/>
          </a:prstGeom>
        </p:spPr>
        <p:txBody>
          <a:bodyPr vert="horz" lIns="0" tIns="45720" rIns="0" bIns="45720" rtlCol="0">
            <a:normAutofit/>
          </a:bodyPr>
          <a:lstStyle/>
          <a:p>
            <a:pPr marL="288036" marR="0" lvl="1" indent="-68580" algn="l" defTabSz="685800" rtl="0" eaLnBrk="1" fontAlgn="auto" latinLnBrk="0" hangingPunct="1">
              <a:lnSpc>
                <a:spcPct val="90000"/>
              </a:lnSpc>
              <a:spcBef>
                <a:spcPts val="900"/>
              </a:spcBef>
              <a:spcAft>
                <a:spcPts val="150"/>
              </a:spcAft>
              <a:buClr>
                <a:srgbClr val="4775FF"/>
              </a:buClr>
              <a:buSzPct val="100000"/>
              <a:buFont typeface="Calibri" panose="020F0502020204030204" pitchFamily="34" charset="0"/>
              <a:buChar char=" "/>
              <a:tabLst/>
              <a:defRPr/>
            </a:pPr>
            <a:r>
              <a:rPr kumimoji="0" lang="zh-CN" altLang="en-US" sz="2400" b="0" i="0" u="none" strike="noStrike" kern="1200" cap="none" spc="0" normalizeH="0" baseline="0" noProof="0" dirty="0">
                <a:ln>
                  <a:noFill/>
                </a:ln>
                <a:solidFill>
                  <a:srgbClr val="000000">
                    <a:lumMod val="75000"/>
                    <a:lumOff val="25000"/>
                  </a:srgbClr>
                </a:solidFill>
                <a:effectLst/>
                <a:uLnTx/>
                <a:uFillTx/>
                <a:latin typeface="+mn-lt"/>
                <a:ea typeface="+mn-ea"/>
                <a:cs typeface="+mn-cs"/>
              </a:rPr>
              <a:t>编辑母版文本样式</a:t>
            </a:r>
          </a:p>
          <a:p>
            <a:pPr marL="493776" marR="0" lvl="2" indent="-137160" algn="l" defTabSz="685800" rtl="0" eaLnBrk="1" fontAlgn="auto" latinLnBrk="0" hangingPunct="1">
              <a:lnSpc>
                <a:spcPct val="90000"/>
              </a:lnSpc>
              <a:spcBef>
                <a:spcPts val="150"/>
              </a:spcBef>
              <a:spcAft>
                <a:spcPts val="300"/>
              </a:spcAft>
              <a:buClr>
                <a:srgbClr val="4775FF"/>
              </a:buClr>
              <a:buSzTx/>
              <a:buFont typeface="Calibri" pitchFamily="34" charset="0"/>
              <a:buChar char="◦"/>
              <a:tabLst/>
              <a:defRPr/>
            </a:pPr>
            <a:r>
              <a:rPr kumimoji="0" lang="zh-CN" altLang="en-US" sz="2000" b="0" i="0" u="none" strike="noStrike" kern="1200" cap="none" spc="0" normalizeH="0" baseline="0" noProof="0" dirty="0">
                <a:ln>
                  <a:noFill/>
                </a:ln>
                <a:solidFill>
                  <a:srgbClr val="000000">
                    <a:lumMod val="75000"/>
                    <a:lumOff val="25000"/>
                  </a:srgbClr>
                </a:solidFill>
                <a:effectLst/>
                <a:uLnTx/>
                <a:uFillTx/>
                <a:latin typeface="+mn-lt"/>
                <a:ea typeface="+mn-ea"/>
                <a:cs typeface="+mn-cs"/>
              </a:rPr>
              <a:t>第二级</a:t>
            </a:r>
          </a:p>
          <a:p>
            <a:pPr marL="425196" marR="0" lvl="2" indent="-137160" algn="l" defTabSz="685800" rtl="0" eaLnBrk="1" fontAlgn="auto" latinLnBrk="0" hangingPunct="1">
              <a:lnSpc>
                <a:spcPct val="90000"/>
              </a:lnSpc>
              <a:spcBef>
                <a:spcPts val="150"/>
              </a:spcBef>
              <a:spcAft>
                <a:spcPts val="300"/>
              </a:spcAft>
              <a:buClr>
                <a:srgbClr val="4775FF"/>
              </a:buClr>
              <a:buSzTx/>
              <a:buFont typeface="Calibri" pitchFamily="34" charset="0"/>
              <a:buChar char="◦"/>
              <a:tabLst/>
              <a:defRPr/>
            </a:pPr>
            <a:r>
              <a:rPr kumimoji="0" lang="zh-CN" altLang="en-US" sz="1200" b="0" i="0" u="none" strike="noStrike" kern="1200" cap="none" spc="0" normalizeH="0" baseline="0" noProof="0" dirty="0">
                <a:ln>
                  <a:noFill/>
                </a:ln>
                <a:solidFill>
                  <a:srgbClr val="000000">
                    <a:lumMod val="75000"/>
                    <a:lumOff val="25000"/>
                  </a:srgbClr>
                </a:solidFill>
                <a:effectLst/>
                <a:uLnTx/>
                <a:uFillTx/>
                <a:latin typeface="+mn-lt"/>
                <a:ea typeface="+mn-ea"/>
                <a:cs typeface="+mn-cs"/>
              </a:rPr>
              <a:t>第三级</a:t>
            </a:r>
          </a:p>
          <a:p>
            <a:pPr marL="562356" marR="0" lvl="3" indent="-137160" algn="l" defTabSz="685800" rtl="0" eaLnBrk="1" fontAlgn="auto" latinLnBrk="0" hangingPunct="1">
              <a:lnSpc>
                <a:spcPct val="90000"/>
              </a:lnSpc>
              <a:spcBef>
                <a:spcPts val="150"/>
              </a:spcBef>
              <a:spcAft>
                <a:spcPts val="300"/>
              </a:spcAft>
              <a:buClr>
                <a:srgbClr val="4775FF"/>
              </a:buClr>
              <a:buSzTx/>
              <a:buFont typeface="Calibri" pitchFamily="34" charset="0"/>
              <a:buChar char="◦"/>
              <a:tabLst/>
              <a:defRPr/>
            </a:pPr>
            <a:r>
              <a:rPr kumimoji="0" lang="zh-CN" altLang="en-US" sz="1050" b="0" i="0" u="none" strike="noStrike" kern="1200" cap="none" spc="0" normalizeH="0" baseline="0" noProof="0" dirty="0">
                <a:ln>
                  <a:noFill/>
                </a:ln>
                <a:solidFill>
                  <a:srgbClr val="000000">
                    <a:lumMod val="75000"/>
                    <a:lumOff val="25000"/>
                  </a:srgbClr>
                </a:solidFill>
                <a:effectLst/>
                <a:uLnTx/>
                <a:uFillTx/>
                <a:latin typeface="+mn-lt"/>
                <a:ea typeface="+mn-ea"/>
                <a:cs typeface="+mn-cs"/>
              </a:rPr>
              <a:t>第四级</a:t>
            </a:r>
          </a:p>
          <a:p>
            <a:pPr marL="699516" marR="0" lvl="4" indent="-137160" algn="l" defTabSz="685800" rtl="0" eaLnBrk="1" fontAlgn="auto" latinLnBrk="0" hangingPunct="1">
              <a:lnSpc>
                <a:spcPct val="90000"/>
              </a:lnSpc>
              <a:spcBef>
                <a:spcPts val="150"/>
              </a:spcBef>
              <a:spcAft>
                <a:spcPts val="300"/>
              </a:spcAft>
              <a:buClr>
                <a:srgbClr val="4775FF"/>
              </a:buClr>
              <a:buSzTx/>
              <a:buFont typeface="Calibri" pitchFamily="34" charset="0"/>
              <a:buChar char="◦"/>
              <a:tabLst/>
              <a:defRPr/>
            </a:pPr>
            <a:r>
              <a:rPr kumimoji="0" lang="zh-CN" altLang="en-US" sz="1050" b="0" i="0" u="none" strike="noStrike" kern="1200" cap="none" spc="0" normalizeH="0" baseline="0" noProof="0" dirty="0">
                <a:ln>
                  <a:noFill/>
                </a:ln>
                <a:solidFill>
                  <a:srgbClr val="000000">
                    <a:lumMod val="75000"/>
                    <a:lumOff val="25000"/>
                  </a:srgbClr>
                </a:solidFill>
                <a:effectLst/>
                <a:uLnTx/>
                <a:uFillTx/>
                <a:latin typeface="+mn-lt"/>
                <a:ea typeface="+mn-ea"/>
                <a:cs typeface="+mn-cs"/>
              </a:rPr>
              <a:t>第五级</a:t>
            </a:r>
            <a:endParaRPr lang="en-US" dirty="0"/>
          </a:p>
        </p:txBody>
      </p:sp>
      <p:sp>
        <p:nvSpPr>
          <p:cNvPr id="4" name="Date Placeholder 3"/>
          <p:cNvSpPr>
            <a:spLocks noGrp="1"/>
          </p:cNvSpPr>
          <p:nvPr>
            <p:ph type="dt" sz="half" idx="2"/>
          </p:nvPr>
        </p:nvSpPr>
        <p:spPr>
          <a:xfrm>
            <a:off x="1097284" y="6459791"/>
            <a:ext cx="1920000" cy="365125"/>
          </a:xfrm>
          <a:prstGeom prst="rect">
            <a:avLst/>
          </a:prstGeom>
        </p:spPr>
        <p:txBody>
          <a:bodyPr vert="horz" lIns="91440" tIns="45720" rIns="91440" bIns="45720" rtlCol="0" anchor="ctr"/>
          <a:lstStyle>
            <a:lvl1pPr algn="l">
              <a:defRPr sz="1600">
                <a:solidFill>
                  <a:schemeClr val="tx1"/>
                </a:solidFill>
              </a:defRPr>
            </a:lvl1pPr>
          </a:lstStyle>
          <a:p>
            <a:fld id="{BBF3925A-7964-B443-BBEE-617F6251191D}" type="datetime1">
              <a:rPr lang="zh-CN" altLang="en-US" smtClean="0"/>
              <a:t>2023/2/19</a:t>
            </a:fld>
            <a:endParaRPr lang="en-US" dirty="0"/>
          </a:p>
        </p:txBody>
      </p:sp>
      <p:sp>
        <p:nvSpPr>
          <p:cNvPr id="5" name="Footer Placeholder 4"/>
          <p:cNvSpPr>
            <a:spLocks noGrp="1"/>
          </p:cNvSpPr>
          <p:nvPr>
            <p:ph type="ftr" sz="quarter" idx="3"/>
          </p:nvPr>
        </p:nvSpPr>
        <p:spPr>
          <a:xfrm>
            <a:off x="3216000" y="6459791"/>
            <a:ext cx="5760000" cy="365125"/>
          </a:xfrm>
          <a:prstGeom prst="rect">
            <a:avLst/>
          </a:prstGeom>
        </p:spPr>
        <p:txBody>
          <a:bodyPr vert="horz" lIns="91440" tIns="45720" rIns="91440" bIns="45720" rtlCol="0" anchor="ctr"/>
          <a:lstStyle>
            <a:lvl1pPr algn="ctr">
              <a:defRPr sz="1600" cap="all" baseline="0">
                <a:solidFill>
                  <a:schemeClr val="tx1"/>
                </a:solidFill>
              </a:defRPr>
            </a:lvl1pPr>
          </a:lstStyle>
          <a:p>
            <a:r>
              <a:rPr lang="zh-CN" altLang="en-US"/>
              <a:t>人口年龄结构与地方银行存款</a:t>
            </a:r>
            <a:endParaRPr lang="en-US" dirty="0"/>
          </a:p>
        </p:txBody>
      </p:sp>
      <p:sp>
        <p:nvSpPr>
          <p:cNvPr id="6" name="Slide Number Placeholder 5"/>
          <p:cNvSpPr>
            <a:spLocks noGrp="1"/>
          </p:cNvSpPr>
          <p:nvPr>
            <p:ph type="sldNum" sz="quarter" idx="4"/>
          </p:nvPr>
        </p:nvSpPr>
        <p:spPr>
          <a:xfrm>
            <a:off x="9900462" y="6459791"/>
            <a:ext cx="1312025" cy="365125"/>
          </a:xfrm>
          <a:prstGeom prst="rect">
            <a:avLst/>
          </a:prstGeom>
        </p:spPr>
        <p:txBody>
          <a:bodyPr vert="horz" lIns="91440" tIns="45720" rIns="91440" bIns="45720" rtlCol="0" anchor="ctr"/>
          <a:lstStyle>
            <a:lvl1pPr algn="r">
              <a:defRPr sz="1600">
                <a:solidFill>
                  <a:schemeClr val="tx1"/>
                </a:solidFill>
              </a:defRPr>
            </a:lvl1pPr>
          </a:lstStyle>
          <a:p>
            <a:fld id="{03C3F5E1-8BEB-46F8-B0C6-3051342B5E98}" type="slidenum">
              <a:rPr lang="en-US" smtClean="0"/>
              <a:pPr/>
              <a:t>‹#›</a:t>
            </a:fld>
            <a:endParaRPr lang="en-US" dirty="0"/>
          </a:p>
        </p:txBody>
      </p:sp>
      <p:cxnSp>
        <p:nvCxnSpPr>
          <p:cNvPr id="10" name="Straight Connector 9"/>
          <p:cNvCxnSpPr/>
          <p:nvPr/>
        </p:nvCxnSpPr>
        <p:spPr>
          <a:xfrm>
            <a:off x="1030972" y="994133"/>
            <a:ext cx="1024128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2498951"/>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Lst>
  <p:hf sldNum="0" hdr="0" dt="0"/>
  <p:txStyles>
    <p:titleStyle>
      <a:lvl1pPr algn="l" defTabSz="685800" rtl="0" eaLnBrk="1" latinLnBrk="0" hangingPunct="1">
        <a:lnSpc>
          <a:spcPct val="85000"/>
        </a:lnSpc>
        <a:spcBef>
          <a:spcPct val="0"/>
        </a:spcBef>
        <a:buNone/>
        <a:defRPr sz="2800" kern="1200" spc="-38" baseline="0">
          <a:solidFill>
            <a:schemeClr val="tx1">
              <a:lumMod val="75000"/>
              <a:lumOff val="25000"/>
            </a:schemeClr>
          </a:solidFill>
          <a:latin typeface="+mj-lt"/>
          <a:ea typeface="+mj-ea"/>
          <a:cs typeface="+mj-cs"/>
        </a:defRPr>
      </a:lvl1pPr>
    </p:titleStyle>
    <p:bodyStyle>
      <a:lvl1pPr marL="91440" marR="0" indent="-68580" algn="l" defTabSz="685800" rtl="0" eaLnBrk="1" fontAlgn="auto" latinLnBrk="0" hangingPunct="1">
        <a:lnSpc>
          <a:spcPct val="90000"/>
        </a:lnSpc>
        <a:spcBef>
          <a:spcPts val="900"/>
        </a:spcBef>
        <a:spcAft>
          <a:spcPts val="150"/>
        </a:spcAft>
        <a:buClr>
          <a:srgbClr val="4775FF"/>
        </a:buClr>
        <a:buSzPct val="100000"/>
        <a:buFont typeface="Calibri" panose="020F0502020204030204" pitchFamily="34" charset="0"/>
        <a:buChar char=" "/>
        <a:tabLst/>
        <a:defRPr sz="2400" kern="1200">
          <a:solidFill>
            <a:schemeClr val="tx1">
              <a:lumMod val="75000"/>
              <a:lumOff val="25000"/>
            </a:schemeClr>
          </a:solidFill>
          <a:latin typeface="+mn-lt"/>
          <a:ea typeface="+mn-ea"/>
          <a:cs typeface="+mn-cs"/>
        </a:defRPr>
      </a:lvl1pPr>
      <a:lvl2pPr marL="219456" marR="0" indent="0" algn="l" defTabSz="685800" rtl="0" eaLnBrk="1" fontAlgn="auto" latinLnBrk="0" hangingPunct="1">
        <a:lnSpc>
          <a:spcPct val="90000"/>
        </a:lnSpc>
        <a:spcBef>
          <a:spcPts val="150"/>
        </a:spcBef>
        <a:spcAft>
          <a:spcPts val="300"/>
        </a:spcAft>
        <a:buClr>
          <a:srgbClr val="4775FF"/>
        </a:buClr>
        <a:buSzTx/>
        <a:buFont typeface="Wingdings" panose="05000000000000000000" pitchFamily="2" charset="2"/>
        <a:buNone/>
        <a:tabLst/>
        <a:defRPr sz="2000" kern="1200">
          <a:solidFill>
            <a:schemeClr val="tx1">
              <a:lumMod val="75000"/>
              <a:lumOff val="25000"/>
            </a:schemeClr>
          </a:solidFill>
          <a:latin typeface="+mn-lt"/>
          <a:ea typeface="+mn-ea"/>
          <a:cs typeface="+mn-cs"/>
        </a:defRPr>
      </a:lvl2pPr>
      <a:lvl3pPr marL="425196" marR="0" indent="-137160" algn="l" defTabSz="685800" rtl="0" eaLnBrk="1" fontAlgn="auto" latinLnBrk="0" hangingPunct="1">
        <a:lnSpc>
          <a:spcPct val="90000"/>
        </a:lnSpc>
        <a:spcBef>
          <a:spcPts val="150"/>
        </a:spcBef>
        <a:spcAft>
          <a:spcPts val="300"/>
        </a:spcAft>
        <a:buClr>
          <a:srgbClr val="4775FF"/>
        </a:buClr>
        <a:buSzTx/>
        <a:buFont typeface="Calibri" pitchFamily="34" charset="0"/>
        <a:buChar char="◦"/>
        <a:tabLst/>
        <a:defRPr sz="1200" kern="1200">
          <a:solidFill>
            <a:schemeClr val="tx1">
              <a:lumMod val="75000"/>
              <a:lumOff val="25000"/>
            </a:schemeClr>
          </a:solidFill>
          <a:latin typeface="+mn-lt"/>
          <a:ea typeface="+mn-ea"/>
          <a:cs typeface="+mn-cs"/>
        </a:defRPr>
      </a:lvl3pPr>
      <a:lvl4pPr marL="562356" marR="0" indent="-137160" algn="l" defTabSz="685800" rtl="0" eaLnBrk="1" fontAlgn="auto" latinLnBrk="0" hangingPunct="1">
        <a:lnSpc>
          <a:spcPct val="90000"/>
        </a:lnSpc>
        <a:spcBef>
          <a:spcPts val="150"/>
        </a:spcBef>
        <a:spcAft>
          <a:spcPts val="300"/>
        </a:spcAft>
        <a:buClr>
          <a:srgbClr val="4775FF"/>
        </a:buClr>
        <a:buSzTx/>
        <a:buFont typeface="Calibri" pitchFamily="34" charset="0"/>
        <a:buChar char="◦"/>
        <a:tabLst/>
        <a:defRPr sz="1050" kern="1200">
          <a:solidFill>
            <a:schemeClr val="tx1">
              <a:lumMod val="75000"/>
              <a:lumOff val="25000"/>
            </a:schemeClr>
          </a:solidFill>
          <a:latin typeface="+mn-lt"/>
          <a:ea typeface="+mn-ea"/>
          <a:cs typeface="+mn-cs"/>
        </a:defRPr>
      </a:lvl4pPr>
      <a:lvl5pPr marL="699516" marR="0" indent="-137160" algn="l" defTabSz="685800" rtl="0" eaLnBrk="1" fontAlgn="auto" latinLnBrk="0" hangingPunct="1">
        <a:lnSpc>
          <a:spcPct val="90000"/>
        </a:lnSpc>
        <a:spcBef>
          <a:spcPts val="150"/>
        </a:spcBef>
        <a:spcAft>
          <a:spcPts val="300"/>
        </a:spcAft>
        <a:buClr>
          <a:srgbClr val="4775FF"/>
        </a:buClr>
        <a:buSzTx/>
        <a:buFont typeface="Calibri" pitchFamily="34" charset="0"/>
        <a:buChar char="◦"/>
        <a:tabLst/>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069052-E464-42D5-BF81-D1D8894F2264}"/>
              </a:ext>
            </a:extLst>
          </p:cNvPr>
          <p:cNvSpPr>
            <a:spLocks noGrp="1"/>
          </p:cNvSpPr>
          <p:nvPr>
            <p:ph type="ctrTitle"/>
          </p:nvPr>
        </p:nvSpPr>
        <p:spPr/>
        <p:txBody>
          <a:bodyPr>
            <a:normAutofit/>
          </a:bodyPr>
          <a:lstStyle/>
          <a:p>
            <a:br>
              <a:rPr lang="en-US" altLang="zh-CN" dirty="0"/>
            </a:br>
            <a:r>
              <a:rPr lang="zh-CN" altLang="en-US" dirty="0"/>
              <a:t>人口年龄结构与地方银行存款</a:t>
            </a:r>
          </a:p>
        </p:txBody>
      </p:sp>
      <p:sp>
        <p:nvSpPr>
          <p:cNvPr id="3" name="副标题 2">
            <a:extLst>
              <a:ext uri="{FF2B5EF4-FFF2-40B4-BE49-F238E27FC236}">
                <a16:creationId xmlns:a16="http://schemas.microsoft.com/office/drawing/2014/main" id="{6BF3F231-4F94-42B3-961F-F58FD51F8908}"/>
              </a:ext>
            </a:extLst>
          </p:cNvPr>
          <p:cNvSpPr>
            <a:spLocks noGrp="1"/>
          </p:cNvSpPr>
          <p:nvPr>
            <p:ph type="subTitle" idx="1"/>
          </p:nvPr>
        </p:nvSpPr>
        <p:spPr/>
        <p:txBody>
          <a:bodyPr/>
          <a:lstStyle/>
          <a:p>
            <a:r>
              <a:rPr lang="zh-CN" altLang="en-US" dirty="0"/>
              <a:t>周博洋</a:t>
            </a:r>
            <a:endParaRPr lang="en-US" altLang="zh-CN" dirty="0"/>
          </a:p>
          <a:p>
            <a:r>
              <a:rPr lang="en-US" altLang="zh-CN" dirty="0"/>
              <a:t>2023</a:t>
            </a:r>
            <a:r>
              <a:rPr lang="zh-CN" altLang="en-US" dirty="0"/>
              <a:t>年</a:t>
            </a:r>
            <a:r>
              <a:rPr lang="en-US" altLang="zh-CN" dirty="0"/>
              <a:t>2</a:t>
            </a:r>
            <a:r>
              <a:rPr lang="zh-CN" altLang="en-US" dirty="0"/>
              <a:t>月</a:t>
            </a:r>
          </a:p>
        </p:txBody>
      </p:sp>
    </p:spTree>
    <p:extLst>
      <p:ext uri="{BB962C8B-B14F-4D97-AF65-F5344CB8AC3E}">
        <p14:creationId xmlns:p14="http://schemas.microsoft.com/office/powerpoint/2010/main" val="15524075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1D8101-2999-411B-812B-32D3A234FCEC}"/>
              </a:ext>
            </a:extLst>
          </p:cNvPr>
          <p:cNvSpPr>
            <a:spLocks noGrp="1"/>
          </p:cNvSpPr>
          <p:nvPr>
            <p:ph type="title"/>
          </p:nvPr>
        </p:nvSpPr>
        <p:spPr/>
        <p:txBody>
          <a:bodyPr/>
          <a:lstStyle/>
          <a:p>
            <a:r>
              <a:rPr lang="zh-CN" altLang="en-US" dirty="0"/>
              <a:t>理论与机制</a:t>
            </a:r>
          </a:p>
        </p:txBody>
      </p:sp>
      <p:sp>
        <p:nvSpPr>
          <p:cNvPr id="3" name="内容占位符 2">
            <a:extLst>
              <a:ext uri="{FF2B5EF4-FFF2-40B4-BE49-F238E27FC236}">
                <a16:creationId xmlns:a16="http://schemas.microsoft.com/office/drawing/2014/main" id="{F56F6BBC-9E38-4CE6-83D0-CC71F5E3D0EA}"/>
              </a:ext>
            </a:extLst>
          </p:cNvPr>
          <p:cNvSpPr>
            <a:spLocks noGrp="1"/>
          </p:cNvSpPr>
          <p:nvPr>
            <p:ph idx="1"/>
          </p:nvPr>
        </p:nvSpPr>
        <p:spPr/>
        <p:txBody>
          <a:bodyPr>
            <a:normAutofit fontScale="85000" lnSpcReduction="20000"/>
          </a:bodyPr>
          <a:lstStyle/>
          <a:p>
            <a:r>
              <a:rPr lang="en-US" altLang="zh-CN" dirty="0"/>
              <a:t>De</a:t>
            </a:r>
            <a:r>
              <a:rPr lang="zh-CN" altLang="en-US" dirty="0"/>
              <a:t> </a:t>
            </a:r>
            <a:r>
              <a:rPr lang="en-US" altLang="zh-CN" dirty="0" err="1"/>
              <a:t>Nardi</a:t>
            </a:r>
            <a:r>
              <a:rPr lang="zh-CN" altLang="en-US" dirty="0"/>
              <a:t> ：退休后持有的资产不会随年龄快速下降</a:t>
            </a:r>
            <a:endParaRPr lang="en-US" altLang="zh-CN" dirty="0"/>
          </a:p>
          <a:p>
            <a:pPr lvl="1"/>
            <a:r>
              <a:rPr lang="zh-CN" altLang="en-US" dirty="0">
                <a:solidFill>
                  <a:srgbClr val="FF0000"/>
                </a:solidFill>
              </a:rPr>
              <a:t>老年人</a:t>
            </a:r>
            <a:r>
              <a:rPr lang="zh-CN" altLang="en-US" dirty="0">
                <a:solidFill>
                  <a:schemeClr val="tx1"/>
                </a:solidFill>
              </a:rPr>
              <a:t>会造成</a:t>
            </a:r>
            <a:r>
              <a:rPr lang="zh-CN" altLang="en-US" dirty="0">
                <a:solidFill>
                  <a:srgbClr val="FF0000"/>
                </a:solidFill>
              </a:rPr>
              <a:t>高储蓄率</a:t>
            </a:r>
            <a:r>
              <a:rPr lang="zh-CN" altLang="en-US" dirty="0"/>
              <a:t>的退休家庭</a:t>
            </a:r>
            <a:endParaRPr lang="en-US" altLang="zh-CN" dirty="0"/>
          </a:p>
          <a:p>
            <a:pPr lvl="1"/>
            <a:r>
              <a:rPr lang="zh-CN" altLang="en-US" dirty="0"/>
              <a:t>这比基本生命周期模型所暗示的更慢地减少储蓄</a:t>
            </a:r>
            <a:endParaRPr lang="en-US" altLang="zh-CN" dirty="0"/>
          </a:p>
          <a:p>
            <a:pPr lvl="2"/>
            <a:r>
              <a:rPr lang="zh-CN" altLang="en-US" dirty="0"/>
              <a:t>人们拥有一定资产和收入（社会保障权利）后开始退休</a:t>
            </a:r>
            <a:endParaRPr lang="en-US" altLang="zh-CN" dirty="0"/>
          </a:p>
          <a:p>
            <a:pPr lvl="2"/>
            <a:r>
              <a:rPr lang="zh-CN" altLang="en-US" dirty="0"/>
              <a:t>存在寿命不确定性</a:t>
            </a:r>
            <a:endParaRPr lang="en-US" altLang="zh-CN" dirty="0"/>
          </a:p>
          <a:p>
            <a:pPr lvl="2"/>
            <a:r>
              <a:rPr lang="zh-CN" altLang="en-US" dirty="0"/>
              <a:t>人们活着的时候存钱是为了平滑消费</a:t>
            </a:r>
            <a:endParaRPr lang="en-US" altLang="zh-CN" dirty="0"/>
          </a:p>
          <a:p>
            <a:r>
              <a:rPr lang="zh-CN" altLang="en-US" dirty="0"/>
              <a:t>为什么老龄人喜欢存款？两方面原因</a:t>
            </a:r>
            <a:endParaRPr lang="en-US" altLang="zh-CN" dirty="0"/>
          </a:p>
          <a:p>
            <a:pPr lvl="1"/>
            <a:r>
              <a:rPr lang="zh-CN" altLang="en-US" dirty="0"/>
              <a:t>从风险偏好看，具有</a:t>
            </a:r>
            <a:r>
              <a:rPr lang="zh-CN" altLang="en-US" dirty="0">
                <a:solidFill>
                  <a:srgbClr val="FF0000"/>
                </a:solidFill>
              </a:rPr>
              <a:t>预防性储蓄动机</a:t>
            </a:r>
            <a:endParaRPr lang="en-US" altLang="zh-CN" dirty="0">
              <a:solidFill>
                <a:srgbClr val="FF0000"/>
              </a:solidFill>
            </a:endParaRPr>
          </a:p>
          <a:p>
            <a:pPr lvl="2"/>
            <a:r>
              <a:rPr lang="zh-CN" altLang="en-US" dirty="0"/>
              <a:t>医疗预期成本</a:t>
            </a:r>
            <a:endParaRPr lang="en-US" altLang="zh-CN" dirty="0"/>
          </a:p>
          <a:p>
            <a:pPr lvl="2"/>
            <a:r>
              <a:rPr lang="zh-CN" altLang="en-US" dirty="0"/>
              <a:t>生命周期不确定的异质性</a:t>
            </a:r>
            <a:endParaRPr lang="en-US" altLang="zh-CN" dirty="0"/>
          </a:p>
          <a:p>
            <a:pPr lvl="2"/>
            <a:r>
              <a:rPr lang="zh-CN" altLang="en-US" dirty="0"/>
              <a:t>社保、养老制度</a:t>
            </a:r>
            <a:endParaRPr lang="en-US" altLang="zh-CN" dirty="0"/>
          </a:p>
          <a:p>
            <a:pPr lvl="1"/>
            <a:r>
              <a:rPr lang="zh-CN" altLang="zh-CN" sz="2400" dirty="0">
                <a:solidFill>
                  <a:srgbClr val="FF0000"/>
                </a:solidFill>
              </a:rPr>
              <a:t>遗赠动机</a:t>
            </a:r>
          </a:p>
          <a:p>
            <a:endParaRPr lang="en-US" altLang="zh-CN" dirty="0">
              <a:solidFill>
                <a:schemeClr val="tx1"/>
              </a:solidFill>
            </a:endParaRPr>
          </a:p>
          <a:p>
            <a:endParaRPr lang="en-US" altLang="zh-CN" dirty="0">
              <a:solidFill>
                <a:schemeClr val="tx1"/>
              </a:solidFill>
            </a:endParaRPr>
          </a:p>
          <a:p>
            <a:pPr lvl="1"/>
            <a:endParaRPr lang="zh-CN" altLang="en-US" dirty="0"/>
          </a:p>
          <a:p>
            <a:endParaRPr lang="zh-CN" altLang="en-US" dirty="0"/>
          </a:p>
          <a:p>
            <a:endParaRPr lang="en-US" altLang="zh-CN" dirty="0"/>
          </a:p>
          <a:p>
            <a:pPr marL="595440" lvl="1" indent="0">
              <a:buNone/>
            </a:pPr>
            <a:endParaRPr lang="en-US" altLang="zh-CN" dirty="0"/>
          </a:p>
        </p:txBody>
      </p:sp>
      <p:sp>
        <p:nvSpPr>
          <p:cNvPr id="5" name="页脚占位符 4">
            <a:extLst>
              <a:ext uri="{FF2B5EF4-FFF2-40B4-BE49-F238E27FC236}">
                <a16:creationId xmlns:a16="http://schemas.microsoft.com/office/drawing/2014/main" id="{E46D4900-8D71-4A88-8B86-1EF149B8584B}"/>
              </a:ext>
            </a:extLst>
          </p:cNvPr>
          <p:cNvSpPr>
            <a:spLocks noGrp="1"/>
          </p:cNvSpPr>
          <p:nvPr>
            <p:ph type="ftr" sz="quarter" idx="11"/>
          </p:nvPr>
        </p:nvSpPr>
        <p:spPr>
          <a:solidFill>
            <a:schemeClr val="accent2"/>
          </a:solidFill>
        </p:spPr>
        <p:txBody>
          <a:bodyPr/>
          <a:lstStyle/>
          <a:p>
            <a:r>
              <a:rPr lang="zh-CN" altLang="en-US"/>
              <a:t>人口年龄结构与地方银行存款</a:t>
            </a:r>
            <a:endParaRPr lang="en-US" altLang="zh-CN" dirty="0"/>
          </a:p>
        </p:txBody>
      </p:sp>
    </p:spTree>
    <p:extLst>
      <p:ext uri="{BB962C8B-B14F-4D97-AF65-F5344CB8AC3E}">
        <p14:creationId xmlns:p14="http://schemas.microsoft.com/office/powerpoint/2010/main" val="3858902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1D8101-2999-411B-812B-32D3A234FCEC}"/>
              </a:ext>
            </a:extLst>
          </p:cNvPr>
          <p:cNvSpPr>
            <a:spLocks noGrp="1"/>
          </p:cNvSpPr>
          <p:nvPr>
            <p:ph type="title"/>
          </p:nvPr>
        </p:nvSpPr>
        <p:spPr/>
        <p:txBody>
          <a:bodyPr/>
          <a:lstStyle/>
          <a:p>
            <a:r>
              <a:rPr lang="zh-CN" altLang="en-US" dirty="0"/>
              <a:t>理论与机制</a:t>
            </a:r>
          </a:p>
        </p:txBody>
      </p:sp>
      <p:sp>
        <p:nvSpPr>
          <p:cNvPr id="3" name="内容占位符 2">
            <a:extLst>
              <a:ext uri="{FF2B5EF4-FFF2-40B4-BE49-F238E27FC236}">
                <a16:creationId xmlns:a16="http://schemas.microsoft.com/office/drawing/2014/main" id="{F56F6BBC-9E38-4CE6-83D0-CC71F5E3D0EA}"/>
              </a:ext>
            </a:extLst>
          </p:cNvPr>
          <p:cNvSpPr>
            <a:spLocks noGrp="1"/>
          </p:cNvSpPr>
          <p:nvPr>
            <p:ph idx="1"/>
          </p:nvPr>
        </p:nvSpPr>
        <p:spPr/>
        <p:txBody>
          <a:bodyPr>
            <a:normAutofit fontScale="92500" lnSpcReduction="20000"/>
          </a:bodyPr>
          <a:lstStyle/>
          <a:p>
            <a:r>
              <a:rPr lang="zh-CN" altLang="en-US" dirty="0"/>
              <a:t>探讨生命周期理论对于中国当前背景的不适用性</a:t>
            </a:r>
            <a:endParaRPr lang="en-US" altLang="zh-CN" dirty="0"/>
          </a:p>
          <a:p>
            <a:pPr lvl="1"/>
            <a:r>
              <a:rPr lang="en-US" altLang="zh-CN" dirty="0"/>
              <a:t>LCH</a:t>
            </a:r>
            <a:r>
              <a:rPr lang="zh-CN" altLang="en-US" dirty="0"/>
              <a:t>认为老年人更多的消费，但近年来随着中国人口老龄化不断加深，储蓄率不断提高</a:t>
            </a:r>
            <a:endParaRPr lang="en-US" altLang="zh-CN" dirty="0"/>
          </a:p>
          <a:p>
            <a:pPr lvl="2"/>
            <a:r>
              <a:rPr lang="zh-CN" altLang="en-US" dirty="0"/>
              <a:t>随着中国经济高速发展，人均可支配收入增加（有更多的钱可存）。并且，已有研究表明，人口结构与风险偏好的关系，老年人更少地购买风险资产，而更多的存钱（愿意存钱）。且我国金融市场发展相对滞后，金融产品单一。 </a:t>
            </a:r>
            <a:endParaRPr lang="en-US" altLang="zh-CN" dirty="0"/>
          </a:p>
          <a:p>
            <a:pPr lvl="2"/>
            <a:r>
              <a:rPr lang="zh-CN" altLang="en-US" dirty="0"/>
              <a:t>老年人的储蓄动机：预防风险，且当前社会保障体系并不完善；消费习惯；遗赠动机。</a:t>
            </a:r>
            <a:endParaRPr lang="en-US" altLang="zh-CN" dirty="0"/>
          </a:p>
          <a:p>
            <a:r>
              <a:rPr lang="zh-CN" altLang="en-US" dirty="0"/>
              <a:t>总的来说，主要有两条理论机制</a:t>
            </a:r>
            <a:endParaRPr lang="en-US" altLang="zh-CN" dirty="0"/>
          </a:p>
          <a:p>
            <a:pPr lvl="1"/>
            <a:r>
              <a:rPr lang="zh-CN" altLang="en-US" dirty="0"/>
              <a:t>一方面是，随着经济社会发展，老年人拥有更多的财富可以支配</a:t>
            </a:r>
            <a:endParaRPr lang="en-US" altLang="zh-CN" dirty="0"/>
          </a:p>
          <a:p>
            <a:pPr lvl="1"/>
            <a:r>
              <a:rPr lang="zh-CN" altLang="en-US" dirty="0"/>
              <a:t>另一方面，出于风险厌恶，老年人将更多的钱存起来</a:t>
            </a:r>
            <a:endParaRPr lang="en-US" altLang="zh-CN" dirty="0"/>
          </a:p>
          <a:p>
            <a:endParaRPr lang="en-US" altLang="zh-CN" dirty="0">
              <a:solidFill>
                <a:schemeClr val="tx1"/>
              </a:solidFill>
            </a:endParaRPr>
          </a:p>
          <a:p>
            <a:endParaRPr lang="en-US" altLang="zh-CN" dirty="0">
              <a:solidFill>
                <a:schemeClr val="tx1"/>
              </a:solidFill>
            </a:endParaRPr>
          </a:p>
          <a:p>
            <a:pPr lvl="1"/>
            <a:endParaRPr lang="zh-CN" altLang="en-US" dirty="0"/>
          </a:p>
          <a:p>
            <a:endParaRPr lang="zh-CN" altLang="en-US" dirty="0"/>
          </a:p>
          <a:p>
            <a:endParaRPr lang="en-US" altLang="zh-CN" dirty="0"/>
          </a:p>
          <a:p>
            <a:pPr marL="595440" lvl="1" indent="0">
              <a:buNone/>
            </a:pPr>
            <a:endParaRPr lang="en-US" altLang="zh-CN" dirty="0"/>
          </a:p>
        </p:txBody>
      </p:sp>
      <p:sp>
        <p:nvSpPr>
          <p:cNvPr id="5" name="页脚占位符 4">
            <a:extLst>
              <a:ext uri="{FF2B5EF4-FFF2-40B4-BE49-F238E27FC236}">
                <a16:creationId xmlns:a16="http://schemas.microsoft.com/office/drawing/2014/main" id="{E46D4900-8D71-4A88-8B86-1EF149B8584B}"/>
              </a:ext>
            </a:extLst>
          </p:cNvPr>
          <p:cNvSpPr>
            <a:spLocks noGrp="1"/>
          </p:cNvSpPr>
          <p:nvPr>
            <p:ph type="ftr" sz="quarter" idx="11"/>
          </p:nvPr>
        </p:nvSpPr>
        <p:spPr>
          <a:solidFill>
            <a:schemeClr val="accent2"/>
          </a:solidFill>
        </p:spPr>
        <p:txBody>
          <a:bodyPr/>
          <a:lstStyle/>
          <a:p>
            <a:r>
              <a:rPr lang="zh-CN" altLang="en-US"/>
              <a:t>人口年龄结构与地方银行存款</a:t>
            </a:r>
            <a:endParaRPr lang="en-US" altLang="zh-CN" dirty="0"/>
          </a:p>
        </p:txBody>
      </p:sp>
    </p:spTree>
    <p:extLst>
      <p:ext uri="{BB962C8B-B14F-4D97-AF65-F5344CB8AC3E}">
        <p14:creationId xmlns:p14="http://schemas.microsoft.com/office/powerpoint/2010/main" val="23657293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1D8101-2999-411B-812B-32D3A234FCEC}"/>
              </a:ext>
            </a:extLst>
          </p:cNvPr>
          <p:cNvSpPr>
            <a:spLocks noGrp="1"/>
          </p:cNvSpPr>
          <p:nvPr>
            <p:ph type="title"/>
          </p:nvPr>
        </p:nvSpPr>
        <p:spPr/>
        <p:txBody>
          <a:bodyPr/>
          <a:lstStyle/>
          <a:p>
            <a:r>
              <a:rPr lang="zh-CN" altLang="en-US"/>
              <a:t>理论与机制</a:t>
            </a:r>
            <a:endParaRPr lang="zh-CN" altLang="en-US" dirty="0"/>
          </a:p>
        </p:txBody>
      </p:sp>
      <p:sp>
        <p:nvSpPr>
          <p:cNvPr id="3" name="内容占位符 2">
            <a:extLst>
              <a:ext uri="{FF2B5EF4-FFF2-40B4-BE49-F238E27FC236}">
                <a16:creationId xmlns:a16="http://schemas.microsoft.com/office/drawing/2014/main" id="{F56F6BBC-9E38-4CE6-83D0-CC71F5E3D0EA}"/>
              </a:ext>
            </a:extLst>
          </p:cNvPr>
          <p:cNvSpPr>
            <a:spLocks noGrp="1"/>
          </p:cNvSpPr>
          <p:nvPr>
            <p:ph idx="1"/>
          </p:nvPr>
        </p:nvSpPr>
        <p:spPr/>
        <p:txBody>
          <a:bodyPr>
            <a:normAutofit fontScale="77500" lnSpcReduction="20000"/>
          </a:bodyPr>
          <a:lstStyle/>
          <a:p>
            <a:r>
              <a:rPr lang="zh-CN" altLang="en-US" dirty="0"/>
              <a:t>中国家庭人口结构变化</a:t>
            </a:r>
            <a:endParaRPr lang="en-US" altLang="zh-CN" dirty="0"/>
          </a:p>
          <a:p>
            <a:pPr lvl="1"/>
            <a:r>
              <a:rPr lang="zh-CN" altLang="en-US" dirty="0"/>
              <a:t>老龄化</a:t>
            </a:r>
            <a:endParaRPr lang="en-US" altLang="zh-CN" dirty="0"/>
          </a:p>
          <a:p>
            <a:pPr lvl="1"/>
            <a:r>
              <a:rPr lang="zh-CN" altLang="en-US" dirty="0"/>
              <a:t>低生育率</a:t>
            </a:r>
            <a:endParaRPr lang="en-US" altLang="zh-CN" dirty="0"/>
          </a:p>
          <a:p>
            <a:r>
              <a:rPr lang="zh-CN" altLang="en-US" dirty="0"/>
              <a:t>人生不同阶段在收入、风险偏好等特征上存在差异，资产最优配置状态会随家庭人口年龄结构变化而发生改变 </a:t>
            </a:r>
          </a:p>
          <a:p>
            <a:pPr lvl="1"/>
            <a:r>
              <a:rPr lang="zh-CN" altLang="en-US" dirty="0"/>
              <a:t>与中年人相比，老年人口持有更少的风险资产，持有债券、现金比例更多（</a:t>
            </a:r>
            <a:r>
              <a:rPr lang="en-US" altLang="zh-CN" dirty="0" err="1"/>
              <a:t>Yoo</a:t>
            </a:r>
            <a:r>
              <a:rPr lang="zh-CN" altLang="en-US" dirty="0"/>
              <a:t> </a:t>
            </a:r>
            <a:r>
              <a:rPr lang="en-US" altLang="zh-CN" dirty="0"/>
              <a:t>1994</a:t>
            </a:r>
            <a:r>
              <a:rPr lang="zh-CN" altLang="en-US" dirty="0"/>
              <a:t> ）</a:t>
            </a:r>
            <a:endParaRPr lang="en-US" altLang="zh-CN" dirty="0"/>
          </a:p>
          <a:p>
            <a:pPr lvl="1"/>
            <a:r>
              <a:rPr lang="zh-CN" altLang="en-US" dirty="0"/>
              <a:t>年龄和风险资产 配置比例之间的关系呈驼峰状，随着年龄增大，风险资产配置比例首先上升，随后下降（</a:t>
            </a:r>
            <a:r>
              <a:rPr lang="en-US" altLang="zh-CN" dirty="0"/>
              <a:t> Brunetti and Torricelli</a:t>
            </a:r>
            <a:r>
              <a:rPr lang="zh-CN" altLang="en-US" dirty="0"/>
              <a:t> </a:t>
            </a:r>
            <a:r>
              <a:rPr lang="en-US" altLang="zh-CN" dirty="0"/>
              <a:t>2010)</a:t>
            </a:r>
            <a:r>
              <a:rPr lang="zh-CN" altLang="en-US" dirty="0"/>
              <a:t>）</a:t>
            </a:r>
            <a:endParaRPr lang="en-US" altLang="zh-CN" dirty="0"/>
          </a:p>
          <a:p>
            <a:pPr lvl="1"/>
            <a:r>
              <a:rPr lang="zh-CN" altLang="en-US" dirty="0"/>
              <a:t>通过构造中国养老保险制度之基本特征的叠代模型 （袁志刚等 </a:t>
            </a:r>
            <a:r>
              <a:rPr lang="en-US" altLang="zh-CN" dirty="0"/>
              <a:t>2000</a:t>
            </a:r>
            <a:r>
              <a:rPr lang="zh-CN" altLang="en-US" dirty="0"/>
              <a:t>）</a:t>
            </a:r>
            <a:endParaRPr lang="en-US" altLang="zh-CN" dirty="0"/>
          </a:p>
          <a:p>
            <a:pPr lvl="2"/>
            <a:r>
              <a:rPr lang="zh-CN" altLang="en-US" dirty="0"/>
              <a:t>人口老龄化是计划生育政策的自然结果，且会激励居民增加储蓄</a:t>
            </a:r>
            <a:endParaRPr lang="en-US" altLang="zh-CN" dirty="0"/>
          </a:p>
          <a:p>
            <a:pPr lvl="2"/>
            <a:r>
              <a:rPr lang="zh-CN" altLang="en-US" dirty="0"/>
              <a:t>储蓄无法完全转化为资本 ，经济增长受阻</a:t>
            </a:r>
            <a:endParaRPr lang="en-US" altLang="zh-CN" dirty="0"/>
          </a:p>
          <a:p>
            <a:pPr lvl="1"/>
            <a:r>
              <a:rPr lang="zh-CN" altLang="en-US" dirty="0"/>
              <a:t>随着老年人口比例的上升，家庭更多配置</a:t>
            </a:r>
            <a:r>
              <a:rPr lang="zh-CN" altLang="en-US" dirty="0">
                <a:solidFill>
                  <a:srgbClr val="FF0000"/>
                </a:solidFill>
              </a:rPr>
              <a:t>银行储蓄存款</a:t>
            </a:r>
            <a:r>
              <a:rPr lang="zh-CN" altLang="en-US" dirty="0"/>
              <a:t>（李丽芳等 </a:t>
            </a:r>
            <a:r>
              <a:rPr lang="en-US" altLang="zh-CN" dirty="0"/>
              <a:t>2015</a:t>
            </a:r>
            <a:r>
              <a:rPr lang="zh-CN" altLang="en-US" dirty="0"/>
              <a:t>）</a:t>
            </a:r>
            <a:endParaRPr lang="en-US" altLang="zh-CN" dirty="0"/>
          </a:p>
          <a:p>
            <a:pPr lvl="1"/>
            <a:r>
              <a:rPr lang="zh-CN" altLang="en-US" dirty="0"/>
              <a:t>随着人口老龄化程度的提高，金融结构将更偏向</a:t>
            </a:r>
            <a:r>
              <a:rPr lang="zh-CN" altLang="en-US" dirty="0">
                <a:solidFill>
                  <a:srgbClr val="FF0000"/>
                </a:solidFill>
              </a:rPr>
              <a:t>银行</a:t>
            </a:r>
            <a:r>
              <a:rPr lang="zh-CN" altLang="en-US" dirty="0"/>
              <a:t>导向 （余静文等 </a:t>
            </a:r>
            <a:r>
              <a:rPr lang="en-US" altLang="zh-CN" dirty="0"/>
              <a:t>2019</a:t>
            </a:r>
            <a:r>
              <a:rPr lang="zh-CN" altLang="en-US" dirty="0"/>
              <a:t>）</a:t>
            </a:r>
            <a:endParaRPr lang="en-US" altLang="zh-CN" dirty="0"/>
          </a:p>
          <a:p>
            <a:pPr marL="595440" lvl="1" indent="0">
              <a:buNone/>
            </a:pPr>
            <a:endParaRPr lang="en-US" altLang="zh-CN" dirty="0"/>
          </a:p>
          <a:p>
            <a:endParaRPr lang="en-US" altLang="zh-CN" dirty="0"/>
          </a:p>
          <a:p>
            <a:pPr lvl="1"/>
            <a:endParaRPr lang="en-US" altLang="zh-CN" dirty="0"/>
          </a:p>
          <a:p>
            <a:endParaRPr lang="en-US" altLang="zh-CN" dirty="0"/>
          </a:p>
          <a:p>
            <a:pPr lvl="1"/>
            <a:endParaRPr lang="zh-CN" altLang="en-US" dirty="0"/>
          </a:p>
          <a:p>
            <a:endParaRPr lang="zh-CN" altLang="en-US" dirty="0"/>
          </a:p>
          <a:p>
            <a:endParaRPr lang="en-US" altLang="zh-CN" dirty="0"/>
          </a:p>
          <a:p>
            <a:pPr marL="595440" lvl="1" indent="0">
              <a:buNone/>
            </a:pPr>
            <a:endParaRPr lang="en-US" altLang="zh-CN" dirty="0"/>
          </a:p>
        </p:txBody>
      </p:sp>
      <p:sp>
        <p:nvSpPr>
          <p:cNvPr id="5" name="页脚占位符 4">
            <a:extLst>
              <a:ext uri="{FF2B5EF4-FFF2-40B4-BE49-F238E27FC236}">
                <a16:creationId xmlns:a16="http://schemas.microsoft.com/office/drawing/2014/main" id="{E46D4900-8D71-4A88-8B86-1EF149B8584B}"/>
              </a:ext>
            </a:extLst>
          </p:cNvPr>
          <p:cNvSpPr>
            <a:spLocks noGrp="1"/>
          </p:cNvSpPr>
          <p:nvPr>
            <p:ph type="ftr" sz="quarter" idx="11"/>
          </p:nvPr>
        </p:nvSpPr>
        <p:spPr>
          <a:solidFill>
            <a:schemeClr val="accent2"/>
          </a:solidFill>
        </p:spPr>
        <p:txBody>
          <a:bodyPr/>
          <a:lstStyle/>
          <a:p>
            <a:r>
              <a:rPr lang="zh-CN" altLang="en-US"/>
              <a:t>人口年龄结构与地方银行存款</a:t>
            </a:r>
            <a:endParaRPr lang="en-US" altLang="zh-CN" dirty="0"/>
          </a:p>
        </p:txBody>
      </p:sp>
    </p:spTree>
    <p:extLst>
      <p:ext uri="{BB962C8B-B14F-4D97-AF65-F5344CB8AC3E}">
        <p14:creationId xmlns:p14="http://schemas.microsoft.com/office/powerpoint/2010/main" val="560864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1D8101-2999-411B-812B-32D3A234FCEC}"/>
              </a:ext>
            </a:extLst>
          </p:cNvPr>
          <p:cNvSpPr>
            <a:spLocks noGrp="1"/>
          </p:cNvSpPr>
          <p:nvPr>
            <p:ph type="title"/>
          </p:nvPr>
        </p:nvSpPr>
        <p:spPr/>
        <p:txBody>
          <a:bodyPr/>
          <a:lstStyle/>
          <a:p>
            <a:r>
              <a:rPr lang="zh-CN" altLang="en-US" dirty="0"/>
              <a:t>理论与机制</a:t>
            </a:r>
          </a:p>
        </p:txBody>
      </p:sp>
      <p:sp>
        <p:nvSpPr>
          <p:cNvPr id="3" name="内容占位符 2">
            <a:extLst>
              <a:ext uri="{FF2B5EF4-FFF2-40B4-BE49-F238E27FC236}">
                <a16:creationId xmlns:a16="http://schemas.microsoft.com/office/drawing/2014/main" id="{F56F6BBC-9E38-4CE6-83D0-CC71F5E3D0EA}"/>
              </a:ext>
            </a:extLst>
          </p:cNvPr>
          <p:cNvSpPr>
            <a:spLocks noGrp="1"/>
          </p:cNvSpPr>
          <p:nvPr>
            <p:ph idx="1"/>
          </p:nvPr>
        </p:nvSpPr>
        <p:spPr/>
        <p:txBody>
          <a:bodyPr>
            <a:normAutofit fontScale="92500" lnSpcReduction="20000"/>
          </a:bodyPr>
          <a:lstStyle/>
          <a:p>
            <a:r>
              <a:rPr lang="zh-CN" altLang="en-US" dirty="0"/>
              <a:t>探讨生命周期理论对于中国当前背景的不适用性</a:t>
            </a:r>
            <a:endParaRPr lang="en-US" altLang="zh-CN" dirty="0"/>
          </a:p>
          <a:p>
            <a:pPr lvl="1"/>
            <a:r>
              <a:rPr lang="en-US" altLang="zh-CN" dirty="0"/>
              <a:t>LCH</a:t>
            </a:r>
            <a:r>
              <a:rPr lang="zh-CN" altLang="en-US" dirty="0"/>
              <a:t>认为老年人更多的消费，但近年来随着中国人口老龄化不断加深，储蓄率不断提高</a:t>
            </a:r>
            <a:endParaRPr lang="en-US" altLang="zh-CN" dirty="0"/>
          </a:p>
          <a:p>
            <a:pPr lvl="2"/>
            <a:r>
              <a:rPr lang="zh-CN" altLang="en-US" dirty="0"/>
              <a:t>随着中国经济高速发展，人均可支配收入增加（有更多的钱可存）。并且，已有研究表明，人口结构与风险偏好的关系，老年人更少地购买风险资产，而更多的存钱（愿意存钱）。且我国金融市场发展相对滞后，金融产品单一。 </a:t>
            </a:r>
            <a:endParaRPr lang="en-US" altLang="zh-CN" dirty="0"/>
          </a:p>
          <a:p>
            <a:pPr lvl="2"/>
            <a:r>
              <a:rPr lang="zh-CN" altLang="en-US" dirty="0"/>
              <a:t>老年人的储蓄动机：预防风险，且当前社会保障体系并不完善；消费习惯；遗赠动机。</a:t>
            </a:r>
            <a:endParaRPr lang="en-US" altLang="zh-CN" dirty="0"/>
          </a:p>
          <a:p>
            <a:r>
              <a:rPr lang="zh-CN" altLang="en-US" dirty="0"/>
              <a:t>总的来说，主要有两条理论机制</a:t>
            </a:r>
            <a:endParaRPr lang="en-US" altLang="zh-CN" dirty="0"/>
          </a:p>
          <a:p>
            <a:pPr lvl="1"/>
            <a:r>
              <a:rPr lang="zh-CN" altLang="en-US" dirty="0"/>
              <a:t>一方面是，随着经济社会发展，老年人拥有更多的财富可以支配</a:t>
            </a:r>
            <a:endParaRPr lang="en-US" altLang="zh-CN" dirty="0"/>
          </a:p>
          <a:p>
            <a:pPr lvl="1"/>
            <a:r>
              <a:rPr lang="zh-CN" altLang="en-US" dirty="0"/>
              <a:t>另一方面，出于风险厌恶，老年人将更多的钱存起来</a:t>
            </a:r>
            <a:endParaRPr lang="en-US" altLang="zh-CN" dirty="0"/>
          </a:p>
          <a:p>
            <a:endParaRPr lang="en-US" altLang="zh-CN" dirty="0">
              <a:solidFill>
                <a:schemeClr val="tx1"/>
              </a:solidFill>
            </a:endParaRPr>
          </a:p>
          <a:p>
            <a:endParaRPr lang="en-US" altLang="zh-CN" dirty="0">
              <a:solidFill>
                <a:schemeClr val="tx1"/>
              </a:solidFill>
            </a:endParaRPr>
          </a:p>
          <a:p>
            <a:pPr lvl="1"/>
            <a:endParaRPr lang="zh-CN" altLang="en-US" dirty="0"/>
          </a:p>
          <a:p>
            <a:endParaRPr lang="zh-CN" altLang="en-US" dirty="0"/>
          </a:p>
          <a:p>
            <a:endParaRPr lang="en-US" altLang="zh-CN" dirty="0"/>
          </a:p>
          <a:p>
            <a:pPr marL="595440" lvl="1" indent="0">
              <a:buNone/>
            </a:pPr>
            <a:endParaRPr lang="en-US" altLang="zh-CN" dirty="0"/>
          </a:p>
        </p:txBody>
      </p:sp>
      <p:sp>
        <p:nvSpPr>
          <p:cNvPr id="5" name="页脚占位符 4">
            <a:extLst>
              <a:ext uri="{FF2B5EF4-FFF2-40B4-BE49-F238E27FC236}">
                <a16:creationId xmlns:a16="http://schemas.microsoft.com/office/drawing/2014/main" id="{E46D4900-8D71-4A88-8B86-1EF149B8584B}"/>
              </a:ext>
            </a:extLst>
          </p:cNvPr>
          <p:cNvSpPr>
            <a:spLocks noGrp="1"/>
          </p:cNvSpPr>
          <p:nvPr>
            <p:ph type="ftr" sz="quarter" idx="11"/>
          </p:nvPr>
        </p:nvSpPr>
        <p:spPr>
          <a:solidFill>
            <a:schemeClr val="accent2"/>
          </a:solidFill>
        </p:spPr>
        <p:txBody>
          <a:bodyPr/>
          <a:lstStyle/>
          <a:p>
            <a:r>
              <a:rPr lang="zh-CN" altLang="en-US"/>
              <a:t>人口年龄结构与地方银行存款</a:t>
            </a:r>
            <a:endParaRPr lang="en-US" altLang="zh-CN" dirty="0"/>
          </a:p>
        </p:txBody>
      </p:sp>
    </p:spTree>
    <p:extLst>
      <p:ext uri="{BB962C8B-B14F-4D97-AF65-F5344CB8AC3E}">
        <p14:creationId xmlns:p14="http://schemas.microsoft.com/office/powerpoint/2010/main" val="15073257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1D8101-2999-411B-812B-32D3A234FCEC}"/>
              </a:ext>
            </a:extLst>
          </p:cNvPr>
          <p:cNvSpPr>
            <a:spLocks noGrp="1"/>
          </p:cNvSpPr>
          <p:nvPr>
            <p:ph type="title"/>
          </p:nvPr>
        </p:nvSpPr>
        <p:spPr/>
        <p:txBody>
          <a:bodyPr/>
          <a:lstStyle/>
          <a:p>
            <a:r>
              <a:rPr lang="zh-CN" altLang="en-US" dirty="0"/>
              <a:t>理论与机制</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56F6BBC-9E38-4CE6-83D0-CC71F5E3D0EA}"/>
                  </a:ext>
                </a:extLst>
              </p:cNvPr>
              <p:cNvSpPr>
                <a:spLocks noGrp="1"/>
              </p:cNvSpPr>
              <p:nvPr>
                <p:ph idx="1"/>
              </p:nvPr>
            </p:nvSpPr>
            <p:spPr/>
            <p:txBody>
              <a:bodyPr>
                <a:normAutofit fontScale="85000" lnSpcReduction="20000"/>
              </a:bodyPr>
              <a:lstStyle/>
              <a:p>
                <a:r>
                  <a:rPr lang="zh-CN" altLang="en-US" dirty="0"/>
                  <a:t>存款如何影响地方经济产出</a:t>
                </a:r>
                <a:endParaRPr lang="en-US" altLang="zh-CN" dirty="0"/>
              </a:p>
              <a:p>
                <a:pPr lvl="1"/>
                <a:r>
                  <a:rPr lang="zh-CN" altLang="en-US" dirty="0"/>
                  <a:t>与其他金融市场不同，银行主要是</a:t>
                </a:r>
                <a:r>
                  <a:rPr lang="zh-CN" altLang="en-US" dirty="0">
                    <a:solidFill>
                      <a:srgbClr val="FF0000"/>
                    </a:solidFill>
                  </a:rPr>
                  <a:t>本地</a:t>
                </a:r>
                <a:r>
                  <a:rPr lang="zh-CN" altLang="en-US" dirty="0"/>
                  <a:t>中介机构</a:t>
                </a:r>
                <a:endParaRPr lang="en-US" altLang="zh-CN" dirty="0"/>
              </a:p>
              <a:p>
                <a:pPr lvl="2"/>
                <a:r>
                  <a:rPr lang="en-US" altLang="zh-CN" dirty="0"/>
                  <a:t>Kashyap</a:t>
                </a:r>
                <a:r>
                  <a:rPr lang="zh-CN" altLang="en-US" dirty="0"/>
                  <a:t> </a:t>
                </a:r>
                <a:r>
                  <a:rPr lang="en-US" altLang="zh-CN" dirty="0"/>
                  <a:t>&amp;</a:t>
                </a:r>
                <a:r>
                  <a:rPr lang="zh-CN" altLang="en-US" dirty="0"/>
                  <a:t> </a:t>
                </a:r>
                <a:r>
                  <a:rPr lang="en-US" altLang="zh-CN" dirty="0"/>
                  <a:t>Stein</a:t>
                </a:r>
                <a:r>
                  <a:rPr lang="zh-CN" altLang="en-US" dirty="0"/>
                  <a:t> </a:t>
                </a:r>
                <a:r>
                  <a:rPr lang="en-US" altLang="zh-CN" dirty="0"/>
                  <a:t>(2000)</a:t>
                </a:r>
                <a:r>
                  <a:rPr lang="zh-CN" altLang="en-US" dirty="0"/>
                  <a:t>：银行依赖存款融资且大多数存款来自当地</a:t>
                </a:r>
                <a:endParaRPr lang="en-US" altLang="zh-CN" dirty="0"/>
              </a:p>
              <a:p>
                <a:pPr lvl="2"/>
                <a:r>
                  <a:rPr lang="en" altLang="zh-CN" dirty="0"/>
                  <a:t>Petersen</a:t>
                </a:r>
                <a:r>
                  <a:rPr lang="zh-CN" altLang="en-US" dirty="0"/>
                  <a:t> </a:t>
                </a:r>
                <a:r>
                  <a:rPr lang="en-US" altLang="zh-CN" dirty="0"/>
                  <a:t>&amp;</a:t>
                </a:r>
                <a:r>
                  <a:rPr lang="zh-CN" altLang="en-US" dirty="0"/>
                  <a:t> </a:t>
                </a:r>
                <a:r>
                  <a:rPr lang="en" altLang="zh-CN" dirty="0" err="1"/>
                  <a:t>Rajan</a:t>
                </a:r>
                <a:r>
                  <a:rPr lang="zh-CN" altLang="en-US" dirty="0"/>
                  <a:t> </a:t>
                </a:r>
                <a:r>
                  <a:rPr lang="en-US" altLang="zh-CN" dirty="0"/>
                  <a:t>(</a:t>
                </a:r>
                <a:r>
                  <a:rPr lang="en" altLang="zh-CN" dirty="0"/>
                  <a:t>2002</a:t>
                </a:r>
                <a:r>
                  <a:rPr lang="en-US" altLang="zh-CN" dirty="0"/>
                  <a:t>)</a:t>
                </a:r>
                <a:r>
                  <a:rPr lang="zh-CN" altLang="en-US" dirty="0"/>
                  <a:t>：地方贷款主要来自地方银行</a:t>
                </a:r>
                <a:endParaRPr lang="en-US" altLang="zh-CN" dirty="0"/>
              </a:p>
              <a:p>
                <a:pPr lvl="2"/>
                <a:r>
                  <a:rPr lang="zh-CN" altLang="en-US" dirty="0"/>
                  <a:t>由于许多银行严重依赖存款融资，这影响了当地的贷款供应和经济活动</a:t>
                </a:r>
                <a:endParaRPr lang="en-US" altLang="zh-CN" dirty="0"/>
              </a:p>
              <a:p>
                <a:pPr lvl="2"/>
                <a:r>
                  <a:rPr lang="zh-CN" altLang="en-US" dirty="0"/>
                  <a:t>存款供应差异与当地经济活动的关系                                                                              </a:t>
                </a:r>
                <a:r>
                  <a:rPr lang="zh-CN" altLang="en-US" dirty="0">
                    <a:solidFill>
                      <a:srgbClr val="0070C0"/>
                    </a:solidFill>
                  </a:rPr>
                  <a:t>存款供给差异</a:t>
                </a:r>
                <a14:m>
                  <m:oMath xmlns:m="http://schemas.openxmlformats.org/officeDocument/2006/math">
                    <m:r>
                      <a:rPr lang="en-US" altLang="zh-CN" i="1">
                        <a:solidFill>
                          <a:srgbClr val="0070C0"/>
                        </a:solidFill>
                        <a:latin typeface="Cambria Math" panose="02040503050406030204" pitchFamily="18" charset="0"/>
                      </a:rPr>
                      <m:t>⇒</m:t>
                    </m:r>
                  </m:oMath>
                </a14:m>
                <a:r>
                  <a:rPr lang="zh-CN" altLang="en-US" dirty="0">
                    <a:solidFill>
                      <a:srgbClr val="0070C0"/>
                    </a:solidFill>
                  </a:rPr>
                  <a:t>                                                                                                                  资本可用性和成本的地方差异</a:t>
                </a:r>
                <a14:m>
                  <m:oMath xmlns:m="http://schemas.openxmlformats.org/officeDocument/2006/math">
                    <m:r>
                      <a:rPr lang="en-US" altLang="zh-CN" i="1">
                        <a:solidFill>
                          <a:srgbClr val="0070C0"/>
                        </a:solidFill>
                        <a:latin typeface="Cambria Math" panose="02040503050406030204" pitchFamily="18" charset="0"/>
                      </a:rPr>
                      <m:t>⇒</m:t>
                    </m:r>
                  </m:oMath>
                </a14:m>
                <a:r>
                  <a:rPr lang="zh-CN" altLang="en-US" dirty="0">
                    <a:solidFill>
                      <a:srgbClr val="0070C0"/>
                    </a:solidFill>
                  </a:rPr>
                  <a:t>                                                                                    经济活动水平的差异</a:t>
                </a:r>
                <a:endParaRPr lang="en-US" altLang="zh-CN" dirty="0"/>
              </a:p>
              <a:p>
                <a:r>
                  <a:rPr lang="zh-CN" altLang="en-US" dirty="0"/>
                  <a:t>老年人的特点（</a:t>
                </a:r>
                <a:r>
                  <a:rPr lang="en-US" altLang="zh-CN" dirty="0"/>
                  <a:t>Becker</a:t>
                </a:r>
                <a:r>
                  <a:rPr lang="zh-CN" altLang="en-US" dirty="0"/>
                  <a:t> </a:t>
                </a:r>
                <a:r>
                  <a:rPr lang="en-US" altLang="zh-CN" dirty="0"/>
                  <a:t>2007</a:t>
                </a:r>
                <a:r>
                  <a:rPr lang="zh-CN" altLang="en-US" dirty="0"/>
                  <a:t>）</a:t>
                </a:r>
                <a:endParaRPr lang="en-US" altLang="zh-CN" dirty="0"/>
              </a:p>
              <a:p>
                <a:pPr lvl="1"/>
                <a:r>
                  <a:rPr lang="zh-CN" altLang="en-US" dirty="0"/>
                  <a:t>老年人比其他群体持有更高水平的银行存款</a:t>
                </a:r>
                <a:endParaRPr lang="en-US" altLang="zh-CN" dirty="0"/>
              </a:p>
              <a:p>
                <a:pPr lvl="1"/>
                <a:r>
                  <a:rPr lang="zh-CN" altLang="en-US" dirty="0"/>
                  <a:t>老年人消费少，对企业造成的融资需求影响很小</a:t>
                </a:r>
                <a:endParaRPr lang="en-US" altLang="zh-CN" dirty="0"/>
              </a:p>
              <a:p>
                <a:pPr lvl="1"/>
                <a:r>
                  <a:rPr lang="zh-CN" altLang="en-US" dirty="0"/>
                  <a:t>与当地外部融资需求相比，一个地区的高老年人占比会导致更多的中介融资供应</a:t>
                </a:r>
              </a:p>
              <a:p>
                <a:endParaRPr lang="en-US" altLang="zh-CN" dirty="0"/>
              </a:p>
              <a:p>
                <a:pPr lvl="1"/>
                <a:endParaRPr lang="en-US" altLang="zh-CN" dirty="0"/>
              </a:p>
              <a:p>
                <a:endParaRPr lang="en-US" altLang="zh-CN" dirty="0"/>
              </a:p>
              <a:p>
                <a:pPr marL="595440" lvl="1" indent="0">
                  <a:buNone/>
                </a:pPr>
                <a:endParaRPr lang="en-US" altLang="zh-CN" dirty="0"/>
              </a:p>
            </p:txBody>
          </p:sp>
        </mc:Choice>
        <mc:Fallback xmlns="">
          <p:sp>
            <p:nvSpPr>
              <p:cNvPr id="3" name="内容占位符 2">
                <a:extLst>
                  <a:ext uri="{FF2B5EF4-FFF2-40B4-BE49-F238E27FC236}">
                    <a16:creationId xmlns:a16="http://schemas.microsoft.com/office/drawing/2014/main" id="{F56F6BBC-9E38-4CE6-83D0-CC71F5E3D0EA}"/>
                  </a:ext>
                </a:extLst>
              </p:cNvPr>
              <p:cNvSpPr>
                <a:spLocks noGrp="1" noRot="1" noChangeAspect="1" noMove="1" noResize="1" noEditPoints="1" noAdjustHandles="1" noChangeArrowheads="1" noChangeShapeType="1" noTextEdit="1"/>
              </p:cNvSpPr>
              <p:nvPr>
                <p:ph idx="1"/>
              </p:nvPr>
            </p:nvSpPr>
            <p:spPr>
              <a:blipFill>
                <a:blip r:embed="rId2"/>
                <a:stretch>
                  <a:fillRect l="-1135" t="-2446"/>
                </a:stretch>
              </a:blipFill>
            </p:spPr>
            <p:txBody>
              <a:bodyPr/>
              <a:lstStyle/>
              <a:p>
                <a:r>
                  <a:rPr lang="zh-CN" altLang="en-US">
                    <a:noFill/>
                  </a:rPr>
                  <a:t> </a:t>
                </a:r>
              </a:p>
            </p:txBody>
          </p:sp>
        </mc:Fallback>
      </mc:AlternateContent>
      <p:sp>
        <p:nvSpPr>
          <p:cNvPr id="5" name="页脚占位符 4">
            <a:extLst>
              <a:ext uri="{FF2B5EF4-FFF2-40B4-BE49-F238E27FC236}">
                <a16:creationId xmlns:a16="http://schemas.microsoft.com/office/drawing/2014/main" id="{E46D4900-8D71-4A88-8B86-1EF149B8584B}"/>
              </a:ext>
            </a:extLst>
          </p:cNvPr>
          <p:cNvSpPr>
            <a:spLocks noGrp="1"/>
          </p:cNvSpPr>
          <p:nvPr>
            <p:ph type="ftr" sz="quarter" idx="11"/>
          </p:nvPr>
        </p:nvSpPr>
        <p:spPr>
          <a:solidFill>
            <a:schemeClr val="accent2"/>
          </a:solidFill>
        </p:spPr>
        <p:txBody>
          <a:bodyPr/>
          <a:lstStyle/>
          <a:p>
            <a:r>
              <a:rPr lang="zh-CN" altLang="en-US"/>
              <a:t>人口年龄结构与地方银行存款</a:t>
            </a:r>
            <a:endParaRPr lang="en-US" altLang="zh-CN" dirty="0"/>
          </a:p>
        </p:txBody>
      </p:sp>
    </p:spTree>
    <p:extLst>
      <p:ext uri="{BB962C8B-B14F-4D97-AF65-F5344CB8AC3E}">
        <p14:creationId xmlns:p14="http://schemas.microsoft.com/office/powerpoint/2010/main" val="4793112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3217B2-BD3C-4A3F-A719-7680F8B25C5B}"/>
              </a:ext>
            </a:extLst>
          </p:cNvPr>
          <p:cNvSpPr>
            <a:spLocks noGrp="1"/>
          </p:cNvSpPr>
          <p:nvPr>
            <p:ph type="title"/>
          </p:nvPr>
        </p:nvSpPr>
        <p:spPr>
          <a:xfrm>
            <a:off x="1097280" y="286609"/>
            <a:ext cx="10058400" cy="700949"/>
          </a:xfrm>
        </p:spPr>
        <p:txBody>
          <a:bodyPr/>
          <a:lstStyle/>
          <a:p>
            <a:r>
              <a:rPr lang="zh-CN" altLang="en-US" dirty="0"/>
              <a:t>理论与机制</a:t>
            </a:r>
          </a:p>
        </p:txBody>
      </p:sp>
      <p:sp>
        <p:nvSpPr>
          <p:cNvPr id="3" name="内容占位符 2">
            <a:extLst>
              <a:ext uri="{FF2B5EF4-FFF2-40B4-BE49-F238E27FC236}">
                <a16:creationId xmlns:a16="http://schemas.microsoft.com/office/drawing/2014/main" id="{3230D163-C354-4618-A8AF-D2A737F55FA3}"/>
              </a:ext>
            </a:extLst>
          </p:cNvPr>
          <p:cNvSpPr>
            <a:spLocks noGrp="1"/>
          </p:cNvSpPr>
          <p:nvPr>
            <p:ph idx="1"/>
          </p:nvPr>
        </p:nvSpPr>
        <p:spPr>
          <a:xfrm>
            <a:off x="1097280" y="1207008"/>
            <a:ext cx="10058400" cy="4662086"/>
          </a:xfrm>
        </p:spPr>
        <p:txBody>
          <a:bodyPr>
            <a:normAutofit fontScale="92500" lnSpcReduction="20000"/>
          </a:bodyPr>
          <a:lstStyle/>
          <a:p>
            <a:r>
              <a:rPr lang="zh-CN" altLang="en-US" dirty="0"/>
              <a:t>老年人比例高的城市，银行存款高（</a:t>
            </a:r>
            <a:r>
              <a:rPr lang="en-US" altLang="zh-CN" dirty="0"/>
              <a:t>Becker</a:t>
            </a:r>
            <a:r>
              <a:rPr lang="zh-CN" altLang="en-US" dirty="0"/>
              <a:t> </a:t>
            </a:r>
            <a:r>
              <a:rPr lang="en-US" altLang="zh-CN" dirty="0"/>
              <a:t>2007</a:t>
            </a:r>
            <a:r>
              <a:rPr lang="zh-CN" altLang="en-US" dirty="0"/>
              <a:t>）</a:t>
            </a:r>
            <a:endParaRPr lang="en-US" altLang="zh-CN" dirty="0"/>
          </a:p>
          <a:p>
            <a:pPr lvl="1"/>
            <a:r>
              <a:rPr lang="zh-CN" altLang="en-US" dirty="0"/>
              <a:t>高老年人占比地区意味着更多的存款供给，更多资本供给会对当地经济产出有积极的影响</a:t>
            </a:r>
            <a:endParaRPr lang="en-US" altLang="zh-CN" dirty="0"/>
          </a:p>
          <a:p>
            <a:r>
              <a:rPr lang="zh-CN" altLang="en-US" dirty="0"/>
              <a:t>实证得出老年人比例较高的城市，银行存款量较高</a:t>
            </a:r>
            <a:endParaRPr lang="en-US" altLang="zh-CN" dirty="0"/>
          </a:p>
          <a:p>
            <a:pPr lvl="1"/>
            <a:r>
              <a:rPr lang="zh-CN" altLang="en-US" dirty="0"/>
              <a:t>在贷款供应量较高的地区，资本以较低的边际生产率使用</a:t>
            </a:r>
            <a:endParaRPr lang="en-US" altLang="zh-CN" dirty="0"/>
          </a:p>
          <a:p>
            <a:pPr lvl="1"/>
            <a:r>
              <a:rPr lang="zh-CN" altLang="en-US" dirty="0"/>
              <a:t>资本满足边际生产率递减的情况下，资本供给的地理差异对企业总福利的影响是负面的</a:t>
            </a:r>
            <a:endParaRPr lang="en-US" altLang="zh-CN" dirty="0"/>
          </a:p>
          <a:p>
            <a:r>
              <a:rPr lang="zh-CN" altLang="en-US" dirty="0"/>
              <a:t>地域分割与强银行监管会增加这种摩擦，而放松管制会减少这种摩擦</a:t>
            </a:r>
            <a:endParaRPr lang="en-US" altLang="zh-CN" dirty="0"/>
          </a:p>
          <a:p>
            <a:pPr lvl="1"/>
            <a:r>
              <a:rPr lang="zh-CN" altLang="en-US" dirty="0"/>
              <a:t>资本供给总量一定的情况下，资本从低生产效率地区再分配到较高生产率地区，导致总福利增加</a:t>
            </a:r>
            <a:endParaRPr lang="en-US" altLang="zh-CN" dirty="0"/>
          </a:p>
          <a:p>
            <a:pPr lvl="1"/>
            <a:r>
              <a:rPr lang="zh-CN" altLang="en-US" dirty="0"/>
              <a:t>例如国内的一些区域一体化的政策</a:t>
            </a:r>
            <a:endParaRPr lang="en-US" altLang="zh-CN" dirty="0"/>
          </a:p>
          <a:p>
            <a:endParaRPr lang="en-US" altLang="zh-CN" dirty="0"/>
          </a:p>
          <a:p>
            <a:endParaRPr lang="en-US" altLang="zh-CN" dirty="0">
              <a:solidFill>
                <a:srgbClr val="FF0000"/>
              </a:solidFill>
            </a:endParaRPr>
          </a:p>
        </p:txBody>
      </p:sp>
      <p:sp>
        <p:nvSpPr>
          <p:cNvPr id="5" name="页脚占位符 4">
            <a:extLst>
              <a:ext uri="{FF2B5EF4-FFF2-40B4-BE49-F238E27FC236}">
                <a16:creationId xmlns:a16="http://schemas.microsoft.com/office/drawing/2014/main" id="{98372B3E-80D4-408C-8553-A05AAC75AAD5}"/>
              </a:ext>
            </a:extLst>
          </p:cNvPr>
          <p:cNvSpPr>
            <a:spLocks noGrp="1"/>
          </p:cNvSpPr>
          <p:nvPr>
            <p:ph type="ftr" sz="quarter" idx="11"/>
          </p:nvPr>
        </p:nvSpPr>
        <p:spPr/>
        <p:txBody>
          <a:bodyPr/>
          <a:lstStyle/>
          <a:p>
            <a:r>
              <a:rPr lang="zh-CN" altLang="en-US"/>
              <a:t>人口年龄结构与地方银行存款</a:t>
            </a:r>
            <a:endParaRPr lang="en-US" altLang="zh-CN" dirty="0"/>
          </a:p>
        </p:txBody>
      </p:sp>
    </p:spTree>
    <p:extLst>
      <p:ext uri="{BB962C8B-B14F-4D97-AF65-F5344CB8AC3E}">
        <p14:creationId xmlns:p14="http://schemas.microsoft.com/office/powerpoint/2010/main" val="42668787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1D8101-2999-411B-812B-32D3A234FCEC}"/>
              </a:ext>
            </a:extLst>
          </p:cNvPr>
          <p:cNvSpPr>
            <a:spLocks noGrp="1"/>
          </p:cNvSpPr>
          <p:nvPr>
            <p:ph type="title"/>
          </p:nvPr>
        </p:nvSpPr>
        <p:spPr/>
        <p:txBody>
          <a:bodyPr/>
          <a:lstStyle/>
          <a:p>
            <a:r>
              <a:rPr lang="zh-CN" altLang="en-US" dirty="0"/>
              <a:t>贡献</a:t>
            </a:r>
          </a:p>
        </p:txBody>
      </p:sp>
      <p:sp>
        <p:nvSpPr>
          <p:cNvPr id="3" name="内容占位符 2">
            <a:extLst>
              <a:ext uri="{FF2B5EF4-FFF2-40B4-BE49-F238E27FC236}">
                <a16:creationId xmlns:a16="http://schemas.microsoft.com/office/drawing/2014/main" id="{F56F6BBC-9E38-4CE6-83D0-CC71F5E3D0EA}"/>
              </a:ext>
            </a:extLst>
          </p:cNvPr>
          <p:cNvSpPr>
            <a:spLocks noGrp="1"/>
          </p:cNvSpPr>
          <p:nvPr>
            <p:ph idx="1"/>
          </p:nvPr>
        </p:nvSpPr>
        <p:spPr/>
        <p:txBody>
          <a:bodyPr>
            <a:normAutofit lnSpcReduction="10000"/>
          </a:bodyPr>
          <a:lstStyle/>
          <a:p>
            <a:r>
              <a:rPr lang="zh-CN" altLang="en-US" dirty="0"/>
              <a:t>系统探讨国内外学者对人口年龄结构对经济、金融方面的影响与理论机制探究</a:t>
            </a:r>
            <a:endParaRPr lang="en-US" altLang="zh-CN" dirty="0"/>
          </a:p>
          <a:p>
            <a:r>
              <a:rPr lang="zh-CN" altLang="en-US" dirty="0"/>
              <a:t>首次利用国内地级市面板数据来研究人口年龄结构与地方存款供给存在相关关系</a:t>
            </a:r>
            <a:endParaRPr lang="en-US" altLang="zh-CN" dirty="0"/>
          </a:p>
          <a:p>
            <a:pPr lvl="1"/>
            <a:r>
              <a:rPr lang="zh-CN" altLang="en-US" dirty="0"/>
              <a:t>变量</a:t>
            </a:r>
            <a:endParaRPr lang="en-US" altLang="zh-CN" dirty="0"/>
          </a:p>
          <a:p>
            <a:pPr lvl="2"/>
            <a:r>
              <a:rPr lang="zh-CN" altLang="en-US" dirty="0"/>
              <a:t>使用</a:t>
            </a:r>
            <a:r>
              <a:rPr lang="zh-CN" altLang="en-US" dirty="0">
                <a:solidFill>
                  <a:srgbClr val="FF0000"/>
                </a:solidFill>
              </a:rPr>
              <a:t>老年人占比作</a:t>
            </a:r>
            <a:r>
              <a:rPr lang="zh-CN" altLang="en-US" dirty="0"/>
              <a:t>为影响存款供给的变量</a:t>
            </a:r>
            <a:endParaRPr lang="en-US" altLang="zh-CN" dirty="0"/>
          </a:p>
          <a:p>
            <a:pPr lvl="2"/>
            <a:r>
              <a:rPr lang="zh-CN" altLang="en-US" dirty="0"/>
              <a:t>利用了</a:t>
            </a:r>
            <a:r>
              <a:rPr lang="en-US" altLang="zh-CN" dirty="0"/>
              <a:t>CBD</a:t>
            </a:r>
            <a:r>
              <a:rPr lang="zh-CN" altLang="en-US" dirty="0"/>
              <a:t>数据作为稳健性检验变量</a:t>
            </a:r>
            <a:endParaRPr lang="en-US" altLang="zh-CN" dirty="0"/>
          </a:p>
          <a:p>
            <a:pPr lvl="1"/>
            <a:r>
              <a:rPr lang="zh-CN" altLang="en-US" dirty="0"/>
              <a:t>数据</a:t>
            </a:r>
            <a:endParaRPr lang="en-US" altLang="zh-CN" dirty="0"/>
          </a:p>
          <a:p>
            <a:pPr lvl="2"/>
            <a:r>
              <a:rPr lang="zh-CN" altLang="en-US" dirty="0"/>
              <a:t>根据各省统计局收集了中国地级市年度人口年龄结构面板数据（</a:t>
            </a:r>
            <a:r>
              <a:rPr lang="en-US" altLang="zh-CN" dirty="0"/>
              <a:t>2000-2020</a:t>
            </a:r>
            <a:r>
              <a:rPr lang="zh-CN" altLang="en-US" dirty="0"/>
              <a:t>）</a:t>
            </a:r>
            <a:endParaRPr lang="en-US" altLang="zh-CN" dirty="0"/>
          </a:p>
          <a:p>
            <a:endParaRPr lang="en-US" altLang="zh-CN" dirty="0"/>
          </a:p>
          <a:p>
            <a:pPr marL="45720" indent="0">
              <a:buNone/>
            </a:pPr>
            <a:endParaRPr lang="en-US" altLang="zh-CN" dirty="0"/>
          </a:p>
        </p:txBody>
      </p:sp>
      <p:sp>
        <p:nvSpPr>
          <p:cNvPr id="5" name="页脚占位符 4">
            <a:extLst>
              <a:ext uri="{FF2B5EF4-FFF2-40B4-BE49-F238E27FC236}">
                <a16:creationId xmlns:a16="http://schemas.microsoft.com/office/drawing/2014/main" id="{E46D4900-8D71-4A88-8B86-1EF149B8584B}"/>
              </a:ext>
            </a:extLst>
          </p:cNvPr>
          <p:cNvSpPr>
            <a:spLocks noGrp="1"/>
          </p:cNvSpPr>
          <p:nvPr>
            <p:ph type="ftr" sz="quarter" idx="11"/>
          </p:nvPr>
        </p:nvSpPr>
        <p:spPr>
          <a:solidFill>
            <a:schemeClr val="accent2"/>
          </a:solidFill>
        </p:spPr>
        <p:txBody>
          <a:bodyPr/>
          <a:lstStyle/>
          <a:p>
            <a:r>
              <a:rPr lang="zh-CN" altLang="en-US"/>
              <a:t>人口年龄结构与地方银行存款</a:t>
            </a:r>
            <a:endParaRPr lang="en-US" altLang="zh-CN" dirty="0"/>
          </a:p>
        </p:txBody>
      </p:sp>
    </p:spTree>
    <p:extLst>
      <p:ext uri="{BB962C8B-B14F-4D97-AF65-F5344CB8AC3E}">
        <p14:creationId xmlns:p14="http://schemas.microsoft.com/office/powerpoint/2010/main" val="19763664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1D8101-2999-411B-812B-32D3A234FCEC}"/>
              </a:ext>
            </a:extLst>
          </p:cNvPr>
          <p:cNvSpPr>
            <a:spLocks noGrp="1"/>
          </p:cNvSpPr>
          <p:nvPr>
            <p:ph type="title"/>
          </p:nvPr>
        </p:nvSpPr>
        <p:spPr/>
        <p:txBody>
          <a:bodyPr/>
          <a:lstStyle/>
          <a:p>
            <a:r>
              <a:rPr lang="zh-CN" altLang="en-US" dirty="0"/>
              <a:t>数据和变量说明</a:t>
            </a:r>
          </a:p>
        </p:txBody>
      </p:sp>
      <p:sp>
        <p:nvSpPr>
          <p:cNvPr id="3" name="内容占位符 2">
            <a:extLst>
              <a:ext uri="{FF2B5EF4-FFF2-40B4-BE49-F238E27FC236}">
                <a16:creationId xmlns:a16="http://schemas.microsoft.com/office/drawing/2014/main" id="{F56F6BBC-9E38-4CE6-83D0-CC71F5E3D0EA}"/>
              </a:ext>
            </a:extLst>
          </p:cNvPr>
          <p:cNvSpPr>
            <a:spLocks noGrp="1"/>
          </p:cNvSpPr>
          <p:nvPr>
            <p:ph idx="1"/>
          </p:nvPr>
        </p:nvSpPr>
        <p:spPr/>
        <p:txBody>
          <a:bodyPr>
            <a:normAutofit fontScale="92500"/>
          </a:bodyPr>
          <a:lstStyle/>
          <a:p>
            <a:r>
              <a:rPr lang="zh-CN" altLang="en-US" dirty="0"/>
              <a:t>本文主要利用地级市层面的宏观数据进行分析</a:t>
            </a:r>
            <a:endParaRPr lang="en-US" altLang="zh-CN" dirty="0"/>
          </a:p>
          <a:p>
            <a:pPr lvl="1"/>
            <a:r>
              <a:rPr lang="zh-CN" altLang="en-US" dirty="0"/>
              <a:t>本文主要考察老年人口比例</a:t>
            </a:r>
            <a:r>
              <a:rPr lang="en-US" altLang="zh-CN" dirty="0"/>
              <a:t>(</a:t>
            </a:r>
            <a:r>
              <a:rPr lang="en" altLang="zh-CN" dirty="0"/>
              <a:t>Old)</a:t>
            </a:r>
            <a:r>
              <a:rPr lang="zh-CN" altLang="en-US" dirty="0"/>
              <a:t>与地方银行存款的关系，</a:t>
            </a:r>
            <a:endParaRPr lang="en-US" altLang="zh-CN" dirty="0"/>
          </a:p>
          <a:p>
            <a:pPr lvl="1"/>
            <a:r>
              <a:rPr lang="zh-CN" altLang="en-US" dirty="0"/>
              <a:t>并将地区总人口、人均收入、人均支出、地方行存款集中度（刘岩等，</a:t>
            </a:r>
            <a:r>
              <a:rPr lang="en-US" altLang="zh-CN" dirty="0"/>
              <a:t>2021</a:t>
            </a:r>
            <a:r>
              <a:rPr lang="zh-CN" altLang="en-US" dirty="0"/>
              <a:t>）等作为控制变量，</a:t>
            </a:r>
            <a:endParaRPr lang="en-US" altLang="zh-CN" dirty="0"/>
          </a:p>
          <a:p>
            <a:pPr lvl="1"/>
            <a:r>
              <a:rPr lang="zh-CN" altLang="en-US" dirty="0"/>
              <a:t>计量模型中还加入了工业增加值与服务业增加值比重作为产业结构控制变量（余静文等，</a:t>
            </a:r>
            <a:r>
              <a:rPr lang="en-US" altLang="zh-CN" dirty="0"/>
              <a:t>2019</a:t>
            </a:r>
            <a:r>
              <a:rPr lang="zh-CN" altLang="en-US" dirty="0"/>
              <a:t>）</a:t>
            </a:r>
            <a:endParaRPr lang="en-US" altLang="zh-CN" dirty="0"/>
          </a:p>
          <a:p>
            <a:pPr lvl="1"/>
            <a:r>
              <a:rPr lang="zh-CN" altLang="en-US" dirty="0"/>
              <a:t>实证部分使用的一个</a:t>
            </a:r>
            <a:r>
              <a:rPr lang="zh-CN" altLang="en-US" dirty="0">
                <a:solidFill>
                  <a:srgbClr val="FF0000"/>
                </a:solidFill>
              </a:rPr>
              <a:t>关键解释变量</a:t>
            </a:r>
            <a:r>
              <a:rPr lang="zh-CN" altLang="en-US" dirty="0"/>
              <a:t>数据是中国各地级市</a:t>
            </a:r>
            <a:r>
              <a:rPr lang="en-US" altLang="zh-CN" dirty="0"/>
              <a:t>65</a:t>
            </a:r>
            <a:r>
              <a:rPr lang="zh-CN" altLang="en-US" dirty="0"/>
              <a:t>周岁以上的老龄人人口数量占地方总人数的比例</a:t>
            </a:r>
            <a:endParaRPr lang="en-US" altLang="zh-CN" dirty="0"/>
          </a:p>
          <a:p>
            <a:pPr lvl="2"/>
            <a:r>
              <a:rPr lang="zh-CN" altLang="en-US" dirty="0"/>
              <a:t>该部分数据来自于各地方统计局人口普查资料（</a:t>
            </a:r>
            <a:r>
              <a:rPr lang="en-US" altLang="zh-CN" dirty="0"/>
              <a:t>2000</a:t>
            </a:r>
            <a:r>
              <a:rPr lang="zh-CN" altLang="en-US" dirty="0"/>
              <a:t>，</a:t>
            </a:r>
            <a:r>
              <a:rPr lang="en-US" altLang="zh-CN" dirty="0"/>
              <a:t>2010</a:t>
            </a:r>
            <a:r>
              <a:rPr lang="zh-CN" altLang="en-US" dirty="0"/>
              <a:t>和</a:t>
            </a:r>
            <a:r>
              <a:rPr lang="en-US" altLang="zh-CN" dirty="0"/>
              <a:t>2020</a:t>
            </a:r>
            <a:r>
              <a:rPr lang="zh-CN" altLang="en-US" dirty="0"/>
              <a:t>年为全国人口普查数据，</a:t>
            </a:r>
            <a:r>
              <a:rPr lang="en-US" altLang="zh-CN" dirty="0"/>
              <a:t>2005</a:t>
            </a:r>
            <a:r>
              <a:rPr lang="zh-CN" altLang="en-US" dirty="0"/>
              <a:t>和</a:t>
            </a:r>
            <a:r>
              <a:rPr lang="en-US" altLang="zh-CN" dirty="0"/>
              <a:t>2015</a:t>
            </a:r>
            <a:r>
              <a:rPr lang="zh-CN" altLang="en-US" dirty="0"/>
              <a:t>年为全国</a:t>
            </a:r>
            <a:r>
              <a:rPr lang="en-US" altLang="zh-CN" dirty="0"/>
              <a:t>1%</a:t>
            </a:r>
            <a:r>
              <a:rPr lang="zh-CN" altLang="en-US" dirty="0"/>
              <a:t>人口抽样调查数据）</a:t>
            </a:r>
            <a:endParaRPr lang="en-US" altLang="zh-CN" dirty="0"/>
          </a:p>
          <a:p>
            <a:pPr lvl="1"/>
            <a:r>
              <a:rPr lang="zh-CN" altLang="en-US" dirty="0"/>
              <a:t>其他控制变量数据来源于中国城市年鉴和地方统计局</a:t>
            </a:r>
          </a:p>
          <a:p>
            <a:endParaRPr lang="en-US" altLang="zh-CN" dirty="0"/>
          </a:p>
          <a:p>
            <a:pPr marL="45720" indent="0">
              <a:buNone/>
            </a:pPr>
            <a:endParaRPr lang="en-US" altLang="zh-CN" dirty="0"/>
          </a:p>
        </p:txBody>
      </p:sp>
      <p:sp>
        <p:nvSpPr>
          <p:cNvPr id="5" name="页脚占位符 4">
            <a:extLst>
              <a:ext uri="{FF2B5EF4-FFF2-40B4-BE49-F238E27FC236}">
                <a16:creationId xmlns:a16="http://schemas.microsoft.com/office/drawing/2014/main" id="{E46D4900-8D71-4A88-8B86-1EF149B8584B}"/>
              </a:ext>
            </a:extLst>
          </p:cNvPr>
          <p:cNvSpPr>
            <a:spLocks noGrp="1"/>
          </p:cNvSpPr>
          <p:nvPr>
            <p:ph type="ftr" sz="quarter" idx="11"/>
          </p:nvPr>
        </p:nvSpPr>
        <p:spPr>
          <a:solidFill>
            <a:schemeClr val="accent2"/>
          </a:solidFill>
        </p:spPr>
        <p:txBody>
          <a:bodyPr/>
          <a:lstStyle/>
          <a:p>
            <a:r>
              <a:rPr lang="zh-CN" altLang="en-US"/>
              <a:t>人口年龄结构与地方银行存款</a:t>
            </a:r>
            <a:endParaRPr lang="en-US" altLang="zh-CN" dirty="0"/>
          </a:p>
        </p:txBody>
      </p:sp>
    </p:spTree>
    <p:extLst>
      <p:ext uri="{BB962C8B-B14F-4D97-AF65-F5344CB8AC3E}">
        <p14:creationId xmlns:p14="http://schemas.microsoft.com/office/powerpoint/2010/main" val="21198083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1D8101-2999-411B-812B-32D3A234FCEC}"/>
              </a:ext>
            </a:extLst>
          </p:cNvPr>
          <p:cNvSpPr>
            <a:spLocks noGrp="1"/>
          </p:cNvSpPr>
          <p:nvPr>
            <p:ph type="title"/>
          </p:nvPr>
        </p:nvSpPr>
        <p:spPr/>
        <p:txBody>
          <a:bodyPr/>
          <a:lstStyle/>
          <a:p>
            <a:r>
              <a:rPr lang="zh-CN" altLang="en-US" dirty="0"/>
              <a:t>数据和变量说明</a:t>
            </a:r>
          </a:p>
        </p:txBody>
      </p:sp>
      <p:sp>
        <p:nvSpPr>
          <p:cNvPr id="3" name="内容占位符 2">
            <a:extLst>
              <a:ext uri="{FF2B5EF4-FFF2-40B4-BE49-F238E27FC236}">
                <a16:creationId xmlns:a16="http://schemas.microsoft.com/office/drawing/2014/main" id="{F56F6BBC-9E38-4CE6-83D0-CC71F5E3D0EA}"/>
              </a:ext>
            </a:extLst>
          </p:cNvPr>
          <p:cNvSpPr>
            <a:spLocks noGrp="1"/>
          </p:cNvSpPr>
          <p:nvPr>
            <p:ph idx="1"/>
          </p:nvPr>
        </p:nvSpPr>
        <p:spPr/>
        <p:txBody>
          <a:bodyPr>
            <a:normAutofit lnSpcReduction="10000"/>
          </a:bodyPr>
          <a:lstStyle/>
          <a:p>
            <a:pPr lvl="1"/>
            <a:r>
              <a:rPr lang="zh-CN" altLang="en-US" dirty="0"/>
              <a:t>另外一个重要的数据是地方银行存款数据，数据来源于</a:t>
            </a:r>
            <a:r>
              <a:rPr lang="en" altLang="zh-CN" dirty="0"/>
              <a:t>CEIC</a:t>
            </a:r>
            <a:r>
              <a:rPr lang="zh-CN" altLang="en-US" dirty="0"/>
              <a:t>数据库中地级市层面的金融机构本外币存款余额，</a:t>
            </a:r>
            <a:endParaRPr lang="en-US" altLang="zh-CN" dirty="0"/>
          </a:p>
          <a:p>
            <a:pPr lvl="1"/>
            <a:r>
              <a:rPr lang="zh-CN" altLang="en-US" dirty="0"/>
              <a:t>考虑到我国存款主要是银行存款，这里将其此项作为地方银行存款。</a:t>
            </a:r>
            <a:endParaRPr lang="en-US" altLang="zh-CN" dirty="0"/>
          </a:p>
          <a:p>
            <a:pPr lvl="1"/>
            <a:r>
              <a:rPr lang="zh-CN" altLang="en-US" dirty="0"/>
              <a:t>作为稳健性检验，采用了武汉大学刘岩教授中国银行业数据库</a:t>
            </a:r>
            <a:r>
              <a:rPr lang="en-US" altLang="zh-CN" dirty="0"/>
              <a:t>(</a:t>
            </a:r>
            <a:r>
              <a:rPr lang="en" altLang="zh-CN" dirty="0"/>
              <a:t>China Banking Database)</a:t>
            </a:r>
            <a:r>
              <a:rPr lang="zh-CN" altLang="en-US" dirty="0"/>
              <a:t>中的地级市城商行和农商行的存款作为替代被解释变量，此外地方银行存款集中度也来源此数据库。</a:t>
            </a:r>
            <a:endParaRPr lang="en-US" altLang="zh-CN" dirty="0"/>
          </a:p>
          <a:p>
            <a:pPr lvl="1"/>
            <a:r>
              <a:rPr lang="zh-CN" altLang="en-US" dirty="0"/>
              <a:t>本文还在计量模型中加入了所在地级市和年份一系列虚拟变量，控制了城市固定效应和年份效应对地区银行存款的影响。</a:t>
            </a:r>
            <a:endParaRPr lang="en-US" altLang="zh-CN" dirty="0"/>
          </a:p>
          <a:p>
            <a:pPr lvl="1"/>
            <a:r>
              <a:rPr lang="zh-CN" altLang="en-US" dirty="0"/>
              <a:t>本文剔除了以上变量存在缺失的样本，并对出现极端值的变量在分位值（</a:t>
            </a:r>
            <a:r>
              <a:rPr lang="en-US" altLang="zh-CN" dirty="0"/>
              <a:t>2.5% 97.5%</a:t>
            </a:r>
            <a:r>
              <a:rPr lang="zh-CN" altLang="en-US" dirty="0"/>
              <a:t>）外进行了 </a:t>
            </a:r>
            <a:r>
              <a:rPr lang="en" altLang="zh-CN" dirty="0" err="1"/>
              <a:t>Winsorize</a:t>
            </a:r>
            <a:r>
              <a:rPr lang="en" altLang="zh-CN" dirty="0"/>
              <a:t> </a:t>
            </a:r>
            <a:r>
              <a:rPr lang="zh-CN" altLang="en-US" dirty="0"/>
              <a:t>处理。下表为变量的描述性统计 </a:t>
            </a:r>
            <a:endParaRPr lang="en-US" altLang="zh-CN" dirty="0"/>
          </a:p>
          <a:p>
            <a:pPr marL="45720" indent="0">
              <a:buNone/>
            </a:pPr>
            <a:endParaRPr lang="en-US" altLang="zh-CN" dirty="0"/>
          </a:p>
        </p:txBody>
      </p:sp>
      <p:sp>
        <p:nvSpPr>
          <p:cNvPr id="5" name="页脚占位符 4">
            <a:extLst>
              <a:ext uri="{FF2B5EF4-FFF2-40B4-BE49-F238E27FC236}">
                <a16:creationId xmlns:a16="http://schemas.microsoft.com/office/drawing/2014/main" id="{E46D4900-8D71-4A88-8B86-1EF149B8584B}"/>
              </a:ext>
            </a:extLst>
          </p:cNvPr>
          <p:cNvSpPr>
            <a:spLocks noGrp="1"/>
          </p:cNvSpPr>
          <p:nvPr>
            <p:ph type="ftr" sz="quarter" idx="11"/>
          </p:nvPr>
        </p:nvSpPr>
        <p:spPr>
          <a:solidFill>
            <a:schemeClr val="accent2"/>
          </a:solidFill>
        </p:spPr>
        <p:txBody>
          <a:bodyPr/>
          <a:lstStyle/>
          <a:p>
            <a:r>
              <a:rPr lang="zh-CN" altLang="en-US"/>
              <a:t>人口年龄结构与地方银行存款</a:t>
            </a:r>
            <a:endParaRPr lang="en-US" altLang="zh-CN" dirty="0"/>
          </a:p>
        </p:txBody>
      </p:sp>
    </p:spTree>
    <p:extLst>
      <p:ext uri="{BB962C8B-B14F-4D97-AF65-F5344CB8AC3E}">
        <p14:creationId xmlns:p14="http://schemas.microsoft.com/office/powerpoint/2010/main" val="889609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1D8101-2999-411B-812B-32D3A234FCEC}"/>
              </a:ext>
            </a:extLst>
          </p:cNvPr>
          <p:cNvSpPr>
            <a:spLocks noGrp="1"/>
          </p:cNvSpPr>
          <p:nvPr>
            <p:ph type="title"/>
          </p:nvPr>
        </p:nvSpPr>
        <p:spPr/>
        <p:txBody>
          <a:bodyPr/>
          <a:lstStyle/>
          <a:p>
            <a:r>
              <a:rPr lang="zh-CN" altLang="en-US" dirty="0"/>
              <a:t>描述性统计</a:t>
            </a:r>
          </a:p>
        </p:txBody>
      </p:sp>
      <p:sp>
        <p:nvSpPr>
          <p:cNvPr id="5" name="页脚占位符 4">
            <a:extLst>
              <a:ext uri="{FF2B5EF4-FFF2-40B4-BE49-F238E27FC236}">
                <a16:creationId xmlns:a16="http://schemas.microsoft.com/office/drawing/2014/main" id="{E46D4900-8D71-4A88-8B86-1EF149B8584B}"/>
              </a:ext>
            </a:extLst>
          </p:cNvPr>
          <p:cNvSpPr>
            <a:spLocks noGrp="1"/>
          </p:cNvSpPr>
          <p:nvPr>
            <p:ph type="ftr" sz="quarter" idx="11"/>
          </p:nvPr>
        </p:nvSpPr>
        <p:spPr>
          <a:solidFill>
            <a:schemeClr val="accent2"/>
          </a:solidFill>
        </p:spPr>
        <p:txBody>
          <a:bodyPr/>
          <a:lstStyle/>
          <a:p>
            <a:r>
              <a:rPr lang="zh-CN" altLang="en-US"/>
              <a:t>人口年龄结构与地方银行存款</a:t>
            </a:r>
            <a:endParaRPr lang="en-US" dirty="0"/>
          </a:p>
        </p:txBody>
      </p:sp>
      <p:pic>
        <p:nvPicPr>
          <p:cNvPr id="4" name="内容占位符 3">
            <a:extLst>
              <a:ext uri="{FF2B5EF4-FFF2-40B4-BE49-F238E27FC236}">
                <a16:creationId xmlns:a16="http://schemas.microsoft.com/office/drawing/2014/main" id="{86E62535-115C-694C-BC6E-5647C7D2A3E4}"/>
              </a:ext>
            </a:extLst>
          </p:cNvPr>
          <p:cNvPicPr>
            <a:picLocks noGrp="1" noChangeAspect="1"/>
          </p:cNvPicPr>
          <p:nvPr>
            <p:ph idx="1"/>
          </p:nvPr>
        </p:nvPicPr>
        <p:blipFill>
          <a:blip r:embed="rId2"/>
          <a:stretch>
            <a:fillRect/>
          </a:stretch>
        </p:blipFill>
        <p:spPr>
          <a:xfrm>
            <a:off x="1788567" y="1206500"/>
            <a:ext cx="8675191" cy="4662488"/>
          </a:xfrm>
          <a:prstGeom prst="rect">
            <a:avLst/>
          </a:prstGeom>
        </p:spPr>
      </p:pic>
    </p:spTree>
    <p:extLst>
      <p:ext uri="{BB962C8B-B14F-4D97-AF65-F5344CB8AC3E}">
        <p14:creationId xmlns:p14="http://schemas.microsoft.com/office/powerpoint/2010/main" val="199197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3217B2-BD3C-4A3F-A719-7680F8B25C5B}"/>
              </a:ext>
            </a:extLst>
          </p:cNvPr>
          <p:cNvSpPr>
            <a:spLocks noGrp="1"/>
          </p:cNvSpPr>
          <p:nvPr>
            <p:ph type="title"/>
          </p:nvPr>
        </p:nvSpPr>
        <p:spPr>
          <a:xfrm>
            <a:off x="1097280" y="286609"/>
            <a:ext cx="10058400" cy="700949"/>
          </a:xfrm>
        </p:spPr>
        <p:txBody>
          <a:bodyPr/>
          <a:lstStyle/>
          <a:p>
            <a:r>
              <a:rPr lang="zh-CN" altLang="en-US" dirty="0"/>
              <a:t>文章框架</a:t>
            </a:r>
          </a:p>
        </p:txBody>
      </p:sp>
      <p:sp>
        <p:nvSpPr>
          <p:cNvPr id="3" name="内容占位符 2">
            <a:extLst>
              <a:ext uri="{FF2B5EF4-FFF2-40B4-BE49-F238E27FC236}">
                <a16:creationId xmlns:a16="http://schemas.microsoft.com/office/drawing/2014/main" id="{3230D163-C354-4618-A8AF-D2A737F55FA3}"/>
              </a:ext>
            </a:extLst>
          </p:cNvPr>
          <p:cNvSpPr>
            <a:spLocks noGrp="1"/>
          </p:cNvSpPr>
          <p:nvPr>
            <p:ph idx="1"/>
          </p:nvPr>
        </p:nvSpPr>
        <p:spPr/>
        <p:txBody>
          <a:bodyPr>
            <a:normAutofit fontScale="92500" lnSpcReduction="10000"/>
          </a:bodyPr>
          <a:lstStyle/>
          <a:p>
            <a:r>
              <a:rPr lang="zh-CN" altLang="en-US" dirty="0"/>
              <a:t>人口年龄结构与地区银行存款文章框架</a:t>
            </a:r>
            <a:endParaRPr lang="en-US" altLang="zh-CN" dirty="0"/>
          </a:p>
          <a:p>
            <a:pPr lvl="1"/>
            <a:r>
              <a:rPr lang="zh-CN" altLang="en-US" dirty="0"/>
              <a:t>引言：引出问题，</a:t>
            </a:r>
            <a:r>
              <a:rPr lang="zh-CN" altLang="en-US" b="0" i="0" dirty="0">
                <a:solidFill>
                  <a:schemeClr val="tx1"/>
                </a:solidFill>
                <a:effectLst/>
                <a:latin typeface="Arial" panose="020B0604020202020204" pitchFamily="34" charset="0"/>
              </a:rPr>
              <a:t>说明本研究的来龙去脉</a:t>
            </a:r>
            <a:endParaRPr lang="en-US" altLang="zh-CN" dirty="0">
              <a:solidFill>
                <a:schemeClr val="tx1"/>
              </a:solidFill>
            </a:endParaRPr>
          </a:p>
          <a:p>
            <a:pPr lvl="1"/>
            <a:r>
              <a:rPr lang="zh-CN" altLang="en-US" dirty="0"/>
              <a:t>第一段：我国人口老龄化的背景；为什么研究人口年龄结构和储蓄（人口年龄结构和储蓄对经济发展的意义）</a:t>
            </a:r>
          </a:p>
          <a:p>
            <a:pPr lvl="1"/>
            <a:r>
              <a:rPr lang="zh-CN" altLang="en-US" dirty="0"/>
              <a:t>第二段：逻辑假设、理论分析</a:t>
            </a:r>
          </a:p>
          <a:p>
            <a:pPr lvl="1"/>
            <a:r>
              <a:rPr lang="zh-CN" altLang="en-US" dirty="0"/>
              <a:t>第三段：本文的研究发现即实证结果</a:t>
            </a:r>
          </a:p>
          <a:p>
            <a:pPr lvl="1"/>
            <a:r>
              <a:rPr lang="zh-CN" altLang="en-US" dirty="0"/>
              <a:t>第四段：本文的贡献和意义</a:t>
            </a:r>
            <a:endParaRPr lang="en-US" altLang="zh-CN" dirty="0"/>
          </a:p>
          <a:p>
            <a:r>
              <a:rPr lang="zh-CN" altLang="en-US" dirty="0"/>
              <a:t>文献回顾与理论分析： </a:t>
            </a:r>
            <a:endParaRPr lang="en-US" altLang="zh-CN" dirty="0"/>
          </a:p>
          <a:p>
            <a:pPr lvl="1"/>
            <a:r>
              <a:rPr lang="zh-CN" altLang="en-US" dirty="0"/>
              <a:t>人口年龄结构与经济的相关文献，即人口年龄结构对金融结构、经济的影响</a:t>
            </a:r>
          </a:p>
          <a:p>
            <a:pPr lvl="1"/>
            <a:r>
              <a:rPr lang="zh-CN" altLang="en-US" dirty="0"/>
              <a:t>人口年龄结构与储蓄的已有文献，即生命周期理论</a:t>
            </a:r>
            <a:endParaRPr lang="en-US" altLang="zh-CN" dirty="0"/>
          </a:p>
          <a:p>
            <a:pPr lvl="2"/>
            <a:endParaRPr lang="en-US" altLang="zh-CN" dirty="0"/>
          </a:p>
        </p:txBody>
      </p:sp>
      <p:sp>
        <p:nvSpPr>
          <p:cNvPr id="5" name="页脚占位符 4">
            <a:extLst>
              <a:ext uri="{FF2B5EF4-FFF2-40B4-BE49-F238E27FC236}">
                <a16:creationId xmlns:a16="http://schemas.microsoft.com/office/drawing/2014/main" id="{98372B3E-80D4-408C-8553-A05AAC75AAD5}"/>
              </a:ext>
            </a:extLst>
          </p:cNvPr>
          <p:cNvSpPr>
            <a:spLocks noGrp="1"/>
          </p:cNvSpPr>
          <p:nvPr>
            <p:ph type="ftr" sz="quarter" idx="11"/>
          </p:nvPr>
        </p:nvSpPr>
        <p:spPr/>
        <p:txBody>
          <a:bodyPr/>
          <a:lstStyle/>
          <a:p>
            <a:r>
              <a:rPr lang="zh-CN" altLang="en-US"/>
              <a:t>人口年龄结构与地方银行存款</a:t>
            </a:r>
            <a:endParaRPr lang="en-US" dirty="0"/>
          </a:p>
        </p:txBody>
      </p:sp>
    </p:spTree>
    <p:extLst>
      <p:ext uri="{BB962C8B-B14F-4D97-AF65-F5344CB8AC3E}">
        <p14:creationId xmlns:p14="http://schemas.microsoft.com/office/powerpoint/2010/main" val="29500534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1D8101-2999-411B-812B-32D3A234FCEC}"/>
              </a:ext>
            </a:extLst>
          </p:cNvPr>
          <p:cNvSpPr>
            <a:spLocks noGrp="1"/>
          </p:cNvSpPr>
          <p:nvPr>
            <p:ph type="title"/>
          </p:nvPr>
        </p:nvSpPr>
        <p:spPr/>
        <p:txBody>
          <a:bodyPr/>
          <a:lstStyle/>
          <a:p>
            <a:r>
              <a:rPr lang="zh-CN" altLang="en-US" dirty="0"/>
              <a:t>描述性统计</a:t>
            </a:r>
          </a:p>
        </p:txBody>
      </p:sp>
      <p:sp>
        <p:nvSpPr>
          <p:cNvPr id="5" name="页脚占位符 4">
            <a:extLst>
              <a:ext uri="{FF2B5EF4-FFF2-40B4-BE49-F238E27FC236}">
                <a16:creationId xmlns:a16="http://schemas.microsoft.com/office/drawing/2014/main" id="{E46D4900-8D71-4A88-8B86-1EF149B8584B}"/>
              </a:ext>
            </a:extLst>
          </p:cNvPr>
          <p:cNvSpPr>
            <a:spLocks noGrp="1"/>
          </p:cNvSpPr>
          <p:nvPr>
            <p:ph type="ftr" sz="quarter" idx="11"/>
          </p:nvPr>
        </p:nvSpPr>
        <p:spPr>
          <a:solidFill>
            <a:schemeClr val="accent2"/>
          </a:solidFill>
        </p:spPr>
        <p:txBody>
          <a:bodyPr/>
          <a:lstStyle/>
          <a:p>
            <a:r>
              <a:rPr lang="zh-CN" altLang="en-US"/>
              <a:t>人口年龄结构与地方银行存款</a:t>
            </a:r>
            <a:endParaRPr lang="en-US" dirty="0"/>
          </a:p>
        </p:txBody>
      </p:sp>
      <p:pic>
        <p:nvPicPr>
          <p:cNvPr id="3" name="内容占位符 2">
            <a:extLst>
              <a:ext uri="{FF2B5EF4-FFF2-40B4-BE49-F238E27FC236}">
                <a16:creationId xmlns:a16="http://schemas.microsoft.com/office/drawing/2014/main" id="{2034354C-721C-2A4B-92CF-E89F3467AC62}"/>
              </a:ext>
            </a:extLst>
          </p:cNvPr>
          <p:cNvPicPr>
            <a:picLocks noGrp="1" noChangeAspect="1"/>
          </p:cNvPicPr>
          <p:nvPr>
            <p:ph idx="1"/>
          </p:nvPr>
        </p:nvPicPr>
        <p:blipFill>
          <a:blip r:embed="rId2"/>
          <a:stretch>
            <a:fillRect/>
          </a:stretch>
        </p:blipFill>
        <p:spPr>
          <a:xfrm>
            <a:off x="2885023" y="935270"/>
            <a:ext cx="6421954" cy="5094138"/>
          </a:xfrm>
          <a:prstGeom prst="rect">
            <a:avLst/>
          </a:prstGeom>
        </p:spPr>
      </p:pic>
    </p:spTree>
    <p:extLst>
      <p:ext uri="{BB962C8B-B14F-4D97-AF65-F5344CB8AC3E}">
        <p14:creationId xmlns:p14="http://schemas.microsoft.com/office/powerpoint/2010/main" val="31791823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1D8101-2999-411B-812B-32D3A234FCEC}"/>
              </a:ext>
            </a:extLst>
          </p:cNvPr>
          <p:cNvSpPr>
            <a:spLocks noGrp="1"/>
          </p:cNvSpPr>
          <p:nvPr>
            <p:ph type="title"/>
          </p:nvPr>
        </p:nvSpPr>
        <p:spPr/>
        <p:txBody>
          <a:bodyPr/>
          <a:lstStyle/>
          <a:p>
            <a:r>
              <a:rPr lang="zh-CN" altLang="en-US" dirty="0"/>
              <a:t>描述性统计</a:t>
            </a:r>
          </a:p>
        </p:txBody>
      </p:sp>
      <p:sp>
        <p:nvSpPr>
          <p:cNvPr id="5" name="页脚占位符 4">
            <a:extLst>
              <a:ext uri="{FF2B5EF4-FFF2-40B4-BE49-F238E27FC236}">
                <a16:creationId xmlns:a16="http://schemas.microsoft.com/office/drawing/2014/main" id="{E46D4900-8D71-4A88-8B86-1EF149B8584B}"/>
              </a:ext>
            </a:extLst>
          </p:cNvPr>
          <p:cNvSpPr>
            <a:spLocks noGrp="1"/>
          </p:cNvSpPr>
          <p:nvPr>
            <p:ph type="ftr" sz="quarter" idx="11"/>
          </p:nvPr>
        </p:nvSpPr>
        <p:spPr>
          <a:solidFill>
            <a:schemeClr val="accent2"/>
          </a:solidFill>
        </p:spPr>
        <p:txBody>
          <a:bodyPr/>
          <a:lstStyle/>
          <a:p>
            <a:r>
              <a:rPr lang="zh-CN" altLang="en-US"/>
              <a:t>人口年龄结构与地方银行存款</a:t>
            </a:r>
            <a:endParaRPr lang="en-US" dirty="0"/>
          </a:p>
        </p:txBody>
      </p:sp>
      <p:pic>
        <p:nvPicPr>
          <p:cNvPr id="7" name="内容占位符 6">
            <a:extLst>
              <a:ext uri="{FF2B5EF4-FFF2-40B4-BE49-F238E27FC236}">
                <a16:creationId xmlns:a16="http://schemas.microsoft.com/office/drawing/2014/main" id="{70A0C37E-574A-044B-BBB9-D03574A655CD}"/>
              </a:ext>
            </a:extLst>
          </p:cNvPr>
          <p:cNvPicPr>
            <a:picLocks noGrp="1" noChangeAspect="1"/>
          </p:cNvPicPr>
          <p:nvPr>
            <p:ph idx="1"/>
          </p:nvPr>
        </p:nvPicPr>
        <p:blipFill>
          <a:blip r:embed="rId2"/>
          <a:stretch>
            <a:fillRect/>
          </a:stretch>
        </p:blipFill>
        <p:spPr>
          <a:xfrm>
            <a:off x="3077886" y="757162"/>
            <a:ext cx="6036227" cy="5343675"/>
          </a:xfrm>
          <a:prstGeom prst="rect">
            <a:avLst/>
          </a:prstGeom>
        </p:spPr>
      </p:pic>
    </p:spTree>
    <p:extLst>
      <p:ext uri="{BB962C8B-B14F-4D97-AF65-F5344CB8AC3E}">
        <p14:creationId xmlns:p14="http://schemas.microsoft.com/office/powerpoint/2010/main" val="32067082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1D8101-2999-411B-812B-32D3A234FCEC}"/>
              </a:ext>
            </a:extLst>
          </p:cNvPr>
          <p:cNvSpPr>
            <a:spLocks noGrp="1"/>
          </p:cNvSpPr>
          <p:nvPr>
            <p:ph type="title"/>
          </p:nvPr>
        </p:nvSpPr>
        <p:spPr/>
        <p:txBody>
          <a:bodyPr/>
          <a:lstStyle/>
          <a:p>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56F6BBC-9E38-4CE6-83D0-CC71F5E3D0EA}"/>
                  </a:ext>
                </a:extLst>
              </p:cNvPr>
              <p:cNvSpPr>
                <a:spLocks noGrp="1"/>
              </p:cNvSpPr>
              <p:nvPr>
                <p:ph idx="1"/>
              </p:nvPr>
            </p:nvSpPr>
            <p:spPr/>
            <p:txBody>
              <a:bodyPr>
                <a:normAutofit fontScale="92500" lnSpcReduction="10000"/>
              </a:bodyPr>
              <a:lstStyle/>
              <a:p>
                <a:r>
                  <a:rPr lang="zh-CN" altLang="en-US" dirty="0"/>
                  <a:t>本文从宏观层面分析人口老龄化与地方存款之间的关系</a:t>
                </a:r>
                <a:endParaRPr lang="en-US" altLang="zh-CN" dirty="0"/>
              </a:p>
              <a:p>
                <a:pPr lvl="1"/>
                <a:r>
                  <a:rPr lang="zh-CN" altLang="en-US" dirty="0"/>
                  <a:t>具体而言是采取固定效应模型分析 </a:t>
                </a:r>
                <a:r>
                  <a:rPr lang="en-US" altLang="zh-CN" dirty="0"/>
                  <a:t>2000 </a:t>
                </a:r>
                <a:r>
                  <a:rPr lang="zh-CN" altLang="en-US" dirty="0"/>
                  <a:t>年至 </a:t>
                </a:r>
                <a:r>
                  <a:rPr lang="en-US" altLang="zh-CN" dirty="0"/>
                  <a:t>2020 </a:t>
                </a:r>
                <a:r>
                  <a:rPr lang="zh-CN" altLang="en-US" dirty="0"/>
                  <a:t>年的面板数据</a:t>
                </a:r>
                <a:endParaRPr lang="en-US" altLang="zh-CN" dirty="0"/>
              </a:p>
              <a:p>
                <a:pPr lvl="1"/>
                <a:r>
                  <a:rPr lang="zh-CN" altLang="en-US" dirty="0"/>
                  <a:t>根据以往文献处理方法依次增加相应的控制变量来处理实证研究，并将地区层面效应和时间变化因素纳入考量</a:t>
                </a:r>
                <a:endParaRPr lang="en-US" altLang="zh-CN" dirty="0"/>
              </a:p>
              <a:p>
                <a:r>
                  <a:rPr lang="zh-CN" altLang="en-US" dirty="0"/>
                  <a:t>计量模型设定为 </a:t>
                </a:r>
                <a:endParaRPr lang="en-US" altLang="zh-CN" dirty="0"/>
              </a:p>
              <a:p>
                <a:pPr lvl="1"/>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𝑌</m:t>
                        </m:r>
                      </m:e>
                      <m:sub>
                        <m:r>
                          <a:rPr lang="en-US" altLang="zh-CN" b="0" i="1" smtClean="0">
                            <a:latin typeface="Cambria Math" panose="02040503050406030204" pitchFamily="18" charset="0"/>
                          </a:rPr>
                          <m:t>𝑗𝑡</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𝛼</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𝛽</m:t>
                        </m:r>
                      </m:e>
                      <m:sub>
                        <m:r>
                          <a:rPr lang="en-US" altLang="zh-CN" b="0" i="1" smtClean="0">
                            <a:latin typeface="Cambria Math" panose="02040503050406030204" pitchFamily="18" charset="0"/>
                          </a:rPr>
                          <m:t>𝑐</m:t>
                        </m:r>
                        <m:r>
                          <a:rPr lang="en-US" altLang="zh-CN" b="0" i="1" smtClean="0">
                            <a:latin typeface="Cambria Math" panose="02040503050406030204" pitchFamily="18" charset="0"/>
                          </a:rPr>
                          <m:t>1</m:t>
                        </m:r>
                      </m:sub>
                    </m:sSub>
                    <m:r>
                      <a:rPr lang="zh-CN" altLang="en-US" b="0" i="1" smtClean="0">
                        <a:latin typeface="Cambria Math" panose="02040503050406030204" pitchFamily="18" charset="0"/>
                      </a:rPr>
                      <m:t>∗</m:t>
                    </m:r>
                    <m:r>
                      <a:rPr lang="en-US" altLang="zh-CN" b="0" i="1" smtClean="0">
                        <a:latin typeface="Cambria Math" panose="02040503050406030204" pitchFamily="18" charset="0"/>
                      </a:rPr>
                      <m:t>𝑂𝑙</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𝑗𝑡</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𝛾</m:t>
                        </m:r>
                      </m:e>
                      <m:sub>
                        <m:r>
                          <a:rPr lang="en-US" altLang="zh-CN" b="0" i="1" smtClean="0">
                            <a:latin typeface="Cambria Math" panose="02040503050406030204" pitchFamily="18" charset="0"/>
                          </a:rPr>
                          <m:t>𝑐</m:t>
                        </m:r>
                      </m:sub>
                    </m:sSub>
                    <m:r>
                      <a:rPr lang="zh-CN" altLang="en-US" b="0" i="1" smtClean="0">
                        <a:latin typeface="Cambria Math" panose="02040503050406030204" pitchFamily="18" charset="0"/>
                      </a:rPr>
                      <m:t>∗</m:t>
                    </m:r>
                    <m:r>
                      <a:rPr lang="en-US" altLang="zh-CN" b="0" i="1" smtClean="0">
                        <a:latin typeface="Cambria Math" panose="02040503050406030204" pitchFamily="18" charset="0"/>
                      </a:rPr>
                      <m:t>𝐶𝑜𝑛𝑡𝑟𝑜𝑙</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𝑗𝑡</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𝜂</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𝜖</m:t>
                        </m:r>
                      </m:e>
                      <m:sub>
                        <m:r>
                          <a:rPr lang="en-US" altLang="zh-CN" b="0" i="1" smtClean="0">
                            <a:latin typeface="Cambria Math" panose="02040503050406030204" pitchFamily="18" charset="0"/>
                          </a:rPr>
                          <m:t>𝑗𝑡</m:t>
                        </m:r>
                      </m:sub>
                    </m:sSub>
                  </m:oMath>
                </a14:m>
                <a:endParaRPr lang="en-US" altLang="zh-CN" dirty="0"/>
              </a:p>
              <a:p>
                <a:pPr lvl="1"/>
                <a:r>
                  <a:rPr lang="zh-CN" altLang="en-US" dirty="0"/>
                  <a:t>下标</a:t>
                </a:r>
                <a14:m>
                  <m:oMath xmlns:m="http://schemas.openxmlformats.org/officeDocument/2006/math">
                    <m:r>
                      <a:rPr lang="en-US" altLang="zh-CN" b="0" i="1" smtClean="0">
                        <a:latin typeface="Cambria Math" panose="02040503050406030204" pitchFamily="18" charset="0"/>
                      </a:rPr>
                      <m:t>𝑗</m:t>
                    </m:r>
                  </m:oMath>
                </a14:m>
                <a:r>
                  <a:rPr lang="zh-CN" altLang="en-US" dirty="0"/>
                  <a:t>表示地区，</a:t>
                </a:r>
                <a14:m>
                  <m:oMath xmlns:m="http://schemas.openxmlformats.org/officeDocument/2006/math">
                    <m:r>
                      <a:rPr lang="en-US" altLang="zh-CN" i="1" dirty="0" smtClean="0">
                        <a:latin typeface="Cambria Math" panose="02040503050406030204" pitchFamily="18" charset="0"/>
                      </a:rPr>
                      <m:t>𝑡</m:t>
                    </m:r>
                  </m:oMath>
                </a14:m>
                <a:r>
                  <a:rPr lang="zh-CN" altLang="en-US" dirty="0"/>
                  <a:t>为年份，</a:t>
                </a:r>
                <a14:m>
                  <m:oMath xmlns:m="http://schemas.openxmlformats.org/officeDocument/2006/math">
                    <m:r>
                      <a:rPr lang="en-US" altLang="zh-CN" i="1" dirty="0" smtClean="0">
                        <a:latin typeface="Cambria Math" panose="02040503050406030204" pitchFamily="18" charset="0"/>
                      </a:rPr>
                      <m:t>𝑌</m:t>
                    </m:r>
                    <m:r>
                      <a:rPr lang="en-US" altLang="zh-CN" i="1" dirty="0" smtClean="0">
                        <a:latin typeface="Cambria Math" panose="02040503050406030204" pitchFamily="18" charset="0"/>
                      </a:rPr>
                      <m:t> </m:t>
                    </m:r>
                  </m:oMath>
                </a14:m>
                <a:r>
                  <a:rPr lang="zh-CN" altLang="en-US" dirty="0"/>
                  <a:t>为被解释变量，</a:t>
                </a:r>
                <a14:m>
                  <m:oMath xmlns:m="http://schemas.openxmlformats.org/officeDocument/2006/math">
                    <m:r>
                      <a:rPr lang="en-US" altLang="zh-CN" i="1" dirty="0" smtClean="0">
                        <a:latin typeface="Cambria Math" panose="02040503050406030204" pitchFamily="18" charset="0"/>
                      </a:rPr>
                      <m:t>𝑂𝑙𝑑</m:t>
                    </m:r>
                  </m:oMath>
                </a14:m>
                <a:r>
                  <a:rPr lang="zh-CN" altLang="en-US" dirty="0"/>
                  <a:t>为关键解释变量，即老年人口占 总人口比重，</a:t>
                </a:r>
                <a14:m>
                  <m:oMath xmlns:m="http://schemas.openxmlformats.org/officeDocument/2006/math">
                    <m:r>
                      <a:rPr lang="en-US" altLang="zh-CN" i="1" dirty="0" smtClean="0">
                        <a:latin typeface="Cambria Math" panose="02040503050406030204" pitchFamily="18" charset="0"/>
                      </a:rPr>
                      <m:t>𝐶𝑜𝑛𝑡𝑟𝑜𝑙𝑠</m:t>
                    </m:r>
                    <m:r>
                      <a:rPr lang="en-US" altLang="zh-CN" i="1" dirty="0" smtClean="0">
                        <a:latin typeface="Cambria Math" panose="02040503050406030204" pitchFamily="18" charset="0"/>
                      </a:rPr>
                      <m:t> </m:t>
                    </m:r>
                  </m:oMath>
                </a14:m>
                <a:r>
                  <a:rPr lang="zh-CN" altLang="en-US" dirty="0"/>
                  <a:t>为控制变量，包括地区总人口、人均可支配收入、人均支出、地方银行存款集中度，工业增加值和服务业增加值比重也将作为控制变量。</a:t>
                </a:r>
                <a:endParaRPr lang="en-US" altLang="zh-CN" dirty="0"/>
              </a:p>
              <a:p>
                <a:pPr lvl="1"/>
                <a:r>
                  <a:rPr lang="zh-CN" altLang="en-US" dirty="0"/>
                  <a:t>其</a:t>
                </a:r>
                <a14:m>
                  <m:oMath xmlns:m="http://schemas.openxmlformats.org/officeDocument/2006/math">
                    <m:r>
                      <a:rPr lang="el-GR" altLang="zh-CN" i="1" dirty="0" smtClean="0">
                        <a:latin typeface="Cambria Math" panose="02040503050406030204" pitchFamily="18" charset="0"/>
                      </a:rPr>
                      <m:t>𝜀</m:t>
                    </m:r>
                    <m:r>
                      <a:rPr lang="el-GR" altLang="zh-CN" i="1" dirty="0" smtClean="0">
                        <a:latin typeface="Cambria Math" panose="02040503050406030204" pitchFamily="18" charset="0"/>
                      </a:rPr>
                      <m:t> </m:t>
                    </m:r>
                  </m:oMath>
                </a14:m>
                <a:r>
                  <a:rPr lang="zh-CN" altLang="en-US" dirty="0"/>
                  <a:t>为误差项，</a:t>
                </a:r>
                <a14:m>
                  <m:oMath xmlns:m="http://schemas.openxmlformats.org/officeDocument/2006/math">
                    <m:r>
                      <a:rPr lang="el-GR" altLang="zh-CN" i="1" dirty="0" smtClean="0">
                        <a:latin typeface="Cambria Math" panose="02040503050406030204" pitchFamily="18" charset="0"/>
                      </a:rPr>
                      <m:t>𝜂</m:t>
                    </m:r>
                  </m:oMath>
                </a14:m>
                <a:r>
                  <a:rPr lang="zh-CN" altLang="en-US" dirty="0"/>
                  <a:t>为地区固定效应 </a:t>
                </a:r>
              </a:p>
              <a:p>
                <a:endParaRPr lang="en-US" altLang="zh-CN" dirty="0"/>
              </a:p>
              <a:p>
                <a:pPr marL="595440" lvl="1" indent="0">
                  <a:buNone/>
                </a:pPr>
                <a:endParaRPr lang="zh-CN" altLang="en-US" dirty="0"/>
              </a:p>
              <a:p>
                <a:endParaRPr lang="en-US" altLang="zh-CN" dirty="0"/>
              </a:p>
            </p:txBody>
          </p:sp>
        </mc:Choice>
        <mc:Fallback xmlns="">
          <p:sp>
            <p:nvSpPr>
              <p:cNvPr id="3" name="内容占位符 2">
                <a:extLst>
                  <a:ext uri="{FF2B5EF4-FFF2-40B4-BE49-F238E27FC236}">
                    <a16:creationId xmlns:a16="http://schemas.microsoft.com/office/drawing/2014/main" id="{F56F6BBC-9E38-4CE6-83D0-CC71F5E3D0EA}"/>
                  </a:ext>
                </a:extLst>
              </p:cNvPr>
              <p:cNvSpPr>
                <a:spLocks noGrp="1" noRot="1" noChangeAspect="1" noMove="1" noResize="1" noEditPoints="1" noAdjustHandles="1" noChangeArrowheads="1" noChangeShapeType="1" noTextEdit="1"/>
              </p:cNvSpPr>
              <p:nvPr>
                <p:ph idx="1"/>
              </p:nvPr>
            </p:nvSpPr>
            <p:spPr>
              <a:blipFill>
                <a:blip r:embed="rId2"/>
                <a:stretch>
                  <a:fillRect l="-1387" t="-1902" r="-1135"/>
                </a:stretch>
              </a:blipFill>
            </p:spPr>
            <p:txBody>
              <a:bodyPr/>
              <a:lstStyle/>
              <a:p>
                <a:r>
                  <a:rPr lang="zh-CN" altLang="en-US">
                    <a:noFill/>
                  </a:rPr>
                  <a:t> </a:t>
                </a:r>
              </a:p>
            </p:txBody>
          </p:sp>
        </mc:Fallback>
      </mc:AlternateContent>
      <p:sp>
        <p:nvSpPr>
          <p:cNvPr id="5" name="页脚占位符 4">
            <a:extLst>
              <a:ext uri="{FF2B5EF4-FFF2-40B4-BE49-F238E27FC236}">
                <a16:creationId xmlns:a16="http://schemas.microsoft.com/office/drawing/2014/main" id="{E46D4900-8D71-4A88-8B86-1EF149B8584B}"/>
              </a:ext>
            </a:extLst>
          </p:cNvPr>
          <p:cNvSpPr>
            <a:spLocks noGrp="1"/>
          </p:cNvSpPr>
          <p:nvPr>
            <p:ph type="ftr" sz="quarter" idx="11"/>
          </p:nvPr>
        </p:nvSpPr>
        <p:spPr>
          <a:solidFill>
            <a:schemeClr val="accent2"/>
          </a:solidFill>
        </p:spPr>
        <p:txBody>
          <a:bodyPr/>
          <a:lstStyle/>
          <a:p>
            <a:r>
              <a:rPr lang="zh-CN" altLang="en-US"/>
              <a:t>人口年龄结构与地方银行存款</a:t>
            </a:r>
            <a:endParaRPr lang="en-US" dirty="0"/>
          </a:p>
        </p:txBody>
      </p:sp>
    </p:spTree>
    <p:extLst>
      <p:ext uri="{BB962C8B-B14F-4D97-AF65-F5344CB8AC3E}">
        <p14:creationId xmlns:p14="http://schemas.microsoft.com/office/powerpoint/2010/main" val="42756807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1D8101-2999-411B-812B-32D3A234FCEC}"/>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F56F6BBC-9E38-4CE6-83D0-CC71F5E3D0EA}"/>
              </a:ext>
            </a:extLst>
          </p:cNvPr>
          <p:cNvSpPr>
            <a:spLocks noGrp="1"/>
          </p:cNvSpPr>
          <p:nvPr>
            <p:ph idx="1"/>
          </p:nvPr>
        </p:nvSpPr>
        <p:spPr/>
        <p:txBody>
          <a:bodyPr>
            <a:normAutofit/>
          </a:bodyPr>
          <a:lstStyle/>
          <a:p>
            <a:endParaRPr lang="en-US" altLang="zh-CN" dirty="0"/>
          </a:p>
        </p:txBody>
      </p:sp>
      <p:sp>
        <p:nvSpPr>
          <p:cNvPr id="5" name="页脚占位符 4">
            <a:extLst>
              <a:ext uri="{FF2B5EF4-FFF2-40B4-BE49-F238E27FC236}">
                <a16:creationId xmlns:a16="http://schemas.microsoft.com/office/drawing/2014/main" id="{E46D4900-8D71-4A88-8B86-1EF149B8584B}"/>
              </a:ext>
            </a:extLst>
          </p:cNvPr>
          <p:cNvSpPr>
            <a:spLocks noGrp="1"/>
          </p:cNvSpPr>
          <p:nvPr>
            <p:ph type="ftr" sz="quarter" idx="11"/>
          </p:nvPr>
        </p:nvSpPr>
        <p:spPr>
          <a:solidFill>
            <a:schemeClr val="accent2"/>
          </a:solidFill>
        </p:spPr>
        <p:txBody>
          <a:bodyPr/>
          <a:lstStyle/>
          <a:p>
            <a:r>
              <a:rPr lang="zh-CN" altLang="en-US"/>
              <a:t>人口年龄结构与地方银行存款</a:t>
            </a:r>
            <a:endParaRPr lang="en-US" dirty="0"/>
          </a:p>
        </p:txBody>
      </p:sp>
      <p:pic>
        <p:nvPicPr>
          <p:cNvPr id="4" name="图片 3">
            <a:extLst>
              <a:ext uri="{FF2B5EF4-FFF2-40B4-BE49-F238E27FC236}">
                <a16:creationId xmlns:a16="http://schemas.microsoft.com/office/drawing/2014/main" id="{81EDFFEA-F322-2648-B898-1E09FEE54F49}"/>
              </a:ext>
            </a:extLst>
          </p:cNvPr>
          <p:cNvPicPr>
            <a:picLocks noChangeAspect="1"/>
          </p:cNvPicPr>
          <p:nvPr/>
        </p:nvPicPr>
        <p:blipFill>
          <a:blip r:embed="rId2"/>
          <a:stretch>
            <a:fillRect/>
          </a:stretch>
        </p:blipFill>
        <p:spPr>
          <a:xfrm>
            <a:off x="2857260" y="0"/>
            <a:ext cx="6477480" cy="6858000"/>
          </a:xfrm>
          <a:prstGeom prst="rect">
            <a:avLst/>
          </a:prstGeom>
        </p:spPr>
      </p:pic>
    </p:spTree>
    <p:extLst>
      <p:ext uri="{BB962C8B-B14F-4D97-AF65-F5344CB8AC3E}">
        <p14:creationId xmlns:p14="http://schemas.microsoft.com/office/powerpoint/2010/main" val="10048085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1D8101-2999-411B-812B-32D3A234FCEC}"/>
              </a:ext>
            </a:extLst>
          </p:cNvPr>
          <p:cNvSpPr>
            <a:spLocks noGrp="1"/>
          </p:cNvSpPr>
          <p:nvPr>
            <p:ph type="title"/>
          </p:nvPr>
        </p:nvSpPr>
        <p:spPr/>
        <p:txBody>
          <a:bodyPr/>
          <a:lstStyle/>
          <a:p>
            <a:r>
              <a:rPr lang="zh-CN" altLang="en-US" dirty="0"/>
              <a:t>稳健性检验</a:t>
            </a:r>
          </a:p>
        </p:txBody>
      </p:sp>
      <p:sp>
        <p:nvSpPr>
          <p:cNvPr id="5" name="页脚占位符 4">
            <a:extLst>
              <a:ext uri="{FF2B5EF4-FFF2-40B4-BE49-F238E27FC236}">
                <a16:creationId xmlns:a16="http://schemas.microsoft.com/office/drawing/2014/main" id="{E46D4900-8D71-4A88-8B86-1EF149B8584B}"/>
              </a:ext>
            </a:extLst>
          </p:cNvPr>
          <p:cNvSpPr>
            <a:spLocks noGrp="1"/>
          </p:cNvSpPr>
          <p:nvPr>
            <p:ph type="ftr" sz="quarter" idx="11"/>
          </p:nvPr>
        </p:nvSpPr>
        <p:spPr>
          <a:solidFill>
            <a:schemeClr val="accent2"/>
          </a:solidFill>
        </p:spPr>
        <p:txBody>
          <a:bodyPr/>
          <a:lstStyle/>
          <a:p>
            <a:r>
              <a:rPr lang="zh-CN" altLang="en-US"/>
              <a:t>人口年龄结构与地方银行存款</a:t>
            </a:r>
            <a:endParaRPr lang="en-US" dirty="0"/>
          </a:p>
        </p:txBody>
      </p:sp>
      <p:pic>
        <p:nvPicPr>
          <p:cNvPr id="3" name="内容占位符 2">
            <a:extLst>
              <a:ext uri="{FF2B5EF4-FFF2-40B4-BE49-F238E27FC236}">
                <a16:creationId xmlns:a16="http://schemas.microsoft.com/office/drawing/2014/main" id="{4673749F-9CD9-FA4A-A732-EBD429F7E448}"/>
              </a:ext>
            </a:extLst>
          </p:cNvPr>
          <p:cNvPicPr>
            <a:picLocks noGrp="1" noChangeAspect="1"/>
          </p:cNvPicPr>
          <p:nvPr>
            <p:ph idx="1"/>
          </p:nvPr>
        </p:nvPicPr>
        <p:blipFill>
          <a:blip r:embed="rId2"/>
          <a:stretch>
            <a:fillRect/>
          </a:stretch>
        </p:blipFill>
        <p:spPr>
          <a:xfrm>
            <a:off x="3365158" y="975120"/>
            <a:ext cx="5461683" cy="5418746"/>
          </a:xfrm>
          <a:prstGeom prst="rect">
            <a:avLst/>
          </a:prstGeom>
        </p:spPr>
      </p:pic>
    </p:spTree>
    <p:extLst>
      <p:ext uri="{BB962C8B-B14F-4D97-AF65-F5344CB8AC3E}">
        <p14:creationId xmlns:p14="http://schemas.microsoft.com/office/powerpoint/2010/main" val="18699544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1D8101-2999-411B-812B-32D3A234FCEC}"/>
              </a:ext>
            </a:extLst>
          </p:cNvPr>
          <p:cNvSpPr>
            <a:spLocks noGrp="1"/>
          </p:cNvSpPr>
          <p:nvPr>
            <p:ph type="title"/>
          </p:nvPr>
        </p:nvSpPr>
        <p:spPr/>
        <p:txBody>
          <a:bodyPr/>
          <a:lstStyle/>
          <a:p>
            <a:r>
              <a:rPr lang="zh-CN" altLang="en-US" dirty="0"/>
              <a:t>稳健性检验</a:t>
            </a:r>
          </a:p>
        </p:txBody>
      </p:sp>
      <p:sp>
        <p:nvSpPr>
          <p:cNvPr id="3" name="内容占位符 2">
            <a:extLst>
              <a:ext uri="{FF2B5EF4-FFF2-40B4-BE49-F238E27FC236}">
                <a16:creationId xmlns:a16="http://schemas.microsoft.com/office/drawing/2014/main" id="{F56F6BBC-9E38-4CE6-83D0-CC71F5E3D0EA}"/>
              </a:ext>
            </a:extLst>
          </p:cNvPr>
          <p:cNvSpPr>
            <a:spLocks noGrp="1"/>
          </p:cNvSpPr>
          <p:nvPr>
            <p:ph idx="1"/>
          </p:nvPr>
        </p:nvSpPr>
        <p:spPr/>
        <p:txBody>
          <a:bodyPr>
            <a:normAutofit/>
          </a:bodyPr>
          <a:lstStyle/>
          <a:p>
            <a:endParaRPr lang="en-US" altLang="zh-CN" dirty="0"/>
          </a:p>
        </p:txBody>
      </p:sp>
      <p:sp>
        <p:nvSpPr>
          <p:cNvPr id="5" name="页脚占位符 4">
            <a:extLst>
              <a:ext uri="{FF2B5EF4-FFF2-40B4-BE49-F238E27FC236}">
                <a16:creationId xmlns:a16="http://schemas.microsoft.com/office/drawing/2014/main" id="{E46D4900-8D71-4A88-8B86-1EF149B8584B}"/>
              </a:ext>
            </a:extLst>
          </p:cNvPr>
          <p:cNvSpPr>
            <a:spLocks noGrp="1"/>
          </p:cNvSpPr>
          <p:nvPr>
            <p:ph type="ftr" sz="quarter" idx="11"/>
          </p:nvPr>
        </p:nvSpPr>
        <p:spPr>
          <a:solidFill>
            <a:schemeClr val="accent2"/>
          </a:solidFill>
        </p:spPr>
        <p:txBody>
          <a:bodyPr/>
          <a:lstStyle/>
          <a:p>
            <a:r>
              <a:rPr lang="zh-CN" altLang="en-US"/>
              <a:t>人口年龄结构与地方银行存款</a:t>
            </a:r>
            <a:endParaRPr lang="en-US" dirty="0"/>
          </a:p>
        </p:txBody>
      </p:sp>
      <p:pic>
        <p:nvPicPr>
          <p:cNvPr id="4" name="图片 3">
            <a:extLst>
              <a:ext uri="{FF2B5EF4-FFF2-40B4-BE49-F238E27FC236}">
                <a16:creationId xmlns:a16="http://schemas.microsoft.com/office/drawing/2014/main" id="{10E21365-413D-C348-8986-4D25B74ED2ED}"/>
              </a:ext>
            </a:extLst>
          </p:cNvPr>
          <p:cNvPicPr>
            <a:picLocks noChangeAspect="1"/>
          </p:cNvPicPr>
          <p:nvPr/>
        </p:nvPicPr>
        <p:blipFill>
          <a:blip r:embed="rId2"/>
          <a:stretch>
            <a:fillRect/>
          </a:stretch>
        </p:blipFill>
        <p:spPr>
          <a:xfrm>
            <a:off x="2647950" y="853887"/>
            <a:ext cx="6896100" cy="5715000"/>
          </a:xfrm>
          <a:prstGeom prst="rect">
            <a:avLst/>
          </a:prstGeom>
        </p:spPr>
      </p:pic>
    </p:spTree>
    <p:extLst>
      <p:ext uri="{BB962C8B-B14F-4D97-AF65-F5344CB8AC3E}">
        <p14:creationId xmlns:p14="http://schemas.microsoft.com/office/powerpoint/2010/main" val="15055368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1D8101-2999-411B-812B-32D3A234FCEC}"/>
              </a:ext>
            </a:extLst>
          </p:cNvPr>
          <p:cNvSpPr>
            <a:spLocks noGrp="1"/>
          </p:cNvSpPr>
          <p:nvPr>
            <p:ph type="title"/>
          </p:nvPr>
        </p:nvSpPr>
        <p:spPr/>
        <p:txBody>
          <a:bodyPr/>
          <a:lstStyle/>
          <a:p>
            <a:r>
              <a:rPr lang="zh-CN" altLang="en-US" dirty="0"/>
              <a:t>结论和意义</a:t>
            </a:r>
          </a:p>
        </p:txBody>
      </p:sp>
      <p:sp>
        <p:nvSpPr>
          <p:cNvPr id="3" name="内容占位符 2">
            <a:extLst>
              <a:ext uri="{FF2B5EF4-FFF2-40B4-BE49-F238E27FC236}">
                <a16:creationId xmlns:a16="http://schemas.microsoft.com/office/drawing/2014/main" id="{F56F6BBC-9E38-4CE6-83D0-CC71F5E3D0EA}"/>
              </a:ext>
            </a:extLst>
          </p:cNvPr>
          <p:cNvSpPr>
            <a:spLocks noGrp="1"/>
          </p:cNvSpPr>
          <p:nvPr>
            <p:ph idx="1"/>
          </p:nvPr>
        </p:nvSpPr>
        <p:spPr/>
        <p:txBody>
          <a:bodyPr>
            <a:normAutofit fontScale="62500" lnSpcReduction="20000"/>
          </a:bodyPr>
          <a:lstStyle/>
          <a:p>
            <a:r>
              <a:rPr lang="zh-CN" altLang="en-US" dirty="0"/>
              <a:t>人口年龄结构会影响最优金融结构，从而通过金融结构来影响经济发展</a:t>
            </a:r>
            <a:endParaRPr lang="en-US" altLang="zh-CN" dirty="0"/>
          </a:p>
          <a:p>
            <a:pPr lvl="1"/>
            <a:r>
              <a:rPr lang="zh-CN" altLang="en-US" dirty="0"/>
              <a:t>基于这个事实出发，本文进一步的从我国宏观层面地级市人口结构和存款数据进行了实证分析</a:t>
            </a:r>
            <a:endParaRPr lang="en-US" altLang="zh-CN" dirty="0"/>
          </a:p>
          <a:p>
            <a:pPr lvl="1"/>
            <a:r>
              <a:rPr lang="zh-CN" altLang="en-US" dirty="0"/>
              <a:t>研究老年人占比与存款之间的关系，在控制了一系列控制变量和影响因素后，得出老年人占比对银行存款有显著影响</a:t>
            </a:r>
            <a:endParaRPr lang="en-US" altLang="zh-CN" dirty="0"/>
          </a:p>
          <a:p>
            <a:pPr lvl="1"/>
            <a:r>
              <a:rPr lang="zh-CN" altLang="en-US" dirty="0"/>
              <a:t>从而可以推断出人口年龄结构与地区银行存款存在紧密联系这一结论，也进一步证实人口年龄结构与金融结构存在联系这一基本观点</a:t>
            </a:r>
            <a:endParaRPr lang="en-US" altLang="zh-CN" dirty="0"/>
          </a:p>
          <a:p>
            <a:pPr lvl="1"/>
            <a:r>
              <a:rPr lang="zh-CN" altLang="en-US" dirty="0"/>
              <a:t>特别是人口老龄化后，能显著拉高一个地区的银行存款，对于金融结构上的影响是，对于非高风险资产的需求加大 </a:t>
            </a:r>
            <a:endParaRPr lang="en-US" altLang="zh-CN" dirty="0"/>
          </a:p>
          <a:p>
            <a:r>
              <a:rPr lang="zh-CN" altLang="en-US" dirty="0"/>
              <a:t>人口年龄结构造成的资本供给的地区差异对企业总福利的影响是</a:t>
            </a:r>
            <a:r>
              <a:rPr lang="zh-CN" altLang="en-US"/>
              <a:t>负面的</a:t>
            </a:r>
            <a:endParaRPr lang="en-US" altLang="zh-CN" dirty="0"/>
          </a:p>
          <a:p>
            <a:pPr lvl="1"/>
            <a:r>
              <a:rPr lang="zh-CN" altLang="en-US" dirty="0"/>
              <a:t>在资本供给总量一定的情况下，资本从低生产效率地区再分配到较高生产率地区，会使总福利增加。相关政策建议如下： </a:t>
            </a:r>
            <a:endParaRPr lang="en-US" altLang="zh-CN" dirty="0"/>
          </a:p>
          <a:p>
            <a:pPr lvl="2"/>
            <a:r>
              <a:rPr lang="zh-CN" altLang="en-US" dirty="0"/>
              <a:t>第一，目前我国资本市场规模偏大、投资渠道单一，目前需要相关部门加大这方面的考量，需要采取差异化政策，有效刺激不同类型投资需求，合理引导居民投资</a:t>
            </a:r>
          </a:p>
          <a:p>
            <a:pPr lvl="2"/>
            <a:r>
              <a:rPr lang="zh-CN" altLang="en-US" dirty="0"/>
              <a:t>第二，结合目前我国地方银行政策监管较为严格，资本流动受限制，且银行放松管制已被证明对经济结果具有积极影响</a:t>
            </a:r>
            <a:r>
              <a:rPr lang="en-US" altLang="zh-CN" dirty="0"/>
              <a:t>(</a:t>
            </a:r>
            <a:r>
              <a:rPr lang="en-US" altLang="zh-CN" dirty="0" err="1"/>
              <a:t>Jayaratne&amp;Strahan</a:t>
            </a:r>
            <a:r>
              <a:rPr lang="en-US" altLang="zh-CN" dirty="0"/>
              <a:t>, 1996; Morgan et al. , 2004</a:t>
            </a:r>
            <a:r>
              <a:rPr lang="zh-CN" altLang="en-US" dirty="0"/>
              <a:t>年</a:t>
            </a:r>
            <a:r>
              <a:rPr lang="en-US" altLang="zh-CN" dirty="0"/>
              <a:t>)</a:t>
            </a:r>
            <a:r>
              <a:rPr lang="zh-CN" altLang="en-US" dirty="0"/>
              <a:t>，故政府进行相关金融政策制定和市场宏观调控时，结合地区人口年龄结构的特点，放松银行资本监管，有效的引导资本在市场流通，实现资本高生产率使用，更好实现区域经济的协调发展这一重要发展战略</a:t>
            </a:r>
          </a:p>
        </p:txBody>
      </p:sp>
      <p:sp>
        <p:nvSpPr>
          <p:cNvPr id="5" name="页脚占位符 4">
            <a:extLst>
              <a:ext uri="{FF2B5EF4-FFF2-40B4-BE49-F238E27FC236}">
                <a16:creationId xmlns:a16="http://schemas.microsoft.com/office/drawing/2014/main" id="{E46D4900-8D71-4A88-8B86-1EF149B8584B}"/>
              </a:ext>
            </a:extLst>
          </p:cNvPr>
          <p:cNvSpPr>
            <a:spLocks noGrp="1"/>
          </p:cNvSpPr>
          <p:nvPr>
            <p:ph type="ftr" sz="quarter" idx="11"/>
          </p:nvPr>
        </p:nvSpPr>
        <p:spPr>
          <a:solidFill>
            <a:schemeClr val="accent2"/>
          </a:solidFill>
        </p:spPr>
        <p:txBody>
          <a:bodyPr/>
          <a:lstStyle/>
          <a:p>
            <a:r>
              <a:rPr lang="zh-CN" altLang="en-US"/>
              <a:t>人口年龄结构与地方银行存款</a:t>
            </a:r>
            <a:endParaRPr lang="en-US" dirty="0"/>
          </a:p>
        </p:txBody>
      </p:sp>
    </p:spTree>
    <p:extLst>
      <p:ext uri="{BB962C8B-B14F-4D97-AF65-F5344CB8AC3E}">
        <p14:creationId xmlns:p14="http://schemas.microsoft.com/office/powerpoint/2010/main" val="294792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3217B2-BD3C-4A3F-A719-7680F8B25C5B}"/>
              </a:ext>
            </a:extLst>
          </p:cNvPr>
          <p:cNvSpPr>
            <a:spLocks noGrp="1"/>
          </p:cNvSpPr>
          <p:nvPr>
            <p:ph type="title"/>
          </p:nvPr>
        </p:nvSpPr>
        <p:spPr>
          <a:xfrm>
            <a:off x="1097280" y="286609"/>
            <a:ext cx="10058400" cy="700949"/>
          </a:xfrm>
        </p:spPr>
        <p:txBody>
          <a:bodyPr/>
          <a:lstStyle/>
          <a:p>
            <a:r>
              <a:rPr lang="zh-CN" altLang="en-US" dirty="0"/>
              <a:t>研究背景</a:t>
            </a:r>
          </a:p>
        </p:txBody>
      </p:sp>
      <p:sp>
        <p:nvSpPr>
          <p:cNvPr id="3" name="内容占位符 2">
            <a:extLst>
              <a:ext uri="{FF2B5EF4-FFF2-40B4-BE49-F238E27FC236}">
                <a16:creationId xmlns:a16="http://schemas.microsoft.com/office/drawing/2014/main" id="{3230D163-C354-4618-A8AF-D2A737F55FA3}"/>
              </a:ext>
            </a:extLst>
          </p:cNvPr>
          <p:cNvSpPr>
            <a:spLocks noGrp="1"/>
          </p:cNvSpPr>
          <p:nvPr>
            <p:ph idx="1"/>
          </p:nvPr>
        </p:nvSpPr>
        <p:spPr/>
        <p:txBody>
          <a:bodyPr>
            <a:normAutofit fontScale="85000" lnSpcReduction="20000"/>
          </a:bodyPr>
          <a:lstStyle/>
          <a:p>
            <a:r>
              <a:rPr lang="zh-CN" altLang="en-US" dirty="0"/>
              <a:t>我国人口年龄结构在过去 </a:t>
            </a:r>
            <a:r>
              <a:rPr lang="en-US" altLang="zh-CN" dirty="0"/>
              <a:t>20 </a:t>
            </a:r>
            <a:r>
              <a:rPr lang="zh-CN" altLang="en-US" dirty="0"/>
              <a:t>年间发生了巨大变化，</a:t>
            </a:r>
            <a:r>
              <a:rPr lang="en-US" altLang="zh-CN" dirty="0"/>
              <a:t>65 </a:t>
            </a:r>
            <a:r>
              <a:rPr lang="zh-CN" altLang="en-US" dirty="0"/>
              <a:t>岁以上人口占比持续增加</a:t>
            </a:r>
            <a:endParaRPr lang="en-US" altLang="zh-CN" dirty="0"/>
          </a:p>
          <a:p>
            <a:pPr lvl="1"/>
            <a:r>
              <a:rPr lang="zh-CN" altLang="en-US" dirty="0"/>
              <a:t>根据</a:t>
            </a:r>
            <a:r>
              <a:rPr lang="en-US" altLang="zh-CN" dirty="0"/>
              <a:t>2000</a:t>
            </a:r>
            <a:r>
              <a:rPr lang="zh-CN" altLang="en-US" dirty="0"/>
              <a:t>年第五与</a:t>
            </a:r>
            <a:r>
              <a:rPr lang="en-US" altLang="zh-CN" dirty="0"/>
              <a:t>2020</a:t>
            </a:r>
            <a:r>
              <a:rPr lang="zh-CN" altLang="en-US" dirty="0"/>
              <a:t>第七次全国人口普查公报， </a:t>
            </a:r>
            <a:r>
              <a:rPr lang="en-US" altLang="zh-CN" dirty="0"/>
              <a:t>65</a:t>
            </a:r>
            <a:r>
              <a:rPr lang="zh-CN" altLang="en-US" dirty="0"/>
              <a:t>岁及以上人口占比分别为</a:t>
            </a:r>
            <a:r>
              <a:rPr lang="en-US" altLang="zh-CN" dirty="0">
                <a:solidFill>
                  <a:srgbClr val="FF0000"/>
                </a:solidFill>
              </a:rPr>
              <a:t>6.96%</a:t>
            </a:r>
            <a:r>
              <a:rPr lang="zh-CN" altLang="en-US" dirty="0"/>
              <a:t>和</a:t>
            </a:r>
            <a:r>
              <a:rPr lang="en-US" altLang="zh-CN" dirty="0">
                <a:solidFill>
                  <a:srgbClr val="FF0000"/>
                </a:solidFill>
              </a:rPr>
              <a:t>13.5%</a:t>
            </a:r>
            <a:r>
              <a:rPr lang="zh-CN" altLang="en-US" dirty="0">
                <a:solidFill>
                  <a:schemeClr val="tx1"/>
                </a:solidFill>
              </a:rPr>
              <a:t>。</a:t>
            </a:r>
            <a:endParaRPr lang="en-US" altLang="zh-CN" dirty="0">
              <a:solidFill>
                <a:schemeClr val="tx1"/>
              </a:solidFill>
            </a:endParaRPr>
          </a:p>
          <a:p>
            <a:r>
              <a:rPr lang="zh-CN" altLang="en-US" dirty="0"/>
              <a:t>中国人口年龄结构面临转型</a:t>
            </a:r>
            <a:endParaRPr lang="en-US" altLang="zh-CN" dirty="0"/>
          </a:p>
          <a:p>
            <a:pPr lvl="1"/>
            <a:r>
              <a:rPr lang="zh-CN" altLang="en-US" dirty="0"/>
              <a:t>老龄化从两方面体现</a:t>
            </a:r>
            <a:endParaRPr lang="en-US" altLang="zh-CN" dirty="0"/>
          </a:p>
          <a:p>
            <a:pPr lvl="2"/>
            <a:r>
              <a:rPr lang="zh-CN" altLang="en-US" dirty="0"/>
              <a:t>从整体上看，人口老龄化程度不断加深，</a:t>
            </a:r>
            <a:r>
              <a:rPr lang="zh-CN" altLang="en-US" b="0" i="0" dirty="0">
                <a:solidFill>
                  <a:srgbClr val="222222"/>
                </a:solidFill>
                <a:effectLst/>
                <a:latin typeface="arial" panose="020B0604020202020204" pitchFamily="34" charset="0"/>
              </a:rPr>
              <a:t>未来一段时期将面临人口长期均衡发展的压力</a:t>
            </a:r>
            <a:endParaRPr lang="en-US" altLang="zh-CN" dirty="0"/>
          </a:p>
          <a:p>
            <a:pPr lvl="2"/>
            <a:r>
              <a:rPr lang="zh-CN" altLang="en-US" dirty="0"/>
              <a:t>从结构上看，整个人口年龄结构呈现蘑菇状，</a:t>
            </a:r>
            <a:r>
              <a:rPr lang="en-US" altLang="zh-CN" dirty="0"/>
              <a:t>65</a:t>
            </a:r>
            <a:r>
              <a:rPr lang="zh-CN" altLang="en-US" dirty="0"/>
              <a:t>岁以上人群占比不断增加，人口年龄结构趋于老化</a:t>
            </a:r>
            <a:endParaRPr lang="en-US" altLang="zh-CN" dirty="0"/>
          </a:p>
          <a:p>
            <a:r>
              <a:rPr lang="zh-CN" altLang="en-US" dirty="0"/>
              <a:t>人口年龄结构对一国乃至世界经济增长具有重要影响，研究其对具体影响机制具有重要现实意义</a:t>
            </a:r>
            <a:endParaRPr lang="en-US" altLang="zh-CN" dirty="0"/>
          </a:p>
          <a:p>
            <a:pPr lvl="1"/>
            <a:r>
              <a:rPr lang="zh-CN" altLang="en-US" dirty="0"/>
              <a:t>人口结构的变化影响劳动与资本这两大要素，从而影响经济增长</a:t>
            </a:r>
            <a:endParaRPr lang="en-US" altLang="zh-CN" dirty="0"/>
          </a:p>
          <a:p>
            <a:pPr lvl="2"/>
            <a:endParaRPr lang="en-US" altLang="zh-CN" dirty="0"/>
          </a:p>
        </p:txBody>
      </p:sp>
      <p:sp>
        <p:nvSpPr>
          <p:cNvPr id="5" name="页脚占位符 4">
            <a:extLst>
              <a:ext uri="{FF2B5EF4-FFF2-40B4-BE49-F238E27FC236}">
                <a16:creationId xmlns:a16="http://schemas.microsoft.com/office/drawing/2014/main" id="{98372B3E-80D4-408C-8553-A05AAC75AAD5}"/>
              </a:ext>
            </a:extLst>
          </p:cNvPr>
          <p:cNvSpPr>
            <a:spLocks noGrp="1"/>
          </p:cNvSpPr>
          <p:nvPr>
            <p:ph type="ftr" sz="quarter" idx="11"/>
          </p:nvPr>
        </p:nvSpPr>
        <p:spPr/>
        <p:txBody>
          <a:bodyPr/>
          <a:lstStyle/>
          <a:p>
            <a:r>
              <a:rPr lang="zh-CN" altLang="en-US"/>
              <a:t>人口年龄结构与地方银行存款</a:t>
            </a:r>
            <a:endParaRPr lang="en-US" dirty="0"/>
          </a:p>
        </p:txBody>
      </p:sp>
    </p:spTree>
    <p:extLst>
      <p:ext uri="{BB962C8B-B14F-4D97-AF65-F5344CB8AC3E}">
        <p14:creationId xmlns:p14="http://schemas.microsoft.com/office/powerpoint/2010/main" val="3324082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3217B2-BD3C-4A3F-A719-7680F8B25C5B}"/>
              </a:ext>
            </a:extLst>
          </p:cNvPr>
          <p:cNvSpPr>
            <a:spLocks noGrp="1"/>
          </p:cNvSpPr>
          <p:nvPr>
            <p:ph type="title"/>
          </p:nvPr>
        </p:nvSpPr>
        <p:spPr>
          <a:xfrm>
            <a:off x="1097280" y="286609"/>
            <a:ext cx="10058400" cy="700949"/>
          </a:xfrm>
        </p:spPr>
        <p:txBody>
          <a:bodyPr/>
          <a:lstStyle/>
          <a:p>
            <a:r>
              <a:rPr lang="zh-CN" altLang="en-US" dirty="0"/>
              <a:t>理论探究</a:t>
            </a:r>
          </a:p>
        </p:txBody>
      </p:sp>
      <p:sp>
        <p:nvSpPr>
          <p:cNvPr id="3" name="内容占位符 2">
            <a:extLst>
              <a:ext uri="{FF2B5EF4-FFF2-40B4-BE49-F238E27FC236}">
                <a16:creationId xmlns:a16="http://schemas.microsoft.com/office/drawing/2014/main" id="{3230D163-C354-4618-A8AF-D2A737F55FA3}"/>
              </a:ext>
            </a:extLst>
          </p:cNvPr>
          <p:cNvSpPr>
            <a:spLocks noGrp="1"/>
          </p:cNvSpPr>
          <p:nvPr>
            <p:ph idx="1"/>
          </p:nvPr>
        </p:nvSpPr>
        <p:spPr/>
        <p:txBody>
          <a:bodyPr>
            <a:normAutofit fontScale="92500"/>
          </a:bodyPr>
          <a:lstStyle/>
          <a:p>
            <a:r>
              <a:rPr lang="zh-CN" altLang="en-US" dirty="0"/>
              <a:t>人口老龄化在结构转型过程中的作用（</a:t>
            </a:r>
            <a:r>
              <a:rPr lang="en-US" altLang="zh-CN" dirty="0" err="1"/>
              <a:t>Cravino</a:t>
            </a:r>
            <a:r>
              <a:rPr lang="en-US" altLang="zh-CN" dirty="0"/>
              <a:t> et al., 2022</a:t>
            </a:r>
            <a:r>
              <a:rPr lang="zh-CN" altLang="en-US" dirty="0"/>
              <a:t>）</a:t>
            </a:r>
            <a:endParaRPr lang="en-US" altLang="zh-CN" dirty="0"/>
          </a:p>
          <a:p>
            <a:pPr lvl="1"/>
            <a:r>
              <a:rPr lang="zh-CN" altLang="en-US" dirty="0"/>
              <a:t>伴随着经济增长的是经济活动在不同领域的大规模再分配，这一现象被称为结构转型（</a:t>
            </a:r>
            <a:r>
              <a:rPr lang="en-US" altLang="zh-CN" dirty="0"/>
              <a:t>Kuznets 1957</a:t>
            </a:r>
            <a:r>
              <a:rPr lang="zh-CN" altLang="en-US" dirty="0"/>
              <a:t>）</a:t>
            </a:r>
            <a:endParaRPr lang="en-US" altLang="zh-CN" dirty="0"/>
          </a:p>
          <a:p>
            <a:pPr lvl="2"/>
            <a:r>
              <a:rPr lang="zh-CN" altLang="en-US" dirty="0"/>
              <a:t>发达经济体中，结构转型过程与农业和制造业的相对规模下降以及服务业的相应增长有关</a:t>
            </a:r>
            <a:endParaRPr lang="en-US" altLang="zh-CN" dirty="0"/>
          </a:p>
          <a:p>
            <a:pPr lvl="1"/>
            <a:r>
              <a:rPr lang="zh-CN" altLang="en-US" dirty="0"/>
              <a:t>老年人主要支出用于服务，服务业的相对规模随着人口年龄的增长而增长</a:t>
            </a:r>
            <a:endParaRPr lang="en-US" altLang="zh-CN" dirty="0"/>
          </a:p>
          <a:p>
            <a:pPr lvl="2"/>
            <a:r>
              <a:rPr lang="zh-CN" altLang="en-US" dirty="0"/>
              <a:t>用于服务的支出比例随着家庭年龄的增加而增加</a:t>
            </a:r>
            <a:endParaRPr lang="en-US" altLang="zh-CN" dirty="0"/>
          </a:p>
          <a:p>
            <a:pPr lvl="2"/>
            <a:r>
              <a:rPr lang="zh-CN" altLang="en-US" dirty="0"/>
              <a:t>使用转移份额分解和量化模型表明，</a:t>
            </a:r>
            <a:r>
              <a:rPr lang="en-US" altLang="zh-CN" dirty="0"/>
              <a:t>1982</a:t>
            </a:r>
            <a:r>
              <a:rPr lang="zh-CN" altLang="en-US" dirty="0"/>
              <a:t>年至</a:t>
            </a:r>
            <a:r>
              <a:rPr lang="en-US" altLang="zh-CN" dirty="0"/>
              <a:t>2016</a:t>
            </a:r>
            <a:r>
              <a:rPr lang="zh-CN" altLang="en-US" dirty="0"/>
              <a:t>年间，美国人口老龄化约占服务消费份额增长的五分之一</a:t>
            </a:r>
            <a:endParaRPr lang="en-US" altLang="zh-CN" dirty="0"/>
          </a:p>
          <a:p>
            <a:pPr lvl="2"/>
            <a:r>
              <a:rPr lang="zh-CN" altLang="en-US" dirty="0"/>
              <a:t>人口老龄化对服务业份额增长的贡献与实际收入增长的贡献大致相同，约为相对价格变化的一半</a:t>
            </a:r>
            <a:endParaRPr lang="en-US" altLang="zh-CN" dirty="0"/>
          </a:p>
        </p:txBody>
      </p:sp>
      <p:sp>
        <p:nvSpPr>
          <p:cNvPr id="5" name="页脚占位符 4">
            <a:extLst>
              <a:ext uri="{FF2B5EF4-FFF2-40B4-BE49-F238E27FC236}">
                <a16:creationId xmlns:a16="http://schemas.microsoft.com/office/drawing/2014/main" id="{98372B3E-80D4-408C-8553-A05AAC75AAD5}"/>
              </a:ext>
            </a:extLst>
          </p:cNvPr>
          <p:cNvSpPr>
            <a:spLocks noGrp="1"/>
          </p:cNvSpPr>
          <p:nvPr>
            <p:ph type="ftr" sz="quarter" idx="11"/>
          </p:nvPr>
        </p:nvSpPr>
        <p:spPr/>
        <p:txBody>
          <a:bodyPr/>
          <a:lstStyle/>
          <a:p>
            <a:r>
              <a:rPr lang="zh-CN" altLang="en-US"/>
              <a:t>人口年龄结构与地方银行存款</a:t>
            </a:r>
            <a:endParaRPr lang="en-US" dirty="0"/>
          </a:p>
        </p:txBody>
      </p:sp>
    </p:spTree>
    <p:extLst>
      <p:ext uri="{BB962C8B-B14F-4D97-AF65-F5344CB8AC3E}">
        <p14:creationId xmlns:p14="http://schemas.microsoft.com/office/powerpoint/2010/main" val="2688290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3217B2-BD3C-4A3F-A719-7680F8B25C5B}"/>
              </a:ext>
            </a:extLst>
          </p:cNvPr>
          <p:cNvSpPr>
            <a:spLocks noGrp="1"/>
          </p:cNvSpPr>
          <p:nvPr>
            <p:ph type="title"/>
          </p:nvPr>
        </p:nvSpPr>
        <p:spPr>
          <a:xfrm>
            <a:off x="1097280" y="286609"/>
            <a:ext cx="10058400" cy="700949"/>
          </a:xfrm>
        </p:spPr>
        <p:txBody>
          <a:bodyPr/>
          <a:lstStyle/>
          <a:p>
            <a:r>
              <a:rPr lang="zh-CN" altLang="en-US" dirty="0"/>
              <a:t>理论探究</a:t>
            </a:r>
          </a:p>
        </p:txBody>
      </p:sp>
      <p:sp>
        <p:nvSpPr>
          <p:cNvPr id="3" name="内容占位符 2">
            <a:extLst>
              <a:ext uri="{FF2B5EF4-FFF2-40B4-BE49-F238E27FC236}">
                <a16:creationId xmlns:a16="http://schemas.microsoft.com/office/drawing/2014/main" id="{3230D163-C354-4618-A8AF-D2A737F55FA3}"/>
              </a:ext>
            </a:extLst>
          </p:cNvPr>
          <p:cNvSpPr>
            <a:spLocks noGrp="1"/>
          </p:cNvSpPr>
          <p:nvPr>
            <p:ph idx="1"/>
          </p:nvPr>
        </p:nvSpPr>
        <p:spPr/>
        <p:txBody>
          <a:bodyPr>
            <a:normAutofit fontScale="92500" lnSpcReduction="20000"/>
          </a:bodyPr>
          <a:lstStyle/>
          <a:p>
            <a:r>
              <a:rPr lang="zh-CN" altLang="en-US" dirty="0"/>
              <a:t>人口年龄结构对国家资本流动的影响（</a:t>
            </a:r>
            <a:r>
              <a:rPr lang="en-US" altLang="zh-CN" dirty="0" err="1"/>
              <a:t>Sposi</a:t>
            </a:r>
            <a:r>
              <a:rPr lang="zh-CN" altLang="en-US" dirty="0"/>
              <a:t> </a:t>
            </a:r>
            <a:r>
              <a:rPr lang="en-US" altLang="zh-CN" dirty="0"/>
              <a:t>2022</a:t>
            </a:r>
            <a:r>
              <a:rPr lang="zh-CN" altLang="en-US" dirty="0"/>
              <a:t>）</a:t>
            </a:r>
            <a:endParaRPr lang="en-US" altLang="zh-CN" dirty="0"/>
          </a:p>
          <a:p>
            <a:pPr lvl="1"/>
            <a:r>
              <a:rPr lang="zh-CN" altLang="en-US" dirty="0"/>
              <a:t>半个世纪以来大多数国家的人口老龄化，但各国人口结构存在着相当大的差异</a:t>
            </a:r>
            <a:endParaRPr lang="en-US" altLang="zh-CN" dirty="0"/>
          </a:p>
          <a:p>
            <a:pPr lvl="2"/>
            <a:r>
              <a:rPr lang="zh-CN" altLang="en-US" dirty="0"/>
              <a:t>人口年龄结构的不同导致总储蓄率和劳动力供给，最终影响资本流动</a:t>
            </a:r>
            <a:endParaRPr lang="en-US" altLang="zh-CN" dirty="0"/>
          </a:p>
          <a:p>
            <a:pPr lvl="2"/>
            <a:r>
              <a:rPr lang="zh-CN" altLang="en-US" dirty="0"/>
              <a:t>平均而言，一个国家的平均年龄增加一年，其经常账户将增加</a:t>
            </a:r>
            <a:r>
              <a:rPr lang="en-US" altLang="zh-CN" dirty="0"/>
              <a:t>GDP</a:t>
            </a:r>
            <a:r>
              <a:rPr lang="zh-CN" altLang="en-US" dirty="0"/>
              <a:t>的</a:t>
            </a:r>
            <a:r>
              <a:rPr lang="en-US" altLang="zh-CN" dirty="0"/>
              <a:t>0.4%</a:t>
            </a:r>
          </a:p>
          <a:p>
            <a:pPr lvl="1"/>
            <a:r>
              <a:rPr lang="zh-CN" altLang="en-US" dirty="0"/>
              <a:t>人口结构通过两个不同的机制运作</a:t>
            </a:r>
            <a:endParaRPr lang="en-US" altLang="zh-CN" dirty="0"/>
          </a:p>
          <a:p>
            <a:pPr lvl="2"/>
            <a:r>
              <a:rPr lang="zh-CN" altLang="en-US" dirty="0"/>
              <a:t>主要机制是相对于内生贴现因素的总储蓄倾向，人口较年轻的国家往往具有较低的贴现率，因此，储蓄需求较低，经常账户也较低</a:t>
            </a:r>
            <a:endParaRPr lang="en-US" altLang="zh-CN" dirty="0"/>
          </a:p>
          <a:p>
            <a:pPr lvl="2"/>
            <a:r>
              <a:rPr lang="zh-CN" altLang="en-US" dirty="0"/>
              <a:t>另一个机制是总劳动供给，不同年龄段的人口贡献不同的劳动力，因此人口结构的变化会改变总劳动供给的规模。更年轻人口的结构的总劳动力供应量往往更高，这暂时提高了资本</a:t>
            </a:r>
            <a:r>
              <a:rPr lang="en-US" altLang="zh-CN" dirty="0"/>
              <a:t>-</a:t>
            </a:r>
            <a:r>
              <a:rPr lang="zh-CN" altLang="en-US" dirty="0"/>
              <a:t>劳动力比率，降低了投资回报率，并提高了经常账户</a:t>
            </a:r>
            <a:endParaRPr lang="en-US" altLang="zh-CN" dirty="0"/>
          </a:p>
          <a:p>
            <a:pPr lvl="2"/>
            <a:endParaRPr lang="en-US" altLang="zh-CN" dirty="0"/>
          </a:p>
          <a:p>
            <a:pPr lvl="2"/>
            <a:endParaRPr lang="en-US" altLang="zh-CN" dirty="0"/>
          </a:p>
        </p:txBody>
      </p:sp>
      <p:sp>
        <p:nvSpPr>
          <p:cNvPr id="5" name="页脚占位符 4">
            <a:extLst>
              <a:ext uri="{FF2B5EF4-FFF2-40B4-BE49-F238E27FC236}">
                <a16:creationId xmlns:a16="http://schemas.microsoft.com/office/drawing/2014/main" id="{98372B3E-80D4-408C-8553-A05AAC75AAD5}"/>
              </a:ext>
            </a:extLst>
          </p:cNvPr>
          <p:cNvSpPr>
            <a:spLocks noGrp="1"/>
          </p:cNvSpPr>
          <p:nvPr>
            <p:ph type="ftr" sz="quarter" idx="11"/>
          </p:nvPr>
        </p:nvSpPr>
        <p:spPr/>
        <p:txBody>
          <a:bodyPr/>
          <a:lstStyle/>
          <a:p>
            <a:r>
              <a:rPr lang="zh-CN" altLang="en-US"/>
              <a:t>人口年龄结构与地方银行存款</a:t>
            </a:r>
            <a:endParaRPr lang="en-US" dirty="0"/>
          </a:p>
        </p:txBody>
      </p:sp>
    </p:spTree>
    <p:extLst>
      <p:ext uri="{BB962C8B-B14F-4D97-AF65-F5344CB8AC3E}">
        <p14:creationId xmlns:p14="http://schemas.microsoft.com/office/powerpoint/2010/main" val="2373831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3217B2-BD3C-4A3F-A719-7680F8B25C5B}"/>
              </a:ext>
            </a:extLst>
          </p:cNvPr>
          <p:cNvSpPr>
            <a:spLocks noGrp="1"/>
          </p:cNvSpPr>
          <p:nvPr>
            <p:ph type="title"/>
          </p:nvPr>
        </p:nvSpPr>
        <p:spPr>
          <a:xfrm>
            <a:off x="1097280" y="286609"/>
            <a:ext cx="10058400" cy="700949"/>
          </a:xfrm>
        </p:spPr>
        <p:txBody>
          <a:bodyPr/>
          <a:lstStyle/>
          <a:p>
            <a:r>
              <a:rPr lang="zh-CN" altLang="en-US" dirty="0"/>
              <a:t>理论探究</a:t>
            </a:r>
          </a:p>
        </p:txBody>
      </p:sp>
      <p:sp>
        <p:nvSpPr>
          <p:cNvPr id="3" name="内容占位符 2">
            <a:extLst>
              <a:ext uri="{FF2B5EF4-FFF2-40B4-BE49-F238E27FC236}">
                <a16:creationId xmlns:a16="http://schemas.microsoft.com/office/drawing/2014/main" id="{3230D163-C354-4618-A8AF-D2A737F55FA3}"/>
              </a:ext>
            </a:extLst>
          </p:cNvPr>
          <p:cNvSpPr>
            <a:spLocks noGrp="1"/>
          </p:cNvSpPr>
          <p:nvPr>
            <p:ph idx="1"/>
          </p:nvPr>
        </p:nvSpPr>
        <p:spPr/>
        <p:txBody>
          <a:bodyPr>
            <a:normAutofit/>
          </a:bodyPr>
          <a:lstStyle/>
          <a:p>
            <a:r>
              <a:rPr lang="zh-CN" altLang="en-US" dirty="0"/>
              <a:t>人口年龄结构与货币政策的关系（</a:t>
            </a:r>
            <a:r>
              <a:rPr lang="en-US" altLang="zh-CN" dirty="0"/>
              <a:t>Leahy &amp; Thapar 2022</a:t>
            </a:r>
            <a:r>
              <a:rPr lang="zh-CN" altLang="en-US" dirty="0"/>
              <a:t>）</a:t>
            </a:r>
            <a:endParaRPr lang="en-US" altLang="zh-CN" dirty="0"/>
          </a:p>
          <a:p>
            <a:pPr lvl="1"/>
            <a:r>
              <a:rPr lang="zh-CN" altLang="en-US" dirty="0"/>
              <a:t>考虑到储蓄、购房、教育和退休等许多经济活动生命周期模式，人口年龄分布的变化会具体会如何影响经济政策工具的绩效</a:t>
            </a:r>
            <a:endParaRPr lang="en-US" altLang="zh-CN" dirty="0"/>
          </a:p>
          <a:p>
            <a:pPr lvl="2"/>
            <a:r>
              <a:rPr lang="zh-CN" altLang="en-US" dirty="0"/>
              <a:t>人口年龄中年轻人（</a:t>
            </a:r>
            <a:r>
              <a:rPr lang="en-US" altLang="zh-CN" dirty="0"/>
              <a:t>20-40</a:t>
            </a:r>
            <a:r>
              <a:rPr lang="zh-CN" altLang="en-US" dirty="0"/>
              <a:t>岁）占比越大，经济对货币政策反应越弱；中年人（</a:t>
            </a:r>
            <a:r>
              <a:rPr lang="en-US" altLang="zh-CN" dirty="0"/>
              <a:t>40</a:t>
            </a:r>
            <a:r>
              <a:rPr lang="zh-CN" altLang="en-US" dirty="0"/>
              <a:t>岁</a:t>
            </a:r>
            <a:r>
              <a:rPr lang="en-US" altLang="zh-CN" dirty="0"/>
              <a:t>-65</a:t>
            </a:r>
            <a:r>
              <a:rPr lang="zh-CN" altLang="en-US" dirty="0"/>
              <a:t>岁）占比越大，反应越强</a:t>
            </a:r>
            <a:endParaRPr lang="en-US" altLang="zh-CN" dirty="0"/>
          </a:p>
          <a:p>
            <a:pPr lvl="2"/>
            <a:r>
              <a:rPr lang="zh-CN" altLang="en-US" dirty="0"/>
              <a:t>中年人比例增加时，所有年龄组对货币政策冲击的反应更强</a:t>
            </a:r>
            <a:endParaRPr lang="en-US" altLang="zh-CN" dirty="0"/>
          </a:p>
          <a:p>
            <a:pPr lvl="1"/>
            <a:r>
              <a:rPr lang="zh-CN" altLang="en-US" dirty="0"/>
              <a:t>货币政策随着人口年龄结构的变化而不同</a:t>
            </a:r>
            <a:endParaRPr lang="en-US" altLang="zh-CN" dirty="0"/>
          </a:p>
          <a:p>
            <a:pPr lvl="2"/>
            <a:r>
              <a:rPr lang="zh-CN" altLang="en-US" dirty="0"/>
              <a:t>对货币政策的影响是通过整体而非个体；是年龄组成，而不是年龄组本身会对特定年龄组收入产生重要影响</a:t>
            </a:r>
          </a:p>
          <a:p>
            <a:endParaRPr lang="zh-CN" altLang="en-US" dirty="0"/>
          </a:p>
          <a:p>
            <a:endParaRPr lang="en-US" altLang="zh-CN" dirty="0"/>
          </a:p>
        </p:txBody>
      </p:sp>
      <p:sp>
        <p:nvSpPr>
          <p:cNvPr id="5" name="页脚占位符 4">
            <a:extLst>
              <a:ext uri="{FF2B5EF4-FFF2-40B4-BE49-F238E27FC236}">
                <a16:creationId xmlns:a16="http://schemas.microsoft.com/office/drawing/2014/main" id="{98372B3E-80D4-408C-8553-A05AAC75AAD5}"/>
              </a:ext>
            </a:extLst>
          </p:cNvPr>
          <p:cNvSpPr>
            <a:spLocks noGrp="1"/>
          </p:cNvSpPr>
          <p:nvPr>
            <p:ph type="ftr" sz="quarter" idx="11"/>
          </p:nvPr>
        </p:nvSpPr>
        <p:spPr/>
        <p:txBody>
          <a:bodyPr/>
          <a:lstStyle/>
          <a:p>
            <a:r>
              <a:rPr lang="zh-CN" altLang="en-US"/>
              <a:t>人口年龄结构与地方银行存款</a:t>
            </a:r>
            <a:endParaRPr lang="en-US" dirty="0"/>
          </a:p>
        </p:txBody>
      </p:sp>
    </p:spTree>
    <p:extLst>
      <p:ext uri="{BB962C8B-B14F-4D97-AF65-F5344CB8AC3E}">
        <p14:creationId xmlns:p14="http://schemas.microsoft.com/office/powerpoint/2010/main" val="3814255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3217B2-BD3C-4A3F-A719-7680F8B25C5B}"/>
              </a:ext>
            </a:extLst>
          </p:cNvPr>
          <p:cNvSpPr>
            <a:spLocks noGrp="1"/>
          </p:cNvSpPr>
          <p:nvPr>
            <p:ph type="title"/>
          </p:nvPr>
        </p:nvSpPr>
        <p:spPr>
          <a:xfrm>
            <a:off x="1097280" y="286609"/>
            <a:ext cx="10058400" cy="700949"/>
          </a:xfrm>
        </p:spPr>
        <p:txBody>
          <a:bodyPr/>
          <a:lstStyle/>
          <a:p>
            <a:r>
              <a:rPr lang="zh-CN" altLang="en-US" dirty="0"/>
              <a:t>理论探究</a:t>
            </a:r>
          </a:p>
        </p:txBody>
      </p:sp>
      <p:sp>
        <p:nvSpPr>
          <p:cNvPr id="3" name="内容占位符 2">
            <a:extLst>
              <a:ext uri="{FF2B5EF4-FFF2-40B4-BE49-F238E27FC236}">
                <a16:creationId xmlns:a16="http://schemas.microsoft.com/office/drawing/2014/main" id="{3230D163-C354-4618-A8AF-D2A737F55FA3}"/>
              </a:ext>
            </a:extLst>
          </p:cNvPr>
          <p:cNvSpPr>
            <a:spLocks noGrp="1"/>
          </p:cNvSpPr>
          <p:nvPr>
            <p:ph idx="1"/>
          </p:nvPr>
        </p:nvSpPr>
        <p:spPr/>
        <p:txBody>
          <a:bodyPr>
            <a:normAutofit fontScale="92500"/>
          </a:bodyPr>
          <a:lstStyle/>
          <a:p>
            <a:r>
              <a:rPr lang="zh-CN" altLang="en-US" dirty="0"/>
              <a:t>人口结构老龄化对现代经济核心的</a:t>
            </a:r>
            <a:r>
              <a:rPr lang="zh-CN" altLang="en-US" dirty="0">
                <a:solidFill>
                  <a:srgbClr val="FF0000"/>
                </a:solidFill>
              </a:rPr>
              <a:t>金融业</a:t>
            </a:r>
            <a:r>
              <a:rPr lang="zh-CN" altLang="en-US" dirty="0"/>
              <a:t>产生影响</a:t>
            </a:r>
            <a:endParaRPr lang="en-US" altLang="zh-CN" dirty="0"/>
          </a:p>
          <a:p>
            <a:pPr lvl="1"/>
            <a:r>
              <a:rPr lang="zh-CN" altLang="en-US" dirty="0"/>
              <a:t>人口老龄化导致金融部门风险积聚</a:t>
            </a:r>
            <a:endParaRPr lang="en-US" altLang="zh-CN" dirty="0"/>
          </a:p>
          <a:p>
            <a:pPr lvl="2"/>
            <a:r>
              <a:rPr lang="zh-CN" altLang="en-US" dirty="0"/>
              <a:t>老年人的高储蓄率可能会导致大量储蓄和低回报，从而可能鼓励银行追求收益（</a:t>
            </a:r>
            <a:r>
              <a:rPr lang="en-US" altLang="zh-CN" dirty="0"/>
              <a:t> IMF  2019 </a:t>
            </a:r>
            <a:r>
              <a:rPr lang="zh-CN" altLang="en-US" dirty="0"/>
              <a:t>）</a:t>
            </a:r>
            <a:endParaRPr lang="en-US" altLang="zh-CN" dirty="0"/>
          </a:p>
          <a:p>
            <a:pPr lvl="2"/>
            <a:r>
              <a:rPr lang="zh-CN" altLang="en-US" dirty="0"/>
              <a:t>另一方面，对收益率的追求可能会导致金融不稳定（</a:t>
            </a:r>
            <a:r>
              <a:rPr lang="en-US" altLang="zh-CN" dirty="0"/>
              <a:t> Brookings, 2019 </a:t>
            </a:r>
            <a:r>
              <a:rPr lang="zh-CN" altLang="en-US" dirty="0"/>
              <a:t>）</a:t>
            </a:r>
            <a:endParaRPr lang="en-US" altLang="zh-CN" dirty="0"/>
          </a:p>
          <a:p>
            <a:pPr lvl="1"/>
            <a:r>
              <a:rPr lang="zh-CN" altLang="en-US" dirty="0"/>
              <a:t>人口老龄化会导致银行承担更多风险，体现在信贷风险增加（</a:t>
            </a:r>
            <a:r>
              <a:rPr lang="en-US" altLang="zh-CN" dirty="0" err="1"/>
              <a:t>Doerr</a:t>
            </a:r>
            <a:r>
              <a:rPr lang="en-US" altLang="zh-CN" dirty="0"/>
              <a:t> et al.,2023</a:t>
            </a:r>
            <a:r>
              <a:rPr lang="zh-CN" altLang="en-US" dirty="0"/>
              <a:t>）</a:t>
            </a:r>
            <a:endParaRPr lang="en-US" altLang="zh-CN" dirty="0"/>
          </a:p>
          <a:p>
            <a:pPr lvl="2"/>
            <a:r>
              <a:rPr lang="zh-CN" altLang="en-US" dirty="0"/>
              <a:t>受老龄化影响，银行的贷款收入比增加，不良贷款也相应急剧增加</a:t>
            </a:r>
            <a:endParaRPr lang="en-US" altLang="zh-CN" dirty="0"/>
          </a:p>
          <a:p>
            <a:pPr lvl="2"/>
            <a:r>
              <a:rPr lang="zh-CN" altLang="en-US" dirty="0"/>
              <a:t>由于老年人更倾向于以存款形式储蓄，银行可用资金增加；同时老龄化导致当地信贷需求减少</a:t>
            </a:r>
            <a:endParaRPr lang="en-US" altLang="zh-CN" dirty="0"/>
          </a:p>
        </p:txBody>
      </p:sp>
      <p:sp>
        <p:nvSpPr>
          <p:cNvPr id="5" name="页脚占位符 4">
            <a:extLst>
              <a:ext uri="{FF2B5EF4-FFF2-40B4-BE49-F238E27FC236}">
                <a16:creationId xmlns:a16="http://schemas.microsoft.com/office/drawing/2014/main" id="{98372B3E-80D4-408C-8553-A05AAC75AAD5}"/>
              </a:ext>
            </a:extLst>
          </p:cNvPr>
          <p:cNvSpPr>
            <a:spLocks noGrp="1"/>
          </p:cNvSpPr>
          <p:nvPr>
            <p:ph type="ftr" sz="quarter" idx="11"/>
          </p:nvPr>
        </p:nvSpPr>
        <p:spPr/>
        <p:txBody>
          <a:bodyPr/>
          <a:lstStyle/>
          <a:p>
            <a:r>
              <a:rPr lang="zh-CN" altLang="en-US"/>
              <a:t>人口年龄结构与地方银行存款</a:t>
            </a:r>
            <a:endParaRPr lang="en-US" dirty="0"/>
          </a:p>
        </p:txBody>
      </p:sp>
    </p:spTree>
    <p:extLst>
      <p:ext uri="{BB962C8B-B14F-4D97-AF65-F5344CB8AC3E}">
        <p14:creationId xmlns:p14="http://schemas.microsoft.com/office/powerpoint/2010/main" val="3284321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3217B2-BD3C-4A3F-A719-7680F8B25C5B}"/>
              </a:ext>
            </a:extLst>
          </p:cNvPr>
          <p:cNvSpPr>
            <a:spLocks noGrp="1"/>
          </p:cNvSpPr>
          <p:nvPr>
            <p:ph type="title"/>
          </p:nvPr>
        </p:nvSpPr>
        <p:spPr>
          <a:xfrm>
            <a:off x="1097280" y="286609"/>
            <a:ext cx="10058400" cy="700949"/>
          </a:xfrm>
        </p:spPr>
        <p:txBody>
          <a:bodyPr/>
          <a:lstStyle/>
          <a:p>
            <a:r>
              <a:rPr lang="zh-CN" altLang="en-US" dirty="0"/>
              <a:t>研究背景</a:t>
            </a:r>
          </a:p>
        </p:txBody>
      </p:sp>
      <p:sp>
        <p:nvSpPr>
          <p:cNvPr id="3" name="内容占位符 2">
            <a:extLst>
              <a:ext uri="{FF2B5EF4-FFF2-40B4-BE49-F238E27FC236}">
                <a16:creationId xmlns:a16="http://schemas.microsoft.com/office/drawing/2014/main" id="{3230D163-C354-4618-A8AF-D2A737F55FA3}"/>
              </a:ext>
            </a:extLst>
          </p:cNvPr>
          <p:cNvSpPr>
            <a:spLocks noGrp="1"/>
          </p:cNvSpPr>
          <p:nvPr>
            <p:ph idx="1"/>
          </p:nvPr>
        </p:nvSpPr>
        <p:spPr/>
        <p:txBody>
          <a:bodyPr>
            <a:normAutofit/>
          </a:bodyPr>
          <a:lstStyle/>
          <a:p>
            <a:r>
              <a:rPr lang="zh-CN" altLang="en-US" dirty="0"/>
              <a:t>近些年中国总储蓄率一直处于高位</a:t>
            </a:r>
            <a:endParaRPr lang="en-US" altLang="zh-CN" dirty="0"/>
          </a:p>
          <a:p>
            <a:pPr lvl="1"/>
            <a:r>
              <a:rPr lang="en-US" altLang="zh-CN" dirty="0"/>
              <a:t>2005</a:t>
            </a:r>
            <a:r>
              <a:rPr lang="zh-CN" altLang="en-US" dirty="0"/>
              <a:t>年全世界平均储蓄率还不到</a:t>
            </a:r>
            <a:r>
              <a:rPr lang="en-US" altLang="zh-CN" dirty="0"/>
              <a:t>20%</a:t>
            </a:r>
            <a:r>
              <a:rPr lang="zh-CN" altLang="en-US" dirty="0"/>
              <a:t>，我国储蓄率已经高达</a:t>
            </a:r>
            <a:r>
              <a:rPr lang="en-US" altLang="zh-CN" dirty="0"/>
              <a:t>51%</a:t>
            </a:r>
          </a:p>
          <a:p>
            <a:pPr lvl="1"/>
            <a:r>
              <a:rPr lang="zh-CN" altLang="en-US" dirty="0"/>
              <a:t>根据</a:t>
            </a:r>
            <a:r>
              <a:rPr lang="en-US" altLang="zh-CN" dirty="0"/>
              <a:t>CEIC</a:t>
            </a:r>
            <a:r>
              <a:rPr lang="zh-CN" altLang="en-US" dirty="0"/>
              <a:t>，近五年，中国总储蓄率为</a:t>
            </a:r>
            <a:r>
              <a:rPr lang="en-US" altLang="zh-CN" dirty="0">
                <a:solidFill>
                  <a:srgbClr val="FF0000"/>
                </a:solidFill>
              </a:rPr>
              <a:t>45%</a:t>
            </a:r>
            <a:r>
              <a:rPr lang="zh-CN" altLang="en-US" dirty="0"/>
              <a:t>左右，美国总储蓄率为</a:t>
            </a:r>
            <a:r>
              <a:rPr lang="en-US" altLang="zh-CN" dirty="0"/>
              <a:t>18%</a:t>
            </a:r>
            <a:r>
              <a:rPr lang="zh-CN" altLang="en-US" dirty="0"/>
              <a:t>左右</a:t>
            </a:r>
            <a:endParaRPr lang="en-US" altLang="zh-CN" dirty="0"/>
          </a:p>
          <a:p>
            <a:r>
              <a:rPr lang="zh-CN" altLang="en-US" dirty="0"/>
              <a:t>宏观层面看，导致储蓄率率持续居高的主要原因主要有三个</a:t>
            </a:r>
            <a:endParaRPr lang="en-US" altLang="zh-CN" dirty="0"/>
          </a:p>
          <a:p>
            <a:pPr lvl="1"/>
            <a:r>
              <a:rPr lang="zh-CN" altLang="en-US" dirty="0"/>
              <a:t>人口负担轻，因此经济剩余比例大</a:t>
            </a:r>
            <a:endParaRPr lang="en-US" altLang="zh-CN" dirty="0"/>
          </a:p>
          <a:p>
            <a:pPr lvl="1"/>
            <a:r>
              <a:rPr lang="zh-CN" altLang="en-US" dirty="0"/>
              <a:t>普通劳动者家庭收入增长缓慢，内需不足，导致居民具有高储蓄倾向</a:t>
            </a:r>
            <a:endParaRPr lang="en-US" altLang="zh-CN" dirty="0"/>
          </a:p>
          <a:p>
            <a:pPr lvl="1"/>
            <a:r>
              <a:rPr lang="zh-CN" altLang="en-US" dirty="0"/>
              <a:t>社会保障不充分和预期不稳定，诱导居民通过储蓄来实现自我保险</a:t>
            </a:r>
            <a:endParaRPr lang="en-US" altLang="zh-CN" dirty="0"/>
          </a:p>
          <a:p>
            <a:endParaRPr lang="zh-CN" altLang="en-US" dirty="0"/>
          </a:p>
        </p:txBody>
      </p:sp>
      <p:sp>
        <p:nvSpPr>
          <p:cNvPr id="5" name="页脚占位符 4">
            <a:extLst>
              <a:ext uri="{FF2B5EF4-FFF2-40B4-BE49-F238E27FC236}">
                <a16:creationId xmlns:a16="http://schemas.microsoft.com/office/drawing/2014/main" id="{98372B3E-80D4-408C-8553-A05AAC75AAD5}"/>
              </a:ext>
            </a:extLst>
          </p:cNvPr>
          <p:cNvSpPr>
            <a:spLocks noGrp="1"/>
          </p:cNvSpPr>
          <p:nvPr>
            <p:ph type="ftr" sz="quarter" idx="11"/>
          </p:nvPr>
        </p:nvSpPr>
        <p:spPr/>
        <p:txBody>
          <a:bodyPr/>
          <a:lstStyle/>
          <a:p>
            <a:r>
              <a:rPr lang="zh-CN" altLang="en-US"/>
              <a:t>人口年龄结构与地方银行存款</a:t>
            </a:r>
            <a:endParaRPr lang="en-US" dirty="0"/>
          </a:p>
        </p:txBody>
      </p:sp>
    </p:spTree>
    <p:extLst>
      <p:ext uri="{BB962C8B-B14F-4D97-AF65-F5344CB8AC3E}">
        <p14:creationId xmlns:p14="http://schemas.microsoft.com/office/powerpoint/2010/main" val="6765139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1D8101-2999-411B-812B-32D3A234FCEC}"/>
              </a:ext>
            </a:extLst>
          </p:cNvPr>
          <p:cNvSpPr>
            <a:spLocks noGrp="1"/>
          </p:cNvSpPr>
          <p:nvPr>
            <p:ph type="title"/>
          </p:nvPr>
        </p:nvSpPr>
        <p:spPr/>
        <p:txBody>
          <a:bodyPr/>
          <a:lstStyle/>
          <a:p>
            <a:r>
              <a:rPr lang="zh-CN" altLang="en-US" dirty="0"/>
              <a:t>理论与机制</a:t>
            </a:r>
          </a:p>
        </p:txBody>
      </p:sp>
      <p:sp>
        <p:nvSpPr>
          <p:cNvPr id="3" name="内容占位符 2">
            <a:extLst>
              <a:ext uri="{FF2B5EF4-FFF2-40B4-BE49-F238E27FC236}">
                <a16:creationId xmlns:a16="http://schemas.microsoft.com/office/drawing/2014/main" id="{F56F6BBC-9E38-4CE6-83D0-CC71F5E3D0EA}"/>
              </a:ext>
            </a:extLst>
          </p:cNvPr>
          <p:cNvSpPr>
            <a:spLocks noGrp="1"/>
          </p:cNvSpPr>
          <p:nvPr>
            <p:ph idx="1"/>
          </p:nvPr>
        </p:nvSpPr>
        <p:spPr/>
        <p:txBody>
          <a:bodyPr>
            <a:normAutofit fontScale="70000" lnSpcReduction="20000"/>
          </a:bodyPr>
          <a:lstStyle/>
          <a:p>
            <a:r>
              <a:rPr lang="zh-CN" altLang="en-US" dirty="0"/>
              <a:t>中国人为什么喜欢存钱？莫迪利亚尼认为中国的高储蓄率来自于两方面（</a:t>
            </a:r>
            <a:r>
              <a:rPr lang="en" altLang="zh-CN" dirty="0"/>
              <a:t> Modigliani</a:t>
            </a:r>
            <a:r>
              <a:rPr lang="zh-CN" altLang="en-US" dirty="0"/>
              <a:t> </a:t>
            </a:r>
            <a:r>
              <a:rPr lang="en" altLang="zh-CN" dirty="0"/>
              <a:t>&amp;</a:t>
            </a:r>
            <a:r>
              <a:rPr lang="zh-CN" altLang="en-US" dirty="0"/>
              <a:t> </a:t>
            </a:r>
            <a:r>
              <a:rPr lang="en" altLang="zh-CN" dirty="0"/>
              <a:t>Cao </a:t>
            </a:r>
            <a:r>
              <a:rPr lang="zh-CN" altLang="en-US" dirty="0"/>
              <a:t> </a:t>
            </a:r>
            <a:r>
              <a:rPr lang="en-US" altLang="zh-CN" dirty="0"/>
              <a:t>2004</a:t>
            </a:r>
            <a:r>
              <a:rPr lang="zh-CN" altLang="en-US" dirty="0"/>
              <a:t>）</a:t>
            </a:r>
            <a:endParaRPr lang="en-US" altLang="zh-CN" dirty="0"/>
          </a:p>
          <a:p>
            <a:pPr lvl="1"/>
            <a:r>
              <a:rPr lang="zh-CN" altLang="en-US" dirty="0"/>
              <a:t>收入增长率高</a:t>
            </a:r>
            <a:endParaRPr lang="en-US" altLang="zh-CN" dirty="0"/>
          </a:p>
          <a:p>
            <a:pPr lvl="1"/>
            <a:r>
              <a:rPr lang="zh-CN" altLang="en-US" dirty="0"/>
              <a:t>人口年龄结构中劳动力足</a:t>
            </a:r>
            <a:endParaRPr lang="en-US" altLang="zh-CN" dirty="0"/>
          </a:p>
          <a:p>
            <a:r>
              <a:rPr lang="zh-CN" altLang="en-US" dirty="0"/>
              <a:t>但</a:t>
            </a:r>
            <a:r>
              <a:rPr lang="en-US" altLang="zh-CN" dirty="0"/>
              <a:t>De</a:t>
            </a:r>
            <a:r>
              <a:rPr lang="zh-CN" altLang="en-US" dirty="0"/>
              <a:t> </a:t>
            </a:r>
            <a:r>
              <a:rPr lang="en-US" altLang="zh-CN" dirty="0" err="1"/>
              <a:t>Nardi</a:t>
            </a:r>
            <a:r>
              <a:rPr lang="zh-CN" altLang="en-US" dirty="0"/>
              <a:t> 发现退休后</a:t>
            </a:r>
            <a:r>
              <a:rPr lang="zh-CN" altLang="en-US" dirty="0">
                <a:solidFill>
                  <a:srgbClr val="FF0000"/>
                </a:solidFill>
              </a:rPr>
              <a:t>老年人持有的资产很大</a:t>
            </a:r>
            <a:r>
              <a:rPr lang="zh-CN" altLang="en-US" dirty="0"/>
              <a:t>，在很多国家中都相似</a:t>
            </a:r>
            <a:endParaRPr lang="en-US" altLang="zh-CN" dirty="0"/>
          </a:p>
          <a:p>
            <a:pPr lvl="1"/>
            <a:r>
              <a:rPr lang="zh-CN" altLang="en-US" dirty="0"/>
              <a:t>美国总财富的三分之一以上由户主年龄超过</a:t>
            </a:r>
            <a:r>
              <a:rPr lang="en-US" altLang="zh-CN" dirty="0"/>
              <a:t>65</a:t>
            </a:r>
            <a:r>
              <a:rPr lang="zh-CN" altLang="en-US" dirty="0"/>
              <a:t>岁的家庭持有（</a:t>
            </a:r>
            <a:r>
              <a:rPr lang="en-US" altLang="zh-CN" dirty="0"/>
              <a:t>Wolff 2004</a:t>
            </a:r>
            <a:r>
              <a:rPr lang="zh-CN" altLang="en-US" dirty="0"/>
              <a:t>）</a:t>
            </a:r>
            <a:endParaRPr lang="en-US" altLang="zh-CN" dirty="0"/>
          </a:p>
          <a:p>
            <a:pPr lvl="1"/>
            <a:r>
              <a:rPr lang="zh-CN" altLang="en-US" dirty="0"/>
              <a:t>生命周期理论具有广泛性，老年人的财富随着时间会增加（</a:t>
            </a:r>
            <a:r>
              <a:rPr lang="en" altLang="zh-CN" dirty="0"/>
              <a:t> Mirer</a:t>
            </a:r>
            <a:r>
              <a:rPr lang="zh-CN" altLang="en-US" dirty="0"/>
              <a:t> </a:t>
            </a:r>
            <a:r>
              <a:rPr lang="en-US" altLang="zh-CN" dirty="0"/>
              <a:t>1979</a:t>
            </a:r>
            <a:r>
              <a:rPr lang="zh-CN" altLang="en-US" dirty="0"/>
              <a:t>，</a:t>
            </a:r>
            <a:r>
              <a:rPr lang="en-US" altLang="zh-CN" dirty="0"/>
              <a:t>AER</a:t>
            </a:r>
            <a:r>
              <a:rPr lang="zh-CN" altLang="en-US" dirty="0"/>
              <a:t>）</a:t>
            </a:r>
            <a:endParaRPr lang="en-US" altLang="zh-CN" dirty="0"/>
          </a:p>
          <a:p>
            <a:pPr lvl="1"/>
            <a:r>
              <a:rPr lang="zh-CN" altLang="en-US" dirty="0"/>
              <a:t>资本从父母向子女的传递的代际联系可以诱导储蓄行为，遗赠动机会导致终身储蓄情况（</a:t>
            </a:r>
            <a:r>
              <a:rPr lang="en-US" altLang="zh-CN" dirty="0"/>
              <a:t>De</a:t>
            </a:r>
            <a:r>
              <a:rPr lang="zh-CN" altLang="en-US" dirty="0"/>
              <a:t> </a:t>
            </a:r>
            <a:r>
              <a:rPr lang="en-US" altLang="zh-CN" dirty="0" err="1"/>
              <a:t>Nardi</a:t>
            </a:r>
            <a:r>
              <a:rPr lang="zh-CN" altLang="en-US" dirty="0"/>
              <a:t> </a:t>
            </a:r>
            <a:r>
              <a:rPr lang="en-US" altLang="zh-CN" dirty="0"/>
              <a:t>2010</a:t>
            </a:r>
            <a:r>
              <a:rPr lang="zh-CN" altLang="en-US" dirty="0"/>
              <a:t>，</a:t>
            </a:r>
            <a:r>
              <a:rPr lang="en-US" altLang="zh-CN" dirty="0"/>
              <a:t>RES</a:t>
            </a:r>
            <a:r>
              <a:rPr lang="zh-CN" altLang="en-US" dirty="0"/>
              <a:t>）</a:t>
            </a:r>
            <a:endParaRPr lang="en-US" altLang="zh-CN" dirty="0"/>
          </a:p>
          <a:p>
            <a:pPr lvl="1"/>
            <a:r>
              <a:rPr lang="zh-CN" altLang="en-US" dirty="0"/>
              <a:t>老年人拥有大量资产直至生命晚期，主要是由于医疗费用导致（</a:t>
            </a:r>
            <a:r>
              <a:rPr lang="en-US" altLang="zh-CN" dirty="0"/>
              <a:t>De</a:t>
            </a:r>
            <a:r>
              <a:rPr lang="zh-CN" altLang="en-US" dirty="0"/>
              <a:t> </a:t>
            </a:r>
            <a:r>
              <a:rPr lang="en-US" altLang="zh-CN" dirty="0" err="1"/>
              <a:t>Nardi</a:t>
            </a:r>
            <a:r>
              <a:rPr lang="zh-CN" altLang="en-US" dirty="0"/>
              <a:t> </a:t>
            </a:r>
            <a:r>
              <a:rPr lang="en-US" altLang="zh-CN" dirty="0"/>
              <a:t>2010</a:t>
            </a:r>
            <a:r>
              <a:rPr lang="zh-CN" altLang="en-US" dirty="0"/>
              <a:t>，</a:t>
            </a:r>
            <a:r>
              <a:rPr lang="en-US" altLang="zh-CN" dirty="0"/>
              <a:t>JPE</a:t>
            </a:r>
            <a:r>
              <a:rPr lang="zh-CN" altLang="en-US" dirty="0"/>
              <a:t>）</a:t>
            </a:r>
            <a:endParaRPr lang="en-US" altLang="zh-CN" dirty="0"/>
          </a:p>
          <a:p>
            <a:pPr lvl="1"/>
            <a:r>
              <a:rPr lang="zh-CN" altLang="en-US" dirty="0"/>
              <a:t>超过预期寿命的风险对老年人的储蓄行为有很大影响（</a:t>
            </a:r>
            <a:r>
              <a:rPr lang="en-US" altLang="zh-CN" dirty="0"/>
              <a:t>De</a:t>
            </a:r>
            <a:r>
              <a:rPr lang="zh-CN" altLang="en-US" dirty="0"/>
              <a:t> </a:t>
            </a:r>
            <a:r>
              <a:rPr lang="en-US" altLang="zh-CN" dirty="0" err="1"/>
              <a:t>Nardi</a:t>
            </a:r>
            <a:r>
              <a:rPr lang="zh-CN" altLang="en-US" dirty="0"/>
              <a:t> </a:t>
            </a:r>
            <a:r>
              <a:rPr lang="en-US" altLang="zh-CN" dirty="0"/>
              <a:t>2009</a:t>
            </a:r>
            <a:r>
              <a:rPr lang="zh-CN" altLang="en-US" dirty="0"/>
              <a:t>，</a:t>
            </a:r>
            <a:r>
              <a:rPr lang="en-US" altLang="zh-CN" dirty="0"/>
              <a:t>AER</a:t>
            </a:r>
            <a:r>
              <a:rPr lang="zh-CN" altLang="en-US" dirty="0"/>
              <a:t>）</a:t>
            </a:r>
            <a:endParaRPr lang="en-US" altLang="zh-CN" dirty="0"/>
          </a:p>
          <a:p>
            <a:r>
              <a:rPr lang="en-US" altLang="zh-CN" dirty="0"/>
              <a:t>De</a:t>
            </a:r>
            <a:r>
              <a:rPr lang="zh-CN" altLang="en-US" dirty="0"/>
              <a:t> </a:t>
            </a:r>
            <a:r>
              <a:rPr lang="en-US" altLang="zh-CN" dirty="0" err="1"/>
              <a:t>Nardi</a:t>
            </a:r>
            <a:r>
              <a:rPr lang="zh-CN" altLang="en-US" dirty="0"/>
              <a:t> 认为“研究为什么老年人在退休期间的储蓄是至关重要的”</a:t>
            </a:r>
            <a:endParaRPr lang="en-US" altLang="zh-CN" dirty="0"/>
          </a:p>
          <a:p>
            <a:pPr lvl="1"/>
            <a:r>
              <a:rPr lang="zh-CN" altLang="en-US" dirty="0"/>
              <a:t>消费和福利</a:t>
            </a:r>
            <a:endParaRPr lang="en-US" altLang="zh-CN" dirty="0"/>
          </a:p>
          <a:p>
            <a:pPr lvl="1"/>
            <a:r>
              <a:rPr lang="zh-CN" altLang="en-US" dirty="0"/>
              <a:t>政策评估</a:t>
            </a:r>
            <a:endParaRPr lang="en-US" altLang="zh-CN" dirty="0"/>
          </a:p>
          <a:p>
            <a:pPr lvl="1"/>
            <a:endParaRPr lang="en-US" altLang="zh-CN" dirty="0"/>
          </a:p>
          <a:p>
            <a:pPr marL="595440" lvl="1" indent="0">
              <a:buNone/>
            </a:pPr>
            <a:endParaRPr lang="en-US" altLang="zh-CN" dirty="0"/>
          </a:p>
          <a:p>
            <a:pPr lvl="1"/>
            <a:endParaRPr lang="zh-CN" altLang="en-US" dirty="0"/>
          </a:p>
          <a:p>
            <a:endParaRPr lang="zh-CN" altLang="en-US" dirty="0"/>
          </a:p>
          <a:p>
            <a:endParaRPr lang="en-US" altLang="zh-CN" dirty="0"/>
          </a:p>
          <a:p>
            <a:pPr marL="595440" lvl="1" indent="0">
              <a:buNone/>
            </a:pPr>
            <a:endParaRPr lang="en-US" altLang="zh-CN" dirty="0"/>
          </a:p>
        </p:txBody>
      </p:sp>
      <p:sp>
        <p:nvSpPr>
          <p:cNvPr id="5" name="页脚占位符 4">
            <a:extLst>
              <a:ext uri="{FF2B5EF4-FFF2-40B4-BE49-F238E27FC236}">
                <a16:creationId xmlns:a16="http://schemas.microsoft.com/office/drawing/2014/main" id="{E46D4900-8D71-4A88-8B86-1EF149B8584B}"/>
              </a:ext>
            </a:extLst>
          </p:cNvPr>
          <p:cNvSpPr>
            <a:spLocks noGrp="1"/>
          </p:cNvSpPr>
          <p:nvPr>
            <p:ph type="ftr" sz="quarter" idx="11"/>
          </p:nvPr>
        </p:nvSpPr>
        <p:spPr>
          <a:solidFill>
            <a:schemeClr val="accent2"/>
          </a:solidFill>
        </p:spPr>
        <p:txBody>
          <a:bodyPr/>
          <a:lstStyle/>
          <a:p>
            <a:r>
              <a:rPr lang="zh-CN" altLang="en-US"/>
              <a:t>人口年龄结构与地方银行存款</a:t>
            </a:r>
            <a:endParaRPr lang="en-US" altLang="zh-CN" dirty="0"/>
          </a:p>
        </p:txBody>
      </p:sp>
    </p:spTree>
    <p:extLst>
      <p:ext uri="{BB962C8B-B14F-4D97-AF65-F5344CB8AC3E}">
        <p14:creationId xmlns:p14="http://schemas.microsoft.com/office/powerpoint/2010/main" val="3373977898"/>
      </p:ext>
    </p:extLst>
  </p:cSld>
  <p:clrMapOvr>
    <a:masterClrMapping/>
  </p:clrMapOvr>
</p:sld>
</file>

<file path=ppt/theme/theme1.xml><?xml version="1.0" encoding="utf-8"?>
<a:theme xmlns:a="http://schemas.openxmlformats.org/drawingml/2006/main" name="HH21">
  <a:themeElements>
    <a:clrScheme name="Custom 2">
      <a:dk1>
        <a:srgbClr val="000000"/>
      </a:dk1>
      <a:lt1>
        <a:srgbClr val="FFFFFF"/>
      </a:lt1>
      <a:dk2>
        <a:srgbClr val="7F7F7F"/>
      </a:dk2>
      <a:lt2>
        <a:srgbClr val="CCDDEA"/>
      </a:lt2>
      <a:accent1>
        <a:srgbClr val="4775FF"/>
      </a:accent1>
      <a:accent2>
        <a:srgbClr val="FFFFFF"/>
      </a:accent2>
      <a:accent3>
        <a:srgbClr val="FFFFFF"/>
      </a:accent3>
      <a:accent4>
        <a:srgbClr val="FFFFFF"/>
      </a:accent4>
      <a:accent5>
        <a:srgbClr val="FFFFFF"/>
      </a:accent5>
      <a:accent6>
        <a:srgbClr val="FFFFFF"/>
      </a:accent6>
      <a:hlink>
        <a:srgbClr val="2998E3"/>
      </a:hlink>
      <a:folHlink>
        <a:srgbClr val="FFFFFF"/>
      </a:folHlink>
    </a:clrScheme>
    <a:fontScheme name="自定义 1">
      <a:majorFont>
        <a:latin typeface="Arial"/>
        <a:ea typeface="黑体"/>
        <a:cs typeface=""/>
      </a:majorFont>
      <a:minorFont>
        <a:latin typeface="Palatino Linotype"/>
        <a:ea typeface="楷体"/>
        <a:cs typeface=""/>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HH21" id="{619C3181-FE2C-41C7-B351-C17FA667C154}" vid="{13175140-C392-446F-83FC-68FC7CB82173}"/>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HH21</Template>
  <TotalTime>27689</TotalTime>
  <Words>3130</Words>
  <Application>Microsoft Macintosh PowerPoint</Application>
  <PresentationFormat>宽屏</PresentationFormat>
  <Paragraphs>229</Paragraphs>
  <Slides>26</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26</vt:i4>
      </vt:variant>
    </vt:vector>
  </HeadingPairs>
  <TitlesOfParts>
    <vt:vector size="35" baseType="lpstr">
      <vt:lpstr>等线</vt:lpstr>
      <vt:lpstr>方正姚体</vt:lpstr>
      <vt:lpstr>Arial</vt:lpstr>
      <vt:lpstr>Arial</vt:lpstr>
      <vt:lpstr>Calibri</vt:lpstr>
      <vt:lpstr>Cambria Math</vt:lpstr>
      <vt:lpstr>Palatino Linotype</vt:lpstr>
      <vt:lpstr>Wingdings</vt:lpstr>
      <vt:lpstr>HH21</vt:lpstr>
      <vt:lpstr> 人口年龄结构与地方银行存款</vt:lpstr>
      <vt:lpstr>文章框架</vt:lpstr>
      <vt:lpstr>研究背景</vt:lpstr>
      <vt:lpstr>理论探究</vt:lpstr>
      <vt:lpstr>理论探究</vt:lpstr>
      <vt:lpstr>理论探究</vt:lpstr>
      <vt:lpstr>理论探究</vt:lpstr>
      <vt:lpstr>研究背景</vt:lpstr>
      <vt:lpstr>理论与机制</vt:lpstr>
      <vt:lpstr>理论与机制</vt:lpstr>
      <vt:lpstr>理论与机制</vt:lpstr>
      <vt:lpstr>理论与机制</vt:lpstr>
      <vt:lpstr>理论与机制</vt:lpstr>
      <vt:lpstr>理论与机制</vt:lpstr>
      <vt:lpstr>理论与机制</vt:lpstr>
      <vt:lpstr>贡献</vt:lpstr>
      <vt:lpstr>数据和变量说明</vt:lpstr>
      <vt:lpstr>数据和变量说明</vt:lpstr>
      <vt:lpstr>描述性统计</vt:lpstr>
      <vt:lpstr>描述性统计</vt:lpstr>
      <vt:lpstr>描述性统计</vt:lpstr>
      <vt:lpstr>PowerPoint 演示文稿</vt:lpstr>
      <vt:lpstr>PowerPoint 演示文稿</vt:lpstr>
      <vt:lpstr>稳健性检验</vt:lpstr>
      <vt:lpstr>稳健性检验</vt:lpstr>
      <vt:lpstr>结论和意义</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文献解读 “Financial Dependence and Growth” by Rajan and Zingales</dc:title>
  <dc:creator>Yan Liu</dc:creator>
  <cp:lastModifiedBy>博洋 周</cp:lastModifiedBy>
  <cp:revision>235</cp:revision>
  <dcterms:created xsi:type="dcterms:W3CDTF">2017-10-09T07:12:42Z</dcterms:created>
  <dcterms:modified xsi:type="dcterms:W3CDTF">2023-02-19T14:04:13Z</dcterms:modified>
</cp:coreProperties>
</file>