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44"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1A211-199D-42BC-9B24-68D892DB7EF8}" type="datetimeFigureOut">
              <a:rPr lang="zh-CN" altLang="en-US" smtClean="0"/>
              <a:t>2022-11-13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931F4-2C7B-45F9-B212-7947B61083E6}" type="slidenum">
              <a:rPr lang="zh-CN" altLang="en-US" smtClean="0"/>
              <a:t>‹#›</a:t>
            </a:fld>
            <a:endParaRPr lang="zh-CN" altLang="en-US"/>
          </a:p>
        </p:txBody>
      </p:sp>
    </p:spTree>
    <p:extLst>
      <p:ext uri="{BB962C8B-B14F-4D97-AF65-F5344CB8AC3E}">
        <p14:creationId xmlns:p14="http://schemas.microsoft.com/office/powerpoint/2010/main" val="33630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114000"/>
              </a:lnSpc>
              <a:defRPr sz="5400" spc="-38" baseline="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ctr">
              <a:buNone/>
              <a:defRPr sz="2800" cap="all" spc="150" baseline="0">
                <a:solidFill>
                  <a:schemeClr val="tx2"/>
                </a:solidFill>
                <a:latin typeface="+mn-lt"/>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97284" y="6459791"/>
            <a:ext cx="1920000" cy="365125"/>
          </a:xfrm>
        </p:spPr>
        <p:txBody>
          <a:bodyPr/>
          <a:lstStyle/>
          <a:p>
            <a:r>
              <a:rPr lang="en-US" altLang="zh-CN"/>
              <a:t>2022-11-13</a:t>
            </a:r>
            <a:endParaRPr lang="zh-CN" altLang="en-US"/>
          </a:p>
        </p:txBody>
      </p:sp>
      <p:sp>
        <p:nvSpPr>
          <p:cNvPr id="5" name="Footer Placeholder 4"/>
          <p:cNvSpPr>
            <a:spLocks noGrp="1"/>
          </p:cNvSpPr>
          <p:nvPr>
            <p:ph type="ftr" sz="quarter" idx="11"/>
          </p:nvPr>
        </p:nvSpPr>
        <p:spPr>
          <a:xfrm>
            <a:off x="3216000" y="6459791"/>
            <a:ext cx="5760000"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D34E6813-DEE7-4D90-8E1C-14C683EBF9B6}" type="slidenum">
              <a:rPr lang="zh-CN" altLang="en-US" smtClean="0"/>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82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2022-11-13</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394877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2022-11-13</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80115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80379"/>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9"/>
            <a:ext cx="10058400" cy="700949"/>
          </a:xfrm>
        </p:spPr>
        <p:txBody>
          <a:bodyPr/>
          <a:lstStyle>
            <a:lvl1pPr marL="0">
              <a:defRPr sz="28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502920" indent="-457200">
              <a:lnSpc>
                <a:spcPct val="110000"/>
              </a:lnSpc>
              <a:buClr>
                <a:srgbClr val="92D050"/>
              </a:buClr>
              <a:buFont typeface="Wingdings" panose="05000000000000000000" pitchFamily="2" charset="2"/>
              <a:buChar char=""/>
              <a:defRPr sz="2800" baseline="0">
                <a:latin typeface="+mn-lt"/>
                <a:ea typeface="+mn-ea"/>
              </a:defRPr>
            </a:lvl1pPr>
            <a:lvl2pPr marL="961200" indent="-365760">
              <a:lnSpc>
                <a:spcPct val="110000"/>
              </a:lnSpc>
              <a:buClr>
                <a:srgbClr val="FF5050"/>
              </a:buClr>
              <a:buFont typeface="Wingdings" panose="05000000000000000000" pitchFamily="2" charset="2"/>
              <a:buChar char=""/>
              <a:defRPr sz="2400" baseline="0">
                <a:latin typeface="+mn-lt"/>
                <a:ea typeface="+mn-ea"/>
              </a:defRPr>
            </a:lvl2pPr>
            <a:lvl3pPr marL="1328400" indent="-273600">
              <a:lnSpc>
                <a:spcPct val="110000"/>
              </a:lnSpc>
              <a:buFont typeface="Wingdings" panose="05000000000000000000" pitchFamily="2" charset="2"/>
              <a:buChar char="ü"/>
              <a:defRPr sz="2400"/>
            </a:lvl3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sz="1600" baseline="0"/>
            </a:lvl1pPr>
          </a:lstStyle>
          <a:p>
            <a:r>
              <a:rPr lang="en-US" altLang="zh-CN"/>
              <a:t>2022-11-13</a:t>
            </a:r>
            <a:endParaRPr lang="zh-CN" altLang="en-US"/>
          </a:p>
        </p:txBody>
      </p:sp>
      <p:sp>
        <p:nvSpPr>
          <p:cNvPr id="5" name="Footer Placeholder 4"/>
          <p:cNvSpPr>
            <a:spLocks noGrp="1"/>
          </p:cNvSpPr>
          <p:nvPr>
            <p:ph type="ftr" sz="quarter" idx="11"/>
          </p:nvPr>
        </p:nvSpPr>
        <p:spPr/>
        <p:txBody>
          <a:bodyPr/>
          <a:lstStyle>
            <a:lvl1pPr>
              <a:defRPr sz="1600" baseline="0"/>
            </a:lvl1pPr>
          </a:lstStyle>
          <a:p>
            <a:endParaRPr lang="zh-CN" altLang="en-US"/>
          </a:p>
        </p:txBody>
      </p:sp>
      <p:sp>
        <p:nvSpPr>
          <p:cNvPr id="6" name="Slide Number Placeholder 5"/>
          <p:cNvSpPr>
            <a:spLocks noGrp="1"/>
          </p:cNvSpPr>
          <p:nvPr>
            <p:ph type="sldNum" sz="quarter" idx="12"/>
          </p:nvPr>
        </p:nvSpPr>
        <p:spPr/>
        <p:txBody>
          <a:bodyPr/>
          <a:lstStyle>
            <a:lvl1pPr>
              <a:defRPr sz="1600"/>
            </a:lvl1p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159728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r>
              <a:rPr lang="en-US" altLang="zh-CN"/>
              <a:t>2022-11-13</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34E6813-DEE7-4D90-8E1C-14C683EBF9B6}" type="slidenum">
              <a:rPr lang="zh-CN" altLang="en-US" smtClean="0"/>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65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lvl1pPr>
              <a:defRPr sz="2800"/>
            </a:lvl1pPr>
            <a:lvl2pPr>
              <a:defRPr sz="2400"/>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194822"/>
            <a:ext cx="4937760" cy="4674279"/>
          </a:xfrm>
        </p:spPr>
        <p:txBody>
          <a:bodyPr/>
          <a:lstStyle>
            <a:lvl1pPr>
              <a:defRPr sz="2800"/>
            </a:lvl1pPr>
            <a:lvl2pPr>
              <a:defRPr sz="2400"/>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r>
              <a:rPr lang="en-US" altLang="zh-CN"/>
              <a:t>2022-11-13</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411981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1097280" y="2124098"/>
            <a:ext cx="4937760" cy="383643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r>
              <a:rPr lang="en-US" altLang="zh-CN"/>
              <a:t>2022-11-13</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425474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097284" y="6479669"/>
            <a:ext cx="1920000" cy="365125"/>
          </a:xfrm>
        </p:spPr>
        <p:txBody>
          <a:bodyPr/>
          <a:lstStyle/>
          <a:p>
            <a:r>
              <a:rPr lang="en-US" altLang="zh-CN"/>
              <a:t>2022-11-13</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86505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2022-11-13</a:t>
            </a: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272871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r>
              <a:rPr lang="en-US" altLang="zh-CN"/>
              <a:t>2022-11-13</a:t>
            </a:r>
            <a:endParaRPr lang="zh-CN" altLang="en-US"/>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1"/>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139403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r>
              <a:rPr lang="en-US" altLang="zh-CN"/>
              <a:t>2022-11-13</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34E6813-DEE7-4D90-8E1C-14C683EBF9B6}" type="slidenum">
              <a:rPr lang="zh-CN" altLang="en-US" smtClean="0"/>
              <a:t>‹#›</a:t>
            </a:fld>
            <a:endParaRPr lang="zh-CN" altLang="en-US"/>
          </a:p>
        </p:txBody>
      </p:sp>
    </p:spTree>
    <p:extLst>
      <p:ext uri="{BB962C8B-B14F-4D97-AF65-F5344CB8AC3E}">
        <p14:creationId xmlns:p14="http://schemas.microsoft.com/office/powerpoint/2010/main" val="25281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753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207008"/>
            <a:ext cx="10058400" cy="4662086"/>
          </a:xfrm>
          <a:prstGeom prst="rect">
            <a:avLst/>
          </a:prstGeom>
        </p:spPr>
        <p:txBody>
          <a:bodyPr vert="horz" lIns="0" tIns="45720" rIns="0" bIns="45720" rtlCol="0">
            <a:normAutofit/>
          </a:bodyPr>
          <a:lstStyle/>
          <a:p>
            <a:pPr marL="288036" marR="0" lvl="1"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mn-lt"/>
                <a:ea typeface="+mn-ea"/>
                <a:cs typeface="+mn-cs"/>
              </a:rPr>
              <a:t>编辑母版文本样式</a:t>
            </a:r>
          </a:p>
          <a:p>
            <a:pPr marL="49377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20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第二级</a:t>
            </a:r>
          </a:p>
          <a:p>
            <a:pPr marL="42519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第三级</a:t>
            </a:r>
          </a:p>
          <a:p>
            <a:pPr marL="562356" marR="0" lvl="3"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第四级</a:t>
            </a:r>
          </a:p>
          <a:p>
            <a:pPr marL="699516" marR="0" lvl="4"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第五级</a:t>
            </a:r>
            <a:endParaRPr lang="en-US" dirty="0"/>
          </a:p>
        </p:txBody>
      </p:sp>
      <p:sp>
        <p:nvSpPr>
          <p:cNvPr id="4" name="Date Placeholder 3"/>
          <p:cNvSpPr>
            <a:spLocks noGrp="1"/>
          </p:cNvSpPr>
          <p:nvPr>
            <p:ph type="dt" sz="half" idx="2"/>
          </p:nvPr>
        </p:nvSpPr>
        <p:spPr>
          <a:xfrm>
            <a:off x="1097284" y="6459791"/>
            <a:ext cx="1920000" cy="365125"/>
          </a:xfrm>
          <a:prstGeom prst="rect">
            <a:avLst/>
          </a:prstGeom>
        </p:spPr>
        <p:txBody>
          <a:bodyPr vert="horz" lIns="91440" tIns="45720" rIns="91440" bIns="45720" rtlCol="0" anchor="ctr"/>
          <a:lstStyle>
            <a:lvl1pPr algn="l">
              <a:defRPr sz="1600">
                <a:solidFill>
                  <a:schemeClr val="tx1"/>
                </a:solidFill>
              </a:defRPr>
            </a:lvl1pPr>
          </a:lstStyle>
          <a:p>
            <a:r>
              <a:rPr lang="en-US" altLang="zh-CN"/>
              <a:t>2022-11-13</a:t>
            </a:r>
            <a:endParaRPr lang="zh-CN" altLang="en-US"/>
          </a:p>
        </p:txBody>
      </p:sp>
      <p:sp>
        <p:nvSpPr>
          <p:cNvPr id="5" name="Footer Placeholder 4"/>
          <p:cNvSpPr>
            <a:spLocks noGrp="1"/>
          </p:cNvSpPr>
          <p:nvPr>
            <p:ph type="ftr" sz="quarter" idx="3"/>
          </p:nvPr>
        </p:nvSpPr>
        <p:spPr>
          <a:xfrm>
            <a:off x="3216000" y="6459791"/>
            <a:ext cx="5760000" cy="365125"/>
          </a:xfrm>
          <a:prstGeom prst="rect">
            <a:avLst/>
          </a:prstGeom>
        </p:spPr>
        <p:txBody>
          <a:bodyPr vert="horz" lIns="91440" tIns="45720" rIns="91440" bIns="45720" rtlCol="0" anchor="ctr"/>
          <a:lstStyle>
            <a:lvl1pPr algn="ctr">
              <a:defRPr sz="1600" cap="all"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600">
                <a:solidFill>
                  <a:schemeClr val="tx1"/>
                </a:solidFill>
              </a:defRPr>
            </a:lvl1pPr>
          </a:lstStyle>
          <a:p>
            <a:fld id="{D34E6813-DEE7-4D90-8E1C-14C683EBF9B6}" type="slidenum">
              <a:rPr lang="zh-CN" altLang="en-US" smtClean="0"/>
              <a:t>‹#›</a:t>
            </a:fld>
            <a:endParaRPr lang="zh-CN" altLang="en-US"/>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54269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p:txStyles>
    <p:titleStyle>
      <a:lvl1pPr algn="l" defTabSz="685800" rtl="0" eaLnBrk="1" latinLnBrk="0" hangingPunct="1">
        <a:lnSpc>
          <a:spcPct val="85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marR="0"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sz="2400" kern="1200">
          <a:solidFill>
            <a:schemeClr val="tx1">
              <a:lumMod val="75000"/>
              <a:lumOff val="25000"/>
            </a:schemeClr>
          </a:solidFill>
          <a:latin typeface="+mn-lt"/>
          <a:ea typeface="+mn-ea"/>
          <a:cs typeface="+mn-cs"/>
        </a:defRPr>
      </a:lvl1pPr>
      <a:lvl2pPr marL="219456" marR="0" indent="0" algn="l" defTabSz="685800" rtl="0" eaLnBrk="1" fontAlgn="auto" latinLnBrk="0" hangingPunct="1">
        <a:lnSpc>
          <a:spcPct val="90000"/>
        </a:lnSpc>
        <a:spcBef>
          <a:spcPts val="150"/>
        </a:spcBef>
        <a:spcAft>
          <a:spcPts val="300"/>
        </a:spcAft>
        <a:buClr>
          <a:srgbClr val="4775FF"/>
        </a:buClr>
        <a:buSzTx/>
        <a:buFont typeface="Wingdings" panose="05000000000000000000" pitchFamily="2" charset="2"/>
        <a:buNone/>
        <a:tabLst/>
        <a:defRPr sz="2000" kern="1200">
          <a:solidFill>
            <a:schemeClr val="tx1">
              <a:lumMod val="75000"/>
              <a:lumOff val="25000"/>
            </a:schemeClr>
          </a:solidFill>
          <a:latin typeface="+mn-lt"/>
          <a:ea typeface="+mn-ea"/>
          <a:cs typeface="+mn-cs"/>
        </a:defRPr>
      </a:lvl2pPr>
      <a:lvl3pPr marL="42519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200" kern="1200">
          <a:solidFill>
            <a:schemeClr val="tx1">
              <a:lumMod val="75000"/>
              <a:lumOff val="25000"/>
            </a:schemeClr>
          </a:solidFill>
          <a:latin typeface="+mn-lt"/>
          <a:ea typeface="+mn-ea"/>
          <a:cs typeface="+mn-cs"/>
        </a:defRPr>
      </a:lvl3pPr>
      <a:lvl4pPr marL="56235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4pPr>
      <a:lvl5pPr marL="69951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1CDD0-7DC7-4981-9A2B-B8C8AE3338F3}"/>
              </a:ext>
            </a:extLst>
          </p:cNvPr>
          <p:cNvSpPr>
            <a:spLocks noGrp="1"/>
          </p:cNvSpPr>
          <p:nvPr>
            <p:ph type="ctrTitle"/>
          </p:nvPr>
        </p:nvSpPr>
        <p:spPr/>
        <p:txBody>
          <a:bodyPr>
            <a:normAutofit/>
          </a:bodyPr>
          <a:lstStyle/>
          <a:p>
            <a:r>
              <a:rPr lang="en-US" altLang="zh-CN" dirty="0"/>
              <a:t>The Theory of Bank Risk Taking and Competition Revisited</a:t>
            </a:r>
            <a:br>
              <a:rPr lang="en-US" altLang="zh-CN" dirty="0"/>
            </a:br>
            <a:r>
              <a:rPr lang="en-US" altLang="zh-CN" sz="2800" dirty="0"/>
              <a:t>John H. Boyd and </a:t>
            </a:r>
            <a:r>
              <a:rPr lang="it-IT" altLang="zh-CN" sz="2800" dirty="0"/>
              <a:t>Gianni De Nicoló</a:t>
            </a:r>
            <a:br>
              <a:rPr lang="it-IT" altLang="zh-CN" sz="2800" dirty="0"/>
            </a:br>
            <a:r>
              <a:rPr lang="it-IT" altLang="zh-CN" sz="2800" dirty="0"/>
              <a:t>Jourrnal of Finance</a:t>
            </a:r>
            <a:endParaRPr lang="zh-CN" altLang="en-US" dirty="0"/>
          </a:p>
        </p:txBody>
      </p:sp>
      <p:sp>
        <p:nvSpPr>
          <p:cNvPr id="3" name="副标题 2">
            <a:extLst>
              <a:ext uri="{FF2B5EF4-FFF2-40B4-BE49-F238E27FC236}">
                <a16:creationId xmlns:a16="http://schemas.microsoft.com/office/drawing/2014/main" id="{43BF9664-9EB0-46EA-A09E-A4EEAE52A756}"/>
              </a:ext>
            </a:extLst>
          </p:cNvPr>
          <p:cNvSpPr>
            <a:spLocks noGrp="1"/>
          </p:cNvSpPr>
          <p:nvPr>
            <p:ph type="subTitle" idx="1"/>
          </p:nvPr>
        </p:nvSpPr>
        <p:spPr/>
        <p:txBody>
          <a:bodyPr/>
          <a:lstStyle/>
          <a:p>
            <a:r>
              <a:rPr lang="zh-CN" altLang="en-US" dirty="0"/>
              <a:t>汇报人：刘芳瑞</a:t>
            </a:r>
            <a:endParaRPr lang="en-US" altLang="zh-CN" dirty="0"/>
          </a:p>
          <a:p>
            <a:r>
              <a:rPr lang="en-US" altLang="zh-CN" dirty="0"/>
              <a:t>2022/11/13</a:t>
            </a:r>
            <a:endParaRPr lang="zh-CN" altLang="en-US" dirty="0"/>
          </a:p>
        </p:txBody>
      </p:sp>
      <p:sp>
        <p:nvSpPr>
          <p:cNvPr id="4" name="日期占位符 3">
            <a:extLst>
              <a:ext uri="{FF2B5EF4-FFF2-40B4-BE49-F238E27FC236}">
                <a16:creationId xmlns:a16="http://schemas.microsoft.com/office/drawing/2014/main" id="{56F4F3C9-9878-1D14-C878-583ECB564B36}"/>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A3BE946B-90DF-DB38-6F71-1B6B0CB48F20}"/>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94812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E0D89-085A-48AA-AA43-3F582802EC66}"/>
              </a:ext>
            </a:extLst>
          </p:cNvPr>
          <p:cNvSpPr>
            <a:spLocks noGrp="1"/>
          </p:cNvSpPr>
          <p:nvPr>
            <p:ph type="title"/>
          </p:nvPr>
        </p:nvSpPr>
        <p:spPr/>
        <p:txBody>
          <a:bodyPr/>
          <a:lstStyle/>
          <a:p>
            <a:r>
              <a:rPr lang="en-US" altLang="zh-CN" dirty="0"/>
              <a:t>3. </a:t>
            </a:r>
            <a:r>
              <a:rPr lang="zh-CN" altLang="en-US" dirty="0"/>
              <a:t>实证文献回顾</a:t>
            </a:r>
          </a:p>
        </p:txBody>
      </p:sp>
      <p:sp>
        <p:nvSpPr>
          <p:cNvPr id="3" name="内容占位符 2">
            <a:extLst>
              <a:ext uri="{FF2B5EF4-FFF2-40B4-BE49-F238E27FC236}">
                <a16:creationId xmlns:a16="http://schemas.microsoft.com/office/drawing/2014/main" id="{CEA57EE0-8BC7-40C0-991E-C24A137A6D13}"/>
              </a:ext>
            </a:extLst>
          </p:cNvPr>
          <p:cNvSpPr>
            <a:spLocks noGrp="1"/>
          </p:cNvSpPr>
          <p:nvPr>
            <p:ph idx="1"/>
          </p:nvPr>
        </p:nvSpPr>
        <p:spPr/>
        <p:txBody>
          <a:bodyPr>
            <a:normAutofit fontScale="92500" lnSpcReduction="20000"/>
          </a:bodyPr>
          <a:lstStyle/>
          <a:p>
            <a:r>
              <a:rPr lang="zh-CN" altLang="en-US" dirty="0"/>
              <a:t>两项近期研究考察了银行市场竞争（集中度）与银行脆弱性之间的关系</a:t>
            </a:r>
            <a:endParaRPr lang="en-US" altLang="zh-CN" dirty="0"/>
          </a:p>
          <a:p>
            <a:pPr lvl="1"/>
            <a:r>
              <a:rPr lang="en-US" altLang="zh-CN" dirty="0"/>
              <a:t>Deck</a:t>
            </a:r>
            <a:r>
              <a:rPr lang="zh-CN" altLang="en-US" dirty="0"/>
              <a:t>、</a:t>
            </a:r>
            <a:r>
              <a:rPr lang="en-US" altLang="zh-CN" dirty="0" err="1"/>
              <a:t>Demirguc-Kunt</a:t>
            </a:r>
            <a:r>
              <a:rPr lang="en-US" altLang="zh-CN" dirty="0"/>
              <a:t> </a:t>
            </a:r>
            <a:r>
              <a:rPr lang="zh-CN" altLang="en-US" dirty="0"/>
              <a:t>和 </a:t>
            </a:r>
            <a:r>
              <a:rPr lang="en-US" altLang="zh-CN" dirty="0"/>
              <a:t>Levine (2003)</a:t>
            </a:r>
          </a:p>
          <a:p>
            <a:pPr lvl="2"/>
            <a:r>
              <a:rPr lang="zh-CN" altLang="en-US" dirty="0"/>
              <a:t>将银行脆弱性定义为银行危机的发生</a:t>
            </a:r>
            <a:endParaRPr lang="en-US" altLang="zh-CN" dirty="0"/>
          </a:p>
          <a:p>
            <a:pPr lvl="2"/>
            <a:r>
              <a:rPr lang="zh-CN" altLang="en-US" dirty="0"/>
              <a:t>数据集：</a:t>
            </a:r>
            <a:r>
              <a:rPr lang="en-US" altLang="zh-CN" dirty="0"/>
              <a:t>1980-1997 </a:t>
            </a:r>
            <a:r>
              <a:rPr lang="zh-CN" altLang="en-US" dirty="0"/>
              <a:t>年期间 </a:t>
            </a:r>
            <a:r>
              <a:rPr lang="en-US" altLang="zh-CN" dirty="0"/>
              <a:t>70 </a:t>
            </a:r>
            <a:r>
              <a:rPr lang="zh-CN" altLang="en-US" dirty="0"/>
              <a:t>个国家的面板</a:t>
            </a:r>
            <a:endParaRPr lang="en-US" altLang="zh-CN" dirty="0"/>
          </a:p>
          <a:p>
            <a:pPr lvl="2"/>
            <a:r>
              <a:rPr lang="en-US" altLang="zh-CN" dirty="0"/>
              <a:t>Logit </a:t>
            </a:r>
            <a:r>
              <a:rPr lang="zh-CN" altLang="en-US" dirty="0"/>
              <a:t>概率模型，银行危机的概率是被解释变量，银行集中度是解释变量，发现集中度与银行危机的概率呈负显著相关</a:t>
            </a:r>
            <a:endParaRPr lang="en-US" altLang="zh-CN" dirty="0"/>
          </a:p>
          <a:p>
            <a:pPr lvl="2"/>
            <a:r>
              <a:rPr lang="zh-CN" altLang="en-US" dirty="0"/>
              <a:t>解释时非常谨慎，因为发现其他竞争指标对银行业危机的概率有相反的影响</a:t>
            </a:r>
            <a:endParaRPr lang="en-US" altLang="zh-CN" dirty="0"/>
          </a:p>
          <a:p>
            <a:pPr lvl="1"/>
            <a:r>
              <a:rPr lang="zh-CN" altLang="en-US" dirty="0"/>
              <a:t> </a:t>
            </a:r>
            <a:r>
              <a:rPr lang="en-US" altLang="zh-CN" dirty="0"/>
              <a:t>De Nicol</a:t>
            </a:r>
            <a:r>
              <a:rPr lang="it-IT" altLang="zh-CN" dirty="0"/>
              <a:t>ó </a:t>
            </a:r>
            <a:r>
              <a:rPr lang="en-US" altLang="zh-CN" dirty="0" err="1"/>
              <a:t>etal</a:t>
            </a:r>
            <a:r>
              <a:rPr lang="en-US" altLang="zh-CN" dirty="0"/>
              <a:t>. (2004)</a:t>
            </a:r>
          </a:p>
          <a:p>
            <a:pPr lvl="2"/>
            <a:r>
              <a:rPr lang="zh-CN" altLang="en-US" dirty="0"/>
              <a:t>为一个国家的五家最大银行构建了一个失败概率度量来作为系统性风险的指标，衡量竞争的指标是五家银行的集中度</a:t>
            </a:r>
            <a:endParaRPr lang="en-US" altLang="zh-CN" dirty="0"/>
          </a:p>
          <a:p>
            <a:pPr lvl="2"/>
            <a:r>
              <a:rPr lang="zh-CN" altLang="en-US" dirty="0"/>
              <a:t>发现失败的概率度量与银行集中度呈正显著相关</a:t>
            </a:r>
            <a:endParaRPr lang="en-US" altLang="zh-CN" dirty="0"/>
          </a:p>
        </p:txBody>
      </p:sp>
      <p:sp>
        <p:nvSpPr>
          <p:cNvPr id="4" name="日期占位符 3">
            <a:extLst>
              <a:ext uri="{FF2B5EF4-FFF2-40B4-BE49-F238E27FC236}">
                <a16:creationId xmlns:a16="http://schemas.microsoft.com/office/drawing/2014/main" id="{A5A23963-B55D-166F-300E-0B23512B588D}"/>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A4DEDDC8-F42F-2EA0-66FF-D705CDEE87F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2864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A91EE-2BD5-438C-9796-088908272AC3}"/>
              </a:ext>
            </a:extLst>
          </p:cNvPr>
          <p:cNvSpPr>
            <a:spLocks noGrp="1"/>
          </p:cNvSpPr>
          <p:nvPr>
            <p:ph type="title"/>
          </p:nvPr>
        </p:nvSpPr>
        <p:spPr/>
        <p:txBody>
          <a:bodyPr>
            <a:normAutofit/>
          </a:bodyPr>
          <a:lstStyle/>
          <a:p>
            <a:r>
              <a:rPr lang="en-US" altLang="zh-CN" dirty="0"/>
              <a:t>4. </a:t>
            </a:r>
            <a:r>
              <a:rPr lang="zh-CN" altLang="en-US" dirty="0"/>
              <a:t>基本模型</a:t>
            </a:r>
            <a:r>
              <a:rPr lang="en-US" altLang="zh-CN" dirty="0"/>
              <a:t>——</a:t>
            </a:r>
            <a:r>
              <a:rPr lang="zh-CN" altLang="en-US" dirty="0"/>
              <a:t>存款市场竞争 </a:t>
            </a:r>
            <a:r>
              <a:rPr lang="en-US" altLang="zh-CN" dirty="0">
                <a:solidFill>
                  <a:schemeClr val="bg1">
                    <a:lumMod val="50000"/>
                  </a:schemeClr>
                </a:solidFill>
              </a:rPr>
              <a:t>[ Allen and Gale (chapter 8, 2000)]</a:t>
            </a:r>
            <a:endParaRPr lang="zh-CN" altLang="en-US" dirty="0">
              <a:solidFill>
                <a:schemeClr val="bg1">
                  <a:lumMod val="50000"/>
                </a:schemeClr>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469ACF-4361-4BEC-AE0F-AE23EF2CB95E}"/>
                  </a:ext>
                </a:extLst>
              </p:cNvPr>
              <p:cNvSpPr>
                <a:spLocks noGrp="1"/>
              </p:cNvSpPr>
              <p:nvPr>
                <p:ph idx="1"/>
              </p:nvPr>
            </p:nvSpPr>
            <p:spPr>
              <a:xfrm>
                <a:off x="1097280" y="1207008"/>
                <a:ext cx="10058400" cy="5163312"/>
              </a:xfrm>
            </p:spPr>
            <p:txBody>
              <a:bodyPr>
                <a:normAutofit fontScale="85000" lnSpcReduction="20000"/>
              </a:bodyPr>
              <a:lstStyle/>
              <a:p>
                <a:r>
                  <a:rPr lang="zh-CN" altLang="en-US" dirty="0"/>
                  <a:t>两期：第</a:t>
                </a:r>
                <a:r>
                  <a:rPr lang="en-US" altLang="zh-CN" dirty="0"/>
                  <a:t>0</a:t>
                </a:r>
                <a:r>
                  <a:rPr lang="zh-CN" altLang="en-US" dirty="0"/>
                  <a:t>，</a:t>
                </a:r>
                <a:r>
                  <a:rPr lang="en-US" altLang="zh-CN" dirty="0"/>
                  <a:t>1</a:t>
                </a:r>
                <a:r>
                  <a:rPr lang="zh-CN" altLang="en-US" dirty="0"/>
                  <a:t>期；两个主体：银行和存款人</a:t>
                </a:r>
                <a:endParaRPr lang="en-US" altLang="zh-CN" dirty="0"/>
              </a:p>
              <a:p>
                <a:r>
                  <a:rPr lang="zh-CN" altLang="en-US" dirty="0"/>
                  <a:t>银行</a:t>
                </a:r>
                <a:endParaRPr lang="en-US" altLang="zh-CN" dirty="0"/>
              </a:p>
              <a:p>
                <a:pPr lvl="1"/>
                <a:r>
                  <a:rPr lang="zh-CN" altLang="en-US" dirty="0"/>
                  <a:t>投入：</a:t>
                </a:r>
                <a:r>
                  <a:rPr lang="en-US" altLang="zh-CN" dirty="0"/>
                  <a:t>y  </a:t>
                </a:r>
                <a:r>
                  <a:rPr lang="en-US" altLang="zh-CN" dirty="0">
                    <a:solidFill>
                      <a:schemeClr val="accent1">
                        <a:lumMod val="50000"/>
                      </a:schemeClr>
                    </a:solidFill>
                    <a:sym typeface="Wingdings" panose="05000000000000000000" pitchFamily="2" charset="2"/>
                  </a:rPr>
                  <a:t> </a:t>
                </a:r>
                <a:r>
                  <a:rPr lang="zh-CN" altLang="en-US" dirty="0">
                    <a:sym typeface="Wingdings" panose="05000000000000000000" pitchFamily="2" charset="2"/>
                  </a:rPr>
                  <a:t>产出：</a:t>
                </a:r>
                <a:r>
                  <a:rPr lang="en-US" altLang="zh-CN" dirty="0">
                    <a:sym typeface="Wingdings" panose="05000000000000000000" pitchFamily="2" charset="2"/>
                  </a:rPr>
                  <a:t>p=p(S), Sy; p=1-p(S), 0</a:t>
                </a:r>
                <a:r>
                  <a:rPr lang="zh-CN" altLang="en-US" dirty="0">
                    <a:sym typeface="Wingdings" panose="05000000000000000000" pitchFamily="2" charset="2"/>
                  </a:rPr>
                  <a:t>（</a:t>
                </a:r>
                <a:r>
                  <a:rPr lang="en-US" altLang="zh-CN" dirty="0">
                    <a:sym typeface="Wingdings" panose="05000000000000000000" pitchFamily="2" charset="2"/>
                  </a:rPr>
                  <a:t>S</a:t>
                </a:r>
                <a:r>
                  <a:rPr lang="zh-CN" altLang="en-US" dirty="0">
                    <a:sym typeface="Wingdings" panose="05000000000000000000" pitchFamily="2" charset="2"/>
                  </a:rPr>
                  <a:t>，恒定规模回报风险技术指数）</a:t>
                </a:r>
                <a:r>
                  <a:rPr lang="en-US" altLang="zh-CN" dirty="0">
                    <a:solidFill>
                      <a:schemeClr val="accent1">
                        <a:lumMod val="50000"/>
                      </a:schemeClr>
                    </a:solidFill>
                    <a:sym typeface="Wingdings" panose="05000000000000000000" pitchFamily="2" charset="2"/>
                  </a:rPr>
                  <a:t> </a:t>
                </a:r>
                <a:r>
                  <a:rPr lang="zh-CN" altLang="en-US" dirty="0">
                    <a:sym typeface="Wingdings" panose="05000000000000000000" pitchFamily="2" charset="2"/>
                  </a:rPr>
                  <a:t>期望</a:t>
                </a:r>
                <a14:m>
                  <m:oMath xmlns:m="http://schemas.openxmlformats.org/officeDocument/2006/math">
                    <m:r>
                      <a:rPr lang="zh-CN" altLang="en-US" dirty="0">
                        <a:solidFill>
                          <a:schemeClr val="tx1"/>
                        </a:solidFill>
                        <a:latin typeface="Cambria Math" panose="02040503050406030204" pitchFamily="18" charset="0"/>
                        <a:sym typeface="Wingdings" panose="05000000000000000000" pitchFamily="2" charset="2"/>
                      </a:rPr>
                      <m:t>产出</m:t>
                    </m:r>
                    <m:r>
                      <a:rPr lang="en-US" altLang="zh-CN">
                        <a:solidFill>
                          <a:schemeClr val="tx1"/>
                        </a:solidFill>
                        <a:latin typeface="Cambria Math" panose="02040503050406030204" pitchFamily="18" charset="0"/>
                        <a:sym typeface="Wingdings" panose="05000000000000000000" pitchFamily="2" charset="2"/>
                      </a:rPr>
                      <m:t> </m:t>
                    </m:r>
                    <m:r>
                      <a:rPr lang="zh-CN" altLang="el-GR">
                        <a:solidFill>
                          <a:schemeClr val="tx1"/>
                        </a:solidFill>
                        <a:latin typeface="Cambria Math" panose="02040503050406030204" pitchFamily="18" charset="0"/>
                        <a:sym typeface="Wingdings" panose="05000000000000000000" pitchFamily="2" charset="2"/>
                      </a:rPr>
                      <m:t>𝔼</m:t>
                    </m:r>
                    <m:r>
                      <a:rPr lang="en-US" altLang="zh-CN">
                        <a:solidFill>
                          <a:schemeClr val="tx1"/>
                        </a:solidFill>
                        <a:latin typeface="Cambria Math" panose="02040503050406030204" pitchFamily="18" charset="0"/>
                        <a:sym typeface="Wingdings" panose="05000000000000000000" pitchFamily="2" charset="2"/>
                      </a:rPr>
                      <m:t>=</m:t>
                    </m:r>
                  </m:oMath>
                </a14:m>
                <a:r>
                  <a:rPr lang="en-US" altLang="zh-CN" dirty="0">
                    <a:sym typeface="Wingdings" panose="05000000000000000000" pitchFamily="2" charset="2"/>
                  </a:rPr>
                  <a:t> p(S)Sy</a:t>
                </a:r>
              </a:p>
              <a:p>
                <a:pPr lvl="1"/>
                <a:r>
                  <a:rPr lang="en-US" altLang="zh-CN" dirty="0"/>
                  <a:t>p(S) </a:t>
                </a:r>
                <a:r>
                  <a:rPr lang="zh-CN" altLang="en-US" dirty="0"/>
                  <a:t>满足：</a:t>
                </a:r>
                <a:r>
                  <a:rPr lang="en-US" altLang="zh-CN" dirty="0"/>
                  <a:t>p(0) = 1, p(</a:t>
                </a:r>
                <a14:m>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S</m:t>
                        </m:r>
                      </m:e>
                    </m:acc>
                  </m:oMath>
                </a14:m>
                <a:r>
                  <a:rPr lang="en-US" altLang="zh-CN" dirty="0"/>
                  <a:t>)= 0, p′ &lt; 0 , p′′ ≤ 0, </a:t>
                </a:r>
                <a14:m>
                  <m:oMath xmlns:m="http://schemas.openxmlformats.org/officeDocument/2006/math">
                    <m:r>
                      <a:rPr lang="en-US" altLang="zh-CN" b="0" i="0" dirty="0" smtClean="0">
                        <a:latin typeface="Cambria Math" panose="02040503050406030204" pitchFamily="18" charset="0"/>
                        <a:ea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m:t>
                    </m:r>
                  </m:oMath>
                </a14:m>
                <a:r>
                  <a:rPr lang="en-US" altLang="zh-CN" dirty="0"/>
                  <a:t> S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[0, </a:t>
                </a:r>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m:t>
                        </m:r>
                      </m:e>
                    </m:acc>
                  </m:oMath>
                </a14:m>
                <a:r>
                  <a:rPr lang="en-US" altLang="zh-CN" dirty="0"/>
                  <a:t>]</a:t>
                </a:r>
              </a:p>
              <a:p>
                <a:pPr lvl="1"/>
                <a:r>
                  <a:rPr lang="en-US" altLang="zh-CN" dirty="0"/>
                  <a:t>p</a:t>
                </a:r>
                <a:r>
                  <a:rPr lang="en-US" altLang="zh-CN" dirty="0">
                    <a:solidFill>
                      <a:schemeClr val="tx1"/>
                    </a:solidFill>
                  </a:rPr>
                  <a:t>(S)S</a:t>
                </a:r>
                <a:r>
                  <a:rPr lang="zh-CN" altLang="en-US" dirty="0">
                    <a:solidFill>
                      <a:schemeClr val="tx1"/>
                    </a:solidFill>
                  </a:rPr>
                  <a:t>是</a:t>
                </a:r>
                <a:r>
                  <a:rPr lang="en-US" altLang="zh-CN" dirty="0">
                    <a:solidFill>
                      <a:schemeClr val="tx1"/>
                    </a:solidFill>
                  </a:rPr>
                  <a:t>S</a:t>
                </a:r>
                <a:r>
                  <a:rPr lang="zh-CN" altLang="en-US" dirty="0">
                    <a:solidFill>
                      <a:schemeClr val="tx1"/>
                    </a:solidFill>
                  </a:rPr>
                  <a:t>的严格凹函数，在</a:t>
                </a:r>
                <a:r>
                  <a:rPr lang="en-US" altLang="zh-CN" dirty="0">
                    <a:solidFill>
                      <a:schemeClr val="tx1"/>
                    </a:solidFill>
                  </a:rPr>
                  <a:t>p′(</a:t>
                </a:r>
                <a:r>
                  <a:rPr lang="en-US" altLang="zh-CN" dirty="0"/>
                  <a:t>S</a:t>
                </a:r>
                <a:r>
                  <a:rPr lang="en-US" altLang="zh-CN" baseline="30000" dirty="0"/>
                  <a:t>∗</a:t>
                </a:r>
                <a:r>
                  <a:rPr lang="en-US" altLang="zh-CN" dirty="0"/>
                  <a:t>)S</a:t>
                </a:r>
                <a:r>
                  <a:rPr lang="en-US" altLang="zh-CN" baseline="30000" dirty="0"/>
                  <a:t>∗</a:t>
                </a:r>
                <a:r>
                  <a:rPr lang="en-US" altLang="zh-CN" dirty="0"/>
                  <a:t> + p(S</a:t>
                </a:r>
                <a:r>
                  <a:rPr lang="en-US" altLang="zh-CN" baseline="30000" dirty="0"/>
                  <a:t>∗</a:t>
                </a:r>
                <a:r>
                  <a:rPr lang="en-US" altLang="zh-CN" dirty="0"/>
                  <a:t>) = 0</a:t>
                </a:r>
                <a:r>
                  <a:rPr lang="zh-CN" altLang="en-US" dirty="0"/>
                  <a:t>时取到最大值</a:t>
                </a:r>
                <a:endParaRPr lang="en-US" altLang="zh-CN" dirty="0"/>
              </a:p>
              <a:p>
                <a:pPr lvl="1"/>
                <a:r>
                  <a:rPr lang="zh-CN" altLang="en-US" dirty="0"/>
                  <a:t>银行在第</a:t>
                </a:r>
                <a:r>
                  <a:rPr lang="en-US" altLang="zh-CN" dirty="0"/>
                  <a:t>0</a:t>
                </a:r>
                <a:r>
                  <a:rPr lang="zh-CN" altLang="en-US" dirty="0"/>
                  <a:t>期</a:t>
                </a:r>
                <a:r>
                  <a:rPr lang="en-US" altLang="zh-CN" dirty="0"/>
                  <a:t>S</a:t>
                </a:r>
                <a:r>
                  <a:rPr lang="zh-CN" altLang="en-US" dirty="0"/>
                  <a:t>的选择对外不可观测；在第</a:t>
                </a:r>
                <a:r>
                  <a:rPr lang="en-US" altLang="zh-CN" dirty="0"/>
                  <a:t>1</a:t>
                </a:r>
                <a:r>
                  <a:rPr lang="zh-CN" altLang="en-US" dirty="0"/>
                  <a:t>期，外部观测者可以看到投资结果是正输出还是零输出</a:t>
                </a:r>
                <a:endParaRPr lang="en-US" altLang="zh-CN" dirty="0"/>
              </a:p>
              <a:p>
                <a:r>
                  <a:rPr lang="zh-CN" altLang="en-US" dirty="0"/>
                  <a:t>存款人</a:t>
                </a:r>
                <a:endParaRPr lang="en-US" altLang="zh-CN" dirty="0"/>
              </a:p>
              <a:p>
                <a:pPr lvl="1"/>
                <a:r>
                  <a:rPr lang="zh-CN" altLang="en-US" dirty="0"/>
                  <a:t>存款利率</a:t>
                </a:r>
                <a:r>
                  <a:rPr lang="pt-BR" altLang="zh-CN" dirty="0"/>
                  <a:t>r</a:t>
                </a:r>
                <a:r>
                  <a:rPr lang="pt-BR" altLang="zh-CN" baseline="-25000" dirty="0"/>
                  <a:t>D</a:t>
                </a:r>
                <a:r>
                  <a:rPr lang="pt-BR" altLang="zh-CN" dirty="0"/>
                  <a:t>(·)</a:t>
                </a:r>
                <a:r>
                  <a:rPr lang="zh-CN" altLang="en-US" dirty="0"/>
                  <a:t>满足：</a:t>
                </a:r>
                <a:r>
                  <a:rPr lang="pt-BR" altLang="zh-CN" dirty="0"/>
                  <a:t> r</a:t>
                </a:r>
                <a:r>
                  <a:rPr lang="pt-BR" altLang="zh-CN" baseline="-25000" dirty="0"/>
                  <a:t>D </a:t>
                </a:r>
                <a:r>
                  <a:rPr lang="pt-BR" altLang="zh-CN" dirty="0"/>
                  <a:t>(0) ≥ 0, r′</a:t>
                </a:r>
                <a:r>
                  <a:rPr lang="pt-BR" altLang="zh-CN" baseline="-25000" dirty="0"/>
                  <a:t>D</a:t>
                </a:r>
                <a:r>
                  <a:rPr lang="pt-BR" altLang="zh-CN" dirty="0"/>
                  <a:t> &gt; 0, r′′</a:t>
                </a:r>
                <a:r>
                  <a:rPr lang="pt-BR" altLang="zh-CN" baseline="-25000" dirty="0"/>
                  <a:t>D</a:t>
                </a:r>
                <a:r>
                  <a:rPr lang="pt-BR" altLang="zh-CN" dirty="0"/>
                  <a:t> ≥ 0</a:t>
                </a:r>
              </a:p>
              <a:p>
                <a:pPr lvl="1"/>
                <a:r>
                  <a:rPr lang="zh-CN" altLang="en-US" dirty="0"/>
                  <a:t>总存款：</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e>
                    </m:nary>
                    <m:r>
                      <a:rPr lang="zh-CN" altLang="en-US" i="1">
                        <a:latin typeface="Cambria Math" panose="02040503050406030204" pitchFamily="18" charset="0"/>
                      </a:rPr>
                      <m:t>，</m:t>
                    </m:r>
                  </m:oMath>
                </a14:m>
                <a:r>
                  <a:rPr lang="zh-CN" altLang="en-US" b="0" dirty="0"/>
                  <a:t>由于有存款保险，总存款不依赖于利润</a:t>
                </a:r>
                <a:endParaRPr lang="en-US" altLang="zh-CN" b="0" dirty="0"/>
              </a:p>
              <a:p>
                <a:pPr lvl="1"/>
                <a:r>
                  <a:rPr lang="pt-BR" altLang="zh-CN" dirty="0"/>
                  <a:t>r</a:t>
                </a:r>
                <a:r>
                  <a:rPr lang="pt-BR" altLang="zh-CN" baseline="-25000" dirty="0"/>
                  <a:t>D </a:t>
                </a:r>
                <a:r>
                  <a:rPr lang="en-US" altLang="zh-CN" dirty="0"/>
                  <a:t>=</a:t>
                </a:r>
                <a:r>
                  <a:rPr lang="pt-BR" altLang="zh-CN" dirty="0"/>
                  <a:t>r</a:t>
                </a:r>
                <a:r>
                  <a:rPr lang="pt-BR" altLang="zh-CN" baseline="-25000" dirty="0"/>
                  <a:t>D</a:t>
                </a:r>
                <a:r>
                  <a:rPr lang="pt-BR" altLang="zh-CN" dirty="0"/>
                  <a:t>(</a:t>
                </a:r>
                <a14:m>
                  <m:oMath xmlns:m="http://schemas.openxmlformats.org/officeDocument/2006/math">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smtClean="0">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e>
                    </m:nary>
                  </m:oMath>
                </a14:m>
                <a:r>
                  <a:rPr lang="pt-BR" altLang="zh-CN" dirty="0"/>
                  <a:t>)</a:t>
                </a:r>
                <a:endParaRPr lang="en-US" altLang="zh-CN" dirty="0"/>
              </a:p>
              <a:p>
                <a:r>
                  <a:rPr lang="zh-CN" altLang="en-US" dirty="0"/>
                  <a:t>银行支付存款保险，费率为</a:t>
                </a:r>
                <a14:m>
                  <m:oMath xmlns:m="http://schemas.openxmlformats.org/officeDocument/2006/math">
                    <m:r>
                      <a:rPr lang="zh-CN" altLang="en-US" i="1" smtClean="0">
                        <a:latin typeface="Cambria Math" panose="02040503050406030204" pitchFamily="18" charset="0"/>
                      </a:rPr>
                      <m:t>𝛼</m:t>
                    </m:r>
                  </m:oMath>
                </a14:m>
                <a:endParaRPr lang="en-US" altLang="zh-CN" b="0" dirty="0"/>
              </a:p>
              <a:p>
                <a:pPr lvl="1"/>
                <a:endParaRPr lang="en-US" altLang="zh-CN" dirty="0"/>
              </a:p>
            </p:txBody>
          </p:sp>
        </mc:Choice>
        <mc:Fallback xmlns="">
          <p:sp>
            <p:nvSpPr>
              <p:cNvPr id="3" name="内容占位符 2">
                <a:extLst>
                  <a:ext uri="{FF2B5EF4-FFF2-40B4-BE49-F238E27FC236}">
                    <a16:creationId xmlns:a16="http://schemas.microsoft.com/office/drawing/2014/main" id="{65469ACF-4361-4BEC-AE0F-AE23EF2CB95E}"/>
                  </a:ext>
                </a:extLst>
              </p:cNvPr>
              <p:cNvSpPr>
                <a:spLocks noGrp="1" noRot="1" noChangeAspect="1" noMove="1" noResize="1" noEditPoints="1" noAdjustHandles="1" noChangeArrowheads="1" noChangeShapeType="1" noTextEdit="1"/>
              </p:cNvSpPr>
              <p:nvPr>
                <p:ph idx="1"/>
              </p:nvPr>
            </p:nvSpPr>
            <p:spPr>
              <a:xfrm>
                <a:off x="1097280" y="1207008"/>
                <a:ext cx="10058400" cy="5163312"/>
              </a:xfrm>
              <a:blipFill>
                <a:blip r:embed="rId2"/>
                <a:stretch>
                  <a:fillRect l="-1212" t="-2125" r="-1333"/>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7E4CC99-C587-0B7E-C19D-16D8892C2EC4}"/>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FF76B5F5-3B16-8248-5A3D-E7351E563FB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67431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8BFDE-2A58-4B3C-B7E4-18E9898D172B}"/>
              </a:ext>
            </a:extLst>
          </p:cNvPr>
          <p:cNvSpPr>
            <a:spLocks noGrp="1"/>
          </p:cNvSpPr>
          <p:nvPr>
            <p:ph type="title"/>
          </p:nvPr>
        </p:nvSpPr>
        <p:spPr/>
        <p:txBody>
          <a:bodyPr/>
          <a:lstStyle/>
          <a:p>
            <a:r>
              <a:rPr lang="en-US" altLang="zh-CN" dirty="0"/>
              <a:t>4. </a:t>
            </a:r>
            <a:r>
              <a:rPr lang="zh-CN" altLang="en-US" dirty="0"/>
              <a:t>基本模型</a:t>
            </a:r>
            <a:r>
              <a:rPr lang="en-US" altLang="zh-CN" dirty="0"/>
              <a:t>——</a:t>
            </a:r>
            <a:r>
              <a:rPr lang="zh-CN" altLang="en-US" dirty="0"/>
              <a:t>存款市场竞争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0B5A14-F26D-4DA4-A294-50DC756D62D4}"/>
                  </a:ext>
                </a:extLst>
              </p:cNvPr>
              <p:cNvSpPr>
                <a:spLocks noGrp="1"/>
              </p:cNvSpPr>
              <p:nvPr>
                <p:ph idx="1"/>
              </p:nvPr>
            </p:nvSpPr>
            <p:spPr>
              <a:xfrm>
                <a:off x="1097280" y="1207008"/>
                <a:ext cx="9662160" cy="5468112"/>
              </a:xfrm>
            </p:spPr>
            <p:txBody>
              <a:bodyPr>
                <a:normAutofit fontScale="77500" lnSpcReduction="20000"/>
              </a:bodyPr>
              <a:lstStyle/>
              <a:p>
                <a:r>
                  <a:rPr lang="zh-CN" altLang="en-US" dirty="0"/>
                  <a:t>纳什均衡模型下，银行</a:t>
                </a:r>
                <a:r>
                  <a:rPr lang="en-US" altLang="zh-CN" dirty="0" err="1"/>
                  <a:t>i</a:t>
                </a:r>
                <a:r>
                  <a:rPr lang="zh-CN" altLang="en-US" dirty="0"/>
                  <a:t>选择（</a:t>
                </a:r>
                <a:r>
                  <a:rPr lang="en-US" altLang="zh-CN" dirty="0"/>
                  <a:t>S</a:t>
                </a:r>
                <a:r>
                  <a:rPr lang="en-US" altLang="zh-CN" baseline="-25000" dirty="0"/>
                  <a:t>i </a:t>
                </a:r>
                <a:r>
                  <a:rPr lang="en-US" altLang="zh-CN" dirty="0"/>
                  <a:t>, D</a:t>
                </a:r>
                <a:r>
                  <a:rPr lang="en-US" altLang="zh-CN" baseline="-25000" dirty="0"/>
                  <a:t>i</a:t>
                </a:r>
                <a:r>
                  <a:rPr lang="zh-CN" altLang="en-US" dirty="0"/>
                  <a:t>）来最大化利润</a:t>
                </a:r>
                <a:endParaRPr lang="en-US" altLang="zh-CN" dirty="0"/>
              </a:p>
              <a:p>
                <a:pPr lvl="1"/>
                <a:r>
                  <a:rPr lang="zh-CN" altLang="en-US" dirty="0"/>
                  <a:t>目标函数</a:t>
                </a:r>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𝐷</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e>
                    </m:nary>
                    <m:r>
                      <a:rPr lang="en-US" altLang="zh-CN">
                        <a:latin typeface="Cambria Math" panose="02040503050406030204" pitchFamily="18" charset="0"/>
                      </a:rPr>
                      <m:t>)</m:t>
                    </m:r>
                  </m:oMath>
                </a14:m>
                <a:endParaRPr lang="en-US" altLang="zh-CN" dirty="0"/>
              </a:p>
              <a:p>
                <a:pPr lvl="1"/>
                <a:r>
                  <a:rPr lang="en-US" altLang="zh-CN" dirty="0"/>
                  <a:t>FOC:</a:t>
                </a:r>
              </a:p>
              <a:p>
                <a:pPr lvl="2"/>
                <a14:m>
                  <m:oMath xmlns:m="http://schemas.openxmlformats.org/officeDocument/2006/math">
                    <m:r>
                      <a:rPr lang="en-US" altLang="zh-CN" i="1">
                        <a:latin typeface="Cambria Math" panose="02040503050406030204" pitchFamily="18" charset="0"/>
                      </a:rPr>
                      <m:t>𝑝</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𝐷</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𝛼</m:t>
                        </m:r>
                      </m:e>
                    </m:nary>
                    <m:r>
                      <a:rPr lang="en-US" altLang="zh-CN">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oMath>
                </a14:m>
                <a:r>
                  <a:rPr lang="en-US" altLang="zh-CN" dirty="0"/>
                  <a:t> =0</a:t>
                </a:r>
              </a:p>
              <a:p>
                <a:pPr lvl="2"/>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𝐷</m:t>
                        </m:r>
                      </m:sub>
                    </m:sSub>
                    <m:r>
                      <a:rPr lang="en-US" altLang="zh-CN" i="1">
                        <a:latin typeface="Cambria Math" panose="02040503050406030204" pitchFamily="18" charset="0"/>
                      </a:rPr>
                      <m:t>(</m:t>
                    </m:r>
                    <m:nary>
                      <m:naryPr>
                        <m:chr m:val="∑"/>
                        <m:ctrlPr>
                          <a:rPr lang="en-US" altLang="zh-CN"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smtClean="0">
                            <a:latin typeface="Cambria Math" panose="02040503050406030204" pitchFamily="18" charset="0"/>
                          </a:rPr>
                          <m:t> </m:t>
                        </m:r>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𝐷</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e>
                    </m:nary>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m:rPr>
                                <m:sty m:val="p"/>
                              </m:rPr>
                              <a:rPr lang="en-US" altLang="zh-CN" i="1">
                                <a:latin typeface="Cambria Math" panose="02040503050406030204" pitchFamily="18" charset="0"/>
                              </a:rPr>
                              <m:t>i</m:t>
                            </m:r>
                          </m:sub>
                        </m:sSub>
                        <m:r>
                          <a:rPr lang="en-US" altLang="zh-CN" i="1">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)=0</m:t>
                        </m:r>
                      </m:e>
                    </m:nary>
                  </m:oMath>
                </a14:m>
                <a:endParaRPr lang="en-US" altLang="zh-CN" dirty="0"/>
              </a:p>
              <a:p>
                <a:pPr lvl="1"/>
                <a:r>
                  <a:rPr lang="zh-CN" altLang="en-US" dirty="0"/>
                  <a:t>简化模型</a:t>
                </a:r>
                <a:endParaRPr lang="en-US" altLang="zh-CN" dirty="0"/>
              </a:p>
              <a:p>
                <a:pPr lvl="2"/>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0" i="1" smtClean="0">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𝑆</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𝐷</m:t>
                        </m:r>
                      </m:sub>
                    </m:sSub>
                    <m:d>
                      <m:dPr>
                        <m:ctrlPr>
                          <a:rPr lang="en-US" altLang="zh-CN" i="1">
                            <a:latin typeface="Cambria Math" panose="02040503050406030204" pitchFamily="18" charset="0"/>
                          </a:rPr>
                        </m:ctrlPr>
                      </m:dPr>
                      <m:e>
                        <m:r>
                          <m:rPr>
                            <m:sty m:val="p"/>
                          </m:rPr>
                          <a:rPr lang="en-US" altLang="zh-CN" b="0" i="0" smtClean="0">
                            <a:latin typeface="Cambria Math" panose="02040503050406030204" pitchFamily="18" charset="0"/>
                          </a:rPr>
                          <m:t>ND</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𝛼</m:t>
                    </m:r>
                  </m:oMath>
                </a14:m>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𝑆</m:t>
                        </m:r>
                      </m:e>
                    </m:d>
                  </m:oMath>
                </a14:m>
                <a:r>
                  <a:rPr lang="en-US" altLang="zh-CN" dirty="0"/>
                  <a:t> = 0</a:t>
                </a:r>
              </a:p>
              <a:p>
                <a:pPr lvl="2"/>
                <a14:m>
                  <m:oMath xmlns:m="http://schemas.openxmlformats.org/officeDocument/2006/math">
                    <m:r>
                      <a:rPr lang="en-US" altLang="zh-CN" b="0" i="1" smtClean="0">
                        <a:latin typeface="Cambria Math" panose="02040503050406030204" pitchFamily="18" charset="0"/>
                      </a:rPr>
                      <m:t>𝑆</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𝑁𝐷</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𝐷</m:t>
                        </m:r>
                      </m:sub>
                      <m:sup>
                        <m:r>
                          <a:rPr lang="en-US" altLang="zh-CN" b="0" i="1" smtClean="0">
                            <a:latin typeface="Cambria Math" panose="02040503050406030204" pitchFamily="18" charset="0"/>
                          </a:rPr>
                          <m:t>′ </m:t>
                        </m:r>
                      </m:sup>
                    </m:sSubSup>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ND</m:t>
                        </m:r>
                      </m:e>
                    </m:d>
                    <m:r>
                      <a:rPr lang="en-US" altLang="zh-CN" b="0" i="1" smtClean="0">
                        <a:latin typeface="Cambria Math" panose="02040503050406030204" pitchFamily="18" charset="0"/>
                      </a:rPr>
                      <m:t>𝐷</m:t>
                    </m:r>
                    <m:r>
                      <a:rPr lang="en-US" altLang="zh-CN"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=0</m:t>
                    </m:r>
                  </m:oMath>
                </a14:m>
                <a:endParaRPr lang="en-US" altLang="zh-CN" b="0" dirty="0"/>
              </a:p>
              <a:p>
                <a:r>
                  <a:rPr lang="zh-CN" altLang="en-US" dirty="0"/>
                  <a:t>命题</a:t>
                </a:r>
                <a:r>
                  <a:rPr lang="en-US" altLang="zh-CN" dirty="0"/>
                  <a:t>1</a:t>
                </a:r>
                <a:r>
                  <a:rPr lang="zh-CN" altLang="en-US" dirty="0"/>
                  <a:t>：</a:t>
                </a:r>
                <a:endParaRPr lang="en-US" altLang="zh-CN" dirty="0"/>
              </a:p>
              <a:p>
                <a:pPr lvl="1"/>
                <a:r>
                  <a:rPr lang="zh-CN" altLang="en-US" dirty="0"/>
                  <a:t>在对称的内部均衡中，风险转移的均衡水平</a:t>
                </a:r>
                <a:r>
                  <a:rPr lang="en-US" altLang="zh-CN" dirty="0"/>
                  <a:t>S</a:t>
                </a:r>
                <a:r>
                  <a:rPr lang="zh-CN" altLang="en-US" dirty="0"/>
                  <a:t>在</a:t>
                </a:r>
                <a:r>
                  <a:rPr lang="en-US" altLang="zh-CN" dirty="0"/>
                  <a:t>N</a:t>
                </a:r>
                <a:r>
                  <a:rPr lang="zh-CN" altLang="en-US" dirty="0"/>
                  <a:t>中严格增加。当</a:t>
                </a:r>
                <a:r>
                  <a:rPr lang="en-US" altLang="zh-CN" dirty="0"/>
                  <a:t>N→∞</a:t>
                </a:r>
                <a:r>
                  <a:rPr lang="zh-CN" altLang="en-US" dirty="0"/>
                  <a:t>时，</a:t>
                </a:r>
                <a:r>
                  <a:rPr lang="en-US" altLang="zh-CN" dirty="0"/>
                  <a:t>S→ </a:t>
                </a:r>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m:t>
                        </m:r>
                      </m:e>
                    </m:acc>
                  </m:oMath>
                </a14:m>
                <a:endParaRPr lang="en-US" altLang="zh-CN" dirty="0"/>
              </a:p>
              <a:p>
                <a:pPr lvl="2"/>
                <a:r>
                  <a:rPr lang="zh-CN" altLang="en-US" dirty="0"/>
                  <a:t>通过改写、求全微分、解方程组</a:t>
                </a:r>
                <a:endParaRPr lang="en-US" altLang="zh-CN" dirty="0"/>
              </a:p>
              <a:p>
                <a:pPr lvl="2"/>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𝑑𝑆</m:t>
                        </m:r>
                      </m:num>
                      <m:den>
                        <m:r>
                          <m:rPr>
                            <m:sty m:val="p"/>
                          </m:rPr>
                          <a:rPr lang="en-US" altLang="zh-CN" i="1">
                            <a:latin typeface="Cambria Math" panose="02040503050406030204" pitchFamily="18" charset="0"/>
                          </a:rPr>
                          <m:t>d</m:t>
                        </m:r>
                        <m:r>
                          <a:rPr lang="en-US" altLang="zh-CN" b="0" i="1" smtClean="0">
                            <a:latin typeface="Cambria Math" panose="02040503050406030204" pitchFamily="18" charset="0"/>
                          </a:rPr>
                          <m:t>𝑁</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m:t>
                        </m:r>
                      </m:den>
                    </m:f>
                    <m:f>
                      <m:fPr>
                        <m:ctrlPr>
                          <a:rPr lang="en-US" altLang="zh-CN" b="0"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𝐷</m:t>
                            </m:r>
                          </m:sub>
                          <m:sup>
                            <m:r>
                              <a:rPr lang="en-US" altLang="zh-CN" i="1">
                                <a:latin typeface="Cambria Math" panose="02040503050406030204" pitchFamily="18" charset="0"/>
                              </a:rPr>
                              <m:t>′ </m:t>
                            </m:r>
                          </m:sup>
                        </m:sSubSup>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r>
                                  <m:rPr>
                                    <m:sty m:val="p"/>
                                  </m:rPr>
                                  <a:rPr lang="en-US" altLang="zh-CN" b="0" i="0" smtClean="0">
                                    <a:latin typeface="Cambria Math" panose="02040503050406030204" pitchFamily="18" charset="0"/>
                                  </a:rPr>
                                  <m:t>Z</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𝑍</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den>
                    </m:f>
                  </m:oMath>
                </a14:m>
                <a:r>
                  <a:rPr lang="en-US" altLang="zh-CN" dirty="0"/>
                  <a:t>&gt;0</a:t>
                </a:r>
              </a:p>
              <a:p>
                <a:r>
                  <a:rPr lang="en-US" altLang="zh-CN" dirty="0"/>
                  <a:t>A portfolio problem</a:t>
                </a:r>
              </a:p>
              <a:p>
                <a:pPr lvl="1"/>
                <a:r>
                  <a:rPr lang="zh-CN" altLang="en-US" dirty="0"/>
                  <a:t>权衡失败风险和预期回报</a:t>
                </a:r>
                <a:endParaRPr lang="en-US" altLang="zh-CN" dirty="0"/>
              </a:p>
              <a:p>
                <a:pPr lvl="2"/>
                <a:endParaRPr lang="en-US" altLang="zh-CN" dirty="0"/>
              </a:p>
              <a:p>
                <a:endParaRPr lang="en-US" altLang="zh-CN" dirty="0"/>
              </a:p>
              <a:p>
                <a:pPr marL="595440" lvl="1" indent="0">
                  <a:buNone/>
                </a:pPr>
                <a:endParaRPr lang="en-US" altLang="zh-CN" dirty="0"/>
              </a:p>
              <a:p>
                <a:pPr lvl="1"/>
                <a:endParaRPr lang="en-US" altLang="zh-CN" dirty="0"/>
              </a:p>
              <a:p>
                <a:pPr marL="595440" lvl="1" indent="0">
                  <a:buNone/>
                </a:pPr>
                <a:endParaRPr lang="en-US" altLang="zh-CN" dirty="0"/>
              </a:p>
              <a:p>
                <a:pPr marL="595440" lvl="1" indent="0">
                  <a:buNone/>
                </a:pPr>
                <a:endParaRPr lang="en-US" altLang="zh-CN" dirty="0"/>
              </a:p>
              <a:p>
                <a:pPr marL="595440" lvl="1" indent="0">
                  <a:buNone/>
                </a:pPr>
                <a:endParaRPr lang="en-US" altLang="zh-CN" dirty="0"/>
              </a:p>
              <a:p>
                <a:pPr marL="595440" lvl="1" indent="0">
                  <a:buNone/>
                </a:pPr>
                <a:endParaRPr lang="en-US" altLang="zh-CN" dirty="0"/>
              </a:p>
              <a:p>
                <a:pPr marL="595440" lvl="1" indent="0">
                  <a:buNone/>
                </a:pPr>
                <a:endParaRPr lang="zh-CN" altLang="en-US" dirty="0"/>
              </a:p>
            </p:txBody>
          </p:sp>
        </mc:Choice>
        <mc:Fallback xmlns="">
          <p:sp>
            <p:nvSpPr>
              <p:cNvPr id="3" name="内容占位符 2">
                <a:extLst>
                  <a:ext uri="{FF2B5EF4-FFF2-40B4-BE49-F238E27FC236}">
                    <a16:creationId xmlns:a16="http://schemas.microsoft.com/office/drawing/2014/main" id="{CD0B5A14-F26D-4DA4-A294-50DC756D62D4}"/>
                  </a:ext>
                </a:extLst>
              </p:cNvPr>
              <p:cNvSpPr>
                <a:spLocks noGrp="1" noRot="1" noChangeAspect="1" noMove="1" noResize="1" noEditPoints="1" noAdjustHandles="1" noChangeArrowheads="1" noChangeShapeType="1" noTextEdit="1"/>
              </p:cNvSpPr>
              <p:nvPr>
                <p:ph idx="1"/>
              </p:nvPr>
            </p:nvSpPr>
            <p:spPr>
              <a:xfrm>
                <a:off x="1097280" y="1207008"/>
                <a:ext cx="9662160" cy="5468112"/>
              </a:xfrm>
              <a:blipFill>
                <a:blip r:embed="rId2"/>
                <a:stretch>
                  <a:fillRect l="-1136" t="-2230" r="-145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1023B724-249B-ADEF-7145-F59A4E34EF90}"/>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90C77765-5FB5-19D7-D242-00E16CB30971}"/>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402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7AE2-5874-4139-911C-F5EAB66AD88A}"/>
              </a:ext>
            </a:extLst>
          </p:cNvPr>
          <p:cNvSpPr>
            <a:spLocks noGrp="1"/>
          </p:cNvSpPr>
          <p:nvPr>
            <p:ph type="title"/>
          </p:nvPr>
        </p:nvSpPr>
        <p:spPr/>
        <p:txBody>
          <a:bodyPr>
            <a:normAutofit/>
          </a:bodyPr>
          <a:lstStyle/>
          <a:p>
            <a:r>
              <a:rPr lang="en-US" altLang="zh-CN" dirty="0"/>
              <a:t>5. </a:t>
            </a:r>
            <a:r>
              <a:rPr lang="zh-CN" altLang="en-US" dirty="0"/>
              <a:t>模型拓展</a:t>
            </a:r>
            <a:r>
              <a:rPr lang="en-US" altLang="zh-CN" dirty="0"/>
              <a:t>——</a:t>
            </a:r>
            <a:r>
              <a:rPr lang="zh-CN" altLang="en-US" dirty="0"/>
              <a:t>存款和贷款市场竞争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A04742-EE3A-4D31-BC6D-021CB4047444}"/>
                  </a:ext>
                </a:extLst>
              </p:cNvPr>
              <p:cNvSpPr>
                <a:spLocks noGrp="1"/>
              </p:cNvSpPr>
              <p:nvPr>
                <p:ph idx="1"/>
              </p:nvPr>
            </p:nvSpPr>
            <p:spPr/>
            <p:txBody>
              <a:bodyPr>
                <a:normAutofit fontScale="85000" lnSpcReduction="10000"/>
              </a:bodyPr>
              <a:lstStyle/>
              <a:p>
                <a:r>
                  <a:rPr lang="zh-CN" altLang="en-US" dirty="0"/>
                  <a:t>忽视了贷款市场的存在</a:t>
                </a:r>
                <a:endParaRPr lang="en-US" altLang="zh-CN" dirty="0"/>
              </a:p>
              <a:p>
                <a:pPr lvl="1"/>
                <a:r>
                  <a:rPr lang="zh-CN" altLang="en-US" dirty="0"/>
                  <a:t>允许存款市场上的竞争者数量发生变化，而贷款市场上的竞争者数量保持不变</a:t>
                </a:r>
                <a:endParaRPr lang="en-US" altLang="zh-CN" dirty="0"/>
              </a:p>
              <a:p>
                <a:r>
                  <a:rPr lang="zh-CN" altLang="en-US" dirty="0"/>
                  <a:t>企业家</a:t>
                </a:r>
                <a:endParaRPr lang="en-US" altLang="zh-CN" dirty="0"/>
              </a:p>
              <a:p>
                <a:pPr lvl="1"/>
                <a:r>
                  <a:rPr lang="zh-CN" altLang="en-US" dirty="0"/>
                  <a:t>两点的随机回报，观察不到其风险转移选择</a:t>
                </a:r>
                <a:r>
                  <a:rPr lang="en-US" altLang="zh-CN" dirty="0"/>
                  <a:t>S</a:t>
                </a:r>
                <a:r>
                  <a:rPr lang="zh-CN" altLang="en-US" dirty="0"/>
                  <a:t>（</a:t>
                </a:r>
                <a:r>
                  <a:rPr lang="en-US" altLang="zh-CN" dirty="0"/>
                  <a:t>S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[0, </a:t>
                </a:r>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m:t>
                        </m:r>
                      </m:e>
                    </m:acc>
                  </m:oMath>
                </a14:m>
                <a:r>
                  <a:rPr lang="en-US" altLang="zh-CN" dirty="0"/>
                  <a:t>]</a:t>
                </a:r>
                <a:r>
                  <a:rPr lang="zh-CN" altLang="en-US" dirty="0"/>
                  <a:t>），银行无法直接控制借款人项目的风险</a:t>
                </a:r>
                <a:endParaRPr lang="en-US" altLang="zh-CN" dirty="0"/>
              </a:p>
              <a:p>
                <a:pPr lvl="1"/>
                <a:r>
                  <a:rPr lang="zh-CN" altLang="en-US" dirty="0"/>
                  <a:t>贷款利率</a:t>
                </a:r>
                <a:r>
                  <a:rPr lang="en-US" altLang="zh-CN" dirty="0" err="1"/>
                  <a:t>r</a:t>
                </a:r>
                <a:r>
                  <a:rPr lang="en-US" altLang="zh-CN" baseline="-25000" dirty="0" err="1"/>
                  <a:t>L</a:t>
                </a:r>
                <a:r>
                  <a:rPr lang="zh-CN" altLang="en-US" dirty="0"/>
                  <a:t>，满足</a:t>
                </a:r>
                <a:r>
                  <a:rPr lang="pt-BR" altLang="zh-CN" dirty="0"/>
                  <a:t>r</a:t>
                </a:r>
                <a:r>
                  <a:rPr lang="pt-BR" altLang="zh-CN" baseline="-25000" dirty="0"/>
                  <a:t>L</a:t>
                </a:r>
                <a:r>
                  <a:rPr lang="pt-BR" altLang="zh-CN" dirty="0"/>
                  <a:t>(0) &gt; 0, r′</a:t>
                </a:r>
                <a:r>
                  <a:rPr lang="pt-BR" altLang="zh-CN" baseline="-25000" dirty="0"/>
                  <a:t>L</a:t>
                </a:r>
                <a:r>
                  <a:rPr lang="pt-BR" altLang="zh-CN" dirty="0"/>
                  <a:t> &lt; 0, r′′</a:t>
                </a:r>
                <a:r>
                  <a:rPr lang="pt-BR" altLang="zh-CN" baseline="-25000" dirty="0"/>
                  <a:t>L</a:t>
                </a:r>
                <a:r>
                  <a:rPr lang="pt-BR" altLang="zh-CN" dirty="0"/>
                  <a:t> ≤ 0 and r</a:t>
                </a:r>
                <a:r>
                  <a:rPr lang="pt-BR" altLang="zh-CN" baseline="-25000" dirty="0"/>
                  <a:t>L </a:t>
                </a:r>
                <a:r>
                  <a:rPr lang="pt-BR" altLang="zh-CN" dirty="0"/>
                  <a:t>(0) &gt; r</a:t>
                </a:r>
                <a:r>
                  <a:rPr lang="pt-BR" altLang="zh-CN" baseline="-25000" dirty="0"/>
                  <a:t>D </a:t>
                </a:r>
                <a:r>
                  <a:rPr lang="pt-BR" altLang="zh-CN" dirty="0"/>
                  <a:t>(0)</a:t>
                </a:r>
                <a:endParaRPr lang="en-US" altLang="zh-CN" dirty="0"/>
              </a:p>
              <a:p>
                <a:pPr lvl="1"/>
                <a:r>
                  <a:rPr lang="zh-CN" altLang="en-US" dirty="0"/>
                  <a:t>目标函数：</a:t>
                </a:r>
                <a14:m>
                  <m:oMath xmlns:m="http://schemas.openxmlformats.org/officeDocument/2006/math">
                    <m:r>
                      <a:rPr lang="en-US" altLang="zh-CN" i="1" dirty="0" smtClean="0">
                        <a:latin typeface="Cambria Math" panose="02040503050406030204" pitchFamily="18" charset="0"/>
                      </a:rPr>
                      <m:t>𝑝</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e>
                    </m:d>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i="1" dirty="0" err="1" smtClean="0">
                                <a:latin typeface="Cambria Math" panose="02040503050406030204" pitchFamily="18" charset="0"/>
                              </a:rPr>
                              <m:t>𝐿</m:t>
                            </m:r>
                          </m:sub>
                        </m:sSub>
                      </m:e>
                    </m:d>
                  </m:oMath>
                </a14:m>
                <a:endParaRPr lang="en-US" altLang="zh-CN" dirty="0"/>
              </a:p>
              <a:p>
                <a:pPr lvl="2"/>
                <a:r>
                  <a:rPr lang="en-US" altLang="zh-CN" dirty="0"/>
                  <a:t>FOC: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e>
                    </m:d>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b="0" i="1" dirty="0" smtClean="0">
                            <a:latin typeface="Cambria Math" panose="02040503050406030204" pitchFamily="18" charset="0"/>
                          </a:rPr>
                          <m:t>𝐿</m:t>
                        </m:r>
                      </m:sub>
                    </m:sSub>
                    <m:r>
                      <a:rPr lang="en-US" altLang="zh-CN" i="1" dirty="0" smtClean="0">
                        <a:latin typeface="Cambria Math" panose="02040503050406030204" pitchFamily="18" charset="0"/>
                      </a:rPr>
                      <m:t>=0</m:t>
                    </m:r>
                  </m:oMath>
                </a14:m>
                <a:endParaRPr lang="en-US" altLang="zh-CN" dirty="0"/>
              </a:p>
              <a:p>
                <a:pPr lvl="2"/>
                <a:r>
                  <a:rPr lang="zh-CN" altLang="en-US" dirty="0"/>
                  <a:t>改写并定义：</a:t>
                </a:r>
                <a14:m>
                  <m:oMath xmlns:m="http://schemas.openxmlformats.org/officeDocument/2006/math">
                    <m:r>
                      <a:rPr lang="en-US" altLang="zh-CN" i="1" dirty="0" smtClean="0">
                        <a:latin typeface="Cambria Math" panose="02040503050406030204" pitchFamily="18" charset="0"/>
                      </a:rPr>
                      <m:t>h</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𝑆</m:t>
                        </m:r>
                      </m:e>
                    </m:d>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𝑆</m:t>
                    </m:r>
                    <m:r>
                      <a:rPr lang="en-US" altLang="zh-CN" b="0" i="1" dirty="0" smtClean="0">
                        <a:latin typeface="Cambria Math" panose="02040503050406030204" pitchFamily="18" charset="0"/>
                        <a:ea typeface="Cambria Math" panose="02040503050406030204" pitchFamily="18" charset="0"/>
                      </a:rPr>
                      <m:t>+</m:t>
                    </m:r>
                    <m:f>
                      <m:fPr>
                        <m:ctrlPr>
                          <a:rPr lang="en-US" altLang="zh-CN" b="0"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𝑝</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𝑆</m:t>
                            </m:r>
                          </m:e>
                        </m:d>
                      </m:num>
                      <m:den>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𝑝</m:t>
                            </m:r>
                          </m:e>
                          <m:sup>
                            <m:r>
                              <a:rPr lang="en-US" altLang="zh-CN" b="0" i="1" dirty="0" smtClean="0">
                                <a:latin typeface="Cambria Math" panose="02040503050406030204" pitchFamily="18" charset="0"/>
                                <a:ea typeface="Cambria Math" panose="02040503050406030204" pitchFamily="18" charset="0"/>
                              </a:rPr>
                              <m:t>′</m:t>
                            </m:r>
                          </m:sup>
                        </m:sSup>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𝑆</m:t>
                            </m:r>
                          </m:e>
                        </m:d>
                      </m:den>
                    </m:f>
                    <m:r>
                      <a:rPr lang="en-US" altLang="zh-CN" b="0" i="0"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m:rPr>
                            <m:sty m:val="p"/>
                          </m:rPr>
                          <a:rPr lang="en-US" altLang="zh-CN" b="0" i="0" dirty="0" smtClean="0">
                            <a:latin typeface="Cambria Math" panose="02040503050406030204" pitchFamily="18" charset="0"/>
                            <a:ea typeface="Cambria Math" panose="02040503050406030204" pitchFamily="18" charset="0"/>
                          </a:rPr>
                          <m:t>r</m:t>
                        </m:r>
                      </m:e>
                      <m:sub>
                        <m:r>
                          <m:rPr>
                            <m:sty m:val="p"/>
                          </m:rPr>
                          <a:rPr lang="en-US" altLang="zh-CN" b="0" i="0" dirty="0" smtClean="0">
                            <a:latin typeface="Cambria Math" panose="02040503050406030204" pitchFamily="18" charset="0"/>
                            <a:ea typeface="Cambria Math" panose="02040503050406030204" pitchFamily="18" charset="0"/>
                          </a:rPr>
                          <m:t>L</m:t>
                        </m:r>
                      </m:sub>
                    </m:sSub>
                  </m:oMath>
                </a14:m>
                <a:endParaRPr lang="en-US" altLang="zh-CN" dirty="0"/>
              </a:p>
              <a:p>
                <a:pPr lvl="2"/>
                <a:r>
                  <a:rPr lang="zh-CN" altLang="en-US" dirty="0"/>
                  <a:t>当</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m:rPr>
                            <m:sty m:val="p"/>
                          </m:rPr>
                          <a:rPr lang="en-US" altLang="zh-CN" dirty="0">
                            <a:latin typeface="Cambria Math" panose="02040503050406030204" pitchFamily="18" charset="0"/>
                            <a:ea typeface="Cambria Math" panose="02040503050406030204" pitchFamily="18" charset="0"/>
                          </a:rPr>
                          <m:t>r</m:t>
                        </m:r>
                      </m:e>
                      <m:sub>
                        <m:r>
                          <m:rPr>
                            <m:sty m:val="p"/>
                          </m:rPr>
                          <a:rPr lang="en-US" altLang="zh-CN" dirty="0">
                            <a:latin typeface="Cambria Math" panose="02040503050406030204" pitchFamily="18" charset="0"/>
                            <a:ea typeface="Cambria Math" panose="02040503050406030204" pitchFamily="18" charset="0"/>
                          </a:rPr>
                          <m:t>L</m:t>
                        </m:r>
                      </m:sub>
                    </m:sSub>
                  </m:oMath>
                </a14:m>
                <a:r>
                  <a:rPr lang="zh-CN" altLang="en-US" dirty="0"/>
                  <a:t>增加时，</a:t>
                </a:r>
                <a:r>
                  <a:rPr lang="en-US" altLang="zh-CN" dirty="0"/>
                  <a:t>S</a:t>
                </a:r>
                <a:r>
                  <a:rPr lang="zh-CN" altLang="en-US" dirty="0"/>
                  <a:t>也会增加</a:t>
                </a:r>
                <a:endParaRPr lang="en-US" altLang="zh-CN" dirty="0"/>
              </a:p>
              <a:p>
                <a:r>
                  <a:rPr lang="en-US" altLang="zh-CN" dirty="0"/>
                  <a:t>r</a:t>
                </a:r>
                <a:r>
                  <a:rPr lang="en-US" altLang="zh-CN" baseline="-25000" dirty="0" err="1"/>
                  <a:t>L</a:t>
                </a:r>
                <a:r>
                  <a:rPr lang="en-US" altLang="zh-CN" dirty="0"/>
                  <a:t>= </a:t>
                </a:r>
                <a:r>
                  <a:rPr lang="en-US" altLang="zh-CN" dirty="0" err="1"/>
                  <a:t>r</a:t>
                </a:r>
                <a:r>
                  <a:rPr lang="en-US" altLang="zh-CN" baseline="-25000" dirty="0" err="1"/>
                  <a:t>L</a:t>
                </a:r>
                <a:r>
                  <a:rPr lang="en-US" altLang="zh-CN" baseline="-25000" dirty="0"/>
                  <a:t> </a:t>
                </a:r>
                <a:r>
                  <a:rPr lang="en-US" altLang="zh-CN" dirty="0"/>
                  <a:t>(L)</a:t>
                </a:r>
                <a:r>
                  <a:rPr lang="zh-CN" altLang="en-US" dirty="0"/>
                  <a:t>，</a:t>
                </a:r>
                <a:r>
                  <a:rPr lang="en-US" altLang="zh-CN" dirty="0"/>
                  <a:t>L= </a:t>
                </a:r>
                <a14:m>
                  <m:oMath xmlns:m="http://schemas.openxmlformats.org/officeDocument/2006/math">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r>
                          <a:rPr lang="zh-CN" altLang="en-US" i="1">
                            <a:latin typeface="Cambria Math" panose="02040503050406030204" pitchFamily="18" charset="0"/>
                          </a:rPr>
                          <m:t>（银行没有资产）</m:t>
                        </m:r>
                        <m:r>
                          <a:rPr lang="en-US" altLang="zh-CN" i="1">
                            <a:latin typeface="Cambria Math" panose="02040503050406030204" pitchFamily="18" charset="0"/>
                          </a:rPr>
                          <m:t> </m:t>
                        </m:r>
                      </m:e>
                    </m:nary>
                  </m:oMath>
                </a14:m>
                <a:endParaRPr lang="en-US" altLang="zh-CN" dirty="0"/>
              </a:p>
            </p:txBody>
          </p:sp>
        </mc:Choice>
        <mc:Fallback xmlns="">
          <p:sp>
            <p:nvSpPr>
              <p:cNvPr id="3" name="内容占位符 2">
                <a:extLst>
                  <a:ext uri="{FF2B5EF4-FFF2-40B4-BE49-F238E27FC236}">
                    <a16:creationId xmlns:a16="http://schemas.microsoft.com/office/drawing/2014/main" id="{F7A04742-EE3A-4D31-BC6D-021CB4047444}"/>
                  </a:ext>
                </a:extLst>
              </p:cNvPr>
              <p:cNvSpPr>
                <a:spLocks noGrp="1" noRot="1" noChangeAspect="1" noMove="1" noResize="1" noEditPoints="1" noAdjustHandles="1" noChangeArrowheads="1" noChangeShapeType="1" noTextEdit="1"/>
              </p:cNvSpPr>
              <p:nvPr>
                <p:ph idx="1"/>
              </p:nvPr>
            </p:nvSpPr>
            <p:spPr>
              <a:blipFill>
                <a:blip r:embed="rId2"/>
                <a:stretch>
                  <a:fillRect l="-1212" t="-1569" b="-17124"/>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15FA611C-0C05-95AE-1FCB-C7230F06BCE1}"/>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F99BDACA-3F42-9C90-954A-E29B942C0363}"/>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4895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F3E2A-6C03-4B71-BE87-1D83342D1E11}"/>
              </a:ext>
            </a:extLst>
          </p:cNvPr>
          <p:cNvSpPr>
            <a:spLocks noGrp="1"/>
          </p:cNvSpPr>
          <p:nvPr>
            <p:ph type="title"/>
          </p:nvPr>
        </p:nvSpPr>
        <p:spPr/>
        <p:txBody>
          <a:bodyPr/>
          <a:lstStyle/>
          <a:p>
            <a:r>
              <a:rPr lang="en-US" altLang="zh-CN" dirty="0"/>
              <a:t>5. </a:t>
            </a:r>
            <a:r>
              <a:rPr lang="zh-CN" altLang="en-US" dirty="0"/>
              <a:t>模型拓展</a:t>
            </a:r>
            <a:r>
              <a:rPr lang="en-US" altLang="zh-CN" dirty="0"/>
              <a:t>——</a:t>
            </a:r>
            <a:r>
              <a:rPr lang="zh-CN" altLang="en-US" dirty="0"/>
              <a:t>存款和贷款市场竞争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F5E653-2230-4DE4-9CAA-750CF4C32223}"/>
                  </a:ext>
                </a:extLst>
              </p:cNvPr>
              <p:cNvSpPr>
                <a:spLocks noGrp="1"/>
              </p:cNvSpPr>
              <p:nvPr>
                <p:ph idx="1"/>
              </p:nvPr>
            </p:nvSpPr>
            <p:spPr>
              <a:xfrm>
                <a:off x="1097280" y="1207008"/>
                <a:ext cx="10058400" cy="5234432"/>
              </a:xfrm>
            </p:spPr>
            <p:txBody>
              <a:bodyPr>
                <a:normAutofit fontScale="85000" lnSpcReduction="20000"/>
              </a:bodyPr>
              <a:lstStyle/>
              <a:p>
                <a:r>
                  <a:rPr lang="zh-CN" altLang="en-US" dirty="0"/>
                  <a:t> 纳什均衡模型下，银行</a:t>
                </a:r>
                <a:r>
                  <a:rPr lang="en-US" altLang="zh-CN" dirty="0" err="1"/>
                  <a:t>i</a:t>
                </a:r>
                <a:r>
                  <a:rPr lang="zh-CN" altLang="en-US" dirty="0"/>
                  <a:t>选择</a:t>
                </a:r>
                <a:r>
                  <a:rPr lang="en-US" altLang="zh-CN" dirty="0"/>
                  <a:t>D</a:t>
                </a:r>
                <a:r>
                  <a:rPr lang="en-US" altLang="zh-CN" baseline="-25000" dirty="0"/>
                  <a:t>i</a:t>
                </a:r>
                <a:r>
                  <a:rPr lang="zh-CN" altLang="en-US" dirty="0"/>
                  <a:t>来最大化利润</a:t>
                </a:r>
                <a:endParaRPr lang="en-US" altLang="zh-CN" dirty="0"/>
              </a:p>
              <a:p>
                <a:pPr lvl="1"/>
                <a:r>
                  <a:rPr lang="zh-CN" altLang="en-US" dirty="0"/>
                  <a:t>银行向回报完全相关的企业家放贷相当于假设与每笔贷款相关的风险可以分解为系统性和异质性成分，异质性成分被完全分散</a:t>
                </a:r>
                <a:endParaRPr lang="en-US" altLang="zh-CN" dirty="0"/>
              </a:p>
              <a:p>
                <a:pPr lvl="1"/>
                <a:r>
                  <a:rPr lang="zh-CN" altLang="en-US" dirty="0"/>
                  <a:t>目标函数</a:t>
                </a:r>
                <a:r>
                  <a:rPr lang="en-US" altLang="zh-CN" dirty="0"/>
                  <a:t>: </a:t>
                </a:r>
              </a:p>
              <a:p>
                <a:pPr lvl="2"/>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0" i="1" smtClean="0">
                        <a:latin typeface="Cambria Math" panose="02040503050406030204" pitchFamily="18" charset="0"/>
                      </a:rPr>
                      <m:t>𝑆</m:t>
                    </m:r>
                    <m:r>
                      <a:rPr lang="en-US" altLang="zh-CN" i="1">
                        <a:latin typeface="Cambria Math" panose="02040503050406030204" pitchFamily="18" charset="0"/>
                      </a:rPr>
                      <m:t>)(</m:t>
                    </m:r>
                    <m:r>
                      <m:rPr>
                        <m:nor/>
                      </m:rPr>
                      <a:rPr lang="en-US" altLang="zh-CN" dirty="0"/>
                      <m:t>r</m:t>
                    </m:r>
                    <m:r>
                      <m:rPr>
                        <m:nor/>
                      </m:rPr>
                      <a:rPr lang="en-US" altLang="zh-CN" baseline="-25000" dirty="0"/>
                      <m:t>L</m:t>
                    </m:r>
                    <m:r>
                      <m:rPr>
                        <m:nor/>
                      </m:rPr>
                      <a:rPr lang="en-US" altLang="zh-CN" baseline="-25000" dirty="0"/>
                      <m:t> (</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e>
                    </m:nary>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𝐷</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e>
                    </m:nary>
                    <m:r>
                      <a:rPr lang="en-US" altLang="zh-CN">
                        <a:latin typeface="Cambria Math" panose="02040503050406030204" pitchFamily="18" charset="0"/>
                      </a:rPr>
                      <m:t>)</m:t>
                    </m:r>
                  </m:oMath>
                </a14:m>
                <a:endParaRPr lang="en-US" altLang="zh-CN" dirty="0"/>
              </a:p>
              <a:p>
                <a:pPr lvl="2"/>
                <a:r>
                  <a:rPr lang="en-US" altLang="zh-CN" dirty="0" err="1"/>
                  <a:t>S.t.</a:t>
                </a:r>
                <a:r>
                  <a:rPr lang="en-US" altLang="zh-CN" dirty="0"/>
                  <a:t> </a:t>
                </a:r>
                <a14:m>
                  <m:oMath xmlns:m="http://schemas.openxmlformats.org/officeDocument/2006/math">
                    <m:r>
                      <a:rPr lang="en-US" altLang="zh-CN" i="1" dirty="0">
                        <a:latin typeface="Cambria Math" panose="02040503050406030204" pitchFamily="18" charset="0"/>
                      </a:rPr>
                      <m:t>h</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𝑆</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𝑆</m:t>
                    </m:r>
                    <m:r>
                      <a:rPr lang="en-US" altLang="zh-CN" i="1" dirty="0">
                        <a:latin typeface="Cambria Math" panose="02040503050406030204" pitchFamily="18" charset="0"/>
                        <a:ea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ea typeface="Cambria Math" panose="02040503050406030204" pitchFamily="18" charset="0"/>
                          </a:rPr>
                          <m:t>𝑝</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𝑆</m:t>
                            </m:r>
                          </m:e>
                        </m:d>
                      </m:num>
                      <m:den>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𝑝</m:t>
                            </m:r>
                          </m:e>
                          <m:sup>
                            <m:r>
                              <a:rPr lang="en-US" altLang="zh-CN" i="1" dirty="0">
                                <a:latin typeface="Cambria Math" panose="02040503050406030204" pitchFamily="18" charset="0"/>
                                <a:ea typeface="Cambria Math" panose="02040503050406030204" pitchFamily="18" charset="0"/>
                              </a:rPr>
                              <m:t>′</m:t>
                            </m:r>
                          </m:sup>
                        </m:sSup>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𝑆</m:t>
                            </m:r>
                          </m:e>
                        </m:d>
                      </m:den>
                    </m:f>
                    <m:r>
                      <a:rPr lang="en-US" altLang="zh-CN"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m:rPr>
                            <m:sty m:val="p"/>
                          </m:rPr>
                          <a:rPr lang="en-US" altLang="zh-CN" dirty="0">
                            <a:latin typeface="Cambria Math" panose="02040503050406030204" pitchFamily="18" charset="0"/>
                            <a:ea typeface="Cambria Math" panose="02040503050406030204" pitchFamily="18" charset="0"/>
                          </a:rPr>
                          <m:t>r</m:t>
                        </m:r>
                      </m:e>
                      <m:sub>
                        <m:r>
                          <m:rPr>
                            <m:sty m:val="p"/>
                          </m:rPr>
                          <a:rPr lang="en-US" altLang="zh-CN" dirty="0">
                            <a:latin typeface="Cambria Math" panose="02040503050406030204" pitchFamily="18" charset="0"/>
                            <a:ea typeface="Cambria Math" panose="02040503050406030204" pitchFamily="18" charset="0"/>
                          </a:rPr>
                          <m:t>L</m:t>
                        </m:r>
                      </m:sub>
                    </m:sSub>
                  </m:oMath>
                </a14:m>
                <a:r>
                  <a:rPr lang="en-US" altLang="zh-CN" dirty="0"/>
                  <a:t> </a:t>
                </a:r>
                <a14:m>
                  <m:oMath xmlns:m="http://schemas.openxmlformats.org/officeDocument/2006/math">
                    <m:r>
                      <m:rPr>
                        <m:nor/>
                      </m:rPr>
                      <a:rPr lang="en-US" altLang="zh-CN" dirty="0"/>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e>
                    </m:nary>
                    <m:r>
                      <m:rPr>
                        <m:nor/>
                      </m:rPr>
                      <a:rPr lang="en-US" altLang="zh-CN" dirty="0"/>
                      <m:t>)</m:t>
                    </m:r>
                  </m:oMath>
                </a14:m>
                <a:r>
                  <a:rPr lang="zh-CN" altLang="en-US" dirty="0"/>
                  <a:t>，可以认为</a:t>
                </a:r>
                <a:r>
                  <a:rPr lang="en-US" altLang="zh-CN" dirty="0"/>
                  <a:t>S </a:t>
                </a:r>
                <a14:m>
                  <m:oMath xmlns:m="http://schemas.openxmlformats.org/officeDocument/2006/math">
                    <m:r>
                      <m:rPr>
                        <m:nor/>
                      </m:rPr>
                      <a:rPr lang="en-US" altLang="zh-CN" dirty="0"/>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e>
                    </m:nary>
                    <m:r>
                      <m:rPr>
                        <m:nor/>
                      </m:rPr>
                      <a:rPr lang="en-US" altLang="zh-CN" dirty="0"/>
                      <m:t>)</m:t>
                    </m:r>
                  </m:oMath>
                </a14:m>
                <a:endParaRPr lang="en-US" altLang="zh-CN" dirty="0"/>
              </a:p>
              <a:p>
                <a:pPr lvl="1"/>
                <a:r>
                  <a:rPr lang="zh-CN" altLang="en-US" dirty="0"/>
                  <a:t>改写目标函数：</a:t>
                </a:r>
                <a:endParaRPr lang="en-US" altLang="zh-CN" dirty="0"/>
              </a:p>
              <a:p>
                <a:pPr lvl="2"/>
                <a14:m>
                  <m:oMath xmlns:m="http://schemas.openxmlformats.org/officeDocument/2006/math">
                    <m:r>
                      <a:rPr lang="en-US" altLang="zh-CN">
                        <a:latin typeface="Cambria Math" panose="02040503050406030204" pitchFamily="18" charset="0"/>
                      </a:rPr>
                      <m:t> </m:t>
                    </m:r>
                    <m:r>
                      <m:rPr>
                        <m:sty m:val="p"/>
                      </m:rPr>
                      <a:rPr lang="el-GR" altLang="zh-CN"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𝑆</m:t>
                    </m:r>
                    <m:r>
                      <m:rPr>
                        <m:nor/>
                      </m:rPr>
                      <a:rPr lang="en-US" altLang="zh-CN" dirty="0"/>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e>
                    </m:nary>
                    <m:r>
                      <m:rPr>
                        <m:nor/>
                      </m:rPr>
                      <a:rPr lang="en-US" altLang="zh-CN" dirty="0" smtClean="0"/>
                      <m:t>)</m:t>
                    </m:r>
                    <m:r>
                      <a:rPr lang="en-US" altLang="zh-CN" i="1">
                        <a:latin typeface="Cambria Math" panose="02040503050406030204" pitchFamily="18" charset="0"/>
                      </a:rPr>
                      <m:t>)(</m:t>
                    </m:r>
                    <m:r>
                      <m:rPr>
                        <m:nor/>
                      </m:rPr>
                      <a:rPr lang="en-US" altLang="zh-CN" dirty="0"/>
                      <m:t>r</m:t>
                    </m:r>
                    <m:r>
                      <m:rPr>
                        <m:nor/>
                      </m:rPr>
                      <a:rPr lang="en-US" altLang="zh-CN" baseline="-25000" dirty="0"/>
                      <m:t>L</m:t>
                    </m:r>
                    <m:r>
                      <m:rPr>
                        <m:nor/>
                      </m:rPr>
                      <a:rPr lang="en-US" altLang="zh-CN" baseline="-25000" dirty="0"/>
                      <m:t> (</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e>
                    </m:nary>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𝐷</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𝛼</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e>
                    </m:nary>
                    <m:r>
                      <a:rPr lang="en-US" altLang="zh-CN">
                        <a:latin typeface="Cambria Math" panose="02040503050406030204" pitchFamily="18" charset="0"/>
                      </a:rPr>
                      <m:t>)</m:t>
                    </m:r>
                  </m:oMath>
                </a14:m>
                <a:endParaRPr lang="en-US" altLang="zh-CN" dirty="0"/>
              </a:p>
              <a:p>
                <a:pPr lvl="2"/>
                <a:r>
                  <a:rPr lang="en-US" altLang="zh-CN" dirty="0" err="1"/>
                  <a:t>S.t.</a:t>
                </a:r>
                <a:r>
                  <a:rPr lang="en-US" altLang="zh-CN" dirty="0"/>
                  <a:t> 0</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m:rPr>
                        <m:nor/>
                      </m:rPr>
                      <a:rPr lang="en-US" altLang="zh-CN" dirty="0"/>
                      <m:t>(</m:t>
                    </m:r>
                    <m:nary>
                      <m:naryPr>
                        <m:chr m:val="∑"/>
                        <m:ctrlPr>
                          <a:rPr lang="en-US" altLang="zh-CN"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 </m:t>
                        </m:r>
                      </m:e>
                    </m:nary>
                    <m:r>
                      <m:rPr>
                        <m:nor/>
                      </m:rPr>
                      <a:rPr lang="en-US" altLang="zh-CN" dirty="0"/>
                      <m:t>)</m:t>
                    </m:r>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m:t>
                        </m:r>
                      </m:e>
                    </m:acc>
                  </m:oMath>
                </a14:m>
                <a:endParaRPr lang="en-US" altLang="zh-CN" dirty="0"/>
              </a:p>
              <a:p>
                <a:r>
                  <a:rPr lang="zh-CN" altLang="en-US" dirty="0"/>
                  <a:t>命题</a:t>
                </a:r>
                <a:r>
                  <a:rPr lang="en-US" altLang="zh-CN" dirty="0"/>
                  <a:t>2</a:t>
                </a:r>
                <a:r>
                  <a:rPr lang="zh-CN" altLang="en-US" dirty="0"/>
                  <a:t>：</a:t>
                </a:r>
                <a:endParaRPr lang="en-US" altLang="zh-CN" dirty="0"/>
              </a:p>
              <a:p>
                <a:pPr lvl="1"/>
                <a:r>
                  <a:rPr lang="zh-CN" altLang="en-US" dirty="0"/>
                  <a:t>在对称的内部纳什均衡中，风险转移的均衡水平 </a:t>
                </a:r>
                <a:r>
                  <a:rPr lang="en-US" altLang="zh-CN" dirty="0"/>
                  <a:t>S </a:t>
                </a:r>
                <a:r>
                  <a:rPr lang="zh-CN" altLang="en-US" dirty="0"/>
                  <a:t>在 </a:t>
                </a:r>
                <a:r>
                  <a:rPr lang="en-US" altLang="zh-CN" dirty="0"/>
                  <a:t>N </a:t>
                </a:r>
                <a:r>
                  <a:rPr lang="zh-CN" altLang="en-US" dirty="0"/>
                  <a:t>中严格递减。当 </a:t>
                </a:r>
                <a:r>
                  <a:rPr lang="en-US" altLang="zh-CN" dirty="0"/>
                  <a:t>N →∞</a:t>
                </a:r>
                <a:r>
                  <a:rPr lang="zh-CN" altLang="en-US" dirty="0"/>
                  <a:t>，</a:t>
                </a:r>
                <a:r>
                  <a:rPr lang="en-US" altLang="zh-CN" dirty="0"/>
                  <a:t>NE</a:t>
                </a:r>
                <a:r>
                  <a:rPr lang="zh-CN" altLang="en-US" dirty="0"/>
                  <a:t>收敛于竞争结果，</a:t>
                </a:r>
                <a:r>
                  <a:rPr lang="en-US" altLang="zh-CN" dirty="0" err="1"/>
                  <a:t>r</a:t>
                </a:r>
                <a:r>
                  <a:rPr lang="en-US" altLang="zh-CN" baseline="-25000" dirty="0" err="1"/>
                  <a:t>L</a:t>
                </a:r>
                <a:r>
                  <a:rPr lang="en-US" altLang="zh-CN" dirty="0"/>
                  <a:t>(Z) − </a:t>
                </a:r>
                <a:r>
                  <a:rPr lang="en-US" altLang="zh-CN" dirty="0" err="1"/>
                  <a:t>r</a:t>
                </a:r>
                <a:r>
                  <a:rPr lang="en-US" altLang="zh-CN" baseline="-25000" dirty="0" err="1"/>
                  <a:t>D</a:t>
                </a:r>
                <a:r>
                  <a:rPr lang="en-US" altLang="zh-CN" dirty="0"/>
                  <a:t>(Z) − α = 0 </a:t>
                </a:r>
              </a:p>
              <a:p>
                <a:pPr lvl="1"/>
                <a:r>
                  <a:rPr lang="zh-CN" altLang="en-US" dirty="0"/>
                  <a:t>随着银行数量的增加，总存款增加，风险转移变量 </a:t>
                </a:r>
                <a:r>
                  <a:rPr lang="en-US" altLang="zh-CN" dirty="0"/>
                  <a:t>S </a:t>
                </a:r>
                <a:r>
                  <a:rPr lang="zh-CN" altLang="en-US" dirty="0"/>
                  <a:t>减少</a:t>
                </a:r>
                <a:endParaRPr lang="en-US" altLang="zh-CN" dirty="0"/>
              </a:p>
              <a:p>
                <a:pPr lvl="1"/>
                <a:r>
                  <a:rPr lang="zh-CN" altLang="en-US" dirty="0"/>
                  <a:t>将银行贷款视为投资组合问题的模型中没有考虑贷款市场的相互作用</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FF5E653-2230-4DE4-9CAA-750CF4C32223}"/>
                  </a:ext>
                </a:extLst>
              </p:cNvPr>
              <p:cNvSpPr>
                <a:spLocks noGrp="1" noRot="1" noChangeAspect="1" noMove="1" noResize="1" noEditPoints="1" noAdjustHandles="1" noChangeArrowheads="1" noChangeShapeType="1" noTextEdit="1"/>
              </p:cNvSpPr>
              <p:nvPr>
                <p:ph idx="1"/>
              </p:nvPr>
            </p:nvSpPr>
            <p:spPr>
              <a:xfrm>
                <a:off x="1097280" y="1207008"/>
                <a:ext cx="10058400" cy="5234432"/>
              </a:xfrm>
              <a:blipFill>
                <a:blip r:embed="rId2"/>
                <a:stretch>
                  <a:fillRect l="-1212" t="-2095" r="-54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6499EF2-C7D9-2D6D-AF81-E76FF2C89498}"/>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CBD66B24-362C-E145-A63D-6BB299CD68BF}"/>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96255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88617-A633-486A-81E6-01D350A33BC4}"/>
              </a:ext>
            </a:extLst>
          </p:cNvPr>
          <p:cNvSpPr>
            <a:spLocks noGrp="1"/>
          </p:cNvSpPr>
          <p:nvPr>
            <p:ph type="title"/>
          </p:nvPr>
        </p:nvSpPr>
        <p:spPr/>
        <p:txBody>
          <a:bodyPr>
            <a:normAutofit/>
          </a:bodyPr>
          <a:lstStyle/>
          <a:p>
            <a:r>
              <a:rPr lang="en-US" altLang="zh-CN" dirty="0"/>
              <a:t>6. </a:t>
            </a:r>
            <a:r>
              <a:rPr lang="zh-CN" altLang="en-US" dirty="0"/>
              <a:t>现有理论不足</a:t>
            </a:r>
          </a:p>
        </p:txBody>
      </p:sp>
      <p:sp>
        <p:nvSpPr>
          <p:cNvPr id="3" name="内容占位符 2">
            <a:extLst>
              <a:ext uri="{FF2B5EF4-FFF2-40B4-BE49-F238E27FC236}">
                <a16:creationId xmlns:a16="http://schemas.microsoft.com/office/drawing/2014/main" id="{A194F26D-243A-4D25-887E-ACBFE5640CC1}"/>
              </a:ext>
            </a:extLst>
          </p:cNvPr>
          <p:cNvSpPr>
            <a:spLocks noGrp="1"/>
          </p:cNvSpPr>
          <p:nvPr>
            <p:ph idx="1"/>
          </p:nvPr>
        </p:nvSpPr>
        <p:spPr>
          <a:xfrm>
            <a:off x="1219200" y="1471168"/>
            <a:ext cx="9753600" cy="4662086"/>
          </a:xfrm>
        </p:spPr>
        <p:txBody>
          <a:bodyPr/>
          <a:lstStyle/>
          <a:p>
            <a:r>
              <a:rPr lang="zh-CN" altLang="en-US" dirty="0"/>
              <a:t>引入了固定破产成本</a:t>
            </a:r>
            <a:endParaRPr lang="en-US" altLang="zh-CN" dirty="0"/>
          </a:p>
          <a:p>
            <a:pPr lvl="1"/>
            <a:r>
              <a:rPr lang="zh-CN" altLang="en-US" dirty="0"/>
              <a:t>风险转移的选择会受银行规模影响</a:t>
            </a:r>
            <a:endParaRPr lang="en-US" altLang="zh-CN" dirty="0"/>
          </a:p>
          <a:p>
            <a:pPr lvl="1"/>
            <a:r>
              <a:rPr lang="zh-CN" altLang="en-US" dirty="0"/>
              <a:t>随着竞争加剧，银行的破产成本边际上升，导致银行承担的风险降低</a:t>
            </a:r>
            <a:endParaRPr lang="en-US" altLang="zh-CN" dirty="0"/>
          </a:p>
          <a:p>
            <a:pPr lvl="1"/>
            <a:r>
              <a:rPr lang="zh-CN" altLang="en-US" dirty="0"/>
              <a:t>风险转移和竞争程度直接的关系不再是单调的</a:t>
            </a:r>
            <a:endParaRPr lang="en-US" altLang="zh-CN" dirty="0"/>
          </a:p>
          <a:p>
            <a:r>
              <a:rPr lang="zh-CN" altLang="en-US" dirty="0"/>
              <a:t>存款保险定价合理</a:t>
            </a:r>
            <a:endParaRPr lang="en-US" altLang="zh-CN" dirty="0"/>
          </a:p>
          <a:p>
            <a:pPr lvl="1"/>
            <a:r>
              <a:rPr lang="zh-CN" altLang="en-US" dirty="0"/>
              <a:t>风险转移行为与竞争之间的单调关系也会消失，关系可能以复杂的方式取决于银行的数量</a:t>
            </a:r>
          </a:p>
        </p:txBody>
      </p:sp>
      <p:sp>
        <p:nvSpPr>
          <p:cNvPr id="4" name="日期占位符 3">
            <a:extLst>
              <a:ext uri="{FF2B5EF4-FFF2-40B4-BE49-F238E27FC236}">
                <a16:creationId xmlns:a16="http://schemas.microsoft.com/office/drawing/2014/main" id="{BAABE596-60B7-400E-24E2-97B409BD9212}"/>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86EB6EA4-B3A9-DF64-C01F-027B71F43716}"/>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89125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636A9-11F6-47E5-AD05-E1761BA2E7A1}"/>
              </a:ext>
            </a:extLst>
          </p:cNvPr>
          <p:cNvSpPr>
            <a:spLocks noGrp="1"/>
          </p:cNvSpPr>
          <p:nvPr>
            <p:ph type="title"/>
          </p:nvPr>
        </p:nvSpPr>
        <p:spPr/>
        <p:txBody>
          <a:bodyPr>
            <a:normAutofit/>
          </a:bodyPr>
          <a:lstStyle/>
          <a:p>
            <a:r>
              <a:rPr lang="en-US" altLang="zh-CN" dirty="0"/>
              <a:t>7. </a:t>
            </a:r>
            <a:r>
              <a:rPr lang="zh-CN" altLang="en-US" dirty="0"/>
              <a:t>总结</a:t>
            </a:r>
          </a:p>
        </p:txBody>
      </p:sp>
      <p:sp>
        <p:nvSpPr>
          <p:cNvPr id="3" name="内容占位符 2">
            <a:extLst>
              <a:ext uri="{FF2B5EF4-FFF2-40B4-BE49-F238E27FC236}">
                <a16:creationId xmlns:a16="http://schemas.microsoft.com/office/drawing/2014/main" id="{8FA71039-14F2-4124-A319-55887874830E}"/>
              </a:ext>
            </a:extLst>
          </p:cNvPr>
          <p:cNvSpPr>
            <a:spLocks noGrp="1"/>
          </p:cNvSpPr>
          <p:nvPr>
            <p:ph idx="1"/>
          </p:nvPr>
        </p:nvSpPr>
        <p:spPr>
          <a:xfrm>
            <a:off x="1097280" y="1207008"/>
            <a:ext cx="10058400" cy="5010912"/>
          </a:xfrm>
        </p:spPr>
        <p:txBody>
          <a:bodyPr>
            <a:normAutofit fontScale="85000" lnSpcReduction="20000"/>
          </a:bodyPr>
          <a:lstStyle/>
          <a:p>
            <a:r>
              <a:rPr lang="zh-CN" altLang="en-US" dirty="0"/>
              <a:t>主要内容</a:t>
            </a:r>
            <a:endParaRPr lang="en-US" altLang="zh-CN" dirty="0"/>
          </a:p>
          <a:p>
            <a:pPr lvl="1"/>
            <a:r>
              <a:rPr lang="zh-CN" altLang="en-US" dirty="0"/>
              <a:t>现有理论认为，面对激烈的竞争，道德风险加剧，银行有意承担更多风险</a:t>
            </a:r>
            <a:endParaRPr lang="en-US" altLang="zh-CN" dirty="0"/>
          </a:p>
          <a:p>
            <a:pPr lvl="1"/>
            <a:r>
              <a:rPr lang="zh-CN" altLang="en-US" dirty="0"/>
              <a:t>当允许存在贷款市场并要求有相同数量的银行竞争存款和贷款时，竞争和风险之间的关系会产生巨大的差异</a:t>
            </a:r>
            <a:endParaRPr lang="en-US" altLang="zh-CN" dirty="0"/>
          </a:p>
          <a:p>
            <a:pPr lvl="1"/>
            <a:r>
              <a:rPr lang="zh-CN" altLang="en-US" dirty="0"/>
              <a:t>本文假设在给定贷款利率的情况下，借款人决定了风险，将银行投资组合问题转化为具有道德风险的契约问题</a:t>
            </a:r>
            <a:endParaRPr lang="en-US" altLang="zh-CN" dirty="0"/>
          </a:p>
          <a:p>
            <a:r>
              <a:rPr lang="zh-CN" altLang="en-US" dirty="0"/>
              <a:t>进一步研究</a:t>
            </a:r>
            <a:endParaRPr lang="en-US" altLang="zh-CN" dirty="0"/>
          </a:p>
          <a:p>
            <a:pPr lvl="1"/>
            <a:r>
              <a:rPr lang="zh-CN" altLang="en-US" dirty="0"/>
              <a:t>考虑其他市场结构（不一定古诺模型）</a:t>
            </a:r>
            <a:endParaRPr lang="en-US" altLang="zh-CN" dirty="0"/>
          </a:p>
          <a:p>
            <a:pPr lvl="1"/>
            <a:r>
              <a:rPr lang="zh-CN" altLang="en-US" dirty="0"/>
              <a:t>资产收益分布假定由离散变为连续</a:t>
            </a:r>
            <a:endParaRPr lang="en-US" altLang="zh-CN" dirty="0"/>
          </a:p>
          <a:p>
            <a:pPr lvl="1"/>
            <a:r>
              <a:rPr lang="zh-CN" altLang="en-US" dirty="0"/>
              <a:t>模型同时包含“投资组合模型”和“契约模型”</a:t>
            </a:r>
            <a:endParaRPr lang="en-US" altLang="zh-CN" dirty="0"/>
          </a:p>
          <a:p>
            <a:pPr lvl="1"/>
            <a:r>
              <a:rPr lang="zh-CN" altLang="en-US" dirty="0"/>
              <a:t>允许发行银行股权索赔（</a:t>
            </a:r>
            <a:r>
              <a:rPr lang="en-US" altLang="zh-CN" dirty="0"/>
              <a:t>equity claims</a:t>
            </a:r>
            <a:r>
              <a:rPr lang="zh-CN" altLang="en-US" dirty="0"/>
              <a:t>）</a:t>
            </a:r>
            <a:endParaRPr lang="en-US" altLang="zh-CN" dirty="0"/>
          </a:p>
          <a:p>
            <a:pPr lvl="1"/>
            <a:r>
              <a:rPr lang="zh-CN" altLang="en-US" dirty="0"/>
              <a:t>考虑一般均衡：金融中介、不对称信息、不完全的（</a:t>
            </a:r>
            <a:r>
              <a:rPr lang="en-US" altLang="zh-CN" dirty="0"/>
              <a:t>incomplete</a:t>
            </a:r>
            <a:r>
              <a:rPr lang="zh-CN" altLang="en-US" dirty="0"/>
              <a:t>）契约</a:t>
            </a:r>
            <a:endParaRPr lang="en-US" altLang="zh-CN" dirty="0"/>
          </a:p>
          <a:p>
            <a:r>
              <a:rPr lang="zh-CN" altLang="en-US" dirty="0"/>
              <a:t>在进一步完善模型之前，并没有令人信服的理论论据表明银行稳定性会随着银行市场竞争程度的增加而降低（或增加）</a:t>
            </a:r>
            <a:endParaRPr lang="en-US" altLang="zh-CN" dirty="0"/>
          </a:p>
        </p:txBody>
      </p:sp>
      <p:sp>
        <p:nvSpPr>
          <p:cNvPr id="4" name="日期占位符 3">
            <a:extLst>
              <a:ext uri="{FF2B5EF4-FFF2-40B4-BE49-F238E27FC236}">
                <a16:creationId xmlns:a16="http://schemas.microsoft.com/office/drawing/2014/main" id="{5C05AB89-2945-791E-B95B-DD29D636FA98}"/>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29EC1BD1-CAF9-2B89-C3EA-002EB9BA639F}"/>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4299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7762F-DA6D-4E49-806B-EC01242C1D50}"/>
              </a:ext>
            </a:extLst>
          </p:cNvPr>
          <p:cNvSpPr>
            <a:spLocks noGrp="1"/>
          </p:cNvSpPr>
          <p:nvPr>
            <p:ph type="title"/>
          </p:nvPr>
        </p:nvSpPr>
        <p:spPr/>
        <p:txBody>
          <a:bodyPr/>
          <a:lstStyle/>
          <a:p>
            <a:r>
              <a:rPr lang="zh-CN" altLang="en-US" dirty="0"/>
              <a:t>作者简介</a:t>
            </a:r>
          </a:p>
        </p:txBody>
      </p:sp>
      <p:sp>
        <p:nvSpPr>
          <p:cNvPr id="3" name="内容占位符 2">
            <a:extLst>
              <a:ext uri="{FF2B5EF4-FFF2-40B4-BE49-F238E27FC236}">
                <a16:creationId xmlns:a16="http://schemas.microsoft.com/office/drawing/2014/main" id="{8B195531-2414-4A53-9EF0-2068E822D2EC}"/>
              </a:ext>
            </a:extLst>
          </p:cNvPr>
          <p:cNvSpPr>
            <a:spLocks noGrp="1"/>
          </p:cNvSpPr>
          <p:nvPr>
            <p:ph idx="1"/>
          </p:nvPr>
        </p:nvSpPr>
        <p:spPr>
          <a:xfrm>
            <a:off x="883920" y="3921258"/>
            <a:ext cx="5049520" cy="2764022"/>
          </a:xfrm>
        </p:spPr>
        <p:txBody>
          <a:bodyPr>
            <a:normAutofit fontScale="77500" lnSpcReduction="20000"/>
          </a:bodyPr>
          <a:lstStyle/>
          <a:p>
            <a:pPr algn="ctr"/>
            <a:r>
              <a:rPr lang="en-US" altLang="zh-CN" b="1" dirty="0"/>
              <a:t>John H. Boyd</a:t>
            </a:r>
          </a:p>
          <a:p>
            <a:pPr lvl="1"/>
            <a:r>
              <a:rPr lang="en-US" altLang="zh-CN" dirty="0"/>
              <a:t>Kappel Chair in Business and Government, Finance Department, University of Minnesota</a:t>
            </a:r>
          </a:p>
          <a:p>
            <a:pPr lvl="1"/>
            <a:r>
              <a:rPr lang="en-US" altLang="zh-CN" b="1" dirty="0"/>
              <a:t>Research Interests: </a:t>
            </a:r>
            <a:r>
              <a:rPr lang="en-US" altLang="zh-CN" dirty="0"/>
              <a:t>Financial intermediation, intermediation and economic development, banking, bank regulation, optimal contracting, the economics of gun ownership.</a:t>
            </a:r>
            <a:endParaRPr lang="zh-CN" altLang="en-US" dirty="0"/>
          </a:p>
        </p:txBody>
      </p:sp>
      <p:pic>
        <p:nvPicPr>
          <p:cNvPr id="4" name="图片 3">
            <a:extLst>
              <a:ext uri="{FF2B5EF4-FFF2-40B4-BE49-F238E27FC236}">
                <a16:creationId xmlns:a16="http://schemas.microsoft.com/office/drawing/2014/main" id="{D498C7AF-DBA5-479E-B938-3E8EE023EC2E}"/>
              </a:ext>
            </a:extLst>
          </p:cNvPr>
          <p:cNvPicPr>
            <a:picLocks noChangeAspect="1"/>
          </p:cNvPicPr>
          <p:nvPr/>
        </p:nvPicPr>
        <p:blipFill>
          <a:blip r:embed="rId2"/>
          <a:stretch>
            <a:fillRect/>
          </a:stretch>
        </p:blipFill>
        <p:spPr>
          <a:xfrm>
            <a:off x="2520950" y="1132465"/>
            <a:ext cx="1888490" cy="2643886"/>
          </a:xfrm>
          <a:prstGeom prst="rect">
            <a:avLst/>
          </a:prstGeom>
        </p:spPr>
      </p:pic>
      <p:pic>
        <p:nvPicPr>
          <p:cNvPr id="5" name="图片 4">
            <a:extLst>
              <a:ext uri="{FF2B5EF4-FFF2-40B4-BE49-F238E27FC236}">
                <a16:creationId xmlns:a16="http://schemas.microsoft.com/office/drawing/2014/main" id="{F8FAA058-F08E-4DC7-B524-927CEC77E9DE}"/>
              </a:ext>
            </a:extLst>
          </p:cNvPr>
          <p:cNvPicPr>
            <a:picLocks noChangeAspect="1"/>
          </p:cNvPicPr>
          <p:nvPr/>
        </p:nvPicPr>
        <p:blipFill rotWithShape="1">
          <a:blip r:embed="rId3"/>
          <a:srcRect l="18666" r="4667"/>
          <a:stretch/>
        </p:blipFill>
        <p:spPr>
          <a:xfrm>
            <a:off x="7560360" y="1129295"/>
            <a:ext cx="2029409" cy="2647055"/>
          </a:xfrm>
          <a:prstGeom prst="rect">
            <a:avLst/>
          </a:prstGeom>
        </p:spPr>
      </p:pic>
      <p:sp>
        <p:nvSpPr>
          <p:cNvPr id="6" name="内容占位符 2">
            <a:extLst>
              <a:ext uri="{FF2B5EF4-FFF2-40B4-BE49-F238E27FC236}">
                <a16:creationId xmlns:a16="http://schemas.microsoft.com/office/drawing/2014/main" id="{B499E63E-F98B-404F-A7DE-F019D699A224}"/>
              </a:ext>
            </a:extLst>
          </p:cNvPr>
          <p:cNvSpPr txBox="1">
            <a:spLocks/>
          </p:cNvSpPr>
          <p:nvPr/>
        </p:nvSpPr>
        <p:spPr>
          <a:xfrm>
            <a:off x="5933440" y="3955054"/>
            <a:ext cx="4693920" cy="2440094"/>
          </a:xfrm>
          <a:prstGeom prst="rect">
            <a:avLst/>
          </a:prstGeom>
        </p:spPr>
        <p:txBody>
          <a:bodyPr vert="horz" lIns="0" tIns="45720" rIns="0" bIns="45720" rtlCol="0">
            <a:normAutofit fontScale="77500" lnSpcReduction="20000"/>
          </a:bodyPr>
          <a:lstStyle>
            <a:lvl1pPr marL="502920" marR="0" indent="-457200" algn="l" defTabSz="685800" rtl="0" eaLnBrk="1" fontAlgn="auto" latinLnBrk="0" hangingPunct="1">
              <a:lnSpc>
                <a:spcPct val="110000"/>
              </a:lnSpc>
              <a:spcBef>
                <a:spcPts val="900"/>
              </a:spcBef>
              <a:spcAft>
                <a:spcPts val="150"/>
              </a:spcAft>
              <a:buClr>
                <a:srgbClr val="92D050"/>
              </a:buClr>
              <a:buSzPct val="100000"/>
              <a:buFont typeface="Wingdings" panose="05000000000000000000" pitchFamily="2" charset="2"/>
              <a:buChar char=""/>
              <a:tabLst/>
              <a:defRPr sz="2800" kern="1200" baseline="0">
                <a:solidFill>
                  <a:schemeClr val="tx1">
                    <a:lumMod val="75000"/>
                    <a:lumOff val="25000"/>
                  </a:schemeClr>
                </a:solidFill>
                <a:latin typeface="+mn-lt"/>
                <a:ea typeface="+mn-ea"/>
                <a:cs typeface="+mn-cs"/>
              </a:defRPr>
            </a:lvl1pPr>
            <a:lvl2pPr marL="961200" marR="0" indent="-365760" algn="l" defTabSz="685800" rtl="0" eaLnBrk="1" fontAlgn="auto" latinLnBrk="0" hangingPunct="1">
              <a:lnSpc>
                <a:spcPct val="110000"/>
              </a:lnSpc>
              <a:spcBef>
                <a:spcPts val="150"/>
              </a:spcBef>
              <a:spcAft>
                <a:spcPts val="300"/>
              </a:spcAft>
              <a:buClr>
                <a:srgbClr val="FF5050"/>
              </a:buClr>
              <a:buSzTx/>
              <a:buFont typeface="Wingdings" panose="05000000000000000000" pitchFamily="2" charset="2"/>
              <a:buChar char=""/>
              <a:tabLst/>
              <a:defRPr sz="2400" kern="1200" baseline="0">
                <a:solidFill>
                  <a:schemeClr val="tx1">
                    <a:lumMod val="75000"/>
                    <a:lumOff val="25000"/>
                  </a:schemeClr>
                </a:solidFill>
                <a:latin typeface="+mn-lt"/>
                <a:ea typeface="+mn-ea"/>
                <a:cs typeface="+mn-cs"/>
              </a:defRPr>
            </a:lvl2pPr>
            <a:lvl3pPr marL="1328400" marR="0" indent="-273600" algn="l" defTabSz="685800" rtl="0" eaLnBrk="1" fontAlgn="auto" latinLnBrk="0" hangingPunct="1">
              <a:lnSpc>
                <a:spcPct val="110000"/>
              </a:lnSpc>
              <a:spcBef>
                <a:spcPts val="150"/>
              </a:spcBef>
              <a:spcAft>
                <a:spcPts val="300"/>
              </a:spcAft>
              <a:buClr>
                <a:srgbClr val="4775FF"/>
              </a:buClr>
              <a:buSzTx/>
              <a:buFont typeface="Wingdings" panose="05000000000000000000" pitchFamily="2" charset="2"/>
              <a:buChar char="ü"/>
              <a:tabLst/>
              <a:defRPr sz="2400" kern="1200">
                <a:solidFill>
                  <a:schemeClr val="tx1">
                    <a:lumMod val="75000"/>
                    <a:lumOff val="25000"/>
                  </a:schemeClr>
                </a:solidFill>
                <a:latin typeface="+mn-lt"/>
                <a:ea typeface="+mn-ea"/>
                <a:cs typeface="+mn-cs"/>
              </a:defRPr>
            </a:lvl3pPr>
            <a:lvl4pPr marL="56235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4pPr>
            <a:lvl5pPr marL="69951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ctr"/>
            <a:r>
              <a:rPr lang="it-IT" altLang="zh-CN" b="1" dirty="0"/>
              <a:t>Gianni De Nicoló </a:t>
            </a:r>
          </a:p>
          <a:p>
            <a:pPr lvl="1"/>
            <a:r>
              <a:rPr lang="en-US" altLang="zh-CN" dirty="0"/>
              <a:t>Associate Professor  in Johns Hopkins University (JHU) Carey Business School. Used to work  in the International Monetary Fund </a:t>
            </a:r>
            <a:endParaRPr lang="en-US" altLang="zh-CN" b="1" dirty="0"/>
          </a:p>
          <a:p>
            <a:pPr lvl="1"/>
            <a:r>
              <a:rPr lang="en-US" altLang="zh-CN" b="1" dirty="0"/>
              <a:t>Research Interests: </a:t>
            </a:r>
            <a:r>
              <a:rPr lang="en-US" altLang="zh-CN" dirty="0"/>
              <a:t>Macro-finance, Banking, Financial Econometrics</a:t>
            </a:r>
            <a:endParaRPr lang="zh-CN" altLang="en-US" dirty="0"/>
          </a:p>
        </p:txBody>
      </p:sp>
      <p:sp>
        <p:nvSpPr>
          <p:cNvPr id="7" name="日期占位符 6">
            <a:extLst>
              <a:ext uri="{FF2B5EF4-FFF2-40B4-BE49-F238E27FC236}">
                <a16:creationId xmlns:a16="http://schemas.microsoft.com/office/drawing/2014/main" id="{2598BCA2-109E-FAF2-43F2-15B309EE9B37}"/>
              </a:ext>
            </a:extLst>
          </p:cNvPr>
          <p:cNvSpPr>
            <a:spLocks noGrp="1"/>
          </p:cNvSpPr>
          <p:nvPr>
            <p:ph type="dt" sz="half" idx="10"/>
          </p:nvPr>
        </p:nvSpPr>
        <p:spPr/>
        <p:txBody>
          <a:bodyPr/>
          <a:lstStyle/>
          <a:p>
            <a:r>
              <a:rPr lang="en-US" altLang="zh-CN"/>
              <a:t>2022-11-13</a:t>
            </a:r>
            <a:endParaRPr lang="zh-CN" altLang="en-US"/>
          </a:p>
        </p:txBody>
      </p:sp>
      <p:sp>
        <p:nvSpPr>
          <p:cNvPr id="8" name="页脚占位符 7">
            <a:extLst>
              <a:ext uri="{FF2B5EF4-FFF2-40B4-BE49-F238E27FC236}">
                <a16:creationId xmlns:a16="http://schemas.microsoft.com/office/drawing/2014/main" id="{4D82E1B9-B878-2EF3-E526-C72D56EF6F96}"/>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03066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89C51-97DA-49DB-9F71-AD782EA2AD56}"/>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C8FF205-1EAF-47A2-A82C-25694EC905EF}"/>
              </a:ext>
            </a:extLst>
          </p:cNvPr>
          <p:cNvSpPr>
            <a:spLocks noGrp="1"/>
          </p:cNvSpPr>
          <p:nvPr>
            <p:ph idx="1"/>
          </p:nvPr>
        </p:nvSpPr>
        <p:spPr/>
        <p:txBody>
          <a:bodyPr/>
          <a:lstStyle/>
          <a:p>
            <a:r>
              <a:rPr lang="en-US" altLang="zh-CN" dirty="0"/>
              <a:t>1. </a:t>
            </a:r>
            <a:r>
              <a:rPr lang="zh-CN" altLang="en-US" dirty="0"/>
              <a:t>引言</a:t>
            </a:r>
            <a:endParaRPr lang="en-US" altLang="zh-CN" dirty="0"/>
          </a:p>
          <a:p>
            <a:r>
              <a:rPr lang="en-US" altLang="zh-CN" dirty="0"/>
              <a:t>2. </a:t>
            </a:r>
            <a:r>
              <a:rPr lang="zh-CN" altLang="en-US" dirty="0"/>
              <a:t>理论文献回顾</a:t>
            </a:r>
            <a:endParaRPr lang="en-US" altLang="zh-CN" dirty="0"/>
          </a:p>
          <a:p>
            <a:r>
              <a:rPr lang="en-US" altLang="zh-CN" dirty="0"/>
              <a:t>3. </a:t>
            </a:r>
            <a:r>
              <a:rPr lang="zh-CN" altLang="en-US" dirty="0"/>
              <a:t>实证文献回顾</a:t>
            </a:r>
            <a:endParaRPr lang="en-US" altLang="zh-CN" dirty="0"/>
          </a:p>
          <a:p>
            <a:r>
              <a:rPr lang="en-US" altLang="zh-CN" dirty="0"/>
              <a:t>4. </a:t>
            </a:r>
            <a:r>
              <a:rPr lang="zh-CN" altLang="en-US" dirty="0"/>
              <a:t>基本模型</a:t>
            </a:r>
            <a:r>
              <a:rPr lang="en-US" altLang="zh-CN" dirty="0"/>
              <a:t>——</a:t>
            </a:r>
            <a:r>
              <a:rPr lang="zh-CN" altLang="en-US" dirty="0"/>
              <a:t>存款市场竞争</a:t>
            </a:r>
            <a:endParaRPr lang="en-US" altLang="zh-CN" dirty="0"/>
          </a:p>
          <a:p>
            <a:r>
              <a:rPr lang="en-US" altLang="zh-CN" dirty="0"/>
              <a:t>5. </a:t>
            </a:r>
            <a:r>
              <a:rPr lang="zh-CN" altLang="en-US" dirty="0"/>
              <a:t>模型拓展</a:t>
            </a:r>
            <a:r>
              <a:rPr lang="en-US" altLang="zh-CN" dirty="0"/>
              <a:t>——</a:t>
            </a:r>
            <a:r>
              <a:rPr lang="zh-CN" altLang="en-US" dirty="0"/>
              <a:t>存款和贷款市场竞争</a:t>
            </a:r>
            <a:endParaRPr lang="en-US" altLang="zh-CN" dirty="0"/>
          </a:p>
          <a:p>
            <a:r>
              <a:rPr lang="en-US" altLang="zh-CN" dirty="0"/>
              <a:t>6. </a:t>
            </a:r>
            <a:r>
              <a:rPr lang="zh-CN" altLang="en-US" dirty="0"/>
              <a:t>现有理论不足</a:t>
            </a:r>
            <a:endParaRPr lang="en-US" altLang="zh-CN" dirty="0"/>
          </a:p>
          <a:p>
            <a:r>
              <a:rPr lang="en-US" altLang="zh-CN" dirty="0"/>
              <a:t>7. </a:t>
            </a:r>
            <a:r>
              <a:rPr lang="zh-CN" altLang="en-US" dirty="0"/>
              <a:t>总结</a:t>
            </a:r>
          </a:p>
        </p:txBody>
      </p:sp>
      <p:sp>
        <p:nvSpPr>
          <p:cNvPr id="4" name="日期占位符 3">
            <a:extLst>
              <a:ext uri="{FF2B5EF4-FFF2-40B4-BE49-F238E27FC236}">
                <a16:creationId xmlns:a16="http://schemas.microsoft.com/office/drawing/2014/main" id="{098C3432-4974-E8F7-719A-03071E7E9FB7}"/>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2E425922-BB7D-9B05-0EFA-41A559F267CA}"/>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0119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2843A-DD29-431C-AECD-5E8749049E83}"/>
              </a:ext>
            </a:extLst>
          </p:cNvPr>
          <p:cNvSpPr>
            <a:spLocks noGrp="1"/>
          </p:cNvSpPr>
          <p:nvPr>
            <p:ph type="title"/>
          </p:nvPr>
        </p:nvSpPr>
        <p:spPr/>
        <p:txBody>
          <a:bodyPr>
            <a:normAutofit/>
          </a:bodyPr>
          <a:lstStyle/>
          <a:p>
            <a:r>
              <a:rPr lang="en-US" altLang="zh-CN" dirty="0"/>
              <a:t>1. </a:t>
            </a:r>
            <a:r>
              <a:rPr lang="zh-CN" altLang="en-US" dirty="0"/>
              <a:t>引言</a:t>
            </a:r>
          </a:p>
        </p:txBody>
      </p:sp>
      <p:sp>
        <p:nvSpPr>
          <p:cNvPr id="3" name="内容占位符 2">
            <a:extLst>
              <a:ext uri="{FF2B5EF4-FFF2-40B4-BE49-F238E27FC236}">
                <a16:creationId xmlns:a16="http://schemas.microsoft.com/office/drawing/2014/main" id="{0034184D-54FA-4D7B-BC6C-80206EDF285F}"/>
              </a:ext>
            </a:extLst>
          </p:cNvPr>
          <p:cNvSpPr>
            <a:spLocks noGrp="1"/>
          </p:cNvSpPr>
          <p:nvPr>
            <p:ph idx="1"/>
          </p:nvPr>
        </p:nvSpPr>
        <p:spPr/>
        <p:txBody>
          <a:bodyPr/>
          <a:lstStyle/>
          <a:p>
            <a:r>
              <a:rPr lang="zh-CN" altLang="en-US" dirty="0"/>
              <a:t>已有观点</a:t>
            </a:r>
            <a:endParaRPr lang="en-US" altLang="zh-CN" dirty="0"/>
          </a:p>
          <a:p>
            <a:pPr lvl="1"/>
            <a:r>
              <a:rPr lang="zh-CN" altLang="en-US" dirty="0"/>
              <a:t>过度竞争会导致银行挤兑、倒闭和社会恐慌等不良后果</a:t>
            </a:r>
            <a:endParaRPr lang="en-US" altLang="zh-CN" dirty="0"/>
          </a:p>
          <a:p>
            <a:pPr lvl="1"/>
            <a:r>
              <a:rPr lang="zh-CN" altLang="en-US" dirty="0"/>
              <a:t>当银行可以赚取垄断利润时，经营就会变得相对保守</a:t>
            </a:r>
            <a:endParaRPr lang="en-US" altLang="zh-CN" dirty="0"/>
          </a:p>
          <a:p>
            <a:r>
              <a:rPr lang="zh-CN" altLang="en-US" dirty="0"/>
              <a:t>但实证文献的结论并未形成共识</a:t>
            </a:r>
            <a:endParaRPr lang="en-US" altLang="zh-CN" dirty="0"/>
          </a:p>
          <a:p>
            <a:r>
              <a:rPr lang="zh-CN" altLang="en-US" dirty="0"/>
              <a:t>本文观点</a:t>
            </a:r>
            <a:endParaRPr lang="en-US" altLang="zh-CN" dirty="0"/>
          </a:p>
          <a:p>
            <a:pPr lvl="1"/>
            <a:r>
              <a:rPr lang="zh-CN" altLang="en-US" dirty="0"/>
              <a:t>存在风险激励机制（资产端），当银行业市场变得更集中时，银行风险变得更大</a:t>
            </a:r>
            <a:endParaRPr lang="en-US" altLang="zh-CN" dirty="0"/>
          </a:p>
          <a:p>
            <a:pPr lvl="1"/>
            <a:r>
              <a:rPr lang="zh-CN" altLang="en-US" dirty="0"/>
              <a:t>当银行业竞争下降时，银行会在贷款市场上收取更高的利息，受道德风险的影响，贷款的企业会面临着更大的经营风险</a:t>
            </a:r>
            <a:endParaRPr lang="en-US" altLang="zh-CN" dirty="0"/>
          </a:p>
        </p:txBody>
      </p:sp>
      <p:sp>
        <p:nvSpPr>
          <p:cNvPr id="4" name="日期占位符 3">
            <a:extLst>
              <a:ext uri="{FF2B5EF4-FFF2-40B4-BE49-F238E27FC236}">
                <a16:creationId xmlns:a16="http://schemas.microsoft.com/office/drawing/2014/main" id="{A2F8FB9B-874F-F521-C10F-15557F265202}"/>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30BF4167-33AA-B5E2-D033-576B3D60331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98130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6BD7-95EA-4155-BDEF-4A963F37D852}"/>
              </a:ext>
            </a:extLst>
          </p:cNvPr>
          <p:cNvSpPr>
            <a:spLocks noGrp="1"/>
          </p:cNvSpPr>
          <p:nvPr>
            <p:ph type="title"/>
          </p:nvPr>
        </p:nvSpPr>
        <p:spPr/>
        <p:txBody>
          <a:bodyPr>
            <a:normAutofit/>
          </a:bodyPr>
          <a:lstStyle/>
          <a:p>
            <a:r>
              <a:rPr lang="en-US" altLang="zh-CN" dirty="0"/>
              <a:t>2. </a:t>
            </a:r>
            <a:r>
              <a:rPr lang="zh-CN" altLang="en-US" dirty="0"/>
              <a:t>理论文献回顾</a:t>
            </a:r>
          </a:p>
        </p:txBody>
      </p:sp>
      <p:sp>
        <p:nvSpPr>
          <p:cNvPr id="3" name="内容占位符 2">
            <a:extLst>
              <a:ext uri="{FF2B5EF4-FFF2-40B4-BE49-F238E27FC236}">
                <a16:creationId xmlns:a16="http://schemas.microsoft.com/office/drawing/2014/main" id="{0DAFB319-D76B-47E6-A8E7-3F9DC855B11E}"/>
              </a:ext>
            </a:extLst>
          </p:cNvPr>
          <p:cNvSpPr>
            <a:spLocks noGrp="1"/>
          </p:cNvSpPr>
          <p:nvPr>
            <p:ph idx="1"/>
          </p:nvPr>
        </p:nvSpPr>
        <p:spPr/>
        <p:txBody>
          <a:bodyPr>
            <a:normAutofit fontScale="85000" lnSpcReduction="20000"/>
          </a:bodyPr>
          <a:lstStyle/>
          <a:p>
            <a:r>
              <a:rPr lang="zh-CN" altLang="en-US" dirty="0"/>
              <a:t>大多数关于银行风险承担的文献都考虑到了存款保险制度</a:t>
            </a:r>
            <a:endParaRPr lang="en-US" altLang="zh-CN" dirty="0"/>
          </a:p>
          <a:p>
            <a:pPr lvl="1"/>
            <a:r>
              <a:rPr lang="zh-CN" altLang="en-US" dirty="0"/>
              <a:t>存款保险扭曲了银行的风险激励，导致有意承担失败风险的动机</a:t>
            </a:r>
            <a:endParaRPr lang="en-US" altLang="zh-CN" dirty="0"/>
          </a:p>
          <a:p>
            <a:r>
              <a:rPr lang="en-US" altLang="zh-CN" dirty="0"/>
              <a:t>Sol. 1: </a:t>
            </a:r>
            <a:r>
              <a:rPr lang="zh-CN" altLang="en-US" dirty="0"/>
              <a:t>向银行股东提供足够高的公司股份</a:t>
            </a:r>
            <a:endParaRPr lang="en-US" altLang="zh-CN" dirty="0"/>
          </a:p>
          <a:p>
            <a:pPr lvl="1"/>
            <a:r>
              <a:rPr lang="zh-CN" altLang="en-US" dirty="0"/>
              <a:t>限制银行增加倒闭风险的能力</a:t>
            </a:r>
            <a:endParaRPr lang="en-US" altLang="zh-CN" dirty="0"/>
          </a:p>
          <a:p>
            <a:pPr lvl="1"/>
            <a:r>
              <a:rPr lang="zh-CN" altLang="en-US" dirty="0"/>
              <a:t>银行增加倒闭风险的成本是高昂的</a:t>
            </a:r>
            <a:endParaRPr lang="en-US" altLang="zh-CN" dirty="0"/>
          </a:p>
          <a:p>
            <a:pPr lvl="1"/>
            <a:r>
              <a:rPr lang="zh-CN" altLang="en-US" dirty="0"/>
              <a:t>但这种政策是否有效存在争论</a:t>
            </a:r>
            <a:endParaRPr lang="en-US" altLang="zh-CN" dirty="0"/>
          </a:p>
          <a:p>
            <a:r>
              <a:rPr lang="en-US" altLang="zh-CN" dirty="0"/>
              <a:t>Sol. 2: </a:t>
            </a:r>
            <a:r>
              <a:rPr lang="zh-CN" altLang="en-US" dirty="0"/>
              <a:t>向银行股东提供足够大的银行股份</a:t>
            </a:r>
            <a:endParaRPr lang="en-US" altLang="zh-CN" dirty="0"/>
          </a:p>
          <a:p>
            <a:pPr lvl="1"/>
            <a:r>
              <a:rPr lang="zh-CN" altLang="en-US" dirty="0"/>
              <a:t>允许银行赚取垄断利润，这使得破产代价高昂</a:t>
            </a:r>
            <a:endParaRPr lang="en-US" altLang="zh-CN" dirty="0"/>
          </a:p>
          <a:p>
            <a:pPr lvl="1"/>
            <a:r>
              <a:rPr lang="zh-CN" altLang="en-US" dirty="0"/>
              <a:t>随着存款市场竞争者的数量变得任意大，最优失败风险达到最大值</a:t>
            </a:r>
            <a:r>
              <a:rPr lang="en-US" altLang="zh-CN" dirty="0">
                <a:solidFill>
                  <a:schemeClr val="bg1">
                    <a:lumMod val="50000"/>
                  </a:schemeClr>
                </a:solidFill>
              </a:rPr>
              <a:t>(Allen and Gale,</a:t>
            </a:r>
            <a:r>
              <a:rPr lang="zh-CN" altLang="en-US" dirty="0">
                <a:solidFill>
                  <a:schemeClr val="bg1">
                    <a:lumMod val="50000"/>
                  </a:schemeClr>
                </a:solidFill>
              </a:rPr>
              <a:t> </a:t>
            </a:r>
            <a:r>
              <a:rPr lang="en-US" altLang="zh-CN" dirty="0">
                <a:solidFill>
                  <a:schemeClr val="bg1">
                    <a:lumMod val="50000"/>
                  </a:schemeClr>
                </a:solidFill>
              </a:rPr>
              <a:t>2000)</a:t>
            </a:r>
          </a:p>
          <a:p>
            <a:r>
              <a:rPr lang="en-US" altLang="zh-CN" dirty="0"/>
              <a:t>Sol. 3: </a:t>
            </a:r>
            <a:r>
              <a:rPr lang="zh-CN" altLang="en-US" dirty="0"/>
              <a:t>对存款保险正确定价</a:t>
            </a:r>
            <a:endParaRPr lang="en-US" altLang="zh-CN" dirty="0"/>
          </a:p>
          <a:p>
            <a:pPr lvl="1"/>
            <a:r>
              <a:rPr lang="zh-CN" altLang="en-US" dirty="0"/>
              <a:t>由于银行的不透明性，实际中难以实施</a:t>
            </a:r>
            <a:endParaRPr lang="en-US" altLang="zh-CN" dirty="0"/>
          </a:p>
        </p:txBody>
      </p:sp>
      <p:sp>
        <p:nvSpPr>
          <p:cNvPr id="4" name="日期占位符 3">
            <a:extLst>
              <a:ext uri="{FF2B5EF4-FFF2-40B4-BE49-F238E27FC236}">
                <a16:creationId xmlns:a16="http://schemas.microsoft.com/office/drawing/2014/main" id="{F728CD4F-7BD4-7F07-A04F-81FF667B284A}"/>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6A0FAE61-2862-1670-9391-DD1677395926}"/>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52483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E5846-C54E-4283-B45E-605CA56B0176}"/>
              </a:ext>
            </a:extLst>
          </p:cNvPr>
          <p:cNvSpPr>
            <a:spLocks noGrp="1"/>
          </p:cNvSpPr>
          <p:nvPr>
            <p:ph type="title"/>
          </p:nvPr>
        </p:nvSpPr>
        <p:spPr/>
        <p:txBody>
          <a:bodyPr/>
          <a:lstStyle/>
          <a:p>
            <a:r>
              <a:rPr lang="en-US" altLang="zh-CN" dirty="0"/>
              <a:t>2. </a:t>
            </a:r>
            <a:r>
              <a:rPr lang="zh-CN" altLang="en-US" dirty="0"/>
              <a:t>理论文献回顾</a:t>
            </a:r>
          </a:p>
        </p:txBody>
      </p:sp>
      <p:sp>
        <p:nvSpPr>
          <p:cNvPr id="3" name="内容占位符 2">
            <a:extLst>
              <a:ext uri="{FF2B5EF4-FFF2-40B4-BE49-F238E27FC236}">
                <a16:creationId xmlns:a16="http://schemas.microsoft.com/office/drawing/2014/main" id="{93D76363-461E-460A-A18D-C46CEB3B92F0}"/>
              </a:ext>
            </a:extLst>
          </p:cNvPr>
          <p:cNvSpPr>
            <a:spLocks noGrp="1"/>
          </p:cNvSpPr>
          <p:nvPr>
            <p:ph idx="1"/>
          </p:nvPr>
        </p:nvSpPr>
        <p:spPr/>
        <p:txBody>
          <a:bodyPr>
            <a:normAutofit fontScale="77500" lnSpcReduction="20000"/>
          </a:bodyPr>
          <a:lstStyle/>
          <a:p>
            <a:r>
              <a:rPr lang="en-US" altLang="zh-CN" dirty="0"/>
              <a:t>A portfolio problem</a:t>
            </a:r>
          </a:p>
          <a:p>
            <a:pPr lvl="1"/>
            <a:r>
              <a:rPr lang="zh-CN" altLang="en-US" dirty="0"/>
              <a:t>银行的最优资产配置是解决资产价格和收益分布给定的投资组合问题</a:t>
            </a:r>
            <a:endParaRPr lang="en-US" altLang="zh-CN" dirty="0"/>
          </a:p>
          <a:p>
            <a:pPr lvl="1"/>
            <a:r>
              <a:rPr lang="zh-CN" altLang="en-US" dirty="0"/>
              <a:t>银行市场变得更集中，失败的风险下降</a:t>
            </a:r>
            <a:endParaRPr lang="en-US" altLang="zh-CN" dirty="0"/>
          </a:p>
          <a:p>
            <a:r>
              <a:rPr lang="en-US" altLang="zh-CN" dirty="0"/>
              <a:t>An optimal contracting problem</a:t>
            </a:r>
          </a:p>
          <a:p>
            <a:pPr lvl="1"/>
            <a:r>
              <a:rPr lang="zh-CN" altLang="en-US" dirty="0"/>
              <a:t>银行解决最优合同问题，其中借款人的行为是不可观察的或按成本可观</a:t>
            </a:r>
            <a:r>
              <a:rPr lang="en-US" altLang="zh-CN" dirty="0"/>
              <a:t>(observable at cost)</a:t>
            </a:r>
          </a:p>
          <a:p>
            <a:pPr lvl="1"/>
            <a:r>
              <a:rPr lang="zh-CN" altLang="en-US" dirty="0"/>
              <a:t>委托代理问题</a:t>
            </a:r>
            <a:endParaRPr lang="en-US" altLang="zh-CN" dirty="0"/>
          </a:p>
          <a:p>
            <a:pPr lvl="2"/>
            <a:r>
              <a:rPr lang="zh-CN" altLang="en-US" dirty="0"/>
              <a:t>当银行被视为代理人时，更多的竞争会降低银行的收益、增加社会损失</a:t>
            </a:r>
            <a:endParaRPr lang="en-US" altLang="zh-CN" dirty="0"/>
          </a:p>
          <a:p>
            <a:pPr lvl="2"/>
            <a:r>
              <a:rPr lang="zh-CN" altLang="en-US" dirty="0"/>
              <a:t>银行既是委托人又是代理人时，贷款和存款市场的更多竞争增加了借款人的收益并减少了社会损失。</a:t>
            </a:r>
            <a:endParaRPr lang="en-US" altLang="zh-CN" dirty="0"/>
          </a:p>
          <a:p>
            <a:pPr lvl="1"/>
            <a:r>
              <a:rPr lang="zh-CN" altLang="en-US" dirty="0"/>
              <a:t>提出道德风险模型：随着银行市场变得更竞争，失败的风险下降</a:t>
            </a:r>
            <a:endParaRPr lang="en-US" altLang="zh-CN" dirty="0"/>
          </a:p>
          <a:p>
            <a:pPr lvl="2"/>
            <a:r>
              <a:rPr lang="zh-CN" altLang="en-US" dirty="0"/>
              <a:t>存款市场：竞争减少，存款利率降低，银行利润上升，银行有意降低风险</a:t>
            </a:r>
            <a:endParaRPr lang="en-US" altLang="zh-CN" dirty="0"/>
          </a:p>
          <a:p>
            <a:pPr lvl="2"/>
            <a:r>
              <a:rPr lang="zh-CN" altLang="en-US" dirty="0"/>
              <a:t>贷款市场：竞争减少，贷款利率上升，借款人利润下降，寻求更多风险</a:t>
            </a:r>
            <a:endParaRPr lang="en-US" altLang="zh-CN" dirty="0"/>
          </a:p>
          <a:p>
            <a:pPr lvl="2"/>
            <a:r>
              <a:rPr lang="zh-CN" altLang="en-US" dirty="0"/>
              <a:t>贷款市场效应占据主导</a:t>
            </a:r>
          </a:p>
        </p:txBody>
      </p:sp>
      <p:sp>
        <p:nvSpPr>
          <p:cNvPr id="4" name="日期占位符 3">
            <a:extLst>
              <a:ext uri="{FF2B5EF4-FFF2-40B4-BE49-F238E27FC236}">
                <a16:creationId xmlns:a16="http://schemas.microsoft.com/office/drawing/2014/main" id="{17875FE0-530C-B57C-F129-214F514F5E82}"/>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1DCF19E8-906B-A322-7C6A-D3FD207795F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64118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8DC73-C136-4526-8837-67C749D8B71C}"/>
              </a:ext>
            </a:extLst>
          </p:cNvPr>
          <p:cNvSpPr>
            <a:spLocks noGrp="1"/>
          </p:cNvSpPr>
          <p:nvPr>
            <p:ph type="title"/>
          </p:nvPr>
        </p:nvSpPr>
        <p:spPr/>
        <p:txBody>
          <a:bodyPr/>
          <a:lstStyle/>
          <a:p>
            <a:r>
              <a:rPr lang="en-US" altLang="zh-CN" dirty="0"/>
              <a:t>2. </a:t>
            </a:r>
            <a:r>
              <a:rPr lang="zh-CN" altLang="en-US" dirty="0"/>
              <a:t>理论文献回顾</a:t>
            </a:r>
            <a:r>
              <a:rPr lang="en-US" altLang="zh-CN" dirty="0"/>
              <a:t>——</a:t>
            </a:r>
            <a:r>
              <a:rPr lang="zh-CN" altLang="en-US" dirty="0"/>
              <a:t>政策影响</a:t>
            </a:r>
          </a:p>
        </p:txBody>
      </p:sp>
      <p:sp>
        <p:nvSpPr>
          <p:cNvPr id="3" name="内容占位符 2">
            <a:extLst>
              <a:ext uri="{FF2B5EF4-FFF2-40B4-BE49-F238E27FC236}">
                <a16:creationId xmlns:a16="http://schemas.microsoft.com/office/drawing/2014/main" id="{8E7E7AF3-2B87-442C-973C-BEF7352CACB4}"/>
              </a:ext>
            </a:extLst>
          </p:cNvPr>
          <p:cNvSpPr>
            <a:spLocks noGrp="1"/>
          </p:cNvSpPr>
          <p:nvPr>
            <p:ph idx="1"/>
          </p:nvPr>
        </p:nvSpPr>
        <p:spPr/>
        <p:txBody>
          <a:bodyPr/>
          <a:lstStyle/>
          <a:p>
            <a:r>
              <a:rPr lang="zh-CN" altLang="en-US" dirty="0"/>
              <a:t>政策制定者：竞争减少导致银行业更加稳定</a:t>
            </a:r>
            <a:endParaRPr lang="en-US" altLang="zh-CN" dirty="0"/>
          </a:p>
          <a:p>
            <a:r>
              <a:rPr lang="zh-CN" altLang="en-US" dirty="0"/>
              <a:t>一些国家以竞争为导向的反垄断审查与银行合并的稳定导向的监管审查相平衡</a:t>
            </a:r>
            <a:endParaRPr lang="en-US" altLang="zh-CN" dirty="0"/>
          </a:p>
          <a:p>
            <a:pPr lvl="1"/>
            <a:r>
              <a:rPr lang="zh-CN" altLang="en-US" dirty="0"/>
              <a:t>尽管一些文献表明，大型银行的合并对规模经济产生的影响很小或根本没有，甚至可能产生不经济</a:t>
            </a:r>
          </a:p>
        </p:txBody>
      </p:sp>
      <p:sp>
        <p:nvSpPr>
          <p:cNvPr id="4" name="日期占位符 3">
            <a:extLst>
              <a:ext uri="{FF2B5EF4-FFF2-40B4-BE49-F238E27FC236}">
                <a16:creationId xmlns:a16="http://schemas.microsoft.com/office/drawing/2014/main" id="{62E1E0F1-76E5-38B9-6251-BF3ACB97E3B3}"/>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0F31CCE3-62F3-D9FC-0FF4-47748B4397FA}"/>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20631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C2E16-0E9A-4309-A8E6-4ABEF2A55081}"/>
              </a:ext>
            </a:extLst>
          </p:cNvPr>
          <p:cNvSpPr>
            <a:spLocks noGrp="1"/>
          </p:cNvSpPr>
          <p:nvPr>
            <p:ph type="title"/>
          </p:nvPr>
        </p:nvSpPr>
        <p:spPr/>
        <p:txBody>
          <a:bodyPr>
            <a:normAutofit/>
          </a:bodyPr>
          <a:lstStyle/>
          <a:p>
            <a:r>
              <a:rPr lang="en-US" altLang="zh-CN" dirty="0"/>
              <a:t>3. </a:t>
            </a:r>
            <a:r>
              <a:rPr lang="zh-CN" altLang="en-US" dirty="0"/>
              <a:t>实证文献回顾</a:t>
            </a:r>
          </a:p>
        </p:txBody>
      </p:sp>
      <p:sp>
        <p:nvSpPr>
          <p:cNvPr id="3" name="内容占位符 2">
            <a:extLst>
              <a:ext uri="{FF2B5EF4-FFF2-40B4-BE49-F238E27FC236}">
                <a16:creationId xmlns:a16="http://schemas.microsoft.com/office/drawing/2014/main" id="{631A22AB-C9A0-434C-9C6B-C33CB6D073F8}"/>
              </a:ext>
            </a:extLst>
          </p:cNvPr>
          <p:cNvSpPr>
            <a:spLocks noGrp="1"/>
          </p:cNvSpPr>
          <p:nvPr>
            <p:ph idx="1"/>
          </p:nvPr>
        </p:nvSpPr>
        <p:spPr/>
        <p:txBody>
          <a:bodyPr>
            <a:normAutofit fontScale="92500" lnSpcReduction="20000"/>
          </a:bodyPr>
          <a:lstStyle/>
          <a:p>
            <a:r>
              <a:rPr lang="zh-CN" altLang="en-US" dirty="0"/>
              <a:t>研究银行市场竞争与银行风险敞口之间的关系的文献并未得到一致的结论</a:t>
            </a:r>
            <a:endParaRPr lang="en-US" altLang="zh-CN" dirty="0"/>
          </a:p>
          <a:p>
            <a:pPr lvl="1"/>
            <a:r>
              <a:rPr lang="en-US" altLang="zh-CN" dirty="0"/>
              <a:t>Rhoades and </a:t>
            </a:r>
            <a:r>
              <a:rPr lang="en-US" altLang="zh-CN" dirty="0" err="1"/>
              <a:t>Rutz</a:t>
            </a:r>
            <a:r>
              <a:rPr lang="en-US" altLang="zh-CN" dirty="0"/>
              <a:t> (1982)</a:t>
            </a:r>
            <a:r>
              <a:rPr lang="zh-CN" altLang="en-US" dirty="0"/>
              <a:t>：对于</a:t>
            </a:r>
            <a:r>
              <a:rPr lang="en-US" altLang="zh-CN" dirty="0"/>
              <a:t>1960-1970</a:t>
            </a:r>
            <a:r>
              <a:rPr lang="zh-CN" altLang="en-US" dirty="0"/>
              <a:t>美国银行样本，发现银行集中度与风险承担的代理指标（利润波动、债务</a:t>
            </a:r>
            <a:r>
              <a:rPr lang="en-US" altLang="zh-CN" dirty="0"/>
              <a:t>/</a:t>
            </a:r>
            <a:r>
              <a:rPr lang="zh-CN" altLang="en-US" dirty="0"/>
              <a:t>资产比率和不良贷款比率）之间存在负相关关系</a:t>
            </a:r>
            <a:endParaRPr lang="en-US" altLang="zh-CN" dirty="0"/>
          </a:p>
          <a:p>
            <a:pPr lvl="1"/>
            <a:r>
              <a:rPr lang="en-US" altLang="zh-CN" dirty="0"/>
              <a:t>Keeley (1990) </a:t>
            </a:r>
            <a:r>
              <a:rPr lang="zh-CN" altLang="en-US" dirty="0"/>
              <a:t>：</a:t>
            </a:r>
            <a:r>
              <a:rPr lang="en-US" altLang="zh-CN" dirty="0"/>
              <a:t>1980s </a:t>
            </a:r>
            <a:r>
              <a:rPr lang="zh-CN" altLang="en-US" dirty="0"/>
              <a:t>放松国家分支机构限制所引发的竞争加剧使得美国大型银行增加其风险状况（市场资本与资产比率、大型 </a:t>
            </a:r>
            <a:r>
              <a:rPr lang="en-US" altLang="zh-CN" dirty="0"/>
              <a:t>CD </a:t>
            </a:r>
            <a:r>
              <a:rPr lang="zh-CN" altLang="en-US" dirty="0"/>
              <a:t>存单的实际利息）</a:t>
            </a:r>
            <a:endParaRPr lang="en-US" altLang="zh-CN" dirty="0"/>
          </a:p>
          <a:p>
            <a:pPr lvl="1"/>
            <a:r>
              <a:rPr lang="en-US" altLang="zh-CN" dirty="0" err="1"/>
              <a:t>Jayaratne</a:t>
            </a:r>
            <a:r>
              <a:rPr lang="en-US" altLang="zh-CN" dirty="0"/>
              <a:t> and Strahan (1998)</a:t>
            </a:r>
            <a:r>
              <a:rPr lang="zh-CN" altLang="en-US" dirty="0"/>
              <a:t>：使用更大的样本，发现放松管制之后贷款损失急剧减少，风险降低</a:t>
            </a:r>
            <a:endParaRPr lang="en-US" altLang="zh-CN" dirty="0"/>
          </a:p>
          <a:p>
            <a:pPr lvl="1"/>
            <a:r>
              <a:rPr lang="en-US" altLang="zh-CN" dirty="0"/>
              <a:t>Dick (2006) </a:t>
            </a:r>
            <a:r>
              <a:rPr lang="zh-CN" altLang="en-US" dirty="0"/>
              <a:t>：</a:t>
            </a:r>
            <a:r>
              <a:rPr lang="en-US" altLang="zh-CN" dirty="0"/>
              <a:t>1990s </a:t>
            </a:r>
            <a:r>
              <a:rPr lang="zh-CN" altLang="en-US" dirty="0"/>
              <a:t>放松管制后，核销损失和贷款损失准备金增加</a:t>
            </a:r>
            <a:endParaRPr lang="en-US" altLang="zh-CN" dirty="0"/>
          </a:p>
          <a:p>
            <a:r>
              <a:rPr lang="zh-CN" altLang="en-US" dirty="0"/>
              <a:t>仅采用了与银行倒闭概率间接相关的风险代理措施</a:t>
            </a:r>
            <a:endParaRPr lang="en-US" altLang="zh-CN" dirty="0"/>
          </a:p>
        </p:txBody>
      </p:sp>
      <p:sp>
        <p:nvSpPr>
          <p:cNvPr id="4" name="日期占位符 3">
            <a:extLst>
              <a:ext uri="{FF2B5EF4-FFF2-40B4-BE49-F238E27FC236}">
                <a16:creationId xmlns:a16="http://schemas.microsoft.com/office/drawing/2014/main" id="{DA1F811E-42E9-D7AF-51E3-93362D2FA793}"/>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98374B7C-9044-40EE-3A95-5BDB019F0414}"/>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38973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C9E50-1E04-450F-A1ED-653DE92E8F9C}"/>
              </a:ext>
            </a:extLst>
          </p:cNvPr>
          <p:cNvSpPr>
            <a:spLocks noGrp="1"/>
          </p:cNvSpPr>
          <p:nvPr>
            <p:ph type="title"/>
          </p:nvPr>
        </p:nvSpPr>
        <p:spPr/>
        <p:txBody>
          <a:bodyPr/>
          <a:lstStyle/>
          <a:p>
            <a:r>
              <a:rPr lang="en-US" altLang="zh-CN" dirty="0"/>
              <a:t>3. </a:t>
            </a:r>
            <a:r>
              <a:rPr lang="zh-CN" altLang="en-US" dirty="0"/>
              <a:t>实证文献回顾</a:t>
            </a:r>
          </a:p>
        </p:txBody>
      </p:sp>
      <p:sp>
        <p:nvSpPr>
          <p:cNvPr id="3" name="内容占位符 2">
            <a:extLst>
              <a:ext uri="{FF2B5EF4-FFF2-40B4-BE49-F238E27FC236}">
                <a16:creationId xmlns:a16="http://schemas.microsoft.com/office/drawing/2014/main" id="{7B18326F-B03D-4A93-9E7F-5804D86064F3}"/>
              </a:ext>
            </a:extLst>
          </p:cNvPr>
          <p:cNvSpPr>
            <a:spLocks noGrp="1"/>
          </p:cNvSpPr>
          <p:nvPr>
            <p:ph idx="1"/>
          </p:nvPr>
        </p:nvSpPr>
        <p:spPr/>
        <p:txBody>
          <a:bodyPr/>
          <a:lstStyle/>
          <a:p>
            <a:r>
              <a:rPr lang="zh-CN" altLang="en-US" dirty="0"/>
              <a:t>采用了可靠的失败概率度量，但竞争的度量很弱</a:t>
            </a:r>
            <a:endParaRPr lang="en-US" altLang="zh-CN" dirty="0"/>
          </a:p>
          <a:p>
            <a:pPr lvl="1"/>
            <a:r>
              <a:rPr lang="en-US" altLang="zh-CN" dirty="0"/>
              <a:t>Boyd </a:t>
            </a:r>
            <a:r>
              <a:rPr lang="zh-CN" altLang="en-US" dirty="0"/>
              <a:t>和 </a:t>
            </a:r>
            <a:r>
              <a:rPr lang="en-US" altLang="zh-CN" dirty="0"/>
              <a:t>Runkle (1993) </a:t>
            </a:r>
            <a:r>
              <a:rPr lang="zh-CN" altLang="en-US" dirty="0"/>
              <a:t>和 </a:t>
            </a:r>
            <a:r>
              <a:rPr lang="en-US" altLang="zh-CN" dirty="0"/>
              <a:t>De Nicol</a:t>
            </a:r>
            <a:r>
              <a:rPr lang="it-IT" altLang="zh-CN" dirty="0"/>
              <a:t>ó </a:t>
            </a:r>
            <a:r>
              <a:rPr lang="en-US" altLang="zh-CN" dirty="0"/>
              <a:t>(2000) </a:t>
            </a:r>
            <a:r>
              <a:rPr lang="zh-CN" altLang="en-US" dirty="0"/>
              <a:t>将银行倒闭概率指标与银行规模联系起来，而不是与赫芬达尔指数或集中度比率等市场竞争指标联系起来</a:t>
            </a:r>
            <a:endParaRPr lang="en-US" altLang="zh-CN" dirty="0"/>
          </a:p>
          <a:p>
            <a:pPr lvl="1"/>
            <a:r>
              <a:rPr lang="en-US" altLang="zh-CN" dirty="0"/>
              <a:t>Boyd </a:t>
            </a:r>
            <a:r>
              <a:rPr lang="zh-CN" altLang="en-US" dirty="0"/>
              <a:t>和 </a:t>
            </a:r>
            <a:r>
              <a:rPr lang="en-US" altLang="zh-CN" dirty="0"/>
              <a:t>Runkle (1993) </a:t>
            </a:r>
            <a:r>
              <a:rPr lang="zh-CN" altLang="en-US" dirty="0"/>
              <a:t>：失败概率基本上与银行规模无关</a:t>
            </a:r>
            <a:endParaRPr lang="en-US" altLang="zh-CN" dirty="0"/>
          </a:p>
          <a:p>
            <a:pPr lvl="1"/>
            <a:r>
              <a:rPr lang="en-US" altLang="zh-CN" dirty="0"/>
              <a:t>De Nicol</a:t>
            </a:r>
            <a:r>
              <a:rPr lang="it-IT" altLang="zh-CN" dirty="0"/>
              <a:t>ó </a:t>
            </a:r>
            <a:r>
              <a:rPr lang="en-US" altLang="zh-CN" dirty="0"/>
              <a:t>(2000) </a:t>
            </a:r>
            <a:r>
              <a:rPr lang="zh-CN" altLang="en-US" dirty="0"/>
              <a:t>：美国、日本和几个欧洲国家的银行规模与倒闭概率之间存在显着的正相关关系</a:t>
            </a:r>
          </a:p>
        </p:txBody>
      </p:sp>
      <p:sp>
        <p:nvSpPr>
          <p:cNvPr id="4" name="日期占位符 3">
            <a:extLst>
              <a:ext uri="{FF2B5EF4-FFF2-40B4-BE49-F238E27FC236}">
                <a16:creationId xmlns:a16="http://schemas.microsoft.com/office/drawing/2014/main" id="{0378FCAD-1CB5-8E1B-72F0-1D398728D8BF}"/>
              </a:ext>
            </a:extLst>
          </p:cNvPr>
          <p:cNvSpPr>
            <a:spLocks noGrp="1"/>
          </p:cNvSpPr>
          <p:nvPr>
            <p:ph type="dt" sz="half" idx="10"/>
          </p:nvPr>
        </p:nvSpPr>
        <p:spPr/>
        <p:txBody>
          <a:bodyPr/>
          <a:lstStyle/>
          <a:p>
            <a:r>
              <a:rPr lang="en-US" altLang="zh-CN"/>
              <a:t>2022-11-13</a:t>
            </a:r>
            <a:endParaRPr lang="zh-CN" altLang="en-US"/>
          </a:p>
        </p:txBody>
      </p:sp>
      <p:sp>
        <p:nvSpPr>
          <p:cNvPr id="5" name="页脚占位符 4">
            <a:extLst>
              <a:ext uri="{FF2B5EF4-FFF2-40B4-BE49-F238E27FC236}">
                <a16:creationId xmlns:a16="http://schemas.microsoft.com/office/drawing/2014/main" id="{F406E559-1151-44E6-9362-20FF7F6E12A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786580745"/>
      </p:ext>
    </p:extLst>
  </p:cSld>
  <p:clrMapOvr>
    <a:masterClrMapping/>
  </p:clrMapOvr>
</p:sld>
</file>

<file path=ppt/theme/theme1.xml><?xml version="1.0" encoding="utf-8"?>
<a:theme xmlns:a="http://schemas.openxmlformats.org/drawingml/2006/main" name="主题">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主题" id="{5009AB5A-9B63-4D4F-A9F0-B3754FF3BF77}" vid="{9A41BFBA-E2EC-4393-884A-174A33967A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Template>
  <TotalTime>1089</TotalTime>
  <Words>2018</Words>
  <Application>Microsoft Office PowerPoint</Application>
  <PresentationFormat>宽屏</PresentationFormat>
  <Paragraphs>170</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方正姚体</vt:lpstr>
      <vt:lpstr>Arial</vt:lpstr>
      <vt:lpstr>Calibri</vt:lpstr>
      <vt:lpstr>Cambria Math</vt:lpstr>
      <vt:lpstr>Palatino Linotype</vt:lpstr>
      <vt:lpstr>Wingdings</vt:lpstr>
      <vt:lpstr>主题</vt:lpstr>
      <vt:lpstr>The Theory of Bank Risk Taking and Competition Revisited John H. Boyd and Gianni De Nicoló Jourrnal of Finance</vt:lpstr>
      <vt:lpstr>作者简介</vt:lpstr>
      <vt:lpstr>目录</vt:lpstr>
      <vt:lpstr>1. 引言</vt:lpstr>
      <vt:lpstr>2. 理论文献回顾</vt:lpstr>
      <vt:lpstr>2. 理论文献回顾</vt:lpstr>
      <vt:lpstr>2. 理论文献回顾——政策影响</vt:lpstr>
      <vt:lpstr>3. 实证文献回顾</vt:lpstr>
      <vt:lpstr>3. 实证文献回顾</vt:lpstr>
      <vt:lpstr>3. 实证文献回顾</vt:lpstr>
      <vt:lpstr>4. 基本模型——存款市场竞争 [ Allen and Gale (chapter 8, 2000)]</vt:lpstr>
      <vt:lpstr>4. 基本模型——存款市场竞争</vt:lpstr>
      <vt:lpstr>5. 模型拓展——存款和贷款市场竞争</vt:lpstr>
      <vt:lpstr>5. 模型拓展——存款和贷款市场竞争</vt:lpstr>
      <vt:lpstr>6. 现有理论不足</vt:lpstr>
      <vt:lpstr>7.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Theory of Bank Risk Taking and Competition Revisited</dc:title>
  <dc:creator>刘芳瑞</dc:creator>
  <cp:lastModifiedBy>林宏涛</cp:lastModifiedBy>
  <cp:revision>216</cp:revision>
  <dcterms:created xsi:type="dcterms:W3CDTF">2022-11-10T01:08:41Z</dcterms:created>
  <dcterms:modified xsi:type="dcterms:W3CDTF">2022-11-13T13:15:48Z</dcterms:modified>
</cp:coreProperties>
</file>