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0" r:id="rId4"/>
    <p:sldId id="261" r:id="rId5"/>
    <p:sldId id="263" r:id="rId6"/>
    <p:sldId id="262" r:id="rId7"/>
    <p:sldId id="258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9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59FFBAE-4634-4DAC-9F5D-CE9251677F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34DF04-FD91-44FD-8725-2FE8A726C2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57790-4735-4ACB-854B-61313C40D1B5}" type="datetimeFigureOut">
              <a:rPr lang="zh-CN" altLang="en-US" smtClean="0"/>
              <a:t>2022-10-21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DEBB94-C9B1-4BC7-BD8D-C97D0ABF2F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9A1487-C4A1-440E-8866-8FE9428C16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3A349-A989-46F9-AAF7-A5B500BBB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528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B7D88-51A3-4A31-989A-7106181BF80A}" type="datetimeFigureOut">
              <a:rPr lang="zh-CN" altLang="en-US" smtClean="0"/>
              <a:t>2022-10-21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EDC12-F521-4F0D-969E-7E505037F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865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为什么存款保险应该由政府提供？私人的保险公司发行的保险规模受其准备金限制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EDC12-F521-4F0D-969E-7E505037F36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67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114000"/>
              </a:lnSpc>
              <a:defRPr sz="5400" spc="-38" baseline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800" cap="all" spc="150" baseline="0">
                <a:solidFill>
                  <a:schemeClr val="tx2"/>
                </a:solidFill>
                <a:latin typeface="+mn-lt"/>
                <a:ea typeface="华文新魏" panose="02010800040101010101" pitchFamily="2" charset="-122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4" y="6459791"/>
            <a:ext cx="1920000" cy="365125"/>
          </a:xfrm>
        </p:spPr>
        <p:txBody>
          <a:bodyPr/>
          <a:lstStyle/>
          <a:p>
            <a:r>
              <a:rPr lang="en-US" altLang="zh-CN"/>
              <a:t>2022/10/16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6000" y="6459791"/>
            <a:ext cx="5760000" cy="365125"/>
          </a:xfrm>
        </p:spPr>
        <p:txBody>
          <a:bodyPr/>
          <a:lstStyle/>
          <a:p>
            <a:r>
              <a:rPr lang="en-US" altLang="zh-CN"/>
              <a:t>Diamond&amp;Dybvig-1983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47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Diamond&amp;Dybvig-1983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7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4784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Diamond&amp;Dybvig-1983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79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628782"/>
      </p:ext>
    </p:extLst>
  </p:cSld>
  <p:clrMapOvr>
    <a:masterClrMapping/>
  </p:clrMapOvr>
  <p:transition spd="slow"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9"/>
            <a:ext cx="10058400" cy="700949"/>
          </a:xfrm>
        </p:spPr>
        <p:txBody>
          <a:bodyPr/>
          <a:lstStyle>
            <a:lvl1pPr marL="0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02920" indent="-457200">
              <a:lnSpc>
                <a:spcPct val="110000"/>
              </a:lnSpc>
              <a:buClr>
                <a:srgbClr val="92D050"/>
              </a:buClr>
              <a:buFont typeface="Wingdings" panose="05000000000000000000" pitchFamily="2" charset="2"/>
              <a:buChar char=""/>
              <a:defRPr sz="2800" baseline="0">
                <a:latin typeface="+mn-lt"/>
                <a:ea typeface="+mn-ea"/>
              </a:defRPr>
            </a:lvl1pPr>
            <a:lvl2pPr marL="961200" indent="-365760">
              <a:lnSpc>
                <a:spcPct val="110000"/>
              </a:lnSpc>
              <a:buClr>
                <a:srgbClr val="FF5050"/>
              </a:buClr>
              <a:buFont typeface="Wingdings" panose="05000000000000000000" pitchFamily="2" charset="2"/>
              <a:buChar char=""/>
              <a:defRPr sz="2400" baseline="0">
                <a:latin typeface="+mn-lt"/>
                <a:ea typeface="+mn-ea"/>
              </a:defRPr>
            </a:lvl2pPr>
            <a:lvl3pPr marL="1328400" indent="-273600">
              <a:lnSpc>
                <a:spcPct val="110000"/>
              </a:lnSpc>
              <a:buFont typeface="Wingdings" panose="05000000000000000000" pitchFamily="2" charset="2"/>
              <a:buChar char="ü"/>
              <a:defRPr sz="2400"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 baseline="0"/>
            </a:lvl1pPr>
          </a:lstStyle>
          <a:p>
            <a:r>
              <a:rPr lang="en-US" altLang="zh-CN"/>
              <a:t>2022/10/16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aseline="0"/>
            </a:lvl1pPr>
          </a:lstStyle>
          <a:p>
            <a:r>
              <a:rPr lang="en-US" altLang="zh-CN"/>
              <a:t>Diamond&amp;Dybvig-1983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03C3F5E1-8BEB-46F8-B0C6-3051342B5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050" b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Diamond&amp;Dybvig-1983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5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9"/>
            <a:ext cx="10058400" cy="70094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194816"/>
            <a:ext cx="4937760" cy="46742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194822"/>
            <a:ext cx="4937760" cy="46742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Diamond&amp;Dybvig-1983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1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9"/>
            <a:ext cx="10058400" cy="70094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87684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124098"/>
            <a:ext cx="4937760" cy="38364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9987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124098"/>
            <a:ext cx="4937760" cy="38364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Diamond&amp;Dybvig-1983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0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4" y="6479669"/>
            <a:ext cx="1920000" cy="365125"/>
          </a:xfrm>
        </p:spPr>
        <p:txBody>
          <a:bodyPr/>
          <a:lstStyle/>
          <a:p>
            <a:r>
              <a:rPr lang="en-US" altLang="zh-CN"/>
              <a:t>2022/10/16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Diamond&amp;Dybvig-1983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5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>
                <a:solidFill>
                  <a:schemeClr val="tx1"/>
                </a:solidFill>
              </a:rPr>
              <a:t>Diamond&amp;Dybvig-1983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0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5" y="6459791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/>
              <a:t>2022/10/16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1"/>
            <a:ext cx="4648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Diamond&amp;Dybvig-1983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C3F5E1-8BEB-46F8-B0C6-3051342B5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5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Diamond&amp;Dybvig-1983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3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07008"/>
            <a:ext cx="10058400" cy="46620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8036" marR="0" lvl="1" indent="-6858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4775FF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93776" marR="0" lvl="2" indent="-137160" algn="l" defTabSz="685800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4775FF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425196" marR="0" lvl="2" indent="-137160" algn="l" defTabSz="685800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4775FF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562356" marR="0" lvl="3" indent="-137160" algn="l" defTabSz="685800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4775FF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699516" marR="0" lvl="4" indent="-137160" algn="l" defTabSz="685800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4775FF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4" y="6459791"/>
            <a:ext cx="19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2022/10/16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6000" y="6459791"/>
            <a:ext cx="57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Diamond&amp;Dybvig-1983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03C3F5E1-8BEB-46F8-B0C6-3051342B5E9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30972" y="994133"/>
            <a:ext cx="102412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49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sldNum="0" hdr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marR="0" indent="-6858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rgbClr val="4775FF"/>
        </a:buClr>
        <a:buSzPct val="100000"/>
        <a:buFont typeface="Calibri" panose="020F0502020204030204" pitchFamily="34" charset="0"/>
        <a:buChar char=" "/>
        <a:tabLst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19456" marR="0" indent="0" algn="l" defTabSz="685800" rtl="0" eaLnBrk="1" fontAlgn="auto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4775FF"/>
        </a:buClr>
        <a:buSzTx/>
        <a:buFont typeface="Wingdings" panose="05000000000000000000" pitchFamily="2" charset="2"/>
        <a:buNone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marR="0" indent="-137160" algn="l" defTabSz="685800" rtl="0" eaLnBrk="1" fontAlgn="auto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4775FF"/>
        </a:buClr>
        <a:buSzTx/>
        <a:buFont typeface="Calibri" pitchFamily="34" charset="0"/>
        <a:buChar char="◦"/>
        <a:tabLst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marR="0" indent="-137160" algn="l" defTabSz="685800" rtl="0" eaLnBrk="1" fontAlgn="auto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4775FF"/>
        </a:buClr>
        <a:buSzTx/>
        <a:buFont typeface="Calibri" pitchFamily="34" charset="0"/>
        <a:buChar char="◦"/>
        <a:tabLst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marR="0" indent="-137160" algn="l" defTabSz="685800" rtl="0" eaLnBrk="1" fontAlgn="auto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4775FF"/>
        </a:buClr>
        <a:buSzTx/>
        <a:buFont typeface="Calibri" pitchFamily="34" charset="0"/>
        <a:buChar char="◦"/>
        <a:tabLst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69052-E464-42D5-BF81-D1D8894F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900" dirty="0"/>
              <a:t>文献解读</a:t>
            </a:r>
            <a:br>
              <a:rPr lang="en-US" altLang="zh-CN" sz="4900" dirty="0"/>
            </a:br>
            <a:r>
              <a:rPr lang="en-US" altLang="zh-CN" sz="4900" dirty="0"/>
              <a:t>Bank Runs, Deposit Insurance, and Liquidity</a:t>
            </a:r>
            <a:br>
              <a:rPr lang="en-US" altLang="zh-CN" sz="4900" dirty="0"/>
            </a:br>
            <a:r>
              <a:rPr lang="en-US" altLang="zh-CN" sz="4900" dirty="0"/>
              <a:t>JPE,1983</a:t>
            </a:r>
            <a:br>
              <a:rPr lang="en-US" altLang="zh-CN" dirty="0"/>
            </a:br>
            <a:r>
              <a:rPr lang="en-US" altLang="zh-CN" sz="3600" dirty="0"/>
              <a:t>by Douglas W. Diamond and Philip H. </a:t>
            </a:r>
            <a:r>
              <a:rPr lang="en-US" altLang="zh-CN" sz="3600" dirty="0" err="1"/>
              <a:t>Dybvig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F3F231-4F94-42B3-961F-F58FD51F89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林宏涛</a:t>
            </a:r>
            <a:endParaRPr lang="en-US" altLang="zh-CN" dirty="0"/>
          </a:p>
          <a:p>
            <a:r>
              <a:rPr lang="en-US" altLang="zh-CN" dirty="0"/>
              <a:t>2022/10/16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407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855D5-000A-F03A-DB5E-2E21C054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暂停流动性兑换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86118C-04CA-412D-F9BF-3F41BEACF5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/>
                  <a:t>一个很直观的解决方式：如果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期面临过多的取款需求，银行可以宣布暂停流动性兑换。</a:t>
                </a:r>
                <a:endParaRPr lang="en-US" altLang="zh-CN" dirty="0"/>
              </a:p>
              <a:p>
                <a:pPr lvl="1"/>
                <a:r>
                  <a:rPr lang="en-US" altLang="zh-CN" b="0" dirty="0"/>
                  <a:t>1</a:t>
                </a:r>
                <a:r>
                  <a:rPr lang="zh-CN" altLang="en-US" b="0" dirty="0"/>
                  <a:t>期取款的价值为：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</m:eqArr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:r>
                  <a:rPr lang="en-US" altLang="zh-CN" dirty="0"/>
                  <a:t>2</a:t>
                </a:r>
                <a:r>
                  <a:rPr lang="zh-CN" altLang="en-US" dirty="0"/>
                  <a:t>期取款的价值为：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</m:e>
                                </m:d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以上的策略建立在消费者分布是一个特定的分布，参数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是一个常数。我们继续改进，考虑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是一个随机变量的情形。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当然，这仍是可以实现的。银行常常知道如果信心修复，</a:t>
                </a:r>
                <a:r>
                  <a:rPr lang="en-US" altLang="zh-CN" dirty="0"/>
                  <a:t>“</a:t>
                </a:r>
                <a:r>
                  <a:rPr lang="zh-CN" altLang="en-US" dirty="0"/>
                  <a:t>正常</a:t>
                </a:r>
                <a:r>
                  <a:rPr lang="en-US" altLang="zh-CN" dirty="0"/>
                  <a:t>”</a:t>
                </a:r>
                <a:r>
                  <a:rPr lang="zh-CN" altLang="en-US" dirty="0"/>
                  <a:t>的取款量是多少。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86118C-04CA-412D-F9BF-3F41BEACF5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484" r="-364" b="-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0C0CA8-E970-1DE4-A8CF-E2B2C57F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2022/10/16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9F8A1-9312-2B53-8566-4C08F448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Diamond&amp;Dybvig-1983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32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53BAA-FF33-F8CB-CD4A-E6B45456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zh-CN" altLang="en-US" dirty="0"/>
              <a:t>的随机性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3658CB-942D-C90E-7A60-64F3418843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我们考虑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zh-CN" altLang="en-US" dirty="0"/>
                  <a:t>是一个不可观测的随机变量。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此时，完全信息均衡的结果取决于分布的实现值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，而非固定值。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不影响自我选择约束</a:t>
                </a:r>
                <a:endParaRPr lang="en-US" altLang="zh-CN" dirty="0"/>
              </a:p>
              <a:p>
                <a:r>
                  <a:rPr lang="zh-CN" altLang="en-US" dirty="0"/>
                  <a:t>我们可以发现，由于完全信息均衡的最优配置取决于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zh-CN" altLang="en-US" dirty="0"/>
                  <a:t>的实现值，这使得我们的活期存款合约无法实现最优配置。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首先，由于无法观测实现值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，我们无法写出合约的价值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。（核心在于没有一个准确的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期偿付）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并且，纯活期存款合约仍面临挤兑。</a:t>
                </a:r>
                <a:endParaRPr lang="en-US" altLang="zh-CN" dirty="0"/>
              </a:p>
              <a:p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的随机性，即使施加暂停流动性兑换条款也无法实现最优风险分担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3658CB-942D-C90E-7A60-64F3418843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830" r="-4848" b="-1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37F2C-0CA4-3D81-4A20-A23F1FE3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2022/10/16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8812C-0D05-67ED-AEF9-4A479596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Diamond&amp;Dybvig-1983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2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30213-9C39-EC5F-74A0-711D4B29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存款保险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088880-D4C2-AA39-2B2B-82519865FC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zh-CN" altLang="en-US" dirty="0"/>
                  <a:t>现在向纯活期存款合约上附加存款保险：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保持模型封闭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不违反资源约束</a:t>
                </a:r>
                <a:endParaRPr lang="en-US" altLang="zh-CN" dirty="0"/>
              </a:p>
              <a:p>
                <a:r>
                  <a:rPr lang="zh-CN" altLang="en-US" dirty="0"/>
                  <a:t>以上两点说明了，政府需要为存款保险筹措资金，为此应该向消费者征税。</a:t>
                </a:r>
                <a:endParaRPr lang="en-US" altLang="zh-CN" dirty="0"/>
              </a:p>
              <a:p>
                <a:r>
                  <a:rPr lang="zh-CN" altLang="en-US" dirty="0"/>
                  <a:t>征税的目标很明确：为了惩罚提前取款的人。</a:t>
                </a:r>
                <a:endParaRPr lang="en-US" altLang="zh-CN" dirty="0"/>
              </a:p>
              <a:p>
                <a:r>
                  <a:rPr lang="zh-CN" altLang="en-US" dirty="0"/>
                  <a:t>取款的金额取决了两个目标：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1</a:t>
                </a:r>
                <a:r>
                  <a:rPr lang="zh-CN" altLang="en-US" dirty="0"/>
                  <a:t>期到底有多少人取款。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银行给出的利率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是多少。</a:t>
                </a:r>
                <a:endParaRPr lang="en-US" altLang="zh-CN" dirty="0"/>
              </a:p>
              <a:p>
                <a:pPr marL="59544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&amp;1−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1∗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&amp;1−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存款人将关心他们取款的税后金额。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088880-D4C2-AA39-2B2B-82519865FC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70" t="-1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A9546E-6CEC-B4AF-61E1-16827166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2022/10/16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ACAD3-5A37-0C5F-BBB9-C2CA4B6E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Diamond&amp;Dybvig-1983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75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67E5A-8006-FEA6-67AC-23E8BABC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保险的活期存款合约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F776FF-41D5-3876-47B3-EFBFADAEF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zh-CN" dirty="0"/>
                  <a:t>1</a:t>
                </a:r>
                <a:r>
                  <a:rPr lang="zh-CN" altLang="en-US" dirty="0"/>
                  <a:t>期的合约价值：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bSup>
                              <m:sSub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&amp;1           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2</a:t>
                </a:r>
                <a:r>
                  <a:rPr lang="zh-CN" altLang="en-US" dirty="0"/>
                  <a:t>期的合约价值：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sSubSup>
                                      <m:sSubSup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1∗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den>
                            </m:f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2∗</m:t>
                                </m:r>
                              </m:sup>
                            </m:sSub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den>
                            </m:f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    =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注意到，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所有类型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消费者都会在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期取款，且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没有类型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会提前取款。这是一个占优策略均衡！最终的实现值是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，没有人有挤兑的动机。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1∗</m:t>
                        </m:r>
                      </m:sup>
                    </m:sSubSup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2∗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当挤兑被完全的排除，保险可以无成本的实现最优风险分担，因为没有人会提前取款。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F776FF-41D5-3876-47B3-EFBFADAEF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0" r="-1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4BC83-77AB-D493-5F29-D917CF05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2022/10/16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6059D1-7674-33F6-3BBB-64518F20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Diamond&amp;Dybvig-1983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58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AC46E-6E90-69BC-2ED4-160CC676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进一步讨论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759BC-7745-5E64-2351-A0001A99E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无风险的生产技术排除了银行的贷款的资产选择，这其中存在道德风险问题，引入风险资产和道德风险则可以进一步研究对银行的监管问题。</a:t>
            </a:r>
            <a:endParaRPr lang="en-US" altLang="zh-CN" dirty="0"/>
          </a:p>
          <a:p>
            <a:r>
              <a:rPr lang="zh-CN" altLang="en-US" dirty="0"/>
              <a:t>与银行类似，公司的负债也比资产的流动性更强，同样存在债权人向公司挤兑的情形，破产保护法是一个很类似可暂停兑换的条款。并且金融中介机构持有了大量的公司短期债务。同时，公司发行短期商业票据经常要求当公司不能展期时，获得银行的信贷额度来偿还发行，相当于金融中介为公司的流动性转换提供了保险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A99DC-CF23-B995-1F5A-2C45366A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2022/10/16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F1FC53-0FA4-3E48-1999-FB2D6C51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Diamond&amp;Dybvig-1983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5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516A2-2818-3B63-7908-6736275C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环境设定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D234B9-46CA-327D-1E7A-208D88BC3B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altLang="zh-CN" dirty="0"/>
                  <a:t>T = 0, 1, 2</a:t>
                </a:r>
              </a:p>
              <a:p>
                <a:r>
                  <a:rPr lang="zh-CN" altLang="en-US" dirty="0"/>
                  <a:t>单一商品经济</a:t>
                </a:r>
                <a:endParaRPr lang="en-US" altLang="zh-CN" dirty="0"/>
              </a:p>
              <a:p>
                <a:r>
                  <a:rPr lang="zh-CN" altLang="en-US" dirty="0"/>
                  <a:t>禀赋：所有人在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期被赋予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单位商品生产：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单位商品在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期投入生产，将在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期产出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b="0" dirty="0"/>
                  <a:t>单位商品</a:t>
                </a:r>
                <a:endParaRPr lang="en-US" altLang="zh-CN" b="0" dirty="0"/>
              </a:p>
              <a:p>
                <a:pPr lvl="1"/>
                <a:r>
                  <a:rPr lang="zh-CN" altLang="en-US" b="0" dirty="0"/>
                  <a:t>但如果生产在</a:t>
                </a:r>
                <a:r>
                  <a:rPr lang="en-US" altLang="zh-CN" b="0" dirty="0"/>
                  <a:t>1</a:t>
                </a:r>
                <a:r>
                  <a:rPr lang="zh-CN" altLang="en-US" b="0" dirty="0"/>
                  <a:t>期被终止，那么残值就是初始的投资</a:t>
                </a:r>
                <a:endParaRPr lang="en-US" altLang="zh-CN" b="0" dirty="0"/>
              </a:p>
              <a:p>
                <a:pPr marL="59544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   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      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1                    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                    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lvl="1"/>
                <a:r>
                  <a:rPr lang="zh-CN" altLang="en-US" b="0" dirty="0"/>
                  <a:t>消费者在各期间可以无成本的将自己的商品</a:t>
                </a:r>
                <a:r>
                  <a:rPr lang="en-US" altLang="zh-CN" b="0" dirty="0"/>
                  <a:t>“</a:t>
                </a:r>
                <a:r>
                  <a:rPr lang="zh-CN" altLang="en-US" b="0" dirty="0"/>
                  <a:t>藏</a:t>
                </a:r>
                <a:r>
                  <a:rPr lang="en-US" altLang="zh-CN" b="0" dirty="0"/>
                  <a:t>”</a:t>
                </a:r>
                <a:r>
                  <a:rPr lang="zh-CN" altLang="en-US" b="0" dirty="0"/>
                  <a:t>起来，留到未来消费。（储存）</a:t>
                </a:r>
                <a:endParaRPr lang="en-US" altLang="zh-CN" dirty="0"/>
              </a:p>
              <a:p>
                <a:r>
                  <a:rPr lang="zh-CN" altLang="en-US" dirty="0"/>
                  <a:t>参与者：在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消费者是同质的，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期存在异质性，存在两类消费者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类型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：缺乏耐心的消费者：只关注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期消费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类型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：耐心的消费者：只关注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期消费</a:t>
                </a:r>
                <a:endParaRPr lang="en-US" altLang="zh-CN" dirty="0"/>
              </a:p>
              <a:p>
                <a:pPr marL="59544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;</m:t>
                          </m:r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 &amp;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𝑡𝑦𝑝𝑒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1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𝑠𝑡𝑎𝑡𝑒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 &amp;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𝑡𝑦𝑝𝑒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2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𝑠𝑡𝑎𝑡𝑒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m:rPr>
                                  <m:nor/>
                                </m:rPr>
                                <a:rPr lang="en-US" altLang="zh-CN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zh-CN" altLang="en-US" b="0" dirty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b="0" dirty="0"/>
                  <a:t>，效用函数满足稻田条件，相对风险厌恶系数为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D234B9-46CA-327D-1E7A-208D88BC3B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8" t="-1176" r="-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3C14BF-8E15-CAC5-40CC-5E499C93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2022/10/16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67348-0727-69C7-CFF5-4B2F4A1F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Diamond&amp;Dybvig-1983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8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4D112-B043-0AFC-C989-0071541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信息不对称均衡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525941-5161-37F7-1BBA-D1E513772D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消费者在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期得知自己的类型，并且这个信息由消费者私有。消费者的分布是一个公开的信息。</a:t>
                </a:r>
                <a:endParaRPr lang="en-US" altLang="zh-CN" dirty="0"/>
              </a:p>
              <a:p>
                <a:pPr lvl="1"/>
                <a:r>
                  <a:rPr lang="zh-CN" altLang="en-US" b="0" dirty="0">
                    <a:latin typeface="Cambria Math" panose="02040503050406030204" pitchFamily="18" charset="0"/>
                  </a:rPr>
                  <a:t>消费者为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的连续统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zh-CN" altLang="en-US" dirty="0"/>
                  <a:t>比例的消费者将成为类型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的消费者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在现在的讨论我们首先设定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zh-CN" altLang="en-US" dirty="0"/>
                  <a:t>是固定的常数，后面也将讨论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是一个随机变量的情形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525941-5161-37F7-1BBA-D1E513772D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69" r="-1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4E5F65-E93B-396A-3091-6132BF404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2022/10/16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4CD91-536A-DEF1-7AEA-99D9472A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Diamond&amp;Dybvig-1983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11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A8515-59F4-60B8-773C-1BB51D98A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完全的期货市场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26698F-E1FD-1962-4AF5-EA905CAF5C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首先，我们考虑消费者直接持有商品，并且有完备的期货市场。由于产出的确定性，各期商品的价格被完全确定。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在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期，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单位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期商品价格为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单位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期商品价格为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在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期，由于所有消费者都是同质的，所有人都会选择将自己的全部禀赋投资于生产。这是由于投资策略占优于储存策略。</a:t>
                </a:r>
                <a:endParaRPr lang="en-US" altLang="zh-CN" dirty="0"/>
              </a:p>
              <a:p>
                <a:r>
                  <a:rPr lang="zh-CN" altLang="en-US" dirty="0"/>
                  <a:t>此时，经济中不会发生任何交易，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期变为类型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消费者一定会中断生产，而类型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消费者一定会继续生产。</a:t>
                </a:r>
                <a:endParaRPr lang="en-US" altLang="zh-CN" dirty="0"/>
              </a:p>
              <a:p>
                <a:r>
                  <a:rPr lang="zh-CN" altLang="en-US" dirty="0"/>
                  <a:t>我们用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zh-CN" altLang="en-US" dirty="0"/>
                  <a:t>表示类型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的消费者在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期的消费。</a:t>
                </a:r>
                <a:endParaRPr lang="en-US" altLang="zh-CN" dirty="0"/>
              </a:p>
              <a:p>
                <a:r>
                  <a:rPr lang="zh-CN" altLang="en-US" dirty="0"/>
                  <a:t>信息不对称均衡：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 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 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26698F-E1FD-1962-4AF5-EA905CAF5C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307" r="-2606" b="-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B30ACF-9AD0-0968-7DF3-9D2E232D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2022/10/16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362822-5B5A-CF43-2A0B-BE207910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Diamond&amp;Dybvig-1983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3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2B73B-7C8E-18D8-3D71-0F23366B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什么是风险？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0E4201D-37C3-0CE9-C16C-6FC22FA1E8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zh-CN" altLang="en-US" dirty="0"/>
                  <a:t>信息不对称均衡：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 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 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b="0" dirty="0">
                    <a:latin typeface="Cambria Math" panose="02040503050406030204" pitchFamily="18" charset="0"/>
                  </a:rPr>
                  <a:t>类型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1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的消费者的边际效用是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b="0" dirty="0">
                    <a:latin typeface="Cambria Math" panose="02040503050406030204" pitchFamily="18" charset="0"/>
                  </a:rPr>
                  <a:t>类型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2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的消费者的边际效用是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b="0" dirty="0">
                    <a:latin typeface="Cambria Math" panose="02040503050406030204" pitchFamily="18" charset="0"/>
                  </a:rPr>
                  <a:t>我们假设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可以证明类型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2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的消费者的</a:t>
                </a:r>
                <a:r>
                  <a:rPr lang="zh-CN" altLang="en-US" b="0">
                    <a:latin typeface="Cambria Math" panose="02040503050406030204" pitchFamily="18" charset="0"/>
                  </a:rPr>
                  <a:t>边际效用小于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类型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1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消费者：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m:rPr>
                        <m:aln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𝜕𝛾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nary>
                  </m:oMath>
                </a14:m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nary>
                  </m:oMath>
                </a14:m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回忆：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从事前来看，不幸的成为类型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使自己的效用降低是一种风险。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0E4201D-37C3-0CE9-C16C-6FC22FA1E8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2353" b="-1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9FB1F-D884-E2BC-BFD1-639A6FC4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2022/10/16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138BD-9269-97F4-45BF-86AE29CD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Diamond&amp;Dybvig-1983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65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EB422-DEC9-1783-AD8C-4518A238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完全信息均衡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4604AD-6BD6-B55E-BED4-7527CF0478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zh-CN" altLang="en-US" dirty="0"/>
                  <a:t>消费者在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期的状态，所有人可观测。此时，市场上存在改善配置的可能性。</a:t>
                </a:r>
                <a:endParaRPr lang="en-US" altLang="zh-CN" dirty="0"/>
              </a:p>
              <a:p>
                <a:r>
                  <a:rPr lang="zh-CN" altLang="en-US" dirty="0"/>
                  <a:t>由于消费者的状态可以无成本的查验，存在这样一份保险合约可以对冲你不幸成为类型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消费者的风险，使得所有的风险厌恶的消费者的效用提升。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保险价格：</a:t>
                </a:r>
                <a:r>
                  <a:rPr lang="en-US" altLang="zh-CN" dirty="0"/>
                  <a:t>1</a:t>
                </a:r>
              </a:p>
              <a:p>
                <a:pPr lvl="1"/>
                <a:r>
                  <a:rPr lang="zh-CN" altLang="en-US" dirty="0"/>
                  <a:t>保险条款：如果你在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期不幸成为类型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的消费者，你可以获得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dirty="0"/>
                  <a:t>单位商品；代价是如果你幸运的成为类型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的消费者，你获得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1∗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2∗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2∗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合约满足自我选择约束：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1∗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&gt;1,  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1∗</m:t>
                        </m:r>
                      </m:sup>
                    </m:sSubSup>
                  </m:oMath>
                </a14:m>
                <a:r>
                  <a:rPr lang="en-US" altLang="zh-CN" dirty="0"/>
                  <a:t>（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是否意味着不对称信息也有最优保险？</a:t>
                </a:r>
                <a:r>
                  <a:rPr lang="en-US" altLang="zh-CN" dirty="0"/>
                  <a:t>）</a:t>
                </a:r>
              </a:p>
              <a:p>
                <a:r>
                  <a:rPr lang="zh-CN" altLang="en-US" dirty="0"/>
                  <a:t>事前所有的消费者都会购买参与保险，由于所有消费者都是风险厌恶的（</a:t>
                </a:r>
                <a:r>
                  <a:rPr lang="en-US" altLang="zh-CN" dirty="0"/>
                  <a:t>the utility function is concave</a:t>
                </a:r>
                <a:r>
                  <a:rPr lang="zh-CN" altLang="en-US" dirty="0"/>
                  <a:t>），且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期时才得知自己是什么类型的消费者。此时，所有的消费者通过购买保险合约，实现了最优的风险分担。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4604AD-6BD6-B55E-BED4-7527CF0478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1" t="-2222" r="-3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C0758-133E-E5FB-03B8-ADAC670F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2022/10/16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64CCD-158B-82FC-BE90-975CC6F8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Diamond&amp;Dybvig-1983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3B90A-AF36-BE7B-C9FE-9578534C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银行作为合约的提供方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CA8138-E704-62DF-E4D0-7E792A5C83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银行通过向用户提供流动性的方式可以实现最优的风险分担。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银行向储户提供活期存款服务：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1</a:t>
                </a:r>
                <a:r>
                  <a:rPr lang="zh-CN" altLang="en-US" dirty="0"/>
                  <a:t>单位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期存款，在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期可以取出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dirty="0"/>
                  <a:t>在</a:t>
                </a:r>
                <a:r>
                  <a:rPr lang="en-US" altLang="zh-CN" b="0" dirty="0"/>
                  <a:t>2</a:t>
                </a:r>
                <a:r>
                  <a:rPr lang="zh-CN" altLang="en-US" b="0" dirty="0"/>
                  <a:t>期取出取决于</a:t>
                </a:r>
                <a:r>
                  <a:rPr lang="en-US" altLang="zh-CN" b="0" dirty="0"/>
                  <a:t>1</a:t>
                </a:r>
                <a:r>
                  <a:rPr lang="zh-CN" altLang="en-US" b="0" dirty="0"/>
                  <a:t>期剩余的银行资产</a:t>
                </a:r>
                <a:endParaRPr lang="en-US" altLang="zh-CN" b="0" dirty="0"/>
              </a:p>
              <a:p>
                <a:pPr lvl="2"/>
                <a:r>
                  <a:rPr lang="zh-CN" altLang="en-US" b="0" dirty="0"/>
                  <a:t>取款顺序是一个随机的序列直到银行的资产被取空</a:t>
                </a:r>
                <a:endParaRPr lang="en-US" altLang="zh-CN" b="0" dirty="0"/>
              </a:p>
              <a:p>
                <a:pPr lvl="1"/>
                <a:r>
                  <a:rPr lang="en-US" altLang="zh-CN" b="0" dirty="0"/>
                  <a:t>1</a:t>
                </a:r>
                <a:r>
                  <a:rPr lang="zh-CN" altLang="en-US" b="0" dirty="0"/>
                  <a:t>期取款的价值为：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eqArr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:r>
                  <a:rPr lang="en-US" altLang="zh-CN" dirty="0"/>
                  <a:t>2</a:t>
                </a:r>
                <a:r>
                  <a:rPr lang="zh-CN" altLang="en-US" dirty="0"/>
                  <a:t>期取款的价值为：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/>
              </a:p>
              <a:p>
                <a:pPr lvl="2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CA8138-E704-62DF-E4D0-7E792A5C8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69" r="-2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5DBAB2-6808-F591-92AA-964C2F17C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2022/10/16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956BA-B9EB-B089-1A0C-A470196F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Diamond&amp;Dybvig-1983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99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228E1-674C-E66D-82EE-DE3C7B73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均衡决策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ED3E942-10BF-5E01-3DB1-37A756BE7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zh-CN" altLang="en-US" dirty="0"/>
                  <a:t>很自然的，银行需要设置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1∗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此时，所有人都会选择储蓄。</a:t>
                </a:r>
                <a:endParaRPr lang="en-US" altLang="zh-CN" dirty="0"/>
              </a:p>
              <a:p>
                <a:r>
                  <a:rPr lang="en-US" altLang="zh-CN" dirty="0"/>
                  <a:t>“</a:t>
                </a:r>
                <a:r>
                  <a:rPr lang="zh-CN" altLang="en-US" dirty="0"/>
                  <a:t>好</a:t>
                </a:r>
                <a:r>
                  <a:rPr lang="en-US" altLang="zh-CN" dirty="0"/>
                  <a:t>”</a:t>
                </a:r>
                <a:r>
                  <a:rPr lang="zh-CN" altLang="en-US" dirty="0"/>
                  <a:t>均衡：由于，活期存款合约所给出的利率满足自我选择约束，因此在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期所有类型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的消费者都选择取款，而所有类型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的消费者都选择等待，经济的</a:t>
                </a:r>
                <a:r>
                  <a:rPr lang="en-US" altLang="zh-CN" dirty="0"/>
                  <a:t>“</a:t>
                </a:r>
                <a:r>
                  <a:rPr lang="zh-CN" altLang="en-US" dirty="0"/>
                  <a:t>好</a:t>
                </a:r>
                <a:r>
                  <a:rPr lang="en-US" altLang="zh-CN" dirty="0"/>
                  <a:t>”</a:t>
                </a:r>
                <a:r>
                  <a:rPr lang="zh-CN" altLang="en-US" dirty="0"/>
                  <a:t>均衡就是前面我们所刻画的完全信息均衡。</a:t>
                </a:r>
                <a:endParaRPr lang="en-US" altLang="zh-CN" dirty="0"/>
              </a:p>
              <a:p>
                <a:r>
                  <a:rPr lang="zh-CN" altLang="en-US" dirty="0"/>
                  <a:t>另一种均衡是：挤兑。所有的消费者十分恐慌，都选择在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期取款，如果大家预期其他人可能会取款，由于此时银行存款的面值大于银行的资产，那么自己也去取款则是一个占优策略，。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对于所有的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dirty="0"/>
                  <a:t>，挤兑均衡都是存在的。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不存在挤兑均衡，但是此时银行不提供任何流动性服务。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在挤兑均衡下的配置是一个比信息不对称均衡还要差的配置，这时所有人</a:t>
                </a:r>
                <a:r>
                  <a:rPr lang="en-US" altLang="zh-CN" dirty="0"/>
                  <a:t>“</a:t>
                </a:r>
                <a:r>
                  <a:rPr lang="zh-CN" altLang="en-US" dirty="0"/>
                  <a:t>平均</a:t>
                </a:r>
                <a:r>
                  <a:rPr lang="en-US" altLang="zh-CN" dirty="0"/>
                  <a:t>”</a:t>
                </a:r>
                <a:r>
                  <a:rPr lang="zh-CN" altLang="en-US" dirty="0"/>
                  <a:t>从银行获得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单位商品，而直接持有商品，你将至少获得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单位商品。挤兑使得最优风险分担无法实现，并且此时，所有的生产都中断了（其中一些生产本该实现）。这就是挤兑对经济造成的影响，是通过使得实体部门的生产中断来实现的。</a:t>
                </a:r>
                <a:endParaRPr lang="en-US" altLang="zh-CN" dirty="0"/>
              </a:p>
              <a:p>
                <a:r>
                  <a:rPr lang="zh-CN" altLang="en-US" dirty="0"/>
                  <a:t>什么导致了挤兑？任何你预期要发生挤兑的因素，都将导致挤兑的发生。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ED3E942-10BF-5E01-3DB1-37A756BE7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1" t="-2092" r="-1152" b="-1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7E525D-61E0-398F-EBAC-BCAFE419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2022/10/16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10BDE7-537A-F11B-D397-70717705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Diamond&amp;Dybvig-1983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88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2F3E8-F0E4-7E82-0465-AB8379DC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纯活期存款合约的价值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4A8F08-488F-7215-916E-923B4C02E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即使经济中存在一个正概率的挤兑均衡，人们仍然可以将自己的一部分商品存放在银行。因为活期存款合约所实现的好均衡是优于信息不对称均衡的。</a:t>
            </a:r>
            <a:endParaRPr lang="en-US" altLang="zh-CN" dirty="0"/>
          </a:p>
          <a:p>
            <a:r>
              <a:rPr lang="zh-CN" altLang="en-US" dirty="0"/>
              <a:t>接下来，我们将进一步在纯活期存款合约上添加条款来防止挤兑的发生。</a:t>
            </a:r>
            <a:endParaRPr lang="en-US" altLang="zh-CN" dirty="0"/>
          </a:p>
          <a:p>
            <a:pPr marL="45720" indent="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39F376-FC45-732A-F158-9788846F0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2022/10/16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567CF7-34C8-5C95-27F4-655E0E81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Diamond&amp;Dybvig-1983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4172"/>
      </p:ext>
    </p:extLst>
  </p:cSld>
  <p:clrMapOvr>
    <a:masterClrMapping/>
  </p:clrMapOvr>
</p:sld>
</file>

<file path=ppt/theme/theme1.xml><?xml version="1.0" encoding="utf-8"?>
<a:theme xmlns:a="http://schemas.openxmlformats.org/drawingml/2006/main" name="HH21">
  <a:themeElements>
    <a:clrScheme name="Custom 2">
      <a:dk1>
        <a:srgbClr val="000000"/>
      </a:dk1>
      <a:lt1>
        <a:srgbClr val="FFFFFF"/>
      </a:lt1>
      <a:dk2>
        <a:srgbClr val="7F7F7F"/>
      </a:dk2>
      <a:lt2>
        <a:srgbClr val="CCDDEA"/>
      </a:lt2>
      <a:accent1>
        <a:srgbClr val="4775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998E3"/>
      </a:hlink>
      <a:folHlink>
        <a:srgbClr val="FFFFFF"/>
      </a:folHlink>
    </a:clrScheme>
    <a:fontScheme name="自定义 1">
      <a:majorFont>
        <a:latin typeface="Arial"/>
        <a:ea typeface="黑体"/>
        <a:cs typeface=""/>
      </a:majorFont>
      <a:minorFont>
        <a:latin typeface="Palatino Linotype"/>
        <a:ea typeface="楷体"/>
        <a:cs typeface="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H21" id="{619C3181-FE2C-41C7-B351-C17FA667C154}" vid="{13175140-C392-446F-83FC-68FC7CB8217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HH21</Template>
  <TotalTime>15869</TotalTime>
  <Words>1788</Words>
  <Application>Microsoft Office PowerPoint</Application>
  <PresentationFormat>宽屏</PresentationFormat>
  <Paragraphs>124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方正姚体</vt:lpstr>
      <vt:lpstr>Arial</vt:lpstr>
      <vt:lpstr>Calibri</vt:lpstr>
      <vt:lpstr>Cambria Math</vt:lpstr>
      <vt:lpstr>Palatino Linotype</vt:lpstr>
      <vt:lpstr>Wingdings</vt:lpstr>
      <vt:lpstr>HH21</vt:lpstr>
      <vt:lpstr>文献解读 Bank Runs, Deposit Insurance, and Liquidity JPE,1983 by Douglas W. Diamond and Philip H. Dybvig</vt:lpstr>
      <vt:lpstr>环境设定</vt:lpstr>
      <vt:lpstr>信息不对称均衡</vt:lpstr>
      <vt:lpstr>完全的期货市场</vt:lpstr>
      <vt:lpstr>什么是风险？</vt:lpstr>
      <vt:lpstr>完全信息均衡</vt:lpstr>
      <vt:lpstr>银行作为合约的提供方</vt:lpstr>
      <vt:lpstr>均衡决策</vt:lpstr>
      <vt:lpstr>纯活期存款合约的价值</vt:lpstr>
      <vt:lpstr>暂停流动性兑换</vt:lpstr>
      <vt:lpstr>t的随机性</vt:lpstr>
      <vt:lpstr>存款保险</vt:lpstr>
      <vt:lpstr>保险的活期存款合约</vt:lpstr>
      <vt:lpstr>进一步讨论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Diamond&amp;Dybvig-1983-slides</dc:title>
  <dc:creator>林宏涛</dc:creator>
  <cp:lastModifiedBy>林宏涛</cp:lastModifiedBy>
  <cp:revision>66</cp:revision>
  <dcterms:created xsi:type="dcterms:W3CDTF">2017-10-09T07:12:42Z</dcterms:created>
  <dcterms:modified xsi:type="dcterms:W3CDTF">2022-10-21T04:46:33Z</dcterms:modified>
</cp:coreProperties>
</file>