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 id="257" r:id="rId3"/>
    <p:sldId id="292" r:id="rId4"/>
    <p:sldId id="290" r:id="rId5"/>
    <p:sldId id="291" r:id="rId6"/>
    <p:sldId id="289" r:id="rId7"/>
    <p:sldId id="258" r:id="rId8"/>
    <p:sldId id="293" r:id="rId9"/>
    <p:sldId id="294" r:id="rId10"/>
    <p:sldId id="261" r:id="rId11"/>
    <p:sldId id="296" r:id="rId12"/>
    <p:sldId id="295" r:id="rId13"/>
    <p:sldId id="262" r:id="rId14"/>
    <p:sldId id="297" r:id="rId15"/>
    <p:sldId id="298" r:id="rId16"/>
    <p:sldId id="299" r:id="rId17"/>
    <p:sldId id="270" r:id="rId18"/>
    <p:sldId id="300" r:id="rId19"/>
    <p:sldId id="301" r:id="rId20"/>
    <p:sldId id="276" r:id="rId21"/>
    <p:sldId id="302" r:id="rId22"/>
    <p:sldId id="304" r:id="rId23"/>
    <p:sldId id="305" r:id="rId24"/>
    <p:sldId id="306" r:id="rId25"/>
    <p:sldId id="307" r:id="rId26"/>
    <p:sldId id="308" r:id="rId27"/>
    <p:sldId id="309" r:id="rId28"/>
    <p:sldId id="310" r:id="rId29"/>
    <p:sldId id="311" r:id="rId30"/>
    <p:sldId id="31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16"/>
    <p:restoredTop sz="93595"/>
  </p:normalViewPr>
  <p:slideViewPr>
    <p:cSldViewPr snapToGrid="0" showGuides="1">
      <p:cViewPr varScale="1">
        <p:scale>
          <a:sx n="46" d="100"/>
          <a:sy n="46" d="100"/>
        </p:scale>
        <p:origin x="62" y="9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359910"/>
          </a:xfrm>
        </p:spPr>
        <p:txBody>
          <a:bodyPr anchor="b">
            <a:normAutofit/>
          </a:bodyPr>
          <a:lstStyle>
            <a:lvl1pPr algn="ctr">
              <a:lnSpc>
                <a:spcPct val="100000"/>
              </a:lnSpc>
              <a:defRPr sz="5400" kern="0" spc="0" baseline="0">
                <a:solidFill>
                  <a:schemeClr val="tx1">
                    <a:lumMod val="85000"/>
                    <a:lumOff val="15000"/>
                  </a:schemeClr>
                </a:solidFill>
                <a:latin typeface="Palatino Linotype" panose="02040502050505030304" pitchFamily="18" charset="0"/>
                <a:ea typeface="方正姚体" panose="02010601030101010101" pitchFamily="2" charset="-122"/>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97280" y="4293705"/>
            <a:ext cx="10058400" cy="1304916"/>
          </a:xfrm>
        </p:spPr>
        <p:txBody>
          <a:bodyPr lIns="91440" rIns="91440">
            <a:normAutofit/>
          </a:bodyPr>
          <a:lstStyle>
            <a:lvl1pPr marL="0" indent="0" algn="ctr">
              <a:buNone/>
              <a:defRPr sz="2800" kern="0" cap="none" spc="0" baseline="0">
                <a:solidFill>
                  <a:schemeClr val="tx2"/>
                </a:solidFill>
                <a:latin typeface="Palatino Linotype" panose="02040502050505030304" pitchFamily="18" charset="0"/>
                <a:ea typeface="华文新魏" panose="02010800040101010101" pitchFamily="2" charset="-122"/>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cxnSp>
        <p:nvCxnSpPr>
          <p:cNvPr id="9" name="Straight Connector 8"/>
          <p:cNvCxnSpPr/>
          <p:nvPr/>
        </p:nvCxnSpPr>
        <p:spPr>
          <a:xfrm>
            <a:off x="1158240" y="4206283"/>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日期占位符 11">
            <a:extLst>
              <a:ext uri="{FF2B5EF4-FFF2-40B4-BE49-F238E27FC236}">
                <a16:creationId xmlns:a16="http://schemas.microsoft.com/office/drawing/2014/main" id="{D071F5EF-E6AA-49FC-BB1A-EDC57113D0BC}"/>
              </a:ext>
            </a:extLst>
          </p:cNvPr>
          <p:cNvSpPr>
            <a:spLocks noGrp="1"/>
          </p:cNvSpPr>
          <p:nvPr>
            <p:ph type="dt" sz="half" idx="10"/>
          </p:nvPr>
        </p:nvSpPr>
        <p:spPr/>
        <p:txBody>
          <a:bodyPr/>
          <a:lstStyle/>
          <a:p>
            <a:fld id="{3868E2BD-14D4-7842-8216-4A4D76C414D6}" type="datetimeFigureOut">
              <a:rPr kumimoji="1" lang="zh-CN" altLang="en-US" smtClean="0"/>
              <a:t>2022/11/20</a:t>
            </a:fld>
            <a:endParaRPr kumimoji="1" lang="zh-CN" altLang="en-US"/>
          </a:p>
        </p:txBody>
      </p:sp>
      <p:sp>
        <p:nvSpPr>
          <p:cNvPr id="13" name="页脚占位符 12">
            <a:extLst>
              <a:ext uri="{FF2B5EF4-FFF2-40B4-BE49-F238E27FC236}">
                <a16:creationId xmlns:a16="http://schemas.microsoft.com/office/drawing/2014/main" id="{A84BE39A-EC69-47E0-88C3-C23F28B6470B}"/>
              </a:ext>
            </a:extLst>
          </p:cNvPr>
          <p:cNvSpPr>
            <a:spLocks noGrp="1"/>
          </p:cNvSpPr>
          <p:nvPr>
            <p:ph type="ftr" sz="quarter" idx="11"/>
          </p:nvPr>
        </p:nvSpPr>
        <p:spPr/>
        <p:txBody>
          <a:bodyPr/>
          <a:lstStyle/>
          <a:p>
            <a:endParaRPr kumimoji="1" lang="zh-CN" altLang="en-US"/>
          </a:p>
        </p:txBody>
      </p:sp>
      <p:sp>
        <p:nvSpPr>
          <p:cNvPr id="14" name="灯片编号占位符 13">
            <a:extLst>
              <a:ext uri="{FF2B5EF4-FFF2-40B4-BE49-F238E27FC236}">
                <a16:creationId xmlns:a16="http://schemas.microsoft.com/office/drawing/2014/main" id="{2F8B7760-9974-49A5-9F91-F912FB05BB7D}"/>
              </a:ext>
            </a:extLst>
          </p:cNvPr>
          <p:cNvSpPr>
            <a:spLocks noGrp="1"/>
          </p:cNvSpPr>
          <p:nvPr>
            <p:ph type="sldNum" sz="quarter" idx="12"/>
          </p:nvPr>
        </p:nvSpPr>
        <p:spPr/>
        <p:txBody>
          <a:bodyPr/>
          <a:lstStyle/>
          <a:p>
            <a:fld id="{FC3493E8-3E2E-0345-BB66-2E521F06C660}" type="slidenum">
              <a:rPr kumimoji="1" lang="zh-CN" altLang="en-US" smtClean="0"/>
              <a:t>‹#›</a:t>
            </a:fld>
            <a:endParaRPr kumimoji="1" lang="zh-CN" altLang="en-US"/>
          </a:p>
        </p:txBody>
      </p:sp>
    </p:spTree>
    <p:extLst>
      <p:ext uri="{BB962C8B-B14F-4D97-AF65-F5344CB8AC3E}">
        <p14:creationId xmlns:p14="http://schemas.microsoft.com/office/powerpoint/2010/main" val="970207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日期占位符 6">
            <a:extLst>
              <a:ext uri="{FF2B5EF4-FFF2-40B4-BE49-F238E27FC236}">
                <a16:creationId xmlns:a16="http://schemas.microsoft.com/office/drawing/2014/main" id="{CD6B00A7-C5F0-4D2F-BD71-BBAE89866208}"/>
              </a:ext>
            </a:extLst>
          </p:cNvPr>
          <p:cNvSpPr>
            <a:spLocks noGrp="1"/>
          </p:cNvSpPr>
          <p:nvPr>
            <p:ph type="dt" sz="half" idx="10"/>
          </p:nvPr>
        </p:nvSpPr>
        <p:spPr/>
        <p:txBody>
          <a:bodyPr/>
          <a:lstStyle/>
          <a:p>
            <a:fld id="{3868E2BD-14D4-7842-8216-4A4D76C414D6}" type="datetimeFigureOut">
              <a:rPr kumimoji="1" lang="zh-CN" altLang="en-US" smtClean="0"/>
              <a:t>2022/11/20</a:t>
            </a:fld>
            <a:endParaRPr kumimoji="1" lang="zh-CN" altLang="en-US"/>
          </a:p>
        </p:txBody>
      </p:sp>
      <p:sp>
        <p:nvSpPr>
          <p:cNvPr id="8" name="页脚占位符 7">
            <a:extLst>
              <a:ext uri="{FF2B5EF4-FFF2-40B4-BE49-F238E27FC236}">
                <a16:creationId xmlns:a16="http://schemas.microsoft.com/office/drawing/2014/main" id="{A51FBA01-48DC-40DE-A8CD-7F56F9C5FF93}"/>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0B4BD07-A181-455E-9764-EDB300C73EDF}"/>
              </a:ext>
            </a:extLst>
          </p:cNvPr>
          <p:cNvSpPr>
            <a:spLocks noGrp="1"/>
          </p:cNvSpPr>
          <p:nvPr>
            <p:ph type="sldNum" sz="quarter" idx="12"/>
          </p:nvPr>
        </p:nvSpPr>
        <p:spPr/>
        <p:txBody>
          <a:bodyPr/>
          <a:lstStyle/>
          <a:p>
            <a:fld id="{FC3493E8-3E2E-0345-BB66-2E521F06C660}" type="slidenum">
              <a:rPr kumimoji="1" lang="zh-CN" altLang="en-US" smtClean="0"/>
              <a:t>‹#›</a:t>
            </a:fld>
            <a:endParaRPr kumimoji="1" lang="zh-CN" altLang="en-US"/>
          </a:p>
        </p:txBody>
      </p:sp>
    </p:spTree>
    <p:extLst>
      <p:ext uri="{BB962C8B-B14F-4D97-AF65-F5344CB8AC3E}">
        <p14:creationId xmlns:p14="http://schemas.microsoft.com/office/powerpoint/2010/main" val="21139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2" y="414784"/>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3"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日期占位符 7">
            <a:extLst>
              <a:ext uri="{FF2B5EF4-FFF2-40B4-BE49-F238E27FC236}">
                <a16:creationId xmlns:a16="http://schemas.microsoft.com/office/drawing/2014/main" id="{B2DD1052-88D6-45D8-BC6C-F36C6A8DD485}"/>
              </a:ext>
            </a:extLst>
          </p:cNvPr>
          <p:cNvSpPr>
            <a:spLocks noGrp="1"/>
          </p:cNvSpPr>
          <p:nvPr>
            <p:ph type="dt" sz="half" idx="10"/>
          </p:nvPr>
        </p:nvSpPr>
        <p:spPr/>
        <p:txBody>
          <a:bodyPr/>
          <a:lstStyle/>
          <a:p>
            <a:fld id="{3868E2BD-14D4-7842-8216-4A4D76C414D6}" type="datetimeFigureOut">
              <a:rPr kumimoji="1" lang="zh-CN" altLang="en-US" smtClean="0"/>
              <a:t>2022/11/20</a:t>
            </a:fld>
            <a:endParaRPr kumimoji="1" lang="zh-CN" altLang="en-US"/>
          </a:p>
        </p:txBody>
      </p:sp>
      <p:sp>
        <p:nvSpPr>
          <p:cNvPr id="9" name="页脚占位符 8">
            <a:extLst>
              <a:ext uri="{FF2B5EF4-FFF2-40B4-BE49-F238E27FC236}">
                <a16:creationId xmlns:a16="http://schemas.microsoft.com/office/drawing/2014/main" id="{AA16D00F-CE15-4F66-9C72-0E42EA427AAA}"/>
              </a:ext>
            </a:extLst>
          </p:cNvPr>
          <p:cNvSpPr>
            <a:spLocks noGrp="1"/>
          </p:cNvSpPr>
          <p:nvPr>
            <p:ph type="ftr" sz="quarter" idx="11"/>
          </p:nvPr>
        </p:nvSpPr>
        <p:spPr/>
        <p:txBody>
          <a:bodyPr/>
          <a:lstStyle/>
          <a:p>
            <a:endParaRPr kumimoji="1" lang="zh-CN" altLang="en-US"/>
          </a:p>
        </p:txBody>
      </p:sp>
      <p:sp>
        <p:nvSpPr>
          <p:cNvPr id="10" name="灯片编号占位符 9">
            <a:extLst>
              <a:ext uri="{FF2B5EF4-FFF2-40B4-BE49-F238E27FC236}">
                <a16:creationId xmlns:a16="http://schemas.microsoft.com/office/drawing/2014/main" id="{FED20847-C951-4D4D-B03C-3E01F7936709}"/>
              </a:ext>
            </a:extLst>
          </p:cNvPr>
          <p:cNvSpPr>
            <a:spLocks noGrp="1"/>
          </p:cNvSpPr>
          <p:nvPr>
            <p:ph type="sldNum" sz="quarter" idx="12"/>
          </p:nvPr>
        </p:nvSpPr>
        <p:spPr/>
        <p:txBody>
          <a:bodyPr/>
          <a:lstStyle/>
          <a:p>
            <a:fld id="{FC3493E8-3E2E-0345-BB66-2E521F06C660}" type="slidenum">
              <a:rPr kumimoji="1" lang="zh-CN" altLang="en-US" smtClean="0"/>
              <a:t>‹#›</a:t>
            </a:fld>
            <a:endParaRPr kumimoji="1" lang="zh-CN" altLang="en-US"/>
          </a:p>
        </p:txBody>
      </p:sp>
    </p:spTree>
    <p:extLst>
      <p:ext uri="{BB962C8B-B14F-4D97-AF65-F5344CB8AC3E}">
        <p14:creationId xmlns:p14="http://schemas.microsoft.com/office/powerpoint/2010/main" val="3639703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502920" indent="-457200">
              <a:lnSpc>
                <a:spcPct val="100000"/>
              </a:lnSpc>
              <a:buFont typeface="Wingdings" panose="05000000000000000000" pitchFamily="2" charset="2"/>
              <a:buChar char="n"/>
              <a:defRPr sz="2400"/>
            </a:lvl1pPr>
            <a:lvl2pPr marL="871200" indent="-365760">
              <a:lnSpc>
                <a:spcPct val="100000"/>
              </a:lnSpc>
              <a:buFont typeface="Wingdings" panose="05000000000000000000" pitchFamily="2" charset="2"/>
              <a:buChar char="p"/>
              <a:defRPr sz="2000"/>
            </a:lvl2pPr>
            <a:lvl3pPr marL="1238400" indent="-367200">
              <a:buFont typeface="Wingdings" panose="05000000000000000000" pitchFamily="2" charset="2"/>
              <a:buChar char="Ø"/>
              <a:defRPr sz="2000" baseline="0"/>
            </a:lvl3pPr>
            <a:lvl4pPr marL="425196" indent="0">
              <a:buNone/>
              <a:defRPr/>
            </a:lvl4pPr>
          </a:lstStyle>
          <a:p>
            <a:pPr lvl="0"/>
            <a:r>
              <a:rPr lang="zh-CN" altLang="en-US"/>
              <a:t>单击此处编辑母版文本样式</a:t>
            </a:r>
          </a:p>
          <a:p>
            <a:pPr lvl="1"/>
            <a:r>
              <a:rPr lang="zh-CN" altLang="en-US"/>
              <a:t>二级</a:t>
            </a:r>
          </a:p>
          <a:p>
            <a:pPr lvl="2"/>
            <a:r>
              <a:rPr lang="zh-CN" altLang="en-US"/>
              <a:t>三级</a:t>
            </a:r>
          </a:p>
        </p:txBody>
      </p:sp>
      <p:sp>
        <p:nvSpPr>
          <p:cNvPr id="7" name="标题 6">
            <a:extLst>
              <a:ext uri="{FF2B5EF4-FFF2-40B4-BE49-F238E27FC236}">
                <a16:creationId xmlns:a16="http://schemas.microsoft.com/office/drawing/2014/main" id="{A56E9EF7-7A09-4C65-A290-EEEC848BA13B}"/>
              </a:ext>
            </a:extLst>
          </p:cNvPr>
          <p:cNvSpPr>
            <a:spLocks noGrp="1"/>
          </p:cNvSpPr>
          <p:nvPr>
            <p:ph type="title"/>
          </p:nvPr>
        </p:nvSpPr>
        <p:spPr/>
        <p:txBody>
          <a:bodyPr/>
          <a:lstStyle/>
          <a:p>
            <a:r>
              <a:rPr lang="zh-CN" altLang="en-US"/>
              <a:t>单击此处编辑母版标题样式</a:t>
            </a:r>
          </a:p>
        </p:txBody>
      </p:sp>
      <p:sp>
        <p:nvSpPr>
          <p:cNvPr id="8" name="日期占位符 7">
            <a:extLst>
              <a:ext uri="{FF2B5EF4-FFF2-40B4-BE49-F238E27FC236}">
                <a16:creationId xmlns:a16="http://schemas.microsoft.com/office/drawing/2014/main" id="{E2561427-DEDF-4849-B42D-2C7735DD9D3C}"/>
              </a:ext>
            </a:extLst>
          </p:cNvPr>
          <p:cNvSpPr>
            <a:spLocks noGrp="1"/>
          </p:cNvSpPr>
          <p:nvPr>
            <p:ph type="dt" sz="half" idx="10"/>
          </p:nvPr>
        </p:nvSpPr>
        <p:spPr/>
        <p:txBody>
          <a:bodyPr/>
          <a:lstStyle/>
          <a:p>
            <a:fld id="{3868E2BD-14D4-7842-8216-4A4D76C414D6}" type="datetimeFigureOut">
              <a:rPr kumimoji="1" lang="zh-CN" altLang="en-US" smtClean="0"/>
              <a:t>2022/11/20</a:t>
            </a:fld>
            <a:endParaRPr kumimoji="1" lang="zh-CN" altLang="en-US"/>
          </a:p>
        </p:txBody>
      </p:sp>
      <p:sp>
        <p:nvSpPr>
          <p:cNvPr id="9" name="页脚占位符 8">
            <a:extLst>
              <a:ext uri="{FF2B5EF4-FFF2-40B4-BE49-F238E27FC236}">
                <a16:creationId xmlns:a16="http://schemas.microsoft.com/office/drawing/2014/main" id="{4B99CB6B-8B6A-426C-B6B2-69362B169336}"/>
              </a:ext>
            </a:extLst>
          </p:cNvPr>
          <p:cNvSpPr>
            <a:spLocks noGrp="1"/>
          </p:cNvSpPr>
          <p:nvPr>
            <p:ph type="ftr" sz="quarter" idx="11"/>
          </p:nvPr>
        </p:nvSpPr>
        <p:spPr/>
        <p:txBody>
          <a:bodyPr/>
          <a:lstStyle/>
          <a:p>
            <a:endParaRPr kumimoji="1" lang="zh-CN" altLang="en-US"/>
          </a:p>
        </p:txBody>
      </p:sp>
      <p:sp>
        <p:nvSpPr>
          <p:cNvPr id="10" name="灯片编号占位符 9">
            <a:extLst>
              <a:ext uri="{FF2B5EF4-FFF2-40B4-BE49-F238E27FC236}">
                <a16:creationId xmlns:a16="http://schemas.microsoft.com/office/drawing/2014/main" id="{B3E37998-D762-429E-8E2C-03E5C1D9D596}"/>
              </a:ext>
            </a:extLst>
          </p:cNvPr>
          <p:cNvSpPr>
            <a:spLocks noGrp="1"/>
          </p:cNvSpPr>
          <p:nvPr>
            <p:ph type="sldNum" sz="quarter" idx="12"/>
          </p:nvPr>
        </p:nvSpPr>
        <p:spPr/>
        <p:txBody>
          <a:bodyPr/>
          <a:lstStyle/>
          <a:p>
            <a:fld id="{FC3493E8-3E2E-0345-BB66-2E521F06C660}" type="slidenum">
              <a:rPr kumimoji="1" lang="zh-CN" altLang="en-US" smtClean="0"/>
              <a:t>‹#›</a:t>
            </a:fld>
            <a:endParaRPr kumimoji="1" lang="zh-CN" altLang="en-US"/>
          </a:p>
        </p:txBody>
      </p:sp>
    </p:spTree>
    <p:extLst>
      <p:ext uri="{BB962C8B-B14F-4D97-AF65-F5344CB8AC3E}">
        <p14:creationId xmlns:p14="http://schemas.microsoft.com/office/powerpoint/2010/main" val="3625238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100000"/>
              </a:lnSpc>
              <a:defRPr sz="405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a16="http://schemas.microsoft.com/office/drawing/2014/main" id="{AE4BC097-D819-4D0E-A8AE-9202920F210E}"/>
              </a:ext>
            </a:extLst>
          </p:cNvPr>
          <p:cNvSpPr>
            <a:spLocks noGrp="1"/>
          </p:cNvSpPr>
          <p:nvPr>
            <p:ph type="dt" sz="half" idx="10"/>
          </p:nvPr>
        </p:nvSpPr>
        <p:spPr/>
        <p:txBody>
          <a:bodyPr/>
          <a:lstStyle/>
          <a:p>
            <a:fld id="{3868E2BD-14D4-7842-8216-4A4D76C414D6}" type="datetimeFigureOut">
              <a:rPr kumimoji="1" lang="zh-CN" altLang="en-US" smtClean="0"/>
              <a:t>2022/11/20</a:t>
            </a:fld>
            <a:endParaRPr kumimoji="1" lang="zh-CN" altLang="en-US"/>
          </a:p>
        </p:txBody>
      </p:sp>
      <p:sp>
        <p:nvSpPr>
          <p:cNvPr id="10" name="页脚占位符 9">
            <a:extLst>
              <a:ext uri="{FF2B5EF4-FFF2-40B4-BE49-F238E27FC236}">
                <a16:creationId xmlns:a16="http://schemas.microsoft.com/office/drawing/2014/main" id="{6AB88433-8DC2-41EB-B343-7F26FEDA0C57}"/>
              </a:ext>
            </a:extLst>
          </p:cNvPr>
          <p:cNvSpPr>
            <a:spLocks noGrp="1"/>
          </p:cNvSpPr>
          <p:nvPr>
            <p:ph type="ftr" sz="quarter" idx="11"/>
          </p:nvPr>
        </p:nvSpPr>
        <p:spPr/>
        <p:txBody>
          <a:bodyPr/>
          <a:lstStyle/>
          <a:p>
            <a:endParaRPr kumimoji="1" lang="zh-CN" altLang="en-US"/>
          </a:p>
        </p:txBody>
      </p:sp>
      <p:sp>
        <p:nvSpPr>
          <p:cNvPr id="11" name="灯片编号占位符 10">
            <a:extLst>
              <a:ext uri="{FF2B5EF4-FFF2-40B4-BE49-F238E27FC236}">
                <a16:creationId xmlns:a16="http://schemas.microsoft.com/office/drawing/2014/main" id="{C4708503-A706-46D8-8D33-B64C8116A9E8}"/>
              </a:ext>
            </a:extLst>
          </p:cNvPr>
          <p:cNvSpPr>
            <a:spLocks noGrp="1"/>
          </p:cNvSpPr>
          <p:nvPr>
            <p:ph type="sldNum" sz="quarter" idx="12"/>
          </p:nvPr>
        </p:nvSpPr>
        <p:spPr/>
        <p:txBody>
          <a:bodyPr/>
          <a:lstStyle/>
          <a:p>
            <a:fld id="{FC3493E8-3E2E-0345-BB66-2E521F06C660}" type="slidenum">
              <a:rPr kumimoji="1" lang="zh-CN" altLang="en-US" smtClean="0"/>
              <a:t>‹#›</a:t>
            </a:fld>
            <a:endParaRPr kumimoji="1" lang="zh-CN" altLang="en-US"/>
          </a:p>
        </p:txBody>
      </p:sp>
    </p:spTree>
    <p:extLst>
      <p:ext uri="{BB962C8B-B14F-4D97-AF65-F5344CB8AC3E}">
        <p14:creationId xmlns:p14="http://schemas.microsoft.com/office/powerpoint/2010/main" val="1596907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9"/>
            <a:ext cx="10058400" cy="70094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194816"/>
            <a:ext cx="4937760" cy="467427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194822"/>
            <a:ext cx="4937760" cy="46742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日期占位符 1">
            <a:extLst>
              <a:ext uri="{FF2B5EF4-FFF2-40B4-BE49-F238E27FC236}">
                <a16:creationId xmlns:a16="http://schemas.microsoft.com/office/drawing/2014/main" id="{603648FB-EFC0-4BAC-970E-90230A37A05D}"/>
              </a:ext>
            </a:extLst>
          </p:cNvPr>
          <p:cNvSpPr>
            <a:spLocks noGrp="1"/>
          </p:cNvSpPr>
          <p:nvPr>
            <p:ph type="dt" sz="half" idx="10"/>
          </p:nvPr>
        </p:nvSpPr>
        <p:spPr/>
        <p:txBody>
          <a:bodyPr/>
          <a:lstStyle/>
          <a:p>
            <a:fld id="{3868E2BD-14D4-7842-8216-4A4D76C414D6}" type="datetimeFigureOut">
              <a:rPr kumimoji="1" lang="zh-CN" altLang="en-US" smtClean="0"/>
              <a:t>2022/11/20</a:t>
            </a:fld>
            <a:endParaRPr kumimoji="1" lang="zh-CN" altLang="en-US"/>
          </a:p>
        </p:txBody>
      </p:sp>
      <p:sp>
        <p:nvSpPr>
          <p:cNvPr id="9" name="页脚占位符 8">
            <a:extLst>
              <a:ext uri="{FF2B5EF4-FFF2-40B4-BE49-F238E27FC236}">
                <a16:creationId xmlns:a16="http://schemas.microsoft.com/office/drawing/2014/main" id="{ECA1475E-3326-4592-A16D-1557A5470A89}"/>
              </a:ext>
            </a:extLst>
          </p:cNvPr>
          <p:cNvSpPr>
            <a:spLocks noGrp="1"/>
          </p:cNvSpPr>
          <p:nvPr>
            <p:ph type="ftr" sz="quarter" idx="11"/>
          </p:nvPr>
        </p:nvSpPr>
        <p:spPr/>
        <p:txBody>
          <a:bodyPr/>
          <a:lstStyle/>
          <a:p>
            <a:endParaRPr kumimoji="1" lang="zh-CN" altLang="en-US"/>
          </a:p>
        </p:txBody>
      </p:sp>
      <p:sp>
        <p:nvSpPr>
          <p:cNvPr id="10" name="灯片编号占位符 9">
            <a:extLst>
              <a:ext uri="{FF2B5EF4-FFF2-40B4-BE49-F238E27FC236}">
                <a16:creationId xmlns:a16="http://schemas.microsoft.com/office/drawing/2014/main" id="{7154CDC3-C2EE-42E3-8EBF-18CD30AC8676}"/>
              </a:ext>
            </a:extLst>
          </p:cNvPr>
          <p:cNvSpPr>
            <a:spLocks noGrp="1"/>
          </p:cNvSpPr>
          <p:nvPr>
            <p:ph type="sldNum" sz="quarter" idx="12"/>
          </p:nvPr>
        </p:nvSpPr>
        <p:spPr/>
        <p:txBody>
          <a:bodyPr/>
          <a:lstStyle/>
          <a:p>
            <a:fld id="{FC3493E8-3E2E-0345-BB66-2E521F06C660}" type="slidenum">
              <a:rPr kumimoji="1" lang="zh-CN" altLang="en-US" smtClean="0"/>
              <a:t>‹#›</a:t>
            </a:fld>
            <a:endParaRPr kumimoji="1" lang="zh-CN" altLang="en-US"/>
          </a:p>
        </p:txBody>
      </p:sp>
    </p:spTree>
    <p:extLst>
      <p:ext uri="{BB962C8B-B14F-4D97-AF65-F5344CB8AC3E}">
        <p14:creationId xmlns:p14="http://schemas.microsoft.com/office/powerpoint/2010/main" val="404616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9"/>
            <a:ext cx="10058400" cy="70094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187684"/>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1097280" y="2124098"/>
            <a:ext cx="4937760" cy="383643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199876"/>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6217920" y="2124098"/>
            <a:ext cx="4937760" cy="383643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日期占位符 1">
            <a:extLst>
              <a:ext uri="{FF2B5EF4-FFF2-40B4-BE49-F238E27FC236}">
                <a16:creationId xmlns:a16="http://schemas.microsoft.com/office/drawing/2014/main" id="{8F54FD1B-817F-4BE8-98B3-DEB878C0F38B}"/>
              </a:ext>
            </a:extLst>
          </p:cNvPr>
          <p:cNvSpPr>
            <a:spLocks noGrp="1"/>
          </p:cNvSpPr>
          <p:nvPr>
            <p:ph type="dt" sz="half" idx="10"/>
          </p:nvPr>
        </p:nvSpPr>
        <p:spPr/>
        <p:txBody>
          <a:bodyPr/>
          <a:lstStyle/>
          <a:p>
            <a:fld id="{3868E2BD-14D4-7842-8216-4A4D76C414D6}" type="datetimeFigureOut">
              <a:rPr kumimoji="1" lang="zh-CN" altLang="en-US" smtClean="0"/>
              <a:t>2022/11/20</a:t>
            </a:fld>
            <a:endParaRPr kumimoji="1" lang="zh-CN" altLang="en-US"/>
          </a:p>
        </p:txBody>
      </p:sp>
      <p:sp>
        <p:nvSpPr>
          <p:cNvPr id="11" name="页脚占位符 10">
            <a:extLst>
              <a:ext uri="{FF2B5EF4-FFF2-40B4-BE49-F238E27FC236}">
                <a16:creationId xmlns:a16="http://schemas.microsoft.com/office/drawing/2014/main" id="{14B254C3-DDD2-47C6-ABFD-16765E9A947F}"/>
              </a:ext>
            </a:extLst>
          </p:cNvPr>
          <p:cNvSpPr>
            <a:spLocks noGrp="1"/>
          </p:cNvSpPr>
          <p:nvPr>
            <p:ph type="ftr" sz="quarter" idx="11"/>
          </p:nvPr>
        </p:nvSpPr>
        <p:spPr/>
        <p:txBody>
          <a:bodyPr/>
          <a:lstStyle/>
          <a:p>
            <a:endParaRPr kumimoji="1" lang="zh-CN" altLang="en-US"/>
          </a:p>
        </p:txBody>
      </p:sp>
      <p:sp>
        <p:nvSpPr>
          <p:cNvPr id="12" name="灯片编号占位符 11">
            <a:extLst>
              <a:ext uri="{FF2B5EF4-FFF2-40B4-BE49-F238E27FC236}">
                <a16:creationId xmlns:a16="http://schemas.microsoft.com/office/drawing/2014/main" id="{E22EBAA3-C332-4389-B9A5-8911476CDF1D}"/>
              </a:ext>
            </a:extLst>
          </p:cNvPr>
          <p:cNvSpPr>
            <a:spLocks noGrp="1"/>
          </p:cNvSpPr>
          <p:nvPr>
            <p:ph type="sldNum" sz="quarter" idx="12"/>
          </p:nvPr>
        </p:nvSpPr>
        <p:spPr/>
        <p:txBody>
          <a:bodyPr/>
          <a:lstStyle/>
          <a:p>
            <a:fld id="{FC3493E8-3E2E-0345-BB66-2E521F06C660}" type="slidenum">
              <a:rPr kumimoji="1" lang="zh-CN" altLang="en-US" smtClean="0"/>
              <a:t>‹#›</a:t>
            </a:fld>
            <a:endParaRPr kumimoji="1" lang="zh-CN" altLang="en-US"/>
          </a:p>
        </p:txBody>
      </p:sp>
    </p:spTree>
    <p:extLst>
      <p:ext uri="{BB962C8B-B14F-4D97-AF65-F5344CB8AC3E}">
        <p14:creationId xmlns:p14="http://schemas.microsoft.com/office/powerpoint/2010/main" val="3069961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9" name="日期占位符 8">
            <a:extLst>
              <a:ext uri="{FF2B5EF4-FFF2-40B4-BE49-F238E27FC236}">
                <a16:creationId xmlns:a16="http://schemas.microsoft.com/office/drawing/2014/main" id="{F150ADB4-E84B-432F-8173-19340B365694}"/>
              </a:ext>
            </a:extLst>
          </p:cNvPr>
          <p:cNvSpPr>
            <a:spLocks noGrp="1"/>
          </p:cNvSpPr>
          <p:nvPr>
            <p:ph type="dt" sz="half" idx="10"/>
          </p:nvPr>
        </p:nvSpPr>
        <p:spPr/>
        <p:txBody>
          <a:bodyPr/>
          <a:lstStyle/>
          <a:p>
            <a:fld id="{3868E2BD-14D4-7842-8216-4A4D76C414D6}" type="datetimeFigureOut">
              <a:rPr kumimoji="1" lang="zh-CN" altLang="en-US" smtClean="0"/>
              <a:t>2022/11/20</a:t>
            </a:fld>
            <a:endParaRPr kumimoji="1" lang="zh-CN" altLang="en-US"/>
          </a:p>
        </p:txBody>
      </p:sp>
      <p:sp>
        <p:nvSpPr>
          <p:cNvPr id="10" name="页脚占位符 9">
            <a:extLst>
              <a:ext uri="{FF2B5EF4-FFF2-40B4-BE49-F238E27FC236}">
                <a16:creationId xmlns:a16="http://schemas.microsoft.com/office/drawing/2014/main" id="{3CBAC99E-8A2E-48A8-8C04-FA6AA7F2E408}"/>
              </a:ext>
            </a:extLst>
          </p:cNvPr>
          <p:cNvSpPr>
            <a:spLocks noGrp="1"/>
          </p:cNvSpPr>
          <p:nvPr>
            <p:ph type="ftr" sz="quarter" idx="11"/>
          </p:nvPr>
        </p:nvSpPr>
        <p:spPr/>
        <p:txBody>
          <a:bodyPr/>
          <a:lstStyle/>
          <a:p>
            <a:endParaRPr kumimoji="1" lang="zh-CN" altLang="en-US"/>
          </a:p>
        </p:txBody>
      </p:sp>
      <p:sp>
        <p:nvSpPr>
          <p:cNvPr id="11" name="灯片编号占位符 10">
            <a:extLst>
              <a:ext uri="{FF2B5EF4-FFF2-40B4-BE49-F238E27FC236}">
                <a16:creationId xmlns:a16="http://schemas.microsoft.com/office/drawing/2014/main" id="{BAF79F63-2F80-4E94-9C9E-55C55C40E398}"/>
              </a:ext>
            </a:extLst>
          </p:cNvPr>
          <p:cNvSpPr>
            <a:spLocks noGrp="1"/>
          </p:cNvSpPr>
          <p:nvPr>
            <p:ph type="sldNum" sz="quarter" idx="12"/>
          </p:nvPr>
        </p:nvSpPr>
        <p:spPr/>
        <p:txBody>
          <a:bodyPr/>
          <a:lstStyle/>
          <a:p>
            <a:fld id="{FC3493E8-3E2E-0345-BB66-2E521F06C660}" type="slidenum">
              <a:rPr kumimoji="1" lang="zh-CN" altLang="en-US" smtClean="0"/>
              <a:t>‹#›</a:t>
            </a:fld>
            <a:endParaRPr kumimoji="1" lang="zh-CN" altLang="en-US"/>
          </a:p>
        </p:txBody>
      </p:sp>
    </p:spTree>
    <p:extLst>
      <p:ext uri="{BB962C8B-B14F-4D97-AF65-F5344CB8AC3E}">
        <p14:creationId xmlns:p14="http://schemas.microsoft.com/office/powerpoint/2010/main" val="1735920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6627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21"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27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9" name="日期占位符 8">
            <a:extLst>
              <a:ext uri="{FF2B5EF4-FFF2-40B4-BE49-F238E27FC236}">
                <a16:creationId xmlns:a16="http://schemas.microsoft.com/office/drawing/2014/main" id="{F472A17D-2EAB-429E-A681-68657B4D66C2}"/>
              </a:ext>
            </a:extLst>
          </p:cNvPr>
          <p:cNvSpPr>
            <a:spLocks noGrp="1"/>
          </p:cNvSpPr>
          <p:nvPr>
            <p:ph type="dt" sz="half" idx="10"/>
          </p:nvPr>
        </p:nvSpPr>
        <p:spPr/>
        <p:txBody>
          <a:bodyPr/>
          <a:lstStyle/>
          <a:p>
            <a:fld id="{3868E2BD-14D4-7842-8216-4A4D76C414D6}" type="datetimeFigureOut">
              <a:rPr kumimoji="1" lang="zh-CN" altLang="en-US" smtClean="0"/>
              <a:t>2022/11/20</a:t>
            </a:fld>
            <a:endParaRPr kumimoji="1" lang="zh-CN" altLang="en-US"/>
          </a:p>
        </p:txBody>
      </p:sp>
      <p:sp>
        <p:nvSpPr>
          <p:cNvPr id="10" name="页脚占位符 9">
            <a:extLst>
              <a:ext uri="{FF2B5EF4-FFF2-40B4-BE49-F238E27FC236}">
                <a16:creationId xmlns:a16="http://schemas.microsoft.com/office/drawing/2014/main" id="{8F884F60-3ADA-4598-B9B4-C62BB9166D81}"/>
              </a:ext>
            </a:extLst>
          </p:cNvPr>
          <p:cNvSpPr>
            <a:spLocks noGrp="1"/>
          </p:cNvSpPr>
          <p:nvPr>
            <p:ph type="ftr" sz="quarter" idx="11"/>
          </p:nvPr>
        </p:nvSpPr>
        <p:spPr/>
        <p:txBody>
          <a:bodyPr/>
          <a:lstStyle/>
          <a:p>
            <a:endParaRPr kumimoji="1" lang="zh-CN" altLang="en-US"/>
          </a:p>
        </p:txBody>
      </p:sp>
      <p:sp>
        <p:nvSpPr>
          <p:cNvPr id="11" name="灯片编号占位符 10">
            <a:extLst>
              <a:ext uri="{FF2B5EF4-FFF2-40B4-BE49-F238E27FC236}">
                <a16:creationId xmlns:a16="http://schemas.microsoft.com/office/drawing/2014/main" id="{FA35641E-2990-4BBD-84A5-90931489AB6B}"/>
              </a:ext>
            </a:extLst>
          </p:cNvPr>
          <p:cNvSpPr>
            <a:spLocks noGrp="1"/>
          </p:cNvSpPr>
          <p:nvPr>
            <p:ph type="sldNum" sz="quarter" idx="12"/>
          </p:nvPr>
        </p:nvSpPr>
        <p:spPr/>
        <p:txBody>
          <a:bodyPr/>
          <a:lstStyle/>
          <a:p>
            <a:fld id="{FC3493E8-3E2E-0345-BB66-2E521F06C660}" type="slidenum">
              <a:rPr kumimoji="1" lang="zh-CN" altLang="en-US" smtClean="0"/>
              <a:t>‹#›</a:t>
            </a:fld>
            <a:endParaRPr kumimoji="1" lang="zh-CN" altLang="en-US"/>
          </a:p>
        </p:txBody>
      </p:sp>
    </p:spTree>
    <p:extLst>
      <p:ext uri="{BB962C8B-B14F-4D97-AF65-F5344CB8AC3E}">
        <p14:creationId xmlns:p14="http://schemas.microsoft.com/office/powerpoint/2010/main" val="1220906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4" y="4982497"/>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27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0" y="0"/>
            <a:ext cx="12191985" cy="4915076"/>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227127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22412" y="286604"/>
            <a:ext cx="10058400" cy="707530"/>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122412" y="1207008"/>
            <a:ext cx="10058400" cy="4662086"/>
          </a:xfrm>
          <a:prstGeom prst="rect">
            <a:avLst/>
          </a:prstGeom>
        </p:spPr>
        <p:txBody>
          <a:bodyPr vert="horz" lIns="0" tIns="45720" rIns="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cxnSp>
        <p:nvCxnSpPr>
          <p:cNvPr id="10" name="Straight Connector 9"/>
          <p:cNvCxnSpPr/>
          <p:nvPr/>
        </p:nvCxnSpPr>
        <p:spPr>
          <a:xfrm>
            <a:off x="1030972" y="994133"/>
            <a:ext cx="10241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a16="http://schemas.microsoft.com/office/drawing/2014/main" id="{270EB44C-90FF-4241-9A39-16EE0AAAE632}"/>
              </a:ext>
            </a:extLst>
          </p:cNvPr>
          <p:cNvSpPr>
            <a:spLocks noGrp="1"/>
          </p:cNvSpPr>
          <p:nvPr>
            <p:ph type="dt" sz="half" idx="2"/>
          </p:nvPr>
        </p:nvSpPr>
        <p:spPr>
          <a:xfrm>
            <a:off x="1122412" y="6370885"/>
            <a:ext cx="2160000" cy="365127"/>
          </a:xfrm>
          <a:prstGeom prst="rect">
            <a:avLst/>
          </a:prstGeom>
        </p:spPr>
        <p:txBody>
          <a:bodyPr vert="horz" lIns="91440" tIns="45720" rIns="91440" bIns="45720" rtlCol="0" anchor="ctr"/>
          <a:lstStyle>
            <a:lvl1pPr algn="l">
              <a:defRPr sz="1400" baseline="0">
                <a:solidFill>
                  <a:schemeClr val="tx1">
                    <a:tint val="75000"/>
                  </a:schemeClr>
                </a:solidFill>
              </a:defRPr>
            </a:lvl1pPr>
          </a:lstStyle>
          <a:p>
            <a:fld id="{3868E2BD-14D4-7842-8216-4A4D76C414D6}" type="datetimeFigureOut">
              <a:rPr kumimoji="1" lang="zh-CN" altLang="en-US" smtClean="0"/>
              <a:t>2022/11/20</a:t>
            </a:fld>
            <a:endParaRPr kumimoji="1" lang="zh-CN" altLang="en-US"/>
          </a:p>
        </p:txBody>
      </p:sp>
      <p:sp>
        <p:nvSpPr>
          <p:cNvPr id="9" name="页脚占位符 8">
            <a:extLst>
              <a:ext uri="{FF2B5EF4-FFF2-40B4-BE49-F238E27FC236}">
                <a16:creationId xmlns:a16="http://schemas.microsoft.com/office/drawing/2014/main" id="{CC80AB93-11CA-49F0-A011-54B2D993D9F1}"/>
              </a:ext>
            </a:extLst>
          </p:cNvPr>
          <p:cNvSpPr>
            <a:spLocks noGrp="1"/>
          </p:cNvSpPr>
          <p:nvPr>
            <p:ph type="ftr" sz="quarter" idx="3"/>
          </p:nvPr>
        </p:nvSpPr>
        <p:spPr>
          <a:xfrm>
            <a:off x="3456000" y="6356348"/>
            <a:ext cx="5280000" cy="365125"/>
          </a:xfrm>
          <a:prstGeom prst="rect">
            <a:avLst/>
          </a:prstGeom>
        </p:spPr>
        <p:txBody>
          <a:bodyPr vert="horz" lIns="91440" tIns="45720" rIns="91440" bIns="45720" rtlCol="0" anchor="ctr"/>
          <a:lstStyle>
            <a:lvl1pPr algn="ctr">
              <a:defRPr sz="1400" baseline="0">
                <a:solidFill>
                  <a:schemeClr val="tx1">
                    <a:tint val="75000"/>
                  </a:schemeClr>
                </a:solidFill>
              </a:defRPr>
            </a:lvl1pPr>
          </a:lstStyle>
          <a:p>
            <a:endParaRPr kumimoji="1" lang="zh-CN" altLang="en-US"/>
          </a:p>
        </p:txBody>
      </p:sp>
      <p:sp>
        <p:nvSpPr>
          <p:cNvPr id="11" name="灯片编号占位符 10">
            <a:extLst>
              <a:ext uri="{FF2B5EF4-FFF2-40B4-BE49-F238E27FC236}">
                <a16:creationId xmlns:a16="http://schemas.microsoft.com/office/drawing/2014/main" id="{9CB74452-DE6A-4AFE-87E1-63814F26A99B}"/>
              </a:ext>
            </a:extLst>
          </p:cNvPr>
          <p:cNvSpPr>
            <a:spLocks noGrp="1"/>
          </p:cNvSpPr>
          <p:nvPr>
            <p:ph type="sldNum" sz="quarter" idx="4"/>
          </p:nvPr>
        </p:nvSpPr>
        <p:spPr>
          <a:xfrm>
            <a:off x="9020812" y="6356346"/>
            <a:ext cx="2160000" cy="365127"/>
          </a:xfrm>
          <a:prstGeom prst="rect">
            <a:avLst/>
          </a:prstGeom>
        </p:spPr>
        <p:txBody>
          <a:bodyPr vert="horz" lIns="91440" tIns="45720" rIns="91440" bIns="45720" rtlCol="0" anchor="ctr"/>
          <a:lstStyle>
            <a:lvl1pPr algn="r">
              <a:defRPr sz="1400">
                <a:solidFill>
                  <a:schemeClr val="tx1">
                    <a:tint val="75000"/>
                  </a:schemeClr>
                </a:solidFill>
              </a:defRPr>
            </a:lvl1pPr>
          </a:lstStyle>
          <a:p>
            <a:fld id="{FC3493E8-3E2E-0345-BB66-2E521F06C660}" type="slidenum">
              <a:rPr kumimoji="1" lang="zh-CN" altLang="en-US" smtClean="0"/>
              <a:t>‹#›</a:t>
            </a:fld>
            <a:endParaRPr kumimoji="1" lang="zh-CN" altLang="en-US"/>
          </a:p>
        </p:txBody>
      </p:sp>
    </p:spTree>
    <p:extLst>
      <p:ext uri="{BB962C8B-B14F-4D97-AF65-F5344CB8AC3E}">
        <p14:creationId xmlns:p14="http://schemas.microsoft.com/office/powerpoint/2010/main" val="68045548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100000"/>
        </a:lnSpc>
        <a:spcBef>
          <a:spcPct val="0"/>
        </a:spcBef>
        <a:buNone/>
        <a:defRPr sz="2800" kern="1200" spc="-38" baseline="0">
          <a:solidFill>
            <a:schemeClr val="tx1">
              <a:lumMod val="75000"/>
              <a:lumOff val="25000"/>
            </a:schemeClr>
          </a:solidFill>
          <a:latin typeface="+mj-lt"/>
          <a:ea typeface="+mj-ea"/>
          <a:cs typeface="+mj-cs"/>
        </a:defRPr>
      </a:lvl1pPr>
    </p:titleStyle>
    <p:bodyStyle>
      <a:lvl1pPr marL="91440" indent="-68580" algn="l" defTabSz="685800" rtl="0" eaLnBrk="1" latinLnBrk="0" hangingPunct="1">
        <a:lnSpc>
          <a:spcPct val="100000"/>
        </a:lnSpc>
        <a:spcBef>
          <a:spcPts val="900"/>
        </a:spcBef>
        <a:spcAft>
          <a:spcPts val="15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100000"/>
        </a:lnSpc>
        <a:spcBef>
          <a:spcPts val="150"/>
        </a:spcBef>
        <a:spcAft>
          <a:spcPts val="3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425196" indent="-137160" algn="l" defTabSz="685800" rtl="0" eaLnBrk="1" latinLnBrk="0" hangingPunct="1">
        <a:lnSpc>
          <a:spcPct val="100000"/>
        </a:lnSpc>
        <a:spcBef>
          <a:spcPts val="150"/>
        </a:spcBef>
        <a:spcAft>
          <a:spcPts val="300"/>
        </a:spcAft>
        <a:buClr>
          <a:schemeClr val="accent1"/>
        </a:buClr>
        <a:buFont typeface="Calibri" pitchFamily="34" charset="0"/>
        <a:buChar char="◦"/>
        <a:defRPr sz="1200" kern="1200">
          <a:solidFill>
            <a:schemeClr val="tx1">
              <a:lumMod val="75000"/>
              <a:lumOff val="25000"/>
            </a:schemeClr>
          </a:solidFill>
          <a:latin typeface="+mn-lt"/>
          <a:ea typeface="+mn-ea"/>
          <a:cs typeface="+mn-cs"/>
        </a:defRPr>
      </a:lvl3pPr>
      <a:lvl4pPr marL="562356" indent="-137160" algn="l" defTabSz="685800" rtl="0" eaLnBrk="1" latinLnBrk="0" hangingPunct="1">
        <a:lnSpc>
          <a:spcPct val="10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10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8F0C82-2E57-3A0B-C266-F6E6A23E63CA}"/>
              </a:ext>
            </a:extLst>
          </p:cNvPr>
          <p:cNvSpPr>
            <a:spLocks noGrp="1"/>
          </p:cNvSpPr>
          <p:nvPr>
            <p:ph type="ctrTitle"/>
          </p:nvPr>
        </p:nvSpPr>
        <p:spPr/>
        <p:txBody>
          <a:bodyPr>
            <a:normAutofit/>
          </a:bodyPr>
          <a:lstStyle/>
          <a:p>
            <a:r>
              <a:rPr kumimoji="1" lang="en-US" altLang="zh-CN" sz="4900" dirty="0"/>
              <a:t>Greening through finance?</a:t>
            </a:r>
            <a:br>
              <a:rPr kumimoji="1" lang="en-US" altLang="zh-CN" sz="4000" dirty="0"/>
            </a:br>
            <a:br>
              <a:rPr kumimoji="1" lang="en-US" altLang="zh-CN" sz="4000" dirty="0"/>
            </a:br>
            <a:r>
              <a:rPr kumimoji="1" lang="en-US" altLang="zh-CN" sz="2800" dirty="0"/>
              <a:t>by</a:t>
            </a:r>
            <a:r>
              <a:rPr kumimoji="1" lang="zh-CN" altLang="en-US" sz="2800" dirty="0"/>
              <a:t> </a:t>
            </a:r>
            <a:r>
              <a:rPr kumimoji="1" lang="en-US" altLang="zh-CN" sz="2800" dirty="0" err="1"/>
              <a:t>Haichao</a:t>
            </a:r>
            <a:r>
              <a:rPr kumimoji="1" lang="en-US" altLang="zh-CN" sz="2800" dirty="0"/>
              <a:t> Fan , </a:t>
            </a:r>
            <a:r>
              <a:rPr kumimoji="1" lang="en-US" altLang="zh-CN" sz="2800" dirty="0" err="1"/>
              <a:t>Yuchao</a:t>
            </a:r>
            <a:r>
              <a:rPr kumimoji="1" lang="en-US" altLang="zh-CN" sz="2800" dirty="0"/>
              <a:t> Peng , </a:t>
            </a:r>
            <a:r>
              <a:rPr kumimoji="1" lang="en-US" altLang="zh-CN" sz="2800" dirty="0" err="1"/>
              <a:t>Huanhuan</a:t>
            </a:r>
            <a:r>
              <a:rPr kumimoji="1" lang="en-US" altLang="zh-CN" sz="2800" dirty="0"/>
              <a:t> Wang , </a:t>
            </a:r>
            <a:r>
              <a:rPr kumimoji="1" lang="en-US" altLang="zh-CN" sz="2800" dirty="0" err="1"/>
              <a:t>Zhiwei</a:t>
            </a:r>
            <a:r>
              <a:rPr kumimoji="1" lang="en-US" altLang="zh-CN" sz="2800" dirty="0"/>
              <a:t> Xu </a:t>
            </a:r>
            <a:endParaRPr kumimoji="1" lang="zh-CN" altLang="en-US" sz="3100" dirty="0"/>
          </a:p>
        </p:txBody>
      </p:sp>
      <p:sp>
        <p:nvSpPr>
          <p:cNvPr id="3" name="副标题 2">
            <a:extLst>
              <a:ext uri="{FF2B5EF4-FFF2-40B4-BE49-F238E27FC236}">
                <a16:creationId xmlns:a16="http://schemas.microsoft.com/office/drawing/2014/main" id="{0C106480-78E6-90C0-5D7E-4119C344A9F6}"/>
              </a:ext>
            </a:extLst>
          </p:cNvPr>
          <p:cNvSpPr>
            <a:spLocks noGrp="1"/>
          </p:cNvSpPr>
          <p:nvPr>
            <p:ph type="subTitle" idx="1"/>
          </p:nvPr>
        </p:nvSpPr>
        <p:spPr/>
        <p:txBody>
          <a:bodyPr/>
          <a:lstStyle/>
          <a:p>
            <a:r>
              <a:rPr kumimoji="1" lang="zh-CN" altLang="en-US" dirty="0"/>
              <a:t>报告人：方芮</a:t>
            </a:r>
            <a:endParaRPr kumimoji="1" lang="en-US" altLang="zh-CN" dirty="0"/>
          </a:p>
          <a:p>
            <a:r>
              <a:rPr kumimoji="1" lang="en-US" altLang="zh-CN" dirty="0"/>
              <a:t>2022.11.20</a:t>
            </a:r>
            <a:endParaRPr kumimoji="1" lang="zh-CN" altLang="en-US" dirty="0"/>
          </a:p>
        </p:txBody>
      </p:sp>
    </p:spTree>
    <p:extLst>
      <p:ext uri="{BB962C8B-B14F-4D97-AF65-F5344CB8AC3E}">
        <p14:creationId xmlns:p14="http://schemas.microsoft.com/office/powerpoint/2010/main" val="4013221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0C88EEFC-6E06-939A-50E6-9E8BC1B561F8}"/>
                  </a:ext>
                </a:extLst>
              </p:cNvPr>
              <p:cNvSpPr>
                <a:spLocks noGrp="1"/>
              </p:cNvSpPr>
              <p:nvPr>
                <p:ph idx="1"/>
              </p:nvPr>
            </p:nvSpPr>
            <p:spPr>
              <a:xfrm>
                <a:off x="1122412" y="1207007"/>
                <a:ext cx="10058400" cy="3935009"/>
              </a:xfrm>
            </p:spPr>
            <p:txBody>
              <a:bodyPr>
                <a:normAutofit/>
              </a:bodyPr>
              <a:lstStyle/>
              <a:p>
                <a:r>
                  <a:rPr lang="zh-CN" altLang="en-US" dirty="0">
                    <a:solidFill>
                      <a:srgbClr val="000000"/>
                    </a:solidFill>
                    <a:latin typeface="+mn-ea"/>
                    <a:cs typeface="宋体" panose="02010600030101010101" pitchFamily="2" charset="-122"/>
                  </a:rPr>
                  <a:t>选择贷款利率，最大化利润：</a:t>
                </a:r>
                <a14:m>
                  <m:oMath xmlns:m="http://schemas.openxmlformats.org/officeDocument/2006/math">
                    <m:sSub>
                      <m:sSubPr>
                        <m:ctrlPr>
                          <a:rPr lang="zh-CN" altLang="zh-CN" i="1" smtClean="0">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𝑚𝑎𝑥</m:t>
                        </m:r>
                      </m:e>
                      <m:sub>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𝑟</m:t>
                        </m:r>
                      </m:sub>
                    </m:sSub>
                    <m:d>
                      <m:d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𝑟</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sSup>
                          <m:sSup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𝑟</m:t>
                            </m:r>
                          </m:e>
                          <m: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𝑑</m:t>
                            </m:r>
                          </m:sup>
                        </m:sSup>
                      </m:e>
                    </m:d>
                    <m:sSup>
                      <m:sSup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𝑘</m:t>
                        </m:r>
                      </m:e>
                      <m: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𝑑</m:t>
                        </m:r>
                      </m:sup>
                    </m:sSup>
                    <m:d>
                      <m:d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𝑟</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𝑧</m:t>
                        </m:r>
                      </m:e>
                    </m:d>
                  </m:oMath>
                </a14:m>
                <a:r>
                  <a:rPr lang="en-US" altLang="zh-CN"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r>
                      <a:rPr lang="en-US" altLang="zh-CN" b="0" i="0" smtClean="0">
                        <a:effectLst/>
                        <a:latin typeface="Cambria Math" panose="02040503050406030204" pitchFamily="18" charset="0"/>
                        <a:ea typeface="Cambria Math" panose="02040503050406030204" pitchFamily="18" charset="0"/>
                        <a:cs typeface="宋体" panose="02010600030101010101" pitchFamily="2" charset="-122"/>
                      </a:rPr>
                      <m:t>                       </m:t>
                    </m:r>
                    <m:d>
                      <m:dPr>
                        <m:ctrlPr>
                          <a:rPr lang="zh-CN" altLang="zh-CN" i="1">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11</m:t>
                        </m:r>
                      </m:e>
                    </m:d>
                  </m:oMath>
                </a14:m>
                <a:endParaRPr lang="zh-CN" altLang="zh-CN"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a:p>
                <a:pPr lvl="1"/>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𝑑</m:t>
                        </m:r>
                      </m:sup>
                    </m:sSup>
                    <m:d>
                      <m:dPr>
                        <m:ctrlPr>
                          <a:rPr lang="zh-CN" altLang="zh-CN" i="1">
                            <a:latin typeface="Cambria Math" panose="02040503050406030204" pitchFamily="18" charset="0"/>
                          </a:rPr>
                        </m:ctrlPr>
                      </m:dPr>
                      <m:e>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𝑧</m:t>
                        </m:r>
                      </m:e>
                    </m:d>
                    <m:r>
                      <a:rPr kumimoji="1" lang="zh-CN" altLang="en-US" i="1" dirty="0">
                        <a:latin typeface="Cambria Math" panose="02040503050406030204" pitchFamily="18" charset="0"/>
                      </a:rPr>
                      <m:t>由式</m:t>
                    </m:r>
                    <m:r>
                      <a:rPr kumimoji="1" lang="en-US" altLang="zh-CN" i="1" dirty="0">
                        <a:latin typeface="Cambria Math" panose="02040503050406030204" pitchFamily="18" charset="0"/>
                      </a:rPr>
                      <m:t>(7)</m:t>
                    </m:r>
                    <m:r>
                      <a:rPr kumimoji="1" lang="zh-CN" altLang="en-US" i="1" dirty="0">
                        <a:latin typeface="Cambria Math" panose="02040503050406030204" pitchFamily="18" charset="0"/>
                      </a:rPr>
                      <m:t>或式</m:t>
                    </m:r>
                    <m:r>
                      <a:rPr kumimoji="1" lang="en-US" altLang="zh-CN" i="1" dirty="0">
                        <a:latin typeface="Cambria Math" panose="02040503050406030204" pitchFamily="18" charset="0"/>
                      </a:rPr>
                      <m:t>(9)</m:t>
                    </m:r>
                    <m:r>
                      <a:rPr kumimoji="1" lang="zh-CN" altLang="en-US" i="1" dirty="0">
                        <a:latin typeface="Cambria Math" panose="02040503050406030204" pitchFamily="18" charset="0"/>
                      </a:rPr>
                      <m:t>给出</m:t>
                    </m:r>
                  </m:oMath>
                </a14:m>
                <a:r>
                  <a:rPr kumimoji="1" lang="zh-CN" altLang="en-US" dirty="0">
                    <a:solidFill>
                      <a:schemeClr val="tx1"/>
                    </a:solidFill>
                  </a:rPr>
                  <a:t>利润最大化</a:t>
                </a:r>
                <a:endParaRPr kumimoji="1" lang="en-US" altLang="zh-CN" dirty="0">
                  <a:solidFill>
                    <a:schemeClr val="tx1"/>
                  </a:solidFill>
                </a:endParaRPr>
              </a:p>
              <a:p>
                <a:pPr lvl="1"/>
                <a14:m>
                  <m:oMath xmlns:m="http://schemas.openxmlformats.org/officeDocument/2006/math">
                    <m:sSup>
                      <m:sSupPr>
                        <m:ctrlPr>
                          <a:rPr lang="zh-CN" altLang="zh-CN" i="1" smtClean="0">
                            <a:effectLst/>
                            <a:latin typeface="Cambria Math" panose="02040503050406030204" pitchFamily="18" charset="0"/>
                            <a:ea typeface="Cambria Math" panose="02040503050406030204" pitchFamily="18" charset="0"/>
                          </a:rPr>
                        </m:ctrlPr>
                      </m:sSup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𝑟</m:t>
                        </m:r>
                      </m:e>
                      <m:sup>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𝑑</m:t>
                        </m:r>
                      </m:sup>
                    </m:sSup>
                  </m:oMath>
                </a14:m>
                <a:r>
                  <a:rPr lang="zh-CN" altLang="zh-CN"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为</a:t>
                </a:r>
                <a:r>
                  <a:rPr lang="zh-CN" altLang="zh-CN" dirty="0">
                    <a:solidFill>
                      <a:srgbClr val="101214"/>
                    </a:solidFill>
                    <a:effectLst/>
                    <a:latin typeface="+mn-ea"/>
                    <a:cs typeface="Segoe UI" panose="020B0502040204020203" pitchFamily="34" charset="0"/>
                  </a:rPr>
                  <a:t>存款利率</a:t>
                </a:r>
                <a:r>
                  <a:rPr lang="zh-CN" altLang="en-US" dirty="0">
                    <a:solidFill>
                      <a:srgbClr val="101214"/>
                    </a:solidFill>
                    <a:effectLst/>
                    <a:latin typeface="+mn-ea"/>
                    <a:cs typeface="Segoe UI" panose="020B0502040204020203" pitchFamily="34" charset="0"/>
                  </a:rPr>
                  <a:t>，外源给出</a:t>
                </a:r>
                <a:endParaRPr lang="zh-CN" altLang="zh-CN" dirty="0">
                  <a:solidFill>
                    <a:schemeClr val="tx1"/>
                  </a:solidFill>
                  <a:latin typeface="+mn-ea"/>
                  <a:cs typeface="宋体" panose="02010600030101010101" pitchFamily="2" charset="-122"/>
                </a:endParaRPr>
              </a:p>
              <a:p>
                <a:r>
                  <a:rPr lang="zh-CN" altLang="en-US" dirty="0">
                    <a:solidFill>
                      <a:srgbClr val="000000"/>
                    </a:solidFill>
                    <a:latin typeface="+mn-ea"/>
                    <a:cs typeface="宋体" panose="02010600030101010101" pitchFamily="2" charset="-122"/>
                  </a:rPr>
                  <a:t>贷款的最优条件</a:t>
                </a:r>
                <a:r>
                  <a:rPr lang="zh-CN" altLang="en-US" dirty="0">
                    <a:solidFill>
                      <a:schemeClr val="tx1"/>
                    </a:solidFill>
                    <a:latin typeface="+mn-ea"/>
                    <a:cs typeface="宋体" panose="02010600030101010101" pitchFamily="2" charset="-122"/>
                  </a:rPr>
                  <a:t>：</a:t>
                </a:r>
                <a14:m>
                  <m:oMath xmlns:m="http://schemas.openxmlformats.org/officeDocument/2006/math">
                    <m:r>
                      <a:rPr lang="en-US" altLang="zh-CN"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𝑟</m:t>
                    </m:r>
                    <m:r>
                      <a:rPr lang="en-US" altLang="zh-CN"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 </m:t>
                    </m:r>
                    <m:f>
                      <m:fPr>
                        <m:ctrlPr>
                          <a:rPr lang="zh-CN" altLang="zh-CN" i="1">
                            <a:solidFill>
                              <a:schemeClr val="tx1"/>
                            </a:solidFill>
                            <a:effectLst/>
                            <a:latin typeface="Cambria Math" panose="02040503050406030204" pitchFamily="18" charset="0"/>
                            <a:ea typeface="Cambria Math" panose="02040503050406030204" pitchFamily="18" charset="0"/>
                          </a:rPr>
                        </m:ctrlPr>
                      </m:fPr>
                      <m:num>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1</m:t>
                        </m:r>
                      </m:num>
                      <m:den>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𝛼</m:t>
                        </m:r>
                      </m:den>
                    </m:f>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m:t>
                    </m:r>
                    <m:sSup>
                      <m:sSupPr>
                        <m:ctrlPr>
                          <a:rPr lang="zh-CN" altLang="zh-CN" i="1">
                            <a:solidFill>
                              <a:schemeClr val="tx1"/>
                            </a:solidFill>
                            <a:effectLst/>
                            <a:latin typeface="Cambria Math" panose="02040503050406030204" pitchFamily="18" charset="0"/>
                            <a:ea typeface="Cambria Math" panose="02040503050406030204" pitchFamily="18" charset="0"/>
                          </a:rPr>
                        </m:ctrlPr>
                      </m:sSupPr>
                      <m:e>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𝑟</m:t>
                        </m:r>
                      </m:e>
                      <m:sup>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𝑑</m:t>
                        </m:r>
                      </m:sup>
                    </m:sSup>
                    <m:r>
                      <a:rPr lang="en-US" altLang="zh-CN" b="0"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m:t>
                    </m:r>
                    <m:d>
                      <m:dPr>
                        <m:ctrlPr>
                          <a:rPr lang="zh-CN"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12</m:t>
                        </m:r>
                      </m:e>
                    </m:d>
                  </m:oMath>
                </a14:m>
                <a:endParaRPr kumimoji="1" lang="en-US" altLang="zh-CN" dirty="0">
                  <a:solidFill>
                    <a:schemeClr val="tx1"/>
                  </a:solidFill>
                </a:endParaRPr>
              </a:p>
              <a:p>
                <a:r>
                  <a:rPr lang="zh-CN" altLang="en-US" dirty="0">
                    <a:solidFill>
                      <a:schemeClr val="tx1"/>
                    </a:solidFill>
                    <a:latin typeface="+mn-ea"/>
                    <a:cs typeface="宋体" panose="02010600030101010101" pitchFamily="2" charset="-122"/>
                  </a:rPr>
                  <a:t>对资本的最优需求为：</a:t>
                </a:r>
                <a14:m>
                  <m:oMath xmlns:m="http://schemas.openxmlformats.org/officeDocument/2006/math">
                    <m:r>
                      <a:rPr lang="zh-CN" altLang="zh-CN" sz="2000" i="1" smtClean="0">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t> </m:t>
                    </m:r>
                    <m:r>
                      <a:rPr lang="en-US" altLang="zh-CN" sz="2000" i="1" smtClean="0">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t>𝐾</m:t>
                    </m:r>
                    <m:r>
                      <a:rPr lang="en-US" altLang="zh-CN" sz="2000" i="1" smtClean="0">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t>=</m:t>
                    </m:r>
                    <m:d>
                      <m:dPr>
                        <m:begChr m:val="{"/>
                        <m:endChr m:val=""/>
                        <m:ctrlPr>
                          <a:rPr lang="zh-CN" altLang="zh-CN" sz="2000"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dPr>
                      <m:e>
                        <m:eqArr>
                          <m:eqArrPr>
                            <m:ctrlPr>
                              <a:rPr lang="zh-CN" altLang="zh-CN" sz="2000"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eqArrPr>
                          <m:e>
                            <m:r>
                              <a:rPr lang="en-US" altLang="zh-CN" sz="2000"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m:t>
                            </m:r>
                            <m:sSup>
                              <m:sSupPr>
                                <m:ctrlPr>
                                  <a:rPr lang="zh-CN" altLang="zh-CN" sz="2000"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f>
                                  <m:fPr>
                                    <m:ctrlPr>
                                      <a:rPr lang="zh-CN" altLang="zh-CN" sz="2000"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fPr>
                                  <m:num>
                                    <m:sSup>
                                      <m:sSupPr>
                                        <m:ctrlPr>
                                          <a:rPr lang="zh-CN" altLang="zh-CN" sz="2000"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r>
                                          <a:rPr lang="en-US" altLang="zh-CN" sz="2000"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𝛼</m:t>
                                        </m:r>
                                      </m:e>
                                      <m:sup>
                                        <m:r>
                                          <a:rPr lang="en-US" altLang="zh-CN" sz="2000"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2</m:t>
                                        </m:r>
                                      </m:sup>
                                    </m:sSup>
                                    <m:r>
                                      <a:rPr lang="en-US" altLang="zh-CN" sz="2000"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𝜇</m:t>
                                    </m:r>
                                    <m:r>
                                      <a:rPr lang="en-US" altLang="zh-CN" sz="2000"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𝑧</m:t>
                                    </m:r>
                                  </m:num>
                                  <m:den>
                                    <m:sSup>
                                      <m:sSupPr>
                                        <m:ctrlPr>
                                          <a:rPr lang="zh-CN" altLang="zh-CN" sz="2000"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r>
                                          <a:rPr lang="en-US" altLang="zh-CN" sz="2000"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𝑟</m:t>
                                        </m:r>
                                      </m:e>
                                      <m:sup>
                                        <m:r>
                                          <a:rPr lang="en-US" altLang="zh-CN" sz="2000"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𝑑</m:t>
                                        </m:r>
                                      </m:sup>
                                    </m:sSup>
                                  </m:den>
                                </m:f>
                                <m:r>
                                  <a:rPr lang="en-US" altLang="zh-CN" sz="2000"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m:t>
                                </m:r>
                              </m:e>
                              <m:sup>
                                <m:f>
                                  <m:fPr>
                                    <m:ctrlPr>
                                      <a:rPr lang="zh-CN" altLang="zh-CN" sz="2000"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fPr>
                                  <m:num>
                                    <m:r>
                                      <a:rPr lang="en-US" altLang="zh-CN" sz="2000"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1</m:t>
                                    </m:r>
                                  </m:num>
                                  <m:den>
                                    <m:r>
                                      <a:rPr lang="en-US" altLang="zh-CN" sz="2000"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1−</m:t>
                                    </m:r>
                                    <m:r>
                                      <a:rPr lang="en-US" altLang="zh-CN" sz="2000"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𝛼</m:t>
                                    </m:r>
                                  </m:den>
                                </m:f>
                              </m:sup>
                            </m:sSup>
                            <m:r>
                              <a:rPr lang="en-US" altLang="zh-CN" sz="2000" b="0" i="1" smtClean="0">
                                <a:solidFill>
                                  <a:schemeClr val="tx1"/>
                                </a:solidFill>
                                <a:effectLst/>
                                <a:latin typeface="Cambria Math" panose="02040503050406030204" pitchFamily="18" charset="0"/>
                                <a:ea typeface="等线" panose="02010600030101010101" pitchFamily="2" charset="-122"/>
                                <a:cs typeface="Segoe UI" panose="020B0502040204020203" pitchFamily="34" charset="0"/>
                              </a:rPr>
                              <m:t>              </m:t>
                            </m:r>
                            <m:r>
                              <m:rPr>
                                <m:sty m:val="p"/>
                              </m:rPr>
                              <a:rPr lang="en-US" altLang="zh-CN" sz="20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if</m:t>
                            </m:r>
                            <m:r>
                              <a:rPr lang="en-US" altLang="zh-CN" sz="20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sz="20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abatement</m:t>
                            </m:r>
                          </m:e>
                          <m:e>
                            <m:r>
                              <a:rPr lang="en-US" altLang="zh-CN" sz="2000"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m:t>
                            </m:r>
                            <m:sSup>
                              <m:sSupPr>
                                <m:ctrlPr>
                                  <a:rPr lang="zh-CN" altLang="zh-CN" sz="2000"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f>
                                  <m:fPr>
                                    <m:ctrlPr>
                                      <a:rPr lang="zh-CN" altLang="zh-CN" sz="2000"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fPr>
                                  <m:num>
                                    <m:sSup>
                                      <m:sSupPr>
                                        <m:ctrlPr>
                                          <a:rPr lang="zh-CN" altLang="zh-CN" sz="2000"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r>
                                          <a:rPr lang="en-US" altLang="zh-CN" sz="2000"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𝛼</m:t>
                                        </m:r>
                                      </m:e>
                                      <m:sup>
                                        <m:r>
                                          <a:rPr lang="en-US" altLang="zh-CN" sz="2000"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2</m:t>
                                        </m:r>
                                      </m:sup>
                                    </m:sSup>
                                    <m:acc>
                                      <m:accPr>
                                        <m:chr m:val="̃"/>
                                        <m:ctrlPr>
                                          <a:rPr lang="zh-CN" altLang="zh-CN" sz="2000"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accPr>
                                      <m:e>
                                        <m:r>
                                          <a:rPr lang="en-US" altLang="zh-CN" sz="2000"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𝜇</m:t>
                                        </m:r>
                                      </m:e>
                                    </m:acc>
                                    <m:r>
                                      <a:rPr lang="en-US" altLang="zh-CN" sz="2000"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𝑧</m:t>
                                    </m:r>
                                  </m:num>
                                  <m:den>
                                    <m:sSup>
                                      <m:sSupPr>
                                        <m:ctrlPr>
                                          <a:rPr lang="zh-CN" altLang="zh-CN" sz="2000"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r>
                                          <a:rPr lang="en-US" altLang="zh-CN" sz="2000"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𝑟</m:t>
                                        </m:r>
                                      </m:e>
                                      <m:sup>
                                        <m:r>
                                          <a:rPr lang="en-US" altLang="zh-CN" sz="2000"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𝑑</m:t>
                                        </m:r>
                                      </m:sup>
                                    </m:sSup>
                                  </m:den>
                                </m:f>
                                <m:r>
                                  <a:rPr lang="en-US" altLang="zh-CN" sz="2000"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m:t>
                                </m:r>
                              </m:e>
                              <m:sup>
                                <m:f>
                                  <m:fPr>
                                    <m:ctrlPr>
                                      <a:rPr lang="zh-CN" altLang="zh-CN" sz="2000"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fPr>
                                  <m:num>
                                    <m:r>
                                      <a:rPr lang="en-US" altLang="zh-CN" sz="2000"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1</m:t>
                                    </m:r>
                                  </m:num>
                                  <m:den>
                                    <m:r>
                                      <a:rPr lang="en-US" altLang="zh-CN" sz="2000"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1−</m:t>
                                    </m:r>
                                    <m:r>
                                      <a:rPr lang="en-US" altLang="zh-CN" sz="2000"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𝛼</m:t>
                                    </m:r>
                                  </m:den>
                                </m:f>
                              </m:sup>
                            </m:sSup>
                            <m:r>
                              <a:rPr lang="en-US" altLang="zh-CN" sz="2000" b="0" i="1" smtClean="0">
                                <a:solidFill>
                                  <a:schemeClr val="tx1"/>
                                </a:solidFill>
                                <a:effectLst/>
                                <a:latin typeface="Cambria Math" panose="02040503050406030204" pitchFamily="18" charset="0"/>
                                <a:ea typeface="等线" panose="02010600030101010101" pitchFamily="2" charset="-122"/>
                                <a:cs typeface="Segoe UI" panose="020B0502040204020203" pitchFamily="34" charset="0"/>
                              </a:rPr>
                              <m:t>         </m:t>
                            </m:r>
                            <m:r>
                              <m:rPr>
                                <m:sty m:val="p"/>
                              </m:rPr>
                              <a:rPr lang="en-US" altLang="zh-CN" sz="20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if</m:t>
                            </m:r>
                            <m:r>
                              <a:rPr lang="en-US" altLang="zh-CN" sz="20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sz="20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no</m:t>
                            </m:r>
                            <m:r>
                              <a:rPr lang="en-US" altLang="zh-CN" sz="20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sz="20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abatement</m:t>
                            </m:r>
                          </m:e>
                        </m:eqArr>
                      </m:e>
                    </m:d>
                  </m:oMath>
                </a14:m>
                <a:r>
                  <a:rPr kumimoji="1" lang="en-US" altLang="zh-CN" sz="2000" dirty="0">
                    <a:solidFill>
                      <a:schemeClr val="tx1"/>
                    </a:solidFill>
                  </a:rPr>
                  <a:t>,                      (13)</a:t>
                </a:r>
              </a:p>
              <a:p>
                <a:endParaRPr kumimoji="1" lang="en-US" altLang="zh-CN" sz="2000" dirty="0">
                  <a:solidFill>
                    <a:schemeClr val="tx1"/>
                  </a:solidFill>
                </a:endParaRPr>
              </a:p>
              <a:p>
                <a:pPr marL="45720" indent="0">
                  <a:buNone/>
                </a:pPr>
                <a:endParaRPr kumimoji="1" lang="en-US" altLang="zh-CN" sz="2000" dirty="0">
                  <a:solidFill>
                    <a:schemeClr val="tx1"/>
                  </a:solidFill>
                </a:endParaRPr>
              </a:p>
              <a:p>
                <a:pPr marL="505440" lvl="1" indent="0">
                  <a:buNone/>
                </a:pPr>
                <a:endParaRPr kumimoji="1" lang="zh-CN" altLang="en-US" dirty="0"/>
              </a:p>
            </p:txBody>
          </p:sp>
        </mc:Choice>
        <mc:Fallback xmlns="">
          <p:sp>
            <p:nvSpPr>
              <p:cNvPr id="2" name="内容占位符 1">
                <a:extLst>
                  <a:ext uri="{FF2B5EF4-FFF2-40B4-BE49-F238E27FC236}">
                    <a16:creationId xmlns:a16="http://schemas.microsoft.com/office/drawing/2014/main" id="{0C88EEFC-6E06-939A-50E6-9E8BC1B561F8}"/>
                  </a:ext>
                </a:extLst>
              </p:cNvPr>
              <p:cNvSpPr>
                <a:spLocks noGrp="1" noRot="1" noChangeAspect="1" noMove="1" noResize="1" noEditPoints="1" noAdjustHandles="1" noChangeArrowheads="1" noChangeShapeType="1" noTextEdit="1"/>
              </p:cNvSpPr>
              <p:nvPr>
                <p:ph idx="1"/>
              </p:nvPr>
            </p:nvSpPr>
            <p:spPr>
              <a:xfrm>
                <a:off x="1122412" y="1207007"/>
                <a:ext cx="10058400" cy="3935009"/>
              </a:xfrm>
              <a:blipFill>
                <a:blip r:embed="rId2"/>
                <a:stretch>
                  <a:fillRect l="-1212" t="-1238"/>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948ED1F0-76FA-A41E-B00A-6C886A597314}"/>
              </a:ext>
            </a:extLst>
          </p:cNvPr>
          <p:cNvSpPr>
            <a:spLocks noGrp="1"/>
          </p:cNvSpPr>
          <p:nvPr>
            <p:ph type="title"/>
          </p:nvPr>
        </p:nvSpPr>
        <p:spPr>
          <a:xfrm>
            <a:off x="1229289" y="215352"/>
            <a:ext cx="10058400" cy="707530"/>
          </a:xfrm>
        </p:spPr>
        <p:txBody>
          <a:bodyPr/>
          <a:lstStyle/>
          <a:p>
            <a:r>
              <a:rPr kumimoji="1" lang="zh-CN" altLang="en-US" dirty="0"/>
              <a:t>模型</a:t>
            </a:r>
            <a:r>
              <a:rPr kumimoji="1" lang="en-US" altLang="zh-CN" dirty="0"/>
              <a:t>——</a:t>
            </a:r>
            <a:r>
              <a:rPr kumimoji="1" lang="zh-CN" altLang="en-US" dirty="0"/>
              <a:t>无绿色信贷政策</a:t>
            </a:r>
          </a:p>
        </p:txBody>
      </p:sp>
    </p:spTree>
    <p:extLst>
      <p:ext uri="{BB962C8B-B14F-4D97-AF65-F5344CB8AC3E}">
        <p14:creationId xmlns:p14="http://schemas.microsoft.com/office/powerpoint/2010/main" val="529558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a:extLst>
                  <a:ext uri="{FF2B5EF4-FFF2-40B4-BE49-F238E27FC236}">
                    <a16:creationId xmlns:a16="http://schemas.microsoft.com/office/drawing/2014/main" id="{0C88EEFC-6E06-939A-50E6-9E8BC1B561F8}"/>
                  </a:ext>
                </a:extLst>
              </p:cNvPr>
              <p:cNvSpPr>
                <a:spLocks noGrp="1"/>
              </p:cNvSpPr>
              <p:nvPr>
                <p:ph idx="1"/>
              </p:nvPr>
            </p:nvSpPr>
            <p:spPr>
              <a:xfrm>
                <a:off x="1122412" y="1207007"/>
                <a:ext cx="10058400" cy="5276920"/>
              </a:xfrm>
            </p:spPr>
            <p:txBody>
              <a:bodyPr>
                <a:normAutofit lnSpcReduction="10000"/>
              </a:bodyPr>
              <a:lstStyle/>
              <a:p>
                <a:r>
                  <a:rPr lang="zh-CN" altLang="zh-CN" sz="2800" dirty="0"/>
                  <a:t>采用</a:t>
                </a:r>
                <a:r>
                  <a:rPr lang="zh-CN" altLang="zh-CN" sz="2800" dirty="0">
                    <a:solidFill>
                      <a:srgbClr val="FF0000"/>
                    </a:solidFill>
                  </a:rPr>
                  <a:t>减排</a:t>
                </a:r>
                <a:r>
                  <a:rPr lang="zh-CN" altLang="zh-CN" sz="2800" dirty="0"/>
                  <a:t>技术的企业的最优产量、利润和排放量为</a:t>
                </a:r>
                <a:r>
                  <a:rPr lang="zh-CN" altLang="en-US" sz="2800" dirty="0"/>
                  <a:t>：</a:t>
                </a:r>
                <a:endParaRPr lang="en-US" altLang="zh-CN" sz="2800" dirty="0"/>
              </a:p>
              <a:p>
                <a:pPr marL="45720" indent="0">
                  <a:buNone/>
                </a:pPr>
                <a:r>
                  <a:rPr lang="en-US" altLang="zh-CN" dirty="0">
                    <a:solidFill>
                      <a:schemeClr val="tx1"/>
                    </a:solidFill>
                    <a:effectLst/>
                    <a:ea typeface="宋体" panose="02010600030101010101" pitchFamily="2" charset="-122"/>
                    <a:cs typeface="宋体" panose="02010600030101010101" pitchFamily="2" charset="-122"/>
                  </a:rPr>
                  <a:t>                       </a:t>
                </a:r>
                <a14:m>
                  <m:oMath xmlns:m="http://schemas.openxmlformats.org/officeDocument/2006/math">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𝑦</m:t>
                    </m:r>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𝑧</m:t>
                    </m:r>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 = </m:t>
                    </m:r>
                    <m:sSup>
                      <m:sSup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pPr>
                      <m:e>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𝑧</m:t>
                        </m:r>
                      </m:e>
                      <m:sup>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1</m:t>
                            </m:r>
                          </m:num>
                          <m:den>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den>
                        </m:f>
                      </m:sup>
                    </m:s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m:t>
                    </m:r>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f>
                          <m:f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fPr>
                          <m:num>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e>
                              <m:sup>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2</m:t>
                                </m:r>
                              </m:sup>
                            </m:sSup>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𝜇</m:t>
                            </m:r>
                          </m:num>
                          <m:den>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𝑟</m:t>
                                </m:r>
                              </m:e>
                              <m:sup>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𝑑</m:t>
                                </m:r>
                              </m:sup>
                            </m:sSup>
                          </m:den>
                        </m:f>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m:t>
                        </m:r>
                      </m:e>
                      <m:sup>
                        <m:f>
                          <m:f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fPr>
                          <m:num>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num>
                          <m:den>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1−</m:t>
                            </m:r>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𝛼</m:t>
                            </m:r>
                          </m:den>
                        </m:f>
                      </m:sup>
                    </m:sSup>
                    <m:r>
                      <a:rPr lang="en-US" altLang="zh-CN" b="0" i="0" smtClean="0">
                        <a:solidFill>
                          <a:schemeClr val="tx1"/>
                        </a:solidFill>
                        <a:effectLst/>
                        <a:latin typeface="Cambria Math" panose="02040503050406030204" pitchFamily="18" charset="0"/>
                        <a:ea typeface="宋体" panose="02010600030101010101" pitchFamily="2" charset="-122"/>
                        <a:cs typeface="Segoe UI" panose="020B0502040204020203" pitchFamily="34" charset="0"/>
                      </a:rPr>
                      <m:t>,                                             </m:t>
                    </m:r>
                    <m:r>
                      <a:rPr lang="en-US" altLang="zh-CN" b="0" i="1" smtClean="0">
                        <a:solidFill>
                          <a:schemeClr val="tx1"/>
                        </a:solidFill>
                        <a:effectLst/>
                        <a:latin typeface="Cambria Math" panose="02040503050406030204" pitchFamily="18" charset="0"/>
                        <a:ea typeface="宋体" panose="02010600030101010101" pitchFamily="2" charset="-122"/>
                        <a:cs typeface="Segoe UI" panose="020B0502040204020203" pitchFamily="34" charset="0"/>
                      </a:rPr>
                      <m:t>     </m:t>
                    </m:r>
                    <m:r>
                      <a:rPr lang="zh-CN"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m:t>
                    </m:r>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14</m:t>
                    </m:r>
                    <m:r>
                      <a:rPr lang="zh-CN"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m:t>
                    </m:r>
                  </m:oMath>
                </a14:m>
                <a:endParaRPr lang="en-US" altLang="zh-CN"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marL="45720" indent="0">
                  <a:buNone/>
                </a:pPr>
                <a:r>
                  <a:rPr lang="en-US" altLang="zh-CN" dirty="0">
                    <a:solidFill>
                      <a:schemeClr val="tx1"/>
                    </a:solidFill>
                    <a:effectLst/>
                    <a:ea typeface="宋体" panose="02010600030101010101" pitchFamily="2" charset="-122"/>
                    <a:cs typeface="宋体" panose="02010600030101010101" pitchFamily="2" charset="-122"/>
                  </a:rPr>
                  <a:t>                       </a:t>
                </a:r>
                <a14:m>
                  <m:oMath xmlns:m="http://schemas.openxmlformats.org/officeDocument/2006/math">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𝜋</m:t>
                    </m:r>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𝑧</m:t>
                    </m:r>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 = (1 −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m:t>
                    </m:r>
                    <m:sSup>
                      <m:sSup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pPr>
                      <m:e>
                        <m:d>
                          <m:d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dPr>
                          <m:e>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𝑧</m:t>
                            </m:r>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𝜇</m:t>
                            </m:r>
                          </m:e>
                        </m:d>
                      </m:e>
                      <m:sup>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1</m:t>
                            </m:r>
                          </m:num>
                          <m:den>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den>
                        </m:f>
                      </m:sup>
                    </m:sSup>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m:t>
                    </m:r>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f>
                          <m:f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fPr>
                          <m:num>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e>
                              <m:sup>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2</m:t>
                                </m:r>
                              </m:sup>
                            </m:sSup>
                          </m:num>
                          <m:den>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𝑟</m:t>
                                </m:r>
                              </m:e>
                              <m:sup>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𝑑</m:t>
                                </m:r>
                              </m:sup>
                            </m:sSup>
                          </m:den>
                        </m:f>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m:t>
                        </m:r>
                      </m:e>
                      <m:sup>
                        <m:f>
                          <m:f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fPr>
                          <m:num>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num>
                          <m:den>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1−</m:t>
                            </m:r>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𝛼</m:t>
                            </m:r>
                          </m:den>
                        </m:f>
                      </m:sup>
                    </m:s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r>
                      <a:rPr lang="en-US" altLang="zh-CN"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𝑓</m:t>
                    </m:r>
                    <m:r>
                      <a:rPr lang="en-US" altLang="zh-CN" b="0" i="0"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m:t>
                    </m:r>
                  </m:oMath>
                </a14:m>
                <a:r>
                  <a:rPr lang="en-US" altLang="zh-CN" dirty="0">
                    <a:solidFill>
                      <a:schemeClr val="tx1"/>
                    </a:solidFill>
                    <a:effectLst/>
                    <a:latin typeface="Segoe UI" panose="020B0502040204020203" pitchFamily="34" charset="0"/>
                    <a:ea typeface="宋体" panose="02010600030101010101" pitchFamily="2" charset="-122"/>
                    <a:cs typeface="Segoe UI" panose="020B0502040204020203" pitchFamily="34" charset="0"/>
                  </a:rPr>
                  <a:t>                     </a:t>
                </a:r>
                <a14:m>
                  <m:oMath xmlns:m="http://schemas.openxmlformats.org/officeDocument/2006/math">
                    <m:d>
                      <m:dPr>
                        <m:begChr m:val="（"/>
                        <m:endChr m:val="）"/>
                        <m:ctrlPr>
                          <a:rPr lang="zh-CN"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ctrlPr>
                      </m:dPr>
                      <m:e>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15</m:t>
                        </m:r>
                      </m:e>
                    </m:d>
                    <m:r>
                      <a:rPr lang="en-US" altLang="zh-CN" b="0" i="1" smtClean="0">
                        <a:solidFill>
                          <a:schemeClr val="tx1"/>
                        </a:solidFill>
                        <a:effectLst/>
                        <a:latin typeface="Cambria Math" panose="02040503050406030204" pitchFamily="18" charset="0"/>
                        <a:ea typeface="宋体" panose="02010600030101010101" pitchFamily="2" charset="-122"/>
                        <a:cs typeface="Segoe UI" panose="020B0502040204020203" pitchFamily="34" charset="0"/>
                      </a:rPr>
                      <m:t>  </m:t>
                    </m:r>
                  </m:oMath>
                </a14:m>
                <a:endParaRPr lang="en-US" altLang="zh-CN" b="0" i="1" dirty="0">
                  <a:solidFill>
                    <a:schemeClr val="tx1"/>
                  </a:solidFill>
                  <a:effectLst/>
                  <a:latin typeface="Cambria Math" panose="02040503050406030204" pitchFamily="18" charset="0"/>
                  <a:ea typeface="宋体" panose="02010600030101010101" pitchFamily="2" charset="-122"/>
                  <a:cs typeface="Segoe UI" panose="020B0502040204020203" pitchFamily="34" charset="0"/>
                </a:endParaRPr>
              </a:p>
              <a:p>
                <a:pPr marL="45720" indent="0">
                  <a:buNone/>
                </a:pPr>
                <a14:m>
                  <m:oMathPara xmlns:m="http://schemas.openxmlformats.org/officeDocument/2006/math">
                    <m:oMathParaPr>
                      <m:jc m:val="centerGroup"/>
                    </m:oMathParaPr>
                    <m:oMath xmlns:m="http://schemas.openxmlformats.org/officeDocument/2006/math">
                      <m:r>
                        <a:rPr lang="en-US" altLang="zh-CN"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b="0"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𝑒</m:t>
                      </m:r>
                      <m:r>
                        <a:rPr lang="en-US" altLang="zh-CN"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 (1 −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𝜉</m:t>
                      </m:r>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𝜃</m:t>
                      </m:r>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𝑦</m:t>
                      </m:r>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 (1 −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𝜉</m:t>
                      </m:r>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pPr>
                        <m:e>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𝜃</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𝑧</m:t>
                          </m:r>
                        </m:e>
                        <m:sup>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1</m:t>
                              </m:r>
                            </m:num>
                            <m:den>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1</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den>
                          </m:f>
                        </m:sup>
                      </m:sSup>
                      <m:r>
                        <a:rPr lang="en-US" altLang="zh-CN"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m:t>
                      </m:r>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f>
                            <m:f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fPr>
                            <m:num>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𝛼</m:t>
                                  </m:r>
                                </m:e>
                                <m:sup>
                                  <m:r>
                                    <a:rPr lang="en-US" altLang="zh-CN"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2</m:t>
                                  </m:r>
                                </m:sup>
                              </m:sSup>
                              <m:r>
                                <a:rPr lang="en-US" altLang="zh-CN"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𝜇</m:t>
                              </m:r>
                            </m:num>
                            <m:den>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r>
                                    <a:rPr lang="en-US" altLang="zh-CN"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𝑟</m:t>
                                  </m:r>
                                </m:e>
                                <m:sup>
                                  <m:r>
                                    <a:rPr lang="en-US" altLang="zh-CN"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𝑑</m:t>
                                  </m:r>
                                </m:sup>
                              </m:sSup>
                            </m:den>
                          </m:f>
                          <m:r>
                            <a:rPr lang="en-US" altLang="zh-CN"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m:t>
                          </m:r>
                        </m:e>
                        <m:sup>
                          <m:f>
                            <m:f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fPr>
                            <m:num>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𝛼</m:t>
                              </m:r>
                            </m:num>
                            <m:den>
                              <m:r>
                                <a:rPr lang="en-US" altLang="zh-CN"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1−</m:t>
                              </m:r>
                              <m:r>
                                <a:rPr lang="en-US" altLang="zh-CN"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𝛼</m:t>
                              </m:r>
                            </m:den>
                          </m:f>
                        </m:sup>
                      </m:sSup>
                      <m:r>
                        <a:rPr lang="en-US" altLang="zh-CN"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b="0" i="1" smtClean="0">
                          <a:effectLst/>
                          <a:latin typeface="Cambria Math" panose="02040503050406030204" pitchFamily="18" charset="0"/>
                          <a:ea typeface="等线" panose="02010600030101010101" pitchFamily="2" charset="-122"/>
                          <a:cs typeface="Times New Roman" panose="02020603050405020304" pitchFamily="18" charset="0"/>
                        </a:rPr>
                        <m:t> </m:t>
                      </m:r>
                      <m:r>
                        <a:rPr lang="zh-CN" altLang="zh-CN" i="1">
                          <a:effectLst/>
                          <a:latin typeface="Cambria Math" panose="02040503050406030204" pitchFamily="18" charset="0"/>
                          <a:ea typeface="等线" panose="02010600030101010101" pitchFamily="2" charset="-122"/>
                          <a:cs typeface="Segoe UI" panose="020B0502040204020203" pitchFamily="34" charset="0"/>
                        </a:rPr>
                        <m:t>（</m:t>
                      </m:r>
                      <m:r>
                        <a:rPr lang="en-US" altLang="zh-CN" i="1">
                          <a:effectLst/>
                          <a:latin typeface="Cambria Math" panose="02040503050406030204" pitchFamily="18" charset="0"/>
                          <a:ea typeface="等线" panose="02010600030101010101" pitchFamily="2" charset="-122"/>
                          <a:cs typeface="Segoe UI" panose="020B0502040204020203" pitchFamily="34" charset="0"/>
                        </a:rPr>
                        <m:t>16</m:t>
                      </m:r>
                      <m:r>
                        <a:rPr lang="zh-CN" altLang="zh-CN" i="1">
                          <a:effectLst/>
                          <a:latin typeface="Cambria Math" panose="02040503050406030204" pitchFamily="18" charset="0"/>
                          <a:ea typeface="等线" panose="02010600030101010101" pitchFamily="2" charset="-122"/>
                          <a:cs typeface="Segoe UI" panose="020B0502040204020203" pitchFamily="34" charset="0"/>
                        </a:rPr>
                        <m:t>）</m:t>
                      </m:r>
                    </m:oMath>
                  </m:oMathPara>
                </a14:m>
                <a:endParaRPr lang="en-US" altLang="zh-CN" b="0" i="1" dirty="0">
                  <a:solidFill>
                    <a:srgbClr val="000000"/>
                  </a:solidFill>
                  <a:effectLst/>
                  <a:latin typeface="Cambria Math" panose="02040503050406030204" pitchFamily="18" charset="0"/>
                  <a:ea typeface="宋体" panose="02010600030101010101" pitchFamily="2" charset="-122"/>
                  <a:cs typeface="Segoe UI" panose="020B0502040204020203" pitchFamily="34" charset="0"/>
                </a:endParaRPr>
              </a:p>
              <a:p>
                <a:r>
                  <a:rPr lang="zh-CN" altLang="en-US" sz="2800" dirty="0">
                    <a:solidFill>
                      <a:srgbClr val="FF0000"/>
                    </a:solidFill>
                  </a:rPr>
                  <a:t>不</a:t>
                </a:r>
                <a:r>
                  <a:rPr lang="zh-CN" altLang="zh-CN" sz="2800" dirty="0">
                    <a:solidFill>
                      <a:srgbClr val="FF0000"/>
                    </a:solidFill>
                  </a:rPr>
                  <a:t>采用减排</a:t>
                </a:r>
                <a:r>
                  <a:rPr lang="zh-CN" altLang="zh-CN" sz="2800" dirty="0"/>
                  <a:t>技术的企业的最优产量、利润和排放量为</a:t>
                </a:r>
                <a:r>
                  <a:rPr lang="zh-CN" altLang="en-US" sz="2800" dirty="0"/>
                  <a:t>：</a:t>
                </a:r>
                <a:endParaRPr lang="en-US" altLang="zh-CN" sz="2800" dirty="0"/>
              </a:p>
              <a:p>
                <a:pPr marL="45720" indent="0">
                  <a:buNone/>
                </a:pPr>
                <a:r>
                  <a:rPr lang="en-US" altLang="zh-CN" dirty="0">
                    <a:solidFill>
                      <a:srgbClr val="FF0000"/>
                    </a:solidFill>
                  </a:rPr>
                  <a:t>                       </a:t>
                </a:r>
                <a14:m>
                  <m:oMath xmlns:m="http://schemas.openxmlformats.org/officeDocument/2006/math">
                    <m:acc>
                      <m:accPr>
                        <m:chr m:val="̃"/>
                        <m:ctrlPr>
                          <a:rPr lang="zh-CN" altLang="zh-CN" i="1" smtClean="0">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𝑦</m:t>
                        </m:r>
                      </m:e>
                    </m:acc>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𝑧</m:t>
                    </m:r>
                    <m:r>
                      <a:rPr lang="en-US" altLang="zh-CN" i="1">
                        <a:solidFill>
                          <a:schemeClr val="tx1"/>
                        </a:solidFill>
                        <a:latin typeface="Cambria Math" panose="02040503050406030204" pitchFamily="18" charset="0"/>
                      </a:rPr>
                      <m:t>) = </m:t>
                    </m:r>
                    <m:sSup>
                      <m:sSupPr>
                        <m:ctrlPr>
                          <a:rPr lang="zh-CN"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𝑧</m:t>
                        </m:r>
                      </m:e>
                      <m:sup>
                        <m:f>
                          <m:fPr>
                            <m:ctrlPr>
                              <a:rPr lang="zh-CN"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1</m:t>
                            </m:r>
                          </m:num>
                          <m:den>
                            <m:r>
                              <a:rPr lang="en-US" altLang="zh-CN" i="1">
                                <a:solidFill>
                                  <a:schemeClr val="tx1"/>
                                </a:solidFill>
                                <a:latin typeface="Cambria Math" panose="02040503050406030204" pitchFamily="18" charset="0"/>
                              </a:rPr>
                              <m:t>1</m:t>
                            </m:r>
                            <m:r>
                              <a:rPr lang="zh-CN" altLang="en-US" i="1">
                                <a:solidFill>
                                  <a:schemeClr val="tx1"/>
                                </a:solidFill>
                                <a:latin typeface="Cambria Math" panose="02040503050406030204" pitchFamily="18" charset="0"/>
                              </a:rPr>
                              <m:t>−</m:t>
                            </m:r>
                            <m:r>
                              <a:rPr lang="zh-CN"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𝛼</m:t>
                            </m:r>
                          </m:den>
                        </m:f>
                      </m:sup>
                    </m:sSup>
                    <m:r>
                      <a:rPr lang="en-US" altLang="zh-CN" i="1">
                        <a:solidFill>
                          <a:schemeClr val="tx1"/>
                        </a:solidFill>
                        <a:latin typeface="Cambria Math" panose="02040503050406030204" pitchFamily="18" charset="0"/>
                      </a:rPr>
                      <m:t>(</m:t>
                    </m:r>
                    <m:sSup>
                      <m:sSupPr>
                        <m:ctrlPr>
                          <a:rPr lang="zh-CN" altLang="zh-CN" i="1">
                            <a:solidFill>
                              <a:schemeClr val="tx1"/>
                            </a:solidFill>
                            <a:latin typeface="Cambria Math" panose="02040503050406030204" pitchFamily="18" charset="0"/>
                          </a:rPr>
                        </m:ctrlPr>
                      </m:sSupPr>
                      <m:e>
                        <m:f>
                          <m:fPr>
                            <m:ctrlPr>
                              <a:rPr lang="zh-CN" altLang="zh-CN" i="1">
                                <a:solidFill>
                                  <a:schemeClr val="tx1"/>
                                </a:solidFill>
                                <a:latin typeface="Cambria Math" panose="02040503050406030204" pitchFamily="18" charset="0"/>
                              </a:rPr>
                            </m:ctrlPr>
                          </m:fPr>
                          <m:num>
                            <m:sSup>
                              <m:sSupPr>
                                <m:ctrlPr>
                                  <a:rPr lang="zh-CN"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𝛼</m:t>
                                </m:r>
                              </m:e>
                              <m:sup>
                                <m:r>
                                  <a:rPr lang="en-US" altLang="zh-CN" i="1">
                                    <a:solidFill>
                                      <a:schemeClr val="tx1"/>
                                    </a:solidFill>
                                    <a:latin typeface="Cambria Math" panose="02040503050406030204" pitchFamily="18" charset="0"/>
                                  </a:rPr>
                                  <m:t>2</m:t>
                                </m:r>
                              </m:sup>
                            </m:sSup>
                            <m:acc>
                              <m:accPr>
                                <m:chr m:val="̃"/>
                                <m:ctrlPr>
                                  <a:rPr lang="zh-CN"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𝜇</m:t>
                                </m:r>
                              </m:e>
                            </m:acc>
                          </m:num>
                          <m:den>
                            <m:sSup>
                              <m:sSupPr>
                                <m:ctrlPr>
                                  <a:rPr lang="zh-CN"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𝑟</m:t>
                                </m:r>
                              </m:e>
                              <m:sup>
                                <m:r>
                                  <a:rPr lang="en-US" altLang="zh-CN" i="1">
                                    <a:solidFill>
                                      <a:schemeClr val="tx1"/>
                                    </a:solidFill>
                                    <a:latin typeface="Cambria Math" panose="02040503050406030204" pitchFamily="18" charset="0"/>
                                  </a:rPr>
                                  <m:t>𝑑</m:t>
                                </m:r>
                              </m:sup>
                            </m:sSup>
                          </m:den>
                        </m:f>
                        <m:r>
                          <a:rPr lang="en-US" altLang="zh-CN" i="1">
                            <a:solidFill>
                              <a:schemeClr val="tx1"/>
                            </a:solidFill>
                            <a:latin typeface="Cambria Math" panose="02040503050406030204" pitchFamily="18" charset="0"/>
                          </a:rPr>
                          <m:t>)</m:t>
                        </m:r>
                      </m:e>
                      <m:sup>
                        <m:f>
                          <m:fPr>
                            <m:ctrlPr>
                              <a:rPr lang="zh-CN"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𝛼</m:t>
                            </m:r>
                          </m:num>
                          <m:den>
                            <m:r>
                              <a:rPr lang="en-US" altLang="zh-CN" i="1">
                                <a:solidFill>
                                  <a:schemeClr val="tx1"/>
                                </a:solidFill>
                                <a:latin typeface="Cambria Math" panose="02040503050406030204" pitchFamily="18" charset="0"/>
                              </a:rPr>
                              <m:t>1−</m:t>
                            </m:r>
                            <m:r>
                              <a:rPr lang="en-US" altLang="zh-CN" i="1">
                                <a:solidFill>
                                  <a:schemeClr val="tx1"/>
                                </a:solidFill>
                                <a:latin typeface="Cambria Math" panose="02040503050406030204" pitchFamily="18" charset="0"/>
                              </a:rPr>
                              <m:t>𝛼</m:t>
                            </m:r>
                          </m:den>
                        </m:f>
                      </m:sup>
                    </m:sSup>
                  </m:oMath>
                </a14:m>
                <a:r>
                  <a:rPr lang="en-US" altLang="zh-CN" dirty="0">
                    <a:solidFill>
                      <a:schemeClr val="tx1"/>
                    </a:solidFill>
                  </a:rPr>
                  <a:t>,</a:t>
                </a:r>
                <a14:m>
                  <m:oMath xmlns:m="http://schemas.openxmlformats.org/officeDocument/2006/math">
                    <m:r>
                      <a:rPr lang="en-US" altLang="zh-CN" b="0" i="0" smtClean="0">
                        <a:solidFill>
                          <a:schemeClr val="tx1"/>
                        </a:solidFill>
                        <a:latin typeface="Cambria Math" panose="02040503050406030204" pitchFamily="18" charset="0"/>
                      </a:rPr>
                      <m:t>                                                     </m:t>
                    </m:r>
                    <m:r>
                      <a:rPr lang="zh-CN"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17</m:t>
                    </m:r>
                    <m:r>
                      <a:rPr lang="zh-CN" altLang="zh-CN" i="1">
                        <a:solidFill>
                          <a:schemeClr val="tx1"/>
                        </a:solidFill>
                        <a:latin typeface="Cambria Math" panose="02040503050406030204" pitchFamily="18" charset="0"/>
                      </a:rPr>
                      <m:t>）</m:t>
                    </m:r>
                  </m:oMath>
                </a14:m>
                <a:endParaRPr lang="en-US" altLang="zh-CN" dirty="0">
                  <a:solidFill>
                    <a:schemeClr val="tx1"/>
                  </a:solidFill>
                </a:endParaRPr>
              </a:p>
              <a:p>
                <a:pPr marL="45720" indent="0">
                  <a:buNone/>
                </a:pPr>
                <a:r>
                  <a:rPr lang="en-US" altLang="zh-CN" sz="2200" dirty="0">
                    <a:solidFill>
                      <a:schemeClr val="tx1"/>
                    </a:solidFill>
                    <a:effectLst/>
                    <a:ea typeface="Cambria Math" panose="02040503050406030204" pitchFamily="18" charset="0"/>
                    <a:cs typeface="宋体" panose="02010600030101010101" pitchFamily="2" charset="-122"/>
                  </a:rPr>
                  <a:t>                         </a:t>
                </a:r>
                <a14:m>
                  <m:oMath xmlns:m="http://schemas.openxmlformats.org/officeDocument/2006/math">
                    <m:acc>
                      <m:accPr>
                        <m:chr m:val="̃"/>
                        <m:ctrlPr>
                          <a:rPr lang="zh-CN" altLang="zh-CN" sz="2200" i="1" smtClean="0">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accPr>
                      <m:e>
                        <m:r>
                          <a:rPr lang="en-US" altLang="zh-CN" sz="22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𝜋</m:t>
                        </m:r>
                      </m:e>
                    </m:acc>
                    <m:r>
                      <a:rPr lang="en-US" altLang="zh-CN" sz="22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22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𝑧</m:t>
                    </m:r>
                    <m:r>
                      <a:rPr lang="en-US" altLang="zh-CN" sz="22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 </m:t>
                    </m:r>
                    <m:d>
                      <m:dPr>
                        <m:ctrlPr>
                          <a:rPr lang="zh-CN" altLang="zh-CN" sz="2200"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sz="22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r>
                          <a:rPr lang="zh-CN" altLang="en-US" sz="2200"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22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𝑝</m:t>
                        </m:r>
                        <m:r>
                          <a:rPr lang="en-US" altLang="zh-CN" sz="2200"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𝜑</m:t>
                        </m:r>
                      </m:e>
                    </m:d>
                    <m:r>
                      <a:rPr lang="en-US" altLang="zh-CN" sz="22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(1 </m:t>
                    </m:r>
                    <m:r>
                      <a:rPr lang="zh-CN" altLang="en-US" sz="2200"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sz="2200"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sz="2200"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r>
                      <a:rPr lang="en-US" altLang="zh-CN" sz="22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m:t>
                    </m:r>
                    <m:sSup>
                      <m:sSupPr>
                        <m:ctrlPr>
                          <a:rPr lang="zh-CN" altLang="zh-CN" sz="2200"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pPr>
                      <m:e>
                        <m:r>
                          <a:rPr lang="en-US" altLang="zh-CN" sz="2200"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m:t>
                        </m:r>
                        <m:r>
                          <m:rPr>
                            <m:sty m:val="p"/>
                          </m:rPr>
                          <a:rPr lang="en-US" altLang="zh-CN" sz="2200">
                            <a:solidFill>
                              <a:schemeClr val="tx1"/>
                            </a:solidFill>
                            <a:effectLst/>
                            <a:latin typeface="Cambria Math" panose="02040503050406030204" pitchFamily="18" charset="0"/>
                            <a:ea typeface="宋体" panose="02010600030101010101" pitchFamily="2" charset="-122"/>
                            <a:cs typeface="宋体" panose="02010600030101010101" pitchFamily="2" charset="-122"/>
                          </a:rPr>
                          <m:t>z</m:t>
                        </m:r>
                        <m:acc>
                          <m:accPr>
                            <m:chr m:val="̃"/>
                            <m:ctrlPr>
                              <a:rPr lang="zh-CN" altLang="zh-CN" sz="2200"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accPr>
                          <m:e>
                            <m:r>
                              <a:rPr lang="en-US" altLang="zh-CN" sz="2200"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𝜇</m:t>
                            </m:r>
                          </m:e>
                        </m:acc>
                        <m:r>
                          <a:rPr lang="en-US" altLang="zh-CN" sz="2200"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m:t>
                        </m:r>
                      </m:e>
                      <m:sup>
                        <m:f>
                          <m:fPr>
                            <m:ctrlPr>
                              <a:rPr lang="zh-CN" altLang="zh-CN" sz="2200"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sz="2200"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1</m:t>
                            </m:r>
                          </m:num>
                          <m:den>
                            <m:r>
                              <a:rPr lang="en-US" altLang="zh-CN" sz="22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r>
                              <a:rPr lang="zh-CN" altLang="en-US" sz="2200"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sz="2200"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sz="2200"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den>
                        </m:f>
                      </m:sup>
                    </m:sSup>
                    <m:r>
                      <a:rPr lang="en-US" altLang="zh-CN" sz="2200"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m:t>
                    </m:r>
                    <m:sSup>
                      <m:sSupPr>
                        <m:ctrlPr>
                          <a:rPr lang="zh-CN" altLang="zh-CN" sz="2200"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f>
                          <m:fPr>
                            <m:ctrlPr>
                              <a:rPr lang="zh-CN" altLang="zh-CN" sz="2200"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fPr>
                          <m:num>
                            <m:sSup>
                              <m:sSupPr>
                                <m:ctrlPr>
                                  <a:rPr lang="zh-CN" altLang="zh-CN" sz="2200"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r>
                                  <a:rPr lang="en-US" altLang="zh-CN" sz="22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e>
                              <m:sup>
                                <m:r>
                                  <a:rPr lang="en-US" altLang="zh-CN" sz="2200"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2</m:t>
                                </m:r>
                              </m:sup>
                            </m:sSup>
                          </m:num>
                          <m:den>
                            <m:sSup>
                              <m:sSupPr>
                                <m:ctrlPr>
                                  <a:rPr lang="zh-CN" altLang="zh-CN" sz="2200"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r>
                                  <a:rPr lang="en-US" altLang="zh-CN" sz="2200"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𝑟</m:t>
                                </m:r>
                              </m:e>
                              <m:sup>
                                <m:r>
                                  <a:rPr lang="en-US" altLang="zh-CN" sz="2200"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𝑑</m:t>
                                </m:r>
                              </m:sup>
                            </m:sSup>
                          </m:den>
                        </m:f>
                        <m:r>
                          <a:rPr lang="en-US" altLang="zh-CN" sz="2200"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m:t>
                        </m:r>
                      </m:e>
                      <m:sup>
                        <m:f>
                          <m:fPr>
                            <m:ctrlPr>
                              <a:rPr lang="zh-CN" altLang="zh-CN" sz="2200"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fPr>
                          <m:num>
                            <m:r>
                              <a:rPr lang="en-US" altLang="zh-CN" sz="22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num>
                          <m:den>
                            <m:r>
                              <a:rPr lang="en-US" altLang="zh-CN" sz="2200"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1−</m:t>
                            </m:r>
                            <m:r>
                              <a:rPr lang="en-US" altLang="zh-CN" sz="2200"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𝛼</m:t>
                            </m:r>
                          </m:den>
                        </m:f>
                      </m:sup>
                    </m:sSup>
                  </m:oMath>
                </a14:m>
                <a:r>
                  <a:rPr lang="en-US" altLang="zh-CN" sz="2200" dirty="0">
                    <a:solidFill>
                      <a:schemeClr val="tx1"/>
                    </a:solidFill>
                    <a:effectLst/>
                    <a:latin typeface="Segoe UI" panose="020B0502040204020203" pitchFamily="34" charset="0"/>
                    <a:ea typeface="宋体" panose="02010600030101010101" pitchFamily="2" charset="-122"/>
                    <a:cs typeface="宋体" panose="02010600030101010101" pitchFamily="2" charset="-122"/>
                  </a:rPr>
                  <a:t>,</a:t>
                </a:r>
                <a14:m>
                  <m:oMath xmlns:m="http://schemas.openxmlformats.org/officeDocument/2006/math">
                    <m:r>
                      <a:rPr lang="en-US" altLang="zh-CN" sz="2200" b="0" i="0" smtClean="0">
                        <a:solidFill>
                          <a:schemeClr val="tx1"/>
                        </a:solidFill>
                        <a:effectLst/>
                        <a:latin typeface="Cambria Math" panose="02040503050406030204" pitchFamily="18" charset="0"/>
                        <a:ea typeface="宋体" panose="02010600030101010101" pitchFamily="2" charset="-122"/>
                        <a:cs typeface="Segoe UI" panose="020B0502040204020203" pitchFamily="34" charset="0"/>
                      </a:rPr>
                      <m:t>                           </m:t>
                    </m:r>
                    <m:r>
                      <a:rPr lang="en-US" altLang="zh-CN" sz="2200"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(18)</m:t>
                    </m:r>
                  </m:oMath>
                </a14:m>
                <a:endParaRPr lang="en-US" altLang="zh-CN" sz="22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marL="45720" indent="0">
                  <a:buNone/>
                </a:pPr>
                <a:r>
                  <a:rPr lang="en-US" altLang="zh-CN" sz="2200" dirty="0">
                    <a:solidFill>
                      <a:schemeClr val="tx1"/>
                    </a:solidFill>
                    <a:effectLst/>
                    <a:ea typeface="Segoe UI" panose="020B0502040204020203" pitchFamily="34" charset="0"/>
                  </a:rPr>
                  <a:t>                         </a:t>
                </a:r>
                <a14:m>
                  <m:oMath xmlns:m="http://schemas.openxmlformats.org/officeDocument/2006/math">
                    <m:acc>
                      <m:accPr>
                        <m:chr m:val="̃"/>
                        <m:ctrlPr>
                          <a:rPr lang="zh-CN" altLang="zh-CN" sz="2200"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accPr>
                      <m:e>
                        <m:r>
                          <a:rPr lang="en-US" altLang="zh-CN" sz="2200"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𝑒</m:t>
                        </m:r>
                      </m:e>
                    </m:acc>
                    <m:r>
                      <a:rPr lang="en-US" altLang="zh-CN" sz="2200"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2200"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 </m:t>
                    </m:r>
                    <m:sSup>
                      <m:sSupPr>
                        <m:ctrlPr>
                          <a:rPr lang="zh-CN" altLang="zh-CN" sz="2200"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pPr>
                      <m:e>
                        <m:r>
                          <a:rPr lang="en-US" altLang="zh-CN" sz="2200"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𝜃</m:t>
                        </m:r>
                        <m:r>
                          <a:rPr lang="en-US" altLang="zh-CN" sz="2200"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𝑧</m:t>
                        </m:r>
                      </m:e>
                      <m:sup>
                        <m:f>
                          <m:fPr>
                            <m:ctrlPr>
                              <a:rPr lang="zh-CN" altLang="zh-CN" sz="2200"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sz="2200"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1</m:t>
                            </m:r>
                          </m:num>
                          <m:den>
                            <m:r>
                              <a:rPr lang="en-US" altLang="zh-CN" sz="2200"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1</m:t>
                            </m:r>
                            <m:r>
                              <a:rPr lang="zh-CN" altLang="en-US" sz="2200"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sz="2200"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sz="2200"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den>
                        </m:f>
                      </m:sup>
                    </m:sSup>
                    <m:r>
                      <a:rPr lang="en-US" altLang="zh-CN" sz="2200"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2200"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m:t>
                    </m:r>
                    <m:sSup>
                      <m:sSupPr>
                        <m:ctrlPr>
                          <a:rPr lang="zh-CN" altLang="zh-CN" sz="2200"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f>
                          <m:fPr>
                            <m:ctrlPr>
                              <a:rPr lang="zh-CN" altLang="zh-CN" sz="2200"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fPr>
                          <m:num>
                            <m:sSup>
                              <m:sSupPr>
                                <m:ctrlPr>
                                  <a:rPr lang="zh-CN" altLang="zh-CN" sz="2200"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r>
                                  <a:rPr lang="en-US" altLang="zh-CN" sz="2200"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𝛼</m:t>
                                </m:r>
                              </m:e>
                              <m:sup>
                                <m:r>
                                  <a:rPr lang="en-US" altLang="zh-CN" sz="2200"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2</m:t>
                                </m:r>
                              </m:sup>
                            </m:sSup>
                            <m:acc>
                              <m:accPr>
                                <m:chr m:val="̃"/>
                                <m:ctrlPr>
                                  <a:rPr lang="zh-CN" altLang="zh-CN" sz="2200"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accPr>
                              <m:e>
                                <m:r>
                                  <a:rPr lang="en-US" altLang="zh-CN" sz="2200"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𝜇</m:t>
                                </m:r>
                              </m:e>
                            </m:acc>
                          </m:num>
                          <m:den>
                            <m:sSup>
                              <m:sSupPr>
                                <m:ctrlPr>
                                  <a:rPr lang="zh-CN" altLang="zh-CN" sz="2200"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r>
                                  <a:rPr lang="en-US" altLang="zh-CN" sz="2200"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𝑟</m:t>
                                </m:r>
                              </m:e>
                              <m:sup>
                                <m:r>
                                  <a:rPr lang="en-US" altLang="zh-CN" sz="2200"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𝑑</m:t>
                                </m:r>
                              </m:sup>
                            </m:sSup>
                          </m:den>
                        </m:f>
                        <m:r>
                          <a:rPr lang="en-US" altLang="zh-CN" sz="2200"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m:t>
                        </m:r>
                      </m:e>
                      <m:sup>
                        <m:f>
                          <m:fPr>
                            <m:ctrlPr>
                              <a:rPr lang="zh-CN" altLang="zh-CN" sz="2200"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fPr>
                          <m:num>
                            <m:r>
                              <a:rPr lang="en-US" altLang="zh-CN" sz="2200"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𝛼</m:t>
                            </m:r>
                          </m:num>
                          <m:den>
                            <m:r>
                              <a:rPr lang="en-US" altLang="zh-CN" sz="2200"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1−</m:t>
                            </m:r>
                            <m:r>
                              <a:rPr lang="en-US" altLang="zh-CN" sz="2200"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𝛼</m:t>
                            </m:r>
                          </m:den>
                        </m:f>
                      </m:sup>
                    </m:sSup>
                  </m:oMath>
                </a14:m>
                <a:r>
                  <a:rPr lang="en-US" altLang="zh-CN" sz="2200" dirty="0">
                    <a:solidFill>
                      <a:schemeClr val="tx1"/>
                    </a:solidFill>
                    <a:effectLst/>
                    <a:latin typeface="等线" panose="02010600030101010101" pitchFamily="2" charset="-122"/>
                    <a:cs typeface="Times New Roman" panose="02020603050405020304" pitchFamily="18" charset="0"/>
                  </a:rPr>
                  <a:t>,</a:t>
                </a:r>
                <a14:m>
                  <m:oMath xmlns:m="http://schemas.openxmlformats.org/officeDocument/2006/math">
                    <m:r>
                      <a:rPr lang="en-US" altLang="zh-CN" sz="2200" b="0" i="0"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2200" b="0" i="0"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2200" b="0" i="0"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m:t>
                    </m:r>
                    <m:r>
                      <a:rPr lang="zh-CN" altLang="zh-CN" sz="2200"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200"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19</m:t>
                    </m:r>
                    <m:r>
                      <a:rPr lang="zh-CN" altLang="zh-CN" sz="2200"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oMath>
                </a14:m>
                <a:r>
                  <a:rPr lang="zh-CN" altLang="zh-CN" sz="2200" dirty="0">
                    <a:solidFill>
                      <a:schemeClr val="tx1"/>
                    </a:solidFill>
                    <a:effectLst/>
                    <a:ea typeface="等线" panose="02010600030101010101" pitchFamily="2" charset="-122"/>
                    <a:cs typeface="Times New Roman" panose="02020603050405020304" pitchFamily="18" charset="0"/>
                  </a:rPr>
                  <a:t> </a:t>
                </a:r>
                <a:endParaRPr lang="zh-CN" altLang="zh-CN" sz="2200" dirty="0">
                  <a:solidFill>
                    <a:schemeClr val="tx1"/>
                  </a:solidFill>
                </a:endParaRPr>
              </a:p>
              <a:p>
                <a:pPr marL="45720" indent="0">
                  <a:buNone/>
                </a:pPr>
                <a:endParaRPr lang="en-US" altLang="zh-CN" b="0" i="1" dirty="0">
                  <a:solidFill>
                    <a:schemeClr val="tx1"/>
                  </a:solidFill>
                  <a:effectLst/>
                  <a:latin typeface="Cambria Math" panose="02040503050406030204" pitchFamily="18" charset="0"/>
                  <a:ea typeface="宋体" panose="02010600030101010101" pitchFamily="2" charset="-122"/>
                  <a:cs typeface="Segoe UI" panose="020B0502040204020203" pitchFamily="34" charset="0"/>
                </a:endParaRPr>
              </a:p>
              <a:p>
                <a:endParaRPr kumimoji="1" lang="en-US" altLang="zh-CN" sz="2000" dirty="0">
                  <a:solidFill>
                    <a:schemeClr val="tx1"/>
                  </a:solidFill>
                </a:endParaRPr>
              </a:p>
              <a:p>
                <a:pPr marL="45720" indent="0">
                  <a:buNone/>
                </a:pPr>
                <a:endParaRPr kumimoji="1" lang="en-US" altLang="zh-CN" sz="2000" dirty="0">
                  <a:solidFill>
                    <a:schemeClr val="tx1"/>
                  </a:solidFill>
                </a:endParaRPr>
              </a:p>
              <a:p>
                <a:pPr marL="505440" lvl="1" indent="0">
                  <a:buNone/>
                </a:pPr>
                <a:endParaRPr kumimoji="1" lang="zh-CN" altLang="en-US" dirty="0"/>
              </a:p>
            </p:txBody>
          </p:sp>
        </mc:Choice>
        <mc:Fallback>
          <p:sp>
            <p:nvSpPr>
              <p:cNvPr id="2" name="内容占位符 1">
                <a:extLst>
                  <a:ext uri="{FF2B5EF4-FFF2-40B4-BE49-F238E27FC236}">
                    <a16:creationId xmlns:a16="http://schemas.microsoft.com/office/drawing/2014/main" id="{0C88EEFC-6E06-939A-50E6-9E8BC1B561F8}"/>
                  </a:ext>
                </a:extLst>
              </p:cNvPr>
              <p:cNvSpPr>
                <a:spLocks noGrp="1" noRot="1" noChangeAspect="1" noMove="1" noResize="1" noEditPoints="1" noAdjustHandles="1" noChangeArrowheads="1" noChangeShapeType="1" noTextEdit="1"/>
              </p:cNvSpPr>
              <p:nvPr>
                <p:ph idx="1"/>
              </p:nvPr>
            </p:nvSpPr>
            <p:spPr>
              <a:xfrm>
                <a:off x="1122412" y="1207007"/>
                <a:ext cx="10058400" cy="5276920"/>
              </a:xfrm>
              <a:blipFill>
                <a:blip r:embed="rId2"/>
                <a:stretch>
                  <a:fillRect l="-1455" t="-242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948ED1F0-76FA-A41E-B00A-6C886A597314}"/>
              </a:ext>
            </a:extLst>
          </p:cNvPr>
          <p:cNvSpPr>
            <a:spLocks noGrp="1"/>
          </p:cNvSpPr>
          <p:nvPr>
            <p:ph type="title"/>
          </p:nvPr>
        </p:nvSpPr>
        <p:spPr>
          <a:xfrm>
            <a:off x="1229289" y="215352"/>
            <a:ext cx="10058400" cy="707530"/>
          </a:xfrm>
        </p:spPr>
        <p:txBody>
          <a:bodyPr/>
          <a:lstStyle/>
          <a:p>
            <a:r>
              <a:rPr kumimoji="1" lang="zh-CN" altLang="en-US" dirty="0"/>
              <a:t>模型</a:t>
            </a:r>
            <a:r>
              <a:rPr kumimoji="1" lang="en-US" altLang="zh-CN" dirty="0"/>
              <a:t>——</a:t>
            </a:r>
            <a:r>
              <a:rPr kumimoji="1" lang="zh-CN" altLang="en-US" dirty="0"/>
              <a:t>无绿色信贷政策</a:t>
            </a:r>
          </a:p>
        </p:txBody>
      </p:sp>
    </p:spTree>
    <p:extLst>
      <p:ext uri="{BB962C8B-B14F-4D97-AF65-F5344CB8AC3E}">
        <p14:creationId xmlns:p14="http://schemas.microsoft.com/office/powerpoint/2010/main" val="4285252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0C88EEFC-6E06-939A-50E6-9E8BC1B561F8}"/>
                  </a:ext>
                </a:extLst>
              </p:cNvPr>
              <p:cNvSpPr>
                <a:spLocks noGrp="1"/>
              </p:cNvSpPr>
              <p:nvPr>
                <p:ph idx="1"/>
              </p:nvPr>
            </p:nvSpPr>
            <p:spPr>
              <a:xfrm>
                <a:off x="1122411" y="1207007"/>
                <a:ext cx="10895417" cy="5276920"/>
              </a:xfrm>
            </p:spPr>
            <p:txBody>
              <a:bodyPr>
                <a:normAutofit fontScale="92500"/>
              </a:bodyPr>
              <a:lstStyle/>
              <a:p>
                <a:r>
                  <a:rPr lang="zh-CN" altLang="en-US" dirty="0">
                    <a:solidFill>
                      <a:srgbClr val="000000"/>
                    </a:solidFill>
                    <a:latin typeface="+mn-ea"/>
                    <a:cs typeface="Segoe UI" panose="020B0502040204020203" pitchFamily="34" charset="0"/>
                  </a:rPr>
                  <a:t>生产率</a:t>
                </a:r>
                <a14:m>
                  <m:oMath xmlns:m="http://schemas.openxmlformats.org/officeDocument/2006/math">
                    <m:r>
                      <a:rPr lang="en-US" altLang="zh-CN" sz="1800" i="1" smtClean="0">
                        <a:solidFill>
                          <a:srgbClr val="101214"/>
                        </a:solidFill>
                        <a:effectLst/>
                        <a:latin typeface="Cambria Math" panose="02040503050406030204" pitchFamily="18" charset="0"/>
                        <a:ea typeface="等线" panose="02010600030101010101" pitchFamily="2" charset="-122"/>
                        <a:cs typeface="Segoe UI" panose="020B0502040204020203" pitchFamily="34" charset="0"/>
                      </a:rPr>
                      <m:t>𝑧</m:t>
                    </m:r>
                    <m:r>
                      <a:rPr lang="en-US" altLang="zh-CN" sz="1800" i="1" smtClean="0">
                        <a:solidFill>
                          <a:srgbClr val="101214"/>
                        </a:solidFill>
                        <a:effectLst/>
                        <a:latin typeface="Cambria Math" panose="02040503050406030204" pitchFamily="18" charset="0"/>
                        <a:ea typeface="等线" panose="02010600030101010101" pitchFamily="2" charset="-122"/>
                        <a:cs typeface="Segoe UI" panose="020B0502040204020203" pitchFamily="34" charset="0"/>
                      </a:rPr>
                      <m:t>∗</m:t>
                    </m:r>
                  </m:oMath>
                </a14:m>
                <a:r>
                  <a:rPr lang="zh-CN" altLang="en-US" dirty="0">
                    <a:solidFill>
                      <a:srgbClr val="000000"/>
                    </a:solidFill>
                    <a:latin typeface="+mn-ea"/>
                    <a:cs typeface="Segoe UI" panose="020B0502040204020203" pitchFamily="34" charset="0"/>
                  </a:rPr>
                  <a:t>的阈值条件：</a:t>
                </a:r>
                <a:endParaRPr lang="en-US" altLang="zh-CN" dirty="0">
                  <a:solidFill>
                    <a:srgbClr val="000000"/>
                  </a:solidFill>
                  <a:latin typeface="+mn-ea"/>
                  <a:cs typeface="Segoe UI" panose="020B0502040204020203" pitchFamily="34" charset="0"/>
                </a:endParaRPr>
              </a:p>
              <a:p>
                <a:pPr marL="45720" indent="0">
                  <a:buNone/>
                </a:pPr>
                <a14:m>
                  <m:oMathPara xmlns:m="http://schemas.openxmlformats.org/officeDocument/2006/math">
                    <m:oMathParaPr>
                      <m:jc m:val="centerGroup"/>
                    </m:oMathParaPr>
                    <m:oMath xmlns:m="http://schemas.openxmlformats.org/officeDocument/2006/math">
                      <m:r>
                        <a:rPr lang="en-US" altLang="zh-CN" b="0" i="1" smtClean="0">
                          <a:solidFill>
                            <a:srgbClr val="FF0000"/>
                          </a:solidFill>
                          <a:effectLst/>
                          <a:latin typeface="Cambria Math" panose="02040503050406030204" pitchFamily="18" charset="0"/>
                          <a:ea typeface="宋体" panose="02010600030101010101" pitchFamily="2" charset="-122"/>
                          <a:cs typeface="宋体" panose="02010600030101010101" pitchFamily="2" charset="-122"/>
                        </a:rPr>
                        <m:t>       </m:t>
                      </m:r>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(1 </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m:t>
                      </m:r>
                      <m:sSup>
                        <m:sSup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pPr>
                        <m:e>
                          <m:d>
                            <m:d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dPr>
                            <m:e>
                              <m:sSup>
                                <m:sSup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pPr>
                                <m:e>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𝑧</m:t>
                                  </m:r>
                                </m:e>
                                <m:sup>
                                  <m:r>
                                    <a:rPr lang="zh-CN" altLang="en-US" i="1">
                                      <a:solidFill>
                                        <a:schemeClr val="tx1"/>
                                      </a:solidFill>
                                      <a:effectLst/>
                                      <a:latin typeface="Cambria Math" panose="02040503050406030204" pitchFamily="18" charset="0"/>
                                      <a:ea typeface="MS Gothic" panose="020B0609070205080204" pitchFamily="49" charset="-128"/>
                                      <a:cs typeface="MS Gothic" panose="020B0609070205080204" pitchFamily="49" charset="-128"/>
                                    </a:rPr>
                                    <m:t>∗</m:t>
                                  </m:r>
                                </m:sup>
                              </m:sSup>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𝜇</m:t>
                              </m:r>
                            </m:e>
                          </m:d>
                        </m:e>
                        <m:sup>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1</m:t>
                              </m:r>
                            </m:num>
                            <m:den>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den>
                          </m:f>
                        </m:sup>
                      </m:sSup>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m:t>
                      </m:r>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f>
                            <m:f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fPr>
                            <m:num>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e>
                                <m:sup>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2</m:t>
                                  </m:r>
                                </m:sup>
                              </m:sSup>
                            </m:num>
                            <m:den>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𝑟</m:t>
                                  </m:r>
                                </m:e>
                                <m:sup>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𝑑</m:t>
                                  </m:r>
                                </m:sup>
                              </m:sSup>
                            </m:den>
                          </m:f>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m:t>
                          </m:r>
                        </m:e>
                        <m:sup>
                          <m:f>
                            <m:f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fPr>
                            <m:num>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num>
                            <m:den>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1−</m:t>
                              </m:r>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𝛼</m:t>
                              </m:r>
                            </m:den>
                          </m:f>
                        </m:sup>
                      </m:s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𝑓</m:t>
                      </m:r>
                      <m:r>
                        <a:rPr lang="en-US"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 (1 − </m:t>
                      </m:r>
                      <m:r>
                        <a:rPr lang="en-US"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𝑝</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𝜑</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 </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m:t>
                      </m:r>
                      <m:sSup>
                        <m:sSup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pPr>
                        <m:e>
                          <m:d>
                            <m:d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dPr>
                            <m:e>
                              <m:sSup>
                                <m:sSup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pPr>
                                <m:e>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𝑧</m:t>
                                  </m:r>
                                </m:e>
                                <m:sup>
                                  <m:r>
                                    <a:rPr lang="zh-CN" altLang="en-US" i="1">
                                      <a:solidFill>
                                        <a:schemeClr val="tx1"/>
                                      </a:solidFill>
                                      <a:effectLst/>
                                      <a:latin typeface="Cambria Math" panose="02040503050406030204" pitchFamily="18" charset="0"/>
                                      <a:ea typeface="MS Gothic" panose="020B0609070205080204" pitchFamily="49" charset="-128"/>
                                      <a:cs typeface="MS Gothic" panose="020B0609070205080204" pitchFamily="49" charset="-128"/>
                                    </a:rPr>
                                    <m:t>∗</m:t>
                                  </m:r>
                                </m:sup>
                              </m:sSup>
                              <m:acc>
                                <m:accPr>
                                  <m:chr m:val="̃"/>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accPr>
                                <m:e>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𝜇</m:t>
                                  </m:r>
                                </m:e>
                              </m:acc>
                            </m:e>
                          </m:d>
                        </m:e>
                        <m:sup>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1</m:t>
                              </m:r>
                            </m:num>
                            <m:den>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den>
                          </m:f>
                        </m:sup>
                      </m:sSup>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m:t>
                      </m:r>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f>
                            <m:f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fPr>
                            <m:num>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e>
                                <m:sup>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2</m:t>
                                  </m:r>
                                </m:sup>
                              </m:sSup>
                            </m:num>
                            <m:den>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𝑟</m:t>
                                  </m:r>
                                </m:e>
                                <m:sup>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𝑑</m:t>
                                  </m:r>
                                </m:sup>
                              </m:sSup>
                            </m:den>
                          </m:f>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m:t>
                          </m:r>
                        </m:e>
                        <m:sup>
                          <m:f>
                            <m:f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fPr>
                            <m:num>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num>
                            <m:den>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1−</m:t>
                              </m:r>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𝛼</m:t>
                              </m:r>
                            </m:den>
                          </m:f>
                        </m:sup>
                      </m:sSup>
                      <m:r>
                        <a:rPr lang="en-US" altLang="zh-CN" b="0" i="0" smtClean="0">
                          <a:solidFill>
                            <a:schemeClr val="tx1"/>
                          </a:solidFill>
                          <a:effectLst/>
                          <a:latin typeface="Cambria Math" panose="02040503050406030204" pitchFamily="18" charset="0"/>
                          <a:ea typeface="宋体" panose="02010600030101010101" pitchFamily="2" charset="-122"/>
                          <a:cs typeface="Segoe UI" panose="020B0502040204020203" pitchFamily="34" charset="0"/>
                        </a:rPr>
                        <m:t>,</m:t>
                      </m:r>
                      <m:r>
                        <a:rPr lang="zh-CN"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m:t>
                      </m:r>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20</m:t>
                      </m:r>
                      <m:r>
                        <a:rPr lang="zh-CN"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m:t>
                      </m:r>
                    </m:oMath>
                  </m:oMathPara>
                </a14:m>
                <a:endParaRPr lang="zh-CN" altLang="zh-CN"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14:m>
                  <m:oMath xmlns:m="http://schemas.openxmlformats.org/officeDocument/2006/math">
                    <m:sSup>
                      <m:sSupPr>
                        <m:ctrlPr>
                          <a:rPr lang="zh-CN" altLang="zh-CN" i="1" smtClean="0">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pPr>
                      <m:e>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𝑧</m:t>
                        </m:r>
                      </m:e>
                      <m:sup>
                        <m:r>
                          <a:rPr lang="zh-CN" altLang="en-US" i="1">
                            <a:solidFill>
                              <a:schemeClr val="tx1"/>
                            </a:solidFill>
                            <a:effectLst/>
                            <a:latin typeface="Cambria Math" panose="02040503050406030204" pitchFamily="18" charset="0"/>
                            <a:ea typeface="MS Gothic" panose="020B0609070205080204" pitchFamily="49" charset="-128"/>
                            <a:cs typeface="MS Gothic" panose="020B0609070205080204" pitchFamily="49" charset="-128"/>
                          </a:rPr>
                          <m:t>∗</m:t>
                        </m:r>
                      </m:sup>
                    </m:sSup>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m:t>
                    </m:r>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d>
                          <m:dPr>
                            <m:begChr m:val="["/>
                            <m:endChr m:val="]"/>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dPr>
                          <m:e>
                            <m:f>
                              <m:f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fPr>
                              <m:num>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𝑓</m:t>
                                </m:r>
                              </m:num>
                              <m:den>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(1 </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m:t>
                                </m:r>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f>
                                      <m:f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fPr>
                                      <m:num>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𝛼</m:t>
                                            </m:r>
                                          </m:e>
                                          <m:sup>
                                            <m:r>
                                              <a:rPr lang="en-US" altLang="zh-CN"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2</m:t>
                                            </m:r>
                                          </m:sup>
                                        </m:sSup>
                                      </m:num>
                                      <m:den>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r>
                                              <a:rPr lang="en-US" altLang="zh-CN"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𝑟</m:t>
                                            </m:r>
                                          </m:e>
                                          <m:sup>
                                            <m:r>
                                              <a:rPr lang="en-US" altLang="zh-CN"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𝑑</m:t>
                                            </m:r>
                                          </m:sup>
                                        </m:sSup>
                                      </m:den>
                                    </m:f>
                                    <m:r>
                                      <a:rPr lang="en-US" altLang="zh-CN"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m:t>
                                    </m:r>
                                  </m:e>
                                  <m:sup>
                                    <m:f>
                                      <m:f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fPr>
                                      <m:num>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𝛼</m:t>
                                        </m:r>
                                      </m:num>
                                      <m:den>
                                        <m:r>
                                          <a:rPr lang="en-US" altLang="zh-CN"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1−</m:t>
                                        </m:r>
                                        <m:r>
                                          <a:rPr lang="en-US" altLang="zh-CN"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𝛼</m:t>
                                        </m:r>
                                      </m:den>
                                    </m:f>
                                  </m:sup>
                                </m:sSup>
                                <m:d>
                                  <m:d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dPr>
                                  <m:e>
                                    <m:sSup>
                                      <m:sSup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pPr>
                                      <m:e>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𝜇</m:t>
                                        </m:r>
                                      </m:e>
                                      <m:sup>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1</m:t>
                                            </m:r>
                                          </m:num>
                                          <m:den>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1</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den>
                                        </m:f>
                                      </m:sup>
                                    </m:sSup>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m:t>
                                    </m:r>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(1 </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𝑝</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𝜑</m:t>
                                    </m:r>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pPr>
                                      <m:e>
                                        <m:acc>
                                          <m:accPr>
                                            <m:chr m:val="̃"/>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accPr>
                                          <m:e>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𝜇</m:t>
                                            </m:r>
                                          </m:e>
                                        </m:acc>
                                      </m:e>
                                      <m:sup>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1</m:t>
                                            </m:r>
                                          </m:num>
                                          <m:den>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1</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den>
                                        </m:f>
                                      </m:sup>
                                    </m:sSup>
                                  </m:e>
                                </m:d>
                              </m:den>
                            </m:f>
                          </m:e>
                        </m:d>
                      </m:e>
                      <m:sup>
                        <m:r>
                          <a:rPr lang="en-US" altLang="zh-CN"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1−</m:t>
                        </m:r>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𝛼</m:t>
                        </m:r>
                      </m:sup>
                    </m:sSup>
                  </m:oMath>
                </a14:m>
                <a:r>
                  <a:rPr lang="en-US" altLang="zh-CN" dirty="0">
                    <a:solidFill>
                      <a:schemeClr val="tx1"/>
                    </a:solidFill>
                    <a:effectLst/>
                    <a:latin typeface="Segoe UI" panose="020B0502040204020203" pitchFamily="34" charset="0"/>
                    <a:ea typeface="等线" panose="02010600030101010101" pitchFamily="2" charset="-122"/>
                  </a:rPr>
                  <a:t>,</a:t>
                </a:r>
                <a14:m>
                  <m:oMath xmlns:m="http://schemas.openxmlformats.org/officeDocument/2006/math">
                    <m:r>
                      <a:rPr lang="en-US" altLang="zh-CN" b="0" i="0" smtClean="0">
                        <a:solidFill>
                          <a:schemeClr val="tx1"/>
                        </a:solidFill>
                        <a:effectLst/>
                        <a:latin typeface="Cambria Math" panose="02040503050406030204" pitchFamily="18" charset="0"/>
                        <a:ea typeface="等线" panose="02010600030101010101" pitchFamily="2" charset="-122"/>
                        <a:cs typeface="Segoe UI" panose="020B0502040204020203" pitchFamily="34" charset="0"/>
                      </a:rPr>
                      <m:t>                                                                      </m:t>
                    </m:r>
                    <m:r>
                      <a:rPr lang="en-US" altLang="zh-CN"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(21)</m:t>
                    </m:r>
                  </m:oMath>
                </a14:m>
                <a:endParaRPr lang="en-US" altLang="zh-CN" b="0" dirty="0">
                  <a:solidFill>
                    <a:schemeClr val="tx1"/>
                  </a:solidFill>
                  <a:effectLst/>
                  <a:latin typeface="+mn-ea"/>
                  <a:cs typeface="Segoe UI" panose="020B0502040204020203" pitchFamily="34" charset="0"/>
                </a:endParaRPr>
              </a:p>
              <a:p>
                <a:r>
                  <a:rPr lang="zh-CN" altLang="en-US" dirty="0">
                    <a:solidFill>
                      <a:schemeClr val="tx1"/>
                    </a:solidFill>
                    <a:latin typeface="+mn-ea"/>
                    <a:cs typeface="Segoe UI" panose="020B0502040204020203" pitchFamily="34" charset="0"/>
                  </a:rPr>
                  <a:t>最优减排策略</a:t>
                </a:r>
                <a:r>
                  <a:rPr lang="en-US" altLang="zh-CN" dirty="0">
                    <a:solidFill>
                      <a:schemeClr val="tx1"/>
                    </a:solidFill>
                    <a:latin typeface="+mn-ea"/>
                    <a:cs typeface="Segoe UI" panose="020B0502040204020203" pitchFamily="34" charset="0"/>
                  </a:rPr>
                  <a:t>:</a:t>
                </a:r>
              </a:p>
              <a:p>
                <a:pPr marL="45720" indent="0">
                  <a:buNone/>
                </a:pPr>
                <a:r>
                  <a:rPr lang="en-US" altLang="zh-CN" dirty="0">
                    <a:solidFill>
                      <a:schemeClr val="tx1"/>
                    </a:solidFill>
                    <a:effectLst/>
                    <a:ea typeface="宋体" panose="02010600030101010101" pitchFamily="2" charset="-122"/>
                    <a:cs typeface="宋体" panose="02010600030101010101" pitchFamily="2" charset="-122"/>
                  </a:rPr>
                  <a:t>       </a:t>
                </a:r>
                <a14:m>
                  <m:oMath xmlns:m="http://schemas.openxmlformats.org/officeDocument/2006/math">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𝜉</m:t>
                    </m:r>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d>
                      <m:dPr>
                        <m:begChr m:val="{"/>
                        <m:endChr m:val=""/>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dPr>
                      <m:e>
                        <m:eqArr>
                          <m:eqArr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eqArrPr>
                          <m:e>
                            <m:sSup>
                              <m:sSup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𝜉</m:t>
                                </m:r>
                              </m:e>
                              <m:sup>
                                <m:r>
                                  <a:rPr lang="zh-CN" altLang="en-US" i="1">
                                    <a:solidFill>
                                      <a:schemeClr val="tx1"/>
                                    </a:solidFill>
                                    <a:effectLst/>
                                    <a:latin typeface="Cambria Math" panose="02040503050406030204" pitchFamily="18" charset="0"/>
                                    <a:ea typeface="MS Gothic" panose="020B0609070205080204" pitchFamily="49" charset="-128"/>
                                    <a:cs typeface="MS Gothic" panose="020B0609070205080204" pitchFamily="49" charset="-128"/>
                                  </a:rPr>
                                  <m:t>∗</m:t>
                                </m:r>
                              </m:sup>
                            </m:s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𝑖𝑓</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𝑧</m:t>
                            </m:r>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 &gt;</m:t>
                            </m:r>
                            <m:sSup>
                              <m:sSup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pPr>
                              <m:e>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𝑧</m:t>
                                </m:r>
                              </m:e>
                              <m:sup>
                                <m:r>
                                  <a:rPr lang="zh-CN" altLang="en-US" i="1">
                                    <a:solidFill>
                                      <a:schemeClr val="tx1"/>
                                    </a:solidFill>
                                    <a:effectLst/>
                                    <a:latin typeface="Cambria Math" panose="02040503050406030204" pitchFamily="18" charset="0"/>
                                    <a:ea typeface="MS Gothic" panose="020B0609070205080204" pitchFamily="49" charset="-128"/>
                                    <a:cs typeface="MS Gothic" panose="020B0609070205080204" pitchFamily="49" charset="-128"/>
                                  </a:rPr>
                                  <m:t>∗</m:t>
                                </m:r>
                              </m:sup>
                            </m:s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e>
                          <m:e>
                            <m:r>
                              <a:rPr lang="en-US" altLang="zh-CN"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0    </m:t>
                            </m:r>
                            <m:r>
                              <a:rPr lang="en-US" altLang="zh-CN"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𝑜𝑡h𝑒𝑟𝑤𝑖𝑠𝑒</m:t>
                            </m:r>
                          </m:e>
                        </m:eqArr>
                      </m:e>
                    </m:d>
                  </m:oMath>
                </a14:m>
                <a:r>
                  <a:rPr lang="en-US" altLang="zh-CN" dirty="0">
                    <a:solidFill>
                      <a:schemeClr val="tx1"/>
                    </a:solidFill>
                    <a:effectLst/>
                    <a:latin typeface="Segoe UI" panose="020B0502040204020203" pitchFamily="34" charset="0"/>
                    <a:ea typeface="宋体" panose="02010600030101010101" pitchFamily="2" charset="-122"/>
                    <a:cs typeface="宋体" panose="02010600030101010101" pitchFamily="2" charset="-122"/>
                  </a:rPr>
                  <a:t>,</a:t>
                </a:r>
                <a14:m>
                  <m:oMath xmlns:m="http://schemas.openxmlformats.org/officeDocument/2006/math">
                    <m:r>
                      <a:rPr lang="en-US" altLang="zh-CN" b="0" i="0" smtClean="0">
                        <a:solidFill>
                          <a:schemeClr val="tx1"/>
                        </a:solidFill>
                        <a:effectLst/>
                        <a:latin typeface="Cambria Math" panose="02040503050406030204" pitchFamily="18" charset="0"/>
                        <a:ea typeface="宋体" panose="02010600030101010101" pitchFamily="2" charset="-122"/>
                        <a:cs typeface="Segoe UI" panose="020B0502040204020203" pitchFamily="34" charset="0"/>
                      </a:rPr>
                      <m:t>                                                                                                              </m:t>
                    </m:r>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(22)</m:t>
                    </m:r>
                  </m:oMath>
                </a14:m>
                <a:endParaRPr lang="zh-CN" altLang="zh-CN"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endParaRPr lang="en-US" altLang="zh-CN" b="0" dirty="0">
                  <a:solidFill>
                    <a:srgbClr val="000000"/>
                  </a:solidFill>
                  <a:effectLst/>
                  <a:latin typeface="+mn-ea"/>
                  <a:cs typeface="Segoe UI" panose="020B0502040204020203" pitchFamily="34" charset="0"/>
                </a:endParaRPr>
              </a:p>
              <a:p>
                <a:endParaRPr kumimoji="1" lang="en-US" altLang="zh-CN" sz="2000" dirty="0">
                  <a:solidFill>
                    <a:schemeClr val="tx1"/>
                  </a:solidFill>
                </a:endParaRPr>
              </a:p>
              <a:p>
                <a:pPr marL="45720" indent="0">
                  <a:buNone/>
                </a:pPr>
                <a:endParaRPr kumimoji="1" lang="en-US" altLang="zh-CN" sz="2000" dirty="0">
                  <a:solidFill>
                    <a:schemeClr val="tx1"/>
                  </a:solidFill>
                </a:endParaRPr>
              </a:p>
              <a:p>
                <a:pPr marL="505440" lvl="1" indent="0">
                  <a:buNone/>
                </a:pPr>
                <a:endParaRPr kumimoji="1" lang="zh-CN" altLang="en-US" dirty="0"/>
              </a:p>
            </p:txBody>
          </p:sp>
        </mc:Choice>
        <mc:Fallback xmlns="">
          <p:sp>
            <p:nvSpPr>
              <p:cNvPr id="2" name="内容占位符 1">
                <a:extLst>
                  <a:ext uri="{FF2B5EF4-FFF2-40B4-BE49-F238E27FC236}">
                    <a16:creationId xmlns:a16="http://schemas.microsoft.com/office/drawing/2014/main" id="{0C88EEFC-6E06-939A-50E6-9E8BC1B561F8}"/>
                  </a:ext>
                </a:extLst>
              </p:cNvPr>
              <p:cNvSpPr>
                <a:spLocks noGrp="1" noRot="1" noChangeAspect="1" noMove="1" noResize="1" noEditPoints="1" noAdjustHandles="1" noChangeArrowheads="1" noChangeShapeType="1" noTextEdit="1"/>
              </p:cNvSpPr>
              <p:nvPr>
                <p:ph idx="1"/>
              </p:nvPr>
            </p:nvSpPr>
            <p:spPr>
              <a:xfrm>
                <a:off x="1122411" y="1207007"/>
                <a:ext cx="10895417" cy="5276920"/>
              </a:xfrm>
              <a:blipFill>
                <a:blip r:embed="rId2"/>
                <a:stretch>
                  <a:fillRect l="-1007" t="-924"/>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948ED1F0-76FA-A41E-B00A-6C886A597314}"/>
              </a:ext>
            </a:extLst>
          </p:cNvPr>
          <p:cNvSpPr>
            <a:spLocks noGrp="1"/>
          </p:cNvSpPr>
          <p:nvPr>
            <p:ph type="title"/>
          </p:nvPr>
        </p:nvSpPr>
        <p:spPr>
          <a:xfrm>
            <a:off x="1229289" y="215352"/>
            <a:ext cx="10058400" cy="707530"/>
          </a:xfrm>
        </p:spPr>
        <p:txBody>
          <a:bodyPr/>
          <a:lstStyle/>
          <a:p>
            <a:r>
              <a:rPr kumimoji="1" lang="zh-CN" altLang="en-US" dirty="0"/>
              <a:t>模型</a:t>
            </a:r>
            <a:r>
              <a:rPr kumimoji="1" lang="en-US" altLang="zh-CN" dirty="0"/>
              <a:t>——</a:t>
            </a:r>
            <a:r>
              <a:rPr kumimoji="1" lang="zh-CN" altLang="en-US" dirty="0"/>
              <a:t>无绿色信贷政策</a:t>
            </a:r>
          </a:p>
        </p:txBody>
      </p:sp>
    </p:spTree>
    <p:extLst>
      <p:ext uri="{BB962C8B-B14F-4D97-AF65-F5344CB8AC3E}">
        <p14:creationId xmlns:p14="http://schemas.microsoft.com/office/powerpoint/2010/main" val="147807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a:extLst>
                  <a:ext uri="{FF2B5EF4-FFF2-40B4-BE49-F238E27FC236}">
                    <a16:creationId xmlns:a16="http://schemas.microsoft.com/office/drawing/2014/main" id="{0A76AA15-9532-7F69-032B-CF970E49650B}"/>
                  </a:ext>
                </a:extLst>
              </p:cNvPr>
              <p:cNvSpPr>
                <a:spLocks noGrp="1"/>
              </p:cNvSpPr>
              <p:nvPr>
                <p:ph idx="1"/>
              </p:nvPr>
            </p:nvSpPr>
            <p:spPr>
              <a:xfrm>
                <a:off x="1122412" y="1207008"/>
                <a:ext cx="10058400" cy="5364388"/>
              </a:xfrm>
            </p:spPr>
            <p:txBody>
              <a:bodyPr>
                <a:normAutofit fontScale="92500" lnSpcReduction="10000"/>
              </a:bodyPr>
              <a:lstStyle/>
              <a:p>
                <a:r>
                  <a:rPr kumimoji="1" lang="zh-CN" altLang="en-US" dirty="0"/>
                  <a:t>银行</a:t>
                </a:r>
                <a14:m>
                  <m:oMath xmlns:m="http://schemas.openxmlformats.org/officeDocument/2006/math">
                    <m:r>
                      <a:rPr kumimoji="1" lang="zh-CN" altLang="en-US" i="1" dirty="0">
                        <a:latin typeface="Cambria Math" panose="02040503050406030204" pitchFamily="18" charset="0"/>
                      </a:rPr>
                      <m:t>考虑</m:t>
                    </m:r>
                    <m:r>
                      <a:rPr kumimoji="1" lang="zh-CN" altLang="en-US" i="1" dirty="0" smtClean="0">
                        <a:latin typeface="Cambria Math" panose="02040503050406030204" pitchFamily="18" charset="0"/>
                      </a:rPr>
                      <m:t>成本</m:t>
                    </m:r>
                    <m:r>
                      <a:rPr kumimoji="1" lang="zh-CN" altLang="en-US" i="1" dirty="0">
                        <a:latin typeface="Cambria Math" panose="02040503050406030204" pitchFamily="18" charset="0"/>
                      </a:rPr>
                      <m:t>函数</m:t>
                    </m:r>
                    <m:r>
                      <a:rPr kumimoji="1" lang="zh-CN" altLang="en-US" i="1" dirty="0" smtClean="0">
                        <a:latin typeface="Cambria Math" panose="02040503050406030204" pitchFamily="18" charset="0"/>
                      </a:rPr>
                      <m:t>：</m:t>
                    </m:r>
                    <m:r>
                      <a:rPr lang="en-US" altLang="zh-CN" i="1">
                        <a:latin typeface="Cambria Math" panose="02040503050406030204" pitchFamily="18" charset="0"/>
                      </a:rPr>
                      <m:t>𝑔</m:t>
                    </m:r>
                    <m:r>
                      <a:rPr lang="en-US" altLang="zh-CN" i="1">
                        <a:latin typeface="Cambria Math" panose="02040503050406030204" pitchFamily="18" charset="0"/>
                      </a:rPr>
                      <m:t>(</m:t>
                    </m:r>
                    <m:r>
                      <a:rPr lang="en-US" altLang="zh-CN" i="1">
                        <a:latin typeface="Cambria Math" panose="02040503050406030204" pitchFamily="18" charset="0"/>
                      </a:rPr>
                      <m:t>𝑒</m:t>
                    </m:r>
                    <m:r>
                      <a:rPr lang="en-US" altLang="zh-CN" i="1">
                        <a:latin typeface="Cambria Math" panose="02040503050406030204" pitchFamily="18" charset="0"/>
                      </a:rPr>
                      <m:t>) = </m:t>
                    </m:r>
                    <m:r>
                      <a:rPr lang="en-US" altLang="zh-CN" i="1">
                        <a:latin typeface="Cambria Math" panose="02040503050406030204" pitchFamily="18" charset="0"/>
                      </a:rPr>
                      <m:t>𝜓</m:t>
                    </m:r>
                    <m:r>
                      <a:rPr lang="en-US" altLang="zh-CN" i="1">
                        <a:latin typeface="Cambria Math" panose="02040503050406030204" pitchFamily="18" charset="0"/>
                      </a:rPr>
                      <m:t>𝑒</m:t>
                    </m:r>
                    <m:r>
                      <a:rPr lang="zh-CN" altLang="en-US" i="1">
                        <a:latin typeface="Cambria Math" panose="02040503050406030204" pitchFamily="18" charset="0"/>
                      </a:rPr>
                      <m:t>，</m:t>
                    </m:r>
                  </m:oMath>
                </a14:m>
                <a:r>
                  <a:rPr kumimoji="1" lang="zh-CN" altLang="en-US" dirty="0"/>
                  <a:t>其中</a:t>
                </a:r>
                <a14:m>
                  <m:oMath xmlns:m="http://schemas.openxmlformats.org/officeDocument/2006/math">
                    <m:r>
                      <a:rPr lang="en-US" altLang="zh-CN" i="1">
                        <a:latin typeface="Cambria Math" panose="02040503050406030204" pitchFamily="18" charset="0"/>
                      </a:rPr>
                      <m:t>𝜓</m:t>
                    </m:r>
                    <m:r>
                      <a:rPr lang="en-US" altLang="zh-CN" i="1">
                        <a:latin typeface="Cambria Math" panose="02040503050406030204" pitchFamily="18" charset="0"/>
                      </a:rPr>
                      <m:t> &gt; 0.</m:t>
                    </m:r>
                  </m:oMath>
                </a14:m>
                <a:endParaRPr lang="en-US" altLang="zh-CN" dirty="0"/>
              </a:p>
              <a:p>
                <a:r>
                  <a:rPr kumimoji="1" lang="zh-CN" altLang="en-US" dirty="0"/>
                  <a:t>最优化问题变为：</a:t>
                </a:r>
                <a14:m>
                  <m:oMath xmlns:m="http://schemas.openxmlformats.org/officeDocument/2006/math">
                    <m:sSub>
                      <m:sSubPr>
                        <m:ctrlPr>
                          <a:rPr lang="zh-CN" altLang="zh-CN" i="1" smtClean="0">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𝑚𝑎𝑥</m:t>
                        </m:r>
                      </m:e>
                      <m:sub>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𝑟</m:t>
                        </m:r>
                      </m:sub>
                    </m:sSub>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 </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𝑟</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 </m:t>
                    </m:r>
                    <m:sSup>
                      <m:sSup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𝑟</m:t>
                        </m:r>
                      </m:e>
                      <m: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𝑑</m:t>
                        </m:r>
                      </m:sup>
                    </m:s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 </m:t>
                    </m:r>
                    <m:sSup>
                      <m:sSup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𝑘</m:t>
                        </m:r>
                      </m:e>
                      <m: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𝑑</m:t>
                        </m:r>
                      </m:sup>
                    </m:s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𝑟</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𝑧</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 </m:t>
                    </m:r>
                    <m:r>
                      <a:rPr lang="en-US"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𝑔</m:t>
                    </m:r>
                    <m:r>
                      <a:rPr lang="en-US"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m:t>
                    </m:r>
                    <m:r>
                      <a:rPr lang="en-US"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𝑒</m:t>
                    </m:r>
                    <m:r>
                      <a:rPr lang="en-US"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m:t>
                    </m:r>
                  </m:oMath>
                </a14:m>
                <a:r>
                  <a:rPr lang="en-US" altLang="zh-CN" dirty="0">
                    <a:solidFill>
                      <a:schemeClr val="tx1"/>
                    </a:solidFill>
                    <a:effectLst/>
                    <a:latin typeface="Segoe UI" panose="020B0502040204020203" pitchFamily="34" charset="0"/>
                    <a:ea typeface="宋体" panose="02010600030101010101" pitchFamily="2" charset="-122"/>
                    <a:cs typeface="宋体" panose="02010600030101010101" pitchFamily="2" charset="-122"/>
                  </a:rPr>
                  <a:t>,          </a:t>
                </a:r>
                <a14:m>
                  <m:oMath xmlns:m="http://schemas.openxmlformats.org/officeDocument/2006/math">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(23)</m:t>
                    </m:r>
                  </m:oMath>
                </a14:m>
                <a:endParaRPr lang="en-US" altLang="zh-CN"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14:m>
                  <m:oMath xmlns:m="http://schemas.openxmlformats.org/officeDocument/2006/math">
                    <m:r>
                      <a:rPr lang="en-US" altLang="zh-CN"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𝑟</m:t>
                    </m:r>
                    <m:d>
                      <m:dPr>
                        <m:ctrlPr>
                          <a:rPr lang="en-US" altLang="zh-CN"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ctrlPr>
                      </m:dPr>
                      <m:e>
                        <m:r>
                          <a:rPr lang="en-US" altLang="zh-CN"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𝜓</m:t>
                        </m:r>
                      </m:e>
                    </m:d>
                    <m:r>
                      <a:rPr lang="en-US" altLang="zh-CN"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m:t>
                    </m:r>
                    <m:f>
                      <m:fPr>
                        <m:ctrlPr>
                          <a:rPr lang="zh-CN" altLang="zh-CN" i="1">
                            <a:solidFill>
                              <a:schemeClr val="tx1"/>
                            </a:solidFill>
                            <a:effectLst/>
                            <a:latin typeface="Cambria Math" panose="02040503050406030204" pitchFamily="18" charset="0"/>
                            <a:ea typeface="Cambria Math" panose="02040503050406030204" pitchFamily="18" charset="0"/>
                          </a:rPr>
                        </m:ctrlPr>
                      </m:fPr>
                      <m:num>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1  </m:t>
                        </m:r>
                      </m:num>
                      <m:den>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1 </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 </m:t>
                        </m:r>
                        <m: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t> </m:t>
                        </m:r>
                        <m:r>
                          <a:rPr lang="en-US"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t>𝜓</m:t>
                        </m:r>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𝜃</m:t>
                            </m:r>
                          </m:num>
                          <m:den>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𝛼</m:t>
                            </m:r>
                            <m:acc>
                              <m:accPr>
                                <m:chr m:val="̃"/>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accPr>
                              <m:e>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𝜇</m:t>
                                </m:r>
                              </m:e>
                            </m:acc>
                          </m:den>
                        </m:f>
                      </m:den>
                    </m:f>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m:t>
                    </m:r>
                    <m:f>
                      <m:fPr>
                        <m:ctrlPr>
                          <a:rPr lang="zh-CN" altLang="zh-CN" i="1">
                            <a:solidFill>
                              <a:schemeClr val="tx1"/>
                            </a:solidFill>
                            <a:effectLst/>
                            <a:latin typeface="Cambria Math" panose="02040503050406030204" pitchFamily="18" charset="0"/>
                            <a:ea typeface="Cambria Math" panose="02040503050406030204" pitchFamily="18" charset="0"/>
                          </a:rPr>
                        </m:ctrlPr>
                      </m:fPr>
                      <m:num>
                        <m:sSup>
                          <m:sSupPr>
                            <m:ctrlPr>
                              <a:rPr lang="zh-CN" altLang="zh-CN" i="1">
                                <a:solidFill>
                                  <a:schemeClr val="tx1"/>
                                </a:solidFill>
                                <a:effectLst/>
                                <a:latin typeface="Cambria Math" panose="02040503050406030204" pitchFamily="18" charset="0"/>
                                <a:ea typeface="Cambria Math" panose="02040503050406030204" pitchFamily="18" charset="0"/>
                              </a:rPr>
                            </m:ctrlPr>
                          </m:sSupPr>
                          <m:e>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𝑟</m:t>
                            </m:r>
                          </m:e>
                          <m:sup>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𝑑</m:t>
                            </m:r>
                          </m:sup>
                        </m:sSup>
                      </m:num>
                      <m:den>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𝛼</m:t>
                        </m:r>
                      </m:den>
                    </m:f>
                    <m:r>
                      <a:rPr lang="en-US" altLang="zh-CN" b="0" i="0"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m:t>
                    </m:r>
                    <m:r>
                      <a:rPr lang="zh-CN"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24</m:t>
                    </m:r>
                    <m:r>
                      <a:rPr lang="zh-CN"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oMath>
                </a14:m>
                <a:endParaRPr lang="en-US" altLang="zh-CN"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lvl="1"/>
                <a14:m>
                  <m:oMath xmlns:m="http://schemas.openxmlformats.org/officeDocument/2006/math">
                    <m:sSup>
                      <m:sSupPr>
                        <m:ctrlPr>
                          <a:rPr lang="zh-CN" altLang="zh-CN" i="1" smtClean="0">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𝑘</m:t>
                        </m:r>
                      </m:e>
                      <m:sup>
                        <m:r>
                          <a:rPr lang="en-US" altLang="zh-CN" i="1">
                            <a:solidFill>
                              <a:schemeClr val="tx1"/>
                            </a:solidFill>
                            <a:latin typeface="Cambria Math" panose="02040503050406030204" pitchFamily="18" charset="0"/>
                          </a:rPr>
                          <m:t>𝑑</m:t>
                        </m:r>
                      </m:sup>
                    </m:sSup>
                    <m:d>
                      <m:dPr>
                        <m:ctrlPr>
                          <a:rPr lang="zh-CN"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𝑟</m:t>
                        </m:r>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𝑧</m:t>
                        </m:r>
                      </m:e>
                    </m:d>
                    <m:r>
                      <a:rPr kumimoji="1" lang="zh-CN" altLang="en-US" i="1" dirty="0">
                        <a:solidFill>
                          <a:schemeClr val="tx1"/>
                        </a:solidFill>
                        <a:latin typeface="Cambria Math" panose="02040503050406030204" pitchFamily="18" charset="0"/>
                      </a:rPr>
                      <m:t>由式</m:t>
                    </m:r>
                    <m:r>
                      <a:rPr kumimoji="1" lang="en-US" altLang="zh-CN" i="1" dirty="0">
                        <a:solidFill>
                          <a:schemeClr val="tx1"/>
                        </a:solidFill>
                        <a:latin typeface="Cambria Math" panose="02040503050406030204" pitchFamily="18" charset="0"/>
                      </a:rPr>
                      <m:t>(9)</m:t>
                    </m:r>
                    <m:r>
                      <a:rPr kumimoji="1" lang="zh-CN" altLang="en-US" i="1" dirty="0">
                        <a:solidFill>
                          <a:schemeClr val="tx1"/>
                        </a:solidFill>
                        <a:latin typeface="Cambria Math" panose="02040503050406030204" pitchFamily="18" charset="0"/>
                      </a:rPr>
                      <m:t>得到</m:t>
                    </m:r>
                  </m:oMath>
                </a14:m>
                <a:endParaRPr lang="zh-CN" altLang="zh-CN"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r>
                  <a:rPr lang="zh-CN" altLang="en-US" dirty="0">
                    <a:solidFill>
                      <a:schemeClr val="tx1"/>
                    </a:solidFill>
                    <a:effectLst/>
                    <a:latin typeface="+mn-ea"/>
                    <a:cs typeface="宋体" panose="02010600030101010101" pitchFamily="2" charset="-122"/>
                  </a:rPr>
                  <a:t>没有减排的企业：</a:t>
                </a:r>
                <a:endParaRPr lang="en-US" altLang="zh-CN" dirty="0">
                  <a:solidFill>
                    <a:schemeClr val="tx1"/>
                  </a:solidFill>
                  <a:effectLst/>
                  <a:latin typeface="+mn-ea"/>
                  <a:cs typeface="宋体" panose="02010600030101010101" pitchFamily="2" charset="-122"/>
                </a:endParaRPr>
              </a:p>
              <a:p>
                <a:pPr marL="45720" indent="0">
                  <a:buNone/>
                </a:pPr>
                <a:r>
                  <a:rPr lang="en-US" altLang="zh-CN" dirty="0">
                    <a:solidFill>
                      <a:schemeClr val="tx1"/>
                    </a:solidFill>
                    <a:effectLst/>
                    <a:ea typeface="Cambria Math" panose="02040503050406030204" pitchFamily="18" charset="0"/>
                    <a:cs typeface="宋体" panose="02010600030101010101" pitchFamily="2" charset="-122"/>
                  </a:rPr>
                  <a:t>      </a:t>
                </a:r>
                <a14:m>
                  <m:oMath xmlns:m="http://schemas.openxmlformats.org/officeDocument/2006/math">
                    <m:acc>
                      <m:accPr>
                        <m:chr m:val="̃"/>
                        <m:ctrlPr>
                          <a:rPr lang="zh-CN" altLang="zh-CN" i="1" smtClean="0">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acc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𝑘</m:t>
                        </m:r>
                      </m:e>
                    </m:acc>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𝑧</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 </m:t>
                    </m:r>
                    <m:sSup>
                      <m:sSup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pPr>
                      <m:e>
                        <m:d>
                          <m:dPr>
                            <m:begChr m:val="["/>
                            <m:endChr m:val="]"/>
                            <m:ctrlP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ctrlPr>
                          </m:d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1 </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𝜓</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𝜃</m:t>
                                </m:r>
                              </m:num>
                              <m:den>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acc>
                                  <m:accPr>
                                    <m:chr m:val="̃"/>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accPr>
                                  <m:e>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𝜇</m:t>
                                    </m:r>
                                  </m:e>
                                </m:acc>
                              </m:den>
                            </m:f>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e>
                        </m:d>
                      </m:e>
                      <m:sup>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1</m:t>
                            </m:r>
                          </m:num>
                          <m:den>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den>
                        </m:f>
                      </m:sup>
                    </m:sSup>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m:t>
                    </m:r>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f>
                          <m:f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fPr>
                          <m:num>
                            <m:acc>
                              <m:accPr>
                                <m:chr m:val="̃"/>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accPr>
                              <m:e>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𝜇</m:t>
                                </m:r>
                              </m:e>
                            </m:acc>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𝑧</m:t>
                            </m:r>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e>
                              <m:sup>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2</m:t>
                                </m:r>
                              </m:sup>
                            </m:sSup>
                          </m:num>
                          <m:den>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𝑟</m:t>
                                </m:r>
                              </m:e>
                              <m:sup>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𝑑</m:t>
                                </m:r>
                              </m:sup>
                            </m:sSup>
                          </m:den>
                        </m:f>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m:t>
                        </m:r>
                      </m:e>
                      <m:sup>
                        <m:f>
                          <m:f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fPr>
                          <m:num>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1</m:t>
                            </m:r>
                          </m:num>
                          <m:den>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1−</m:t>
                            </m:r>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𝛼</m:t>
                            </m:r>
                          </m:den>
                        </m:f>
                      </m:sup>
                    </m:s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r>
                      <a:rPr lang="en-US" altLang="zh-CN" b="0" i="0"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(25)</m:t>
                    </m:r>
                  </m:oMath>
                </a14:m>
                <a:endParaRPr lang="zh-CN" altLang="zh-CN"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marL="45720" indent="0">
                  <a:buNone/>
                </a:pPr>
                <a:r>
                  <a:rPr lang="en-US" altLang="zh-CN" dirty="0">
                    <a:solidFill>
                      <a:schemeClr val="tx1"/>
                    </a:solidFill>
                    <a:effectLst/>
                    <a:ea typeface="Cambria Math" panose="02040503050406030204" pitchFamily="18" charset="0"/>
                    <a:cs typeface="宋体" panose="02010600030101010101" pitchFamily="2" charset="-122"/>
                  </a:rPr>
                  <a:t>      </a:t>
                </a:r>
                <a14:m>
                  <m:oMath xmlns:m="http://schemas.openxmlformats.org/officeDocument/2006/math">
                    <m:acc>
                      <m:accPr>
                        <m:chr m:val="̃"/>
                        <m:ctrlPr>
                          <a:rPr lang="zh-CN" altLang="zh-CN" i="1" smtClean="0">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acc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𝑦</m:t>
                        </m:r>
                      </m:e>
                    </m:acc>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𝑧</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 </m:t>
                    </m:r>
                    <m:sSup>
                      <m:sSup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pPr>
                      <m:e>
                        <m:sSup>
                          <m:sSup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[ 1 −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𝜓</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𝜃</m:t>
                                </m:r>
                              </m:num>
                              <m:den>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acc>
                                  <m:accPr>
                                    <m:chr m:val="̃"/>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accPr>
                                  <m:e>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𝜇</m:t>
                                    </m:r>
                                  </m:e>
                                </m:acc>
                              </m:den>
                            </m:f>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e>
                          <m:sup>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num>
                              <m:den>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den>
                            </m:f>
                          </m:sup>
                        </m:sSup>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𝑧</m:t>
                        </m:r>
                      </m:e>
                      <m:sup>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1</m:t>
                            </m:r>
                          </m:num>
                          <m:den>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den>
                        </m:f>
                      </m:sup>
                    </m:s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m:t>
                    </m:r>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f>
                          <m:f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fPr>
                          <m:num>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acc>
                                  <m:accPr>
                                    <m:chr m:val="̃"/>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accPr>
                                  <m:e>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𝜇</m:t>
                                    </m:r>
                                  </m:e>
                                </m:acc>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e>
                              <m:sup>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2</m:t>
                                </m:r>
                              </m:sup>
                            </m:sSup>
                          </m:num>
                          <m:den>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𝑟</m:t>
                                </m:r>
                              </m:e>
                              <m:sup>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𝑑</m:t>
                                </m:r>
                              </m:sup>
                            </m:sSup>
                          </m:den>
                        </m:f>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m:t>
                        </m:r>
                      </m:e>
                      <m:sup>
                        <m:f>
                          <m:f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fPr>
                          <m:num>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num>
                          <m:den>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1−</m:t>
                            </m:r>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𝛼</m:t>
                            </m:r>
                          </m:den>
                        </m:f>
                      </m:sup>
                    </m:sSup>
                  </m:oMath>
                </a14:m>
                <a:r>
                  <a:rPr lang="en-US" altLang="zh-CN" i="1" dirty="0">
                    <a:solidFill>
                      <a:schemeClr val="tx1"/>
                    </a:solidFill>
                    <a:effectLst/>
                    <a:latin typeface="Segoe UI" panose="020B0502040204020203" pitchFamily="34" charset="0"/>
                    <a:ea typeface="宋体" panose="02010600030101010101" pitchFamily="2" charset="-122"/>
                    <a:cs typeface="宋体" panose="02010600030101010101" pitchFamily="2" charset="-122"/>
                  </a:rPr>
                  <a:t>,</a:t>
                </a:r>
                <a14:m>
                  <m:oMath xmlns:m="http://schemas.openxmlformats.org/officeDocument/2006/math">
                    <m:r>
                      <a:rPr lang="en-US" altLang="zh-CN" b="0" i="1" smtClean="0">
                        <a:solidFill>
                          <a:schemeClr val="tx1"/>
                        </a:solidFill>
                        <a:effectLst/>
                        <a:latin typeface="Cambria Math" panose="02040503050406030204" pitchFamily="18" charset="0"/>
                        <a:ea typeface="宋体" panose="02010600030101010101" pitchFamily="2" charset="-122"/>
                        <a:cs typeface="Segoe UI" panose="020B0502040204020203" pitchFamily="34" charset="0"/>
                      </a:rPr>
                      <m:t>                                          </m:t>
                    </m:r>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(26)</m:t>
                    </m:r>
                  </m:oMath>
                </a14:m>
                <a:endParaRPr lang="zh-CN" altLang="zh-CN"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marL="45720" indent="0">
                  <a:buNone/>
                </a:pPr>
                <a:r>
                  <a:rPr lang="en-US" altLang="zh-CN" dirty="0">
                    <a:solidFill>
                      <a:schemeClr val="tx1"/>
                    </a:solidFill>
                    <a:effectLst/>
                    <a:ea typeface="Cambria Math" panose="02040503050406030204" pitchFamily="18" charset="0"/>
                    <a:cs typeface="Times New Roman" panose="02020603050405020304" pitchFamily="18" charset="0"/>
                  </a:rPr>
                  <a:t>     </a:t>
                </a:r>
                <a14:m>
                  <m:oMath xmlns:m="http://schemas.openxmlformats.org/officeDocument/2006/math">
                    <m:r>
                      <a:rPr lang="zh-CN" altLang="zh-CN" i="1"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 </m:t>
                    </m:r>
                    <m:acc>
                      <m:accPr>
                        <m:chr m:val="̃"/>
                        <m:ctrlPr>
                          <a:rPr lang="zh-CN" altLang="zh-CN" i="1" smtClean="0">
                            <a:solidFill>
                              <a:schemeClr val="tx1"/>
                            </a:solidFill>
                            <a:effectLst/>
                            <a:latin typeface="Cambria Math" panose="02040503050406030204" pitchFamily="18" charset="0"/>
                            <a:ea typeface="Cambria Math" panose="02040503050406030204" pitchFamily="18" charset="0"/>
                          </a:rPr>
                        </m:ctrlPr>
                      </m:accPr>
                      <m:e>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𝜋</m:t>
                        </m:r>
                      </m:e>
                    </m:acc>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 </m:t>
                    </m:r>
                    <m:d>
                      <m:dPr>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1</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𝑝</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𝜑</m:t>
                        </m:r>
                      </m:e>
                    </m:d>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(1 </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pPr>
                      <m:e>
                        <m:sSup>
                          <m:sSupPr>
                            <m:ctrlPr>
                              <a:rPr lang="zh-CN" altLang="zh-CN" i="1">
                                <a:solidFill>
                                  <a:schemeClr val="tx1"/>
                                </a:solidFill>
                                <a:effectLst/>
                                <a:latin typeface="Cambria Math" panose="02040503050406030204" pitchFamily="18" charset="0"/>
                                <a:ea typeface="Cambria Math" panose="02040503050406030204" pitchFamily="18" charset="0"/>
                              </a:rPr>
                            </m:ctrlPr>
                          </m:sSupPr>
                          <m:e>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[ 1 </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𝜓</m:t>
                            </m:r>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m:t>
                            </m:r>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𝜃</m:t>
                                </m:r>
                              </m:num>
                              <m:den>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𝛼</m:t>
                                </m:r>
                                <m:acc>
                                  <m:accPr>
                                    <m:chr m:val="̃"/>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accPr>
                                  <m:e>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𝜇</m:t>
                                    </m:r>
                                  </m:e>
                                </m:acc>
                              </m:den>
                            </m:f>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m:t>
                            </m:r>
                          </m:e>
                          <m:sup>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𝛼</m:t>
                                </m:r>
                              </m:num>
                              <m:den>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1</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den>
                            </m:f>
                          </m:sup>
                        </m:sSup>
                        <m:r>
                          <a:rPr lang="en-US" altLang="zh-CN"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m:t>
                        </m:r>
                        <m:acc>
                          <m:accPr>
                            <m:chr m:val="̃"/>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accPr>
                          <m:e>
                            <m:r>
                              <a:rPr lang="en-US" altLang="zh-CN"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𝜇</m:t>
                            </m:r>
                          </m:e>
                        </m:acc>
                        <m:r>
                          <a:rPr lang="en-US" altLang="zh-CN"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𝑧</m:t>
                        </m:r>
                        <m:r>
                          <a:rPr lang="en-US" altLang="zh-CN"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m:t>
                        </m:r>
                      </m:e>
                      <m:sup>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1</m:t>
                            </m:r>
                          </m:num>
                          <m:den>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1</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den>
                        </m:f>
                      </m:sup>
                    </m:sSup>
                    <m:r>
                      <a:rPr lang="en-US" altLang="zh-CN"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m:t>
                    </m:r>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f>
                          <m:f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fPr>
                          <m:num>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𝛼</m:t>
                                </m:r>
                              </m:e>
                              <m:sup>
                                <m:r>
                                  <a:rPr lang="en-US" altLang="zh-CN"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2</m:t>
                                </m:r>
                              </m:sup>
                            </m:sSup>
                          </m:num>
                          <m:den>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r>
                                  <a:rPr lang="en-US" altLang="zh-CN"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𝑟</m:t>
                                </m:r>
                              </m:e>
                              <m:sup>
                                <m:r>
                                  <a:rPr lang="en-US" altLang="zh-CN"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𝑑</m:t>
                                </m:r>
                              </m:sup>
                            </m:sSup>
                          </m:den>
                        </m:f>
                        <m:r>
                          <a:rPr lang="en-US" altLang="zh-CN"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m:t>
                        </m:r>
                      </m:e>
                      <m:sup>
                        <m:f>
                          <m:f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fPr>
                          <m:num>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𝛼</m:t>
                            </m:r>
                          </m:num>
                          <m:den>
                            <m:r>
                              <a:rPr lang="en-US" altLang="zh-CN"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1−</m:t>
                            </m:r>
                            <m:r>
                              <a:rPr lang="en-US" altLang="zh-CN"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𝛼</m:t>
                            </m:r>
                          </m:den>
                        </m:f>
                      </m:sup>
                    </m:sSup>
                  </m:oMath>
                </a14:m>
                <a:r>
                  <a:rPr lang="en-US" altLang="zh-CN" dirty="0">
                    <a:solidFill>
                      <a:schemeClr val="tx1"/>
                    </a:solidFill>
                    <a:effectLst/>
                    <a:latin typeface="Segoe UI" panose="020B0502040204020203" pitchFamily="34" charset="0"/>
                    <a:ea typeface="等线" panose="02010600030101010101" pitchFamily="2" charset="-122"/>
                  </a:rPr>
                  <a:t>,</a:t>
                </a:r>
                <a14:m>
                  <m:oMath xmlns:m="http://schemas.openxmlformats.org/officeDocument/2006/math">
                    <m:r>
                      <a:rPr lang="en-US" altLang="zh-CN" b="0" i="0" smtClean="0">
                        <a:solidFill>
                          <a:schemeClr val="tx1"/>
                        </a:solidFill>
                        <a:effectLst/>
                        <a:latin typeface="Cambria Math" panose="02040503050406030204" pitchFamily="18" charset="0"/>
                        <a:ea typeface="等线" panose="02010600030101010101" pitchFamily="2" charset="-122"/>
                        <a:cs typeface="Segoe UI" panose="020B0502040204020203" pitchFamily="34" charset="0"/>
                      </a:rPr>
                      <m:t>      </m:t>
                    </m:r>
                    <m:r>
                      <a:rPr lang="en-US" altLang="zh-CN" b="0" i="0" smtClean="0">
                        <a:solidFill>
                          <a:schemeClr val="tx1"/>
                        </a:solidFill>
                        <a:effectLst/>
                        <a:latin typeface="Cambria Math" panose="02040503050406030204" pitchFamily="18" charset="0"/>
                        <a:ea typeface="等线" panose="02010600030101010101" pitchFamily="2" charset="-122"/>
                        <a:cs typeface="Segoe UI" panose="020B0502040204020203" pitchFamily="34" charset="0"/>
                      </a:rPr>
                      <m:t> </m:t>
                    </m:r>
                    <m:r>
                      <a:rPr lang="en-US" altLang="zh-CN" i="1">
                        <a:solidFill>
                          <a:schemeClr val="tx1"/>
                        </a:solidFill>
                        <a:effectLst/>
                        <a:latin typeface="Cambria Math" panose="02040503050406030204" pitchFamily="18" charset="0"/>
                        <a:ea typeface="等线" panose="02010600030101010101" pitchFamily="2" charset="-122"/>
                        <a:cs typeface="Segoe UI" panose="020B0502040204020203" pitchFamily="34" charset="0"/>
                      </a:rPr>
                      <m:t>(27)</m:t>
                    </m:r>
                  </m:oMath>
                </a14:m>
                <a:r>
                  <a:rPr lang="en-US" altLang="zh-CN" dirty="0">
                    <a:solidFill>
                      <a:schemeClr val="tx1"/>
                    </a:solidFill>
                    <a:effectLst/>
                    <a:latin typeface="+mn-ea"/>
                    <a:cs typeface="宋体" panose="02010600030101010101" pitchFamily="2" charset="-122"/>
                  </a:rPr>
                  <a:t>  </a:t>
                </a:r>
              </a:p>
              <a:p>
                <a:pPr marL="45720" indent="0">
                  <a:buNone/>
                </a:pPr>
                <a:r>
                  <a:rPr lang="en-US" altLang="zh-CN" dirty="0">
                    <a:solidFill>
                      <a:schemeClr val="tx1"/>
                    </a:solidFill>
                    <a:effectLst/>
                    <a:ea typeface="Cambria Math" panose="02040503050406030204" pitchFamily="18" charset="0"/>
                    <a:cs typeface="Segoe UI" panose="020B0502040204020203" pitchFamily="34" charset="0"/>
                  </a:rPr>
                  <a:t>      </a:t>
                </a:r>
                <a14:m>
                  <m:oMath xmlns:m="http://schemas.openxmlformats.org/officeDocument/2006/math">
                    <m:acc>
                      <m:accPr>
                        <m:chr m:val="̃"/>
                        <m:ctrlPr>
                          <a:rPr lang="zh-CN" altLang="zh-CN" i="1" smtClean="0">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accPr>
                      <m:e>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𝑒</m:t>
                        </m:r>
                      </m:e>
                    </m:acc>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𝑧</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𝜃</m:t>
                    </m:r>
                    <m:acc>
                      <m:accPr>
                        <m:chr m:val="̃"/>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acc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𝑦</m:t>
                        </m:r>
                      </m:e>
                    </m:acc>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𝑧</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m:t>
                    </m:r>
                  </m:oMath>
                </a14:m>
                <a:r>
                  <a:rPr lang="en-US" altLang="zh-CN" i="1" dirty="0">
                    <a:solidFill>
                      <a:schemeClr val="tx1"/>
                    </a:solidFill>
                    <a:effectLst/>
                    <a:latin typeface="Segoe UI" panose="020B0502040204020203" pitchFamily="34" charset="0"/>
                    <a:ea typeface="宋体" panose="02010600030101010101" pitchFamily="2" charset="-122"/>
                    <a:cs typeface="宋体" panose="02010600030101010101" pitchFamily="2" charset="-122"/>
                  </a:rPr>
                  <a:t>,                                                                       </a:t>
                </a:r>
                <a14:m>
                  <m:oMath xmlns:m="http://schemas.openxmlformats.org/officeDocument/2006/math">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(28)</m:t>
                    </m:r>
                  </m:oMath>
                </a14:m>
                <a:endParaRPr lang="zh-CN" altLang="zh-CN"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marL="45720" indent="0">
                  <a:buNone/>
                </a:pPr>
                <a:endParaRPr lang="zh-CN" altLang="zh-CN" dirty="0">
                  <a:effectLst/>
                  <a:latin typeface="宋体" panose="02010600030101010101" pitchFamily="2" charset="-122"/>
                  <a:ea typeface="宋体" panose="02010600030101010101" pitchFamily="2" charset="-122"/>
                  <a:cs typeface="宋体" panose="02010600030101010101" pitchFamily="2" charset="-122"/>
                </a:endParaRPr>
              </a:p>
              <a:p>
                <a:endParaRPr kumimoji="1" lang="en-US" altLang="zh-CN" dirty="0"/>
              </a:p>
            </p:txBody>
          </p:sp>
        </mc:Choice>
        <mc:Fallback>
          <p:sp>
            <p:nvSpPr>
              <p:cNvPr id="2" name="内容占位符 1">
                <a:extLst>
                  <a:ext uri="{FF2B5EF4-FFF2-40B4-BE49-F238E27FC236}">
                    <a16:creationId xmlns:a16="http://schemas.microsoft.com/office/drawing/2014/main" id="{0A76AA15-9532-7F69-032B-CF970E49650B}"/>
                  </a:ext>
                </a:extLst>
              </p:cNvPr>
              <p:cNvSpPr>
                <a:spLocks noGrp="1" noRot="1" noChangeAspect="1" noMove="1" noResize="1" noEditPoints="1" noAdjustHandles="1" noChangeArrowheads="1" noChangeShapeType="1" noTextEdit="1"/>
              </p:cNvSpPr>
              <p:nvPr>
                <p:ph idx="1"/>
              </p:nvPr>
            </p:nvSpPr>
            <p:spPr>
              <a:xfrm>
                <a:off x="1122412" y="1207008"/>
                <a:ext cx="10058400" cy="5364388"/>
              </a:xfrm>
              <a:blipFill>
                <a:blip r:embed="rId2"/>
                <a:stretch>
                  <a:fillRect l="-1091" t="-1932"/>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74BF12A5-7851-486F-8DD9-FFA56B8E1618}"/>
              </a:ext>
            </a:extLst>
          </p:cNvPr>
          <p:cNvSpPr>
            <a:spLocks noGrp="1"/>
          </p:cNvSpPr>
          <p:nvPr>
            <p:ph type="title"/>
          </p:nvPr>
        </p:nvSpPr>
        <p:spPr/>
        <p:txBody>
          <a:bodyPr/>
          <a:lstStyle/>
          <a:p>
            <a:r>
              <a:rPr kumimoji="1" lang="zh-CN" altLang="en-US" dirty="0"/>
              <a:t>模型</a:t>
            </a:r>
            <a:r>
              <a:rPr kumimoji="1" lang="en-US" altLang="zh-CN" dirty="0"/>
              <a:t>——</a:t>
            </a:r>
            <a:r>
              <a:rPr kumimoji="1" lang="zh-CN" altLang="en-US" dirty="0"/>
              <a:t>绿色信贷政策</a:t>
            </a:r>
          </a:p>
        </p:txBody>
      </p:sp>
    </p:spTree>
    <p:extLst>
      <p:ext uri="{BB962C8B-B14F-4D97-AF65-F5344CB8AC3E}">
        <p14:creationId xmlns:p14="http://schemas.microsoft.com/office/powerpoint/2010/main" val="2455705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0A76AA15-9532-7F69-032B-CF970E49650B}"/>
                  </a:ext>
                </a:extLst>
              </p:cNvPr>
              <p:cNvSpPr>
                <a:spLocks noGrp="1"/>
              </p:cNvSpPr>
              <p:nvPr>
                <p:ph idx="1"/>
              </p:nvPr>
            </p:nvSpPr>
            <p:spPr>
              <a:xfrm>
                <a:off x="1122412" y="1207008"/>
                <a:ext cx="10058400" cy="5364388"/>
              </a:xfrm>
            </p:spPr>
            <p:txBody>
              <a:bodyPr>
                <a:normAutofit/>
              </a:bodyPr>
              <a:lstStyle/>
              <a:p>
                <a:r>
                  <a:rPr kumimoji="1" lang="zh-CN" altLang="en-US" dirty="0"/>
                  <a:t>生产率阈值</a:t>
                </a:r>
                <a:endParaRPr lang="en-US" altLang="zh-CN" i="1" dirty="0"/>
              </a:p>
              <a:p>
                <a:pPr marL="45720" indent="0">
                  <a:buNone/>
                </a:pPr>
                <a:r>
                  <a:rPr lang="en-US" altLang="zh-CN" dirty="0">
                    <a:solidFill>
                      <a:schemeClr val="tx1"/>
                    </a:solidFill>
                  </a:rPr>
                  <a:t>      </a:t>
                </a:r>
                <a14:m>
                  <m:oMath xmlns:m="http://schemas.openxmlformats.org/officeDocument/2006/math">
                    <m:sSup>
                      <m:sSupPr>
                        <m:ctrlPr>
                          <a:rPr lang="zh-CN"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𝑧</m:t>
                        </m:r>
                      </m:e>
                      <m:sup>
                        <m:r>
                          <a:rPr lang="zh-CN" altLang="en-US" i="1">
                            <a:solidFill>
                              <a:schemeClr val="tx1"/>
                            </a:solidFill>
                            <a:latin typeface="Cambria Math" panose="02040503050406030204" pitchFamily="18" charset="0"/>
                          </a:rPr>
                          <m:t>∗∗</m:t>
                        </m:r>
                      </m:sup>
                    </m:sSup>
                    <m:r>
                      <a:rPr lang="en-US" altLang="zh-CN" i="1">
                        <a:solidFill>
                          <a:schemeClr val="tx1"/>
                        </a:solidFill>
                        <a:latin typeface="Cambria Math" panose="02040503050406030204" pitchFamily="18" charset="0"/>
                      </a:rPr>
                      <m:t>=</m:t>
                    </m:r>
                    <m:sSup>
                      <m:sSupPr>
                        <m:ctrlPr>
                          <a:rPr lang="zh-CN" altLang="zh-CN" i="1">
                            <a:solidFill>
                              <a:schemeClr val="tx1"/>
                            </a:solidFill>
                            <a:latin typeface="Cambria Math" panose="02040503050406030204" pitchFamily="18" charset="0"/>
                          </a:rPr>
                        </m:ctrlPr>
                      </m:sSupPr>
                      <m:e>
                        <m:d>
                          <m:dPr>
                            <m:begChr m:val="["/>
                            <m:endChr m:val="]"/>
                            <m:ctrlPr>
                              <a:rPr lang="zh-CN" altLang="zh-CN" i="1">
                                <a:solidFill>
                                  <a:schemeClr val="tx1"/>
                                </a:solidFill>
                                <a:latin typeface="Cambria Math" panose="02040503050406030204" pitchFamily="18" charset="0"/>
                              </a:rPr>
                            </m:ctrlPr>
                          </m:dPr>
                          <m:e>
                            <m:f>
                              <m:fPr>
                                <m:ctrlPr>
                                  <a:rPr lang="zh-CN"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𝑓</m:t>
                                </m:r>
                              </m:num>
                              <m:den>
                                <m:r>
                                  <a:rPr lang="en-US" altLang="zh-CN" i="1">
                                    <a:solidFill>
                                      <a:schemeClr val="tx1"/>
                                    </a:solidFill>
                                    <a:latin typeface="Cambria Math" panose="02040503050406030204" pitchFamily="18" charset="0"/>
                                  </a:rPr>
                                  <m:t>(1 </m:t>
                                </m:r>
                                <m:r>
                                  <a:rPr lang="zh-CN" altLang="en-US" i="1">
                                    <a:solidFill>
                                      <a:schemeClr val="tx1"/>
                                    </a:solidFill>
                                    <a:latin typeface="Cambria Math" panose="02040503050406030204" pitchFamily="18" charset="0"/>
                                  </a:rPr>
                                  <m:t>−</m:t>
                                </m:r>
                                <m:r>
                                  <a:rPr lang="zh-CN"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𝛼</m:t>
                                </m:r>
                                <m:r>
                                  <a:rPr lang="en-US" altLang="zh-CN" i="1">
                                    <a:solidFill>
                                      <a:schemeClr val="tx1"/>
                                    </a:solidFill>
                                    <a:latin typeface="Cambria Math" panose="02040503050406030204" pitchFamily="18" charset="0"/>
                                  </a:rPr>
                                  <m:t>)(</m:t>
                                </m:r>
                                <m:sSup>
                                  <m:sSupPr>
                                    <m:ctrlPr>
                                      <a:rPr lang="zh-CN" altLang="zh-CN" i="1">
                                        <a:solidFill>
                                          <a:schemeClr val="tx1"/>
                                        </a:solidFill>
                                        <a:latin typeface="Cambria Math" panose="02040503050406030204" pitchFamily="18" charset="0"/>
                                      </a:rPr>
                                    </m:ctrlPr>
                                  </m:sSupPr>
                                  <m:e>
                                    <m:f>
                                      <m:fPr>
                                        <m:ctrlPr>
                                          <a:rPr lang="zh-CN" altLang="zh-CN" i="1">
                                            <a:solidFill>
                                              <a:schemeClr val="tx1"/>
                                            </a:solidFill>
                                            <a:latin typeface="Cambria Math" panose="02040503050406030204" pitchFamily="18" charset="0"/>
                                          </a:rPr>
                                        </m:ctrlPr>
                                      </m:fPr>
                                      <m:num>
                                        <m:sSup>
                                          <m:sSupPr>
                                            <m:ctrlPr>
                                              <a:rPr lang="zh-CN"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𝛼</m:t>
                                            </m:r>
                                          </m:e>
                                          <m:sup>
                                            <m:r>
                                              <a:rPr lang="en-US" altLang="zh-CN" i="1">
                                                <a:solidFill>
                                                  <a:schemeClr val="tx1"/>
                                                </a:solidFill>
                                                <a:latin typeface="Cambria Math" panose="02040503050406030204" pitchFamily="18" charset="0"/>
                                              </a:rPr>
                                              <m:t>2</m:t>
                                            </m:r>
                                          </m:sup>
                                        </m:sSup>
                                      </m:num>
                                      <m:den>
                                        <m:sSup>
                                          <m:sSupPr>
                                            <m:ctrlPr>
                                              <a:rPr lang="zh-CN"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𝑟</m:t>
                                            </m:r>
                                          </m:e>
                                          <m:sup>
                                            <m:r>
                                              <a:rPr lang="en-US" altLang="zh-CN" i="1">
                                                <a:solidFill>
                                                  <a:schemeClr val="tx1"/>
                                                </a:solidFill>
                                                <a:latin typeface="Cambria Math" panose="02040503050406030204" pitchFamily="18" charset="0"/>
                                              </a:rPr>
                                              <m:t>𝑑</m:t>
                                            </m:r>
                                          </m:sup>
                                        </m:sSup>
                                      </m:den>
                                    </m:f>
                                    <m:r>
                                      <a:rPr lang="en-US" altLang="zh-CN" i="1">
                                        <a:solidFill>
                                          <a:schemeClr val="tx1"/>
                                        </a:solidFill>
                                        <a:latin typeface="Cambria Math" panose="02040503050406030204" pitchFamily="18" charset="0"/>
                                      </a:rPr>
                                      <m:t>)</m:t>
                                    </m:r>
                                  </m:e>
                                  <m:sup>
                                    <m:f>
                                      <m:fPr>
                                        <m:ctrlPr>
                                          <a:rPr lang="zh-CN"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𝛼</m:t>
                                        </m:r>
                                      </m:num>
                                      <m:den>
                                        <m:r>
                                          <a:rPr lang="en-US" altLang="zh-CN" i="1">
                                            <a:solidFill>
                                              <a:schemeClr val="tx1"/>
                                            </a:solidFill>
                                            <a:latin typeface="Cambria Math" panose="02040503050406030204" pitchFamily="18" charset="0"/>
                                          </a:rPr>
                                          <m:t>1−</m:t>
                                        </m:r>
                                        <m:r>
                                          <a:rPr lang="en-US" altLang="zh-CN" i="1">
                                            <a:solidFill>
                                              <a:schemeClr val="tx1"/>
                                            </a:solidFill>
                                            <a:latin typeface="Cambria Math" panose="02040503050406030204" pitchFamily="18" charset="0"/>
                                          </a:rPr>
                                          <m:t>𝛼</m:t>
                                        </m:r>
                                      </m:den>
                                    </m:f>
                                  </m:sup>
                                </m:sSup>
                                <m:d>
                                  <m:dPr>
                                    <m:ctrlPr>
                                      <a:rPr lang="zh-CN" altLang="zh-CN" i="1">
                                        <a:solidFill>
                                          <a:schemeClr val="tx1"/>
                                        </a:solidFill>
                                        <a:latin typeface="Cambria Math" panose="02040503050406030204" pitchFamily="18" charset="0"/>
                                      </a:rPr>
                                    </m:ctrlPr>
                                  </m:dPr>
                                  <m:e>
                                    <m:sSup>
                                      <m:sSupPr>
                                        <m:ctrlPr>
                                          <a:rPr lang="zh-CN"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𝜇</m:t>
                                        </m:r>
                                      </m:e>
                                      <m:sup>
                                        <m:f>
                                          <m:fPr>
                                            <m:ctrlPr>
                                              <a:rPr lang="zh-CN"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1</m:t>
                                            </m:r>
                                          </m:num>
                                          <m:den>
                                            <m:r>
                                              <a:rPr lang="en-US" altLang="zh-CN" i="1">
                                                <a:solidFill>
                                                  <a:schemeClr val="tx1"/>
                                                </a:solidFill>
                                                <a:latin typeface="Cambria Math" panose="02040503050406030204" pitchFamily="18" charset="0"/>
                                              </a:rPr>
                                              <m:t>1</m:t>
                                            </m:r>
                                            <m:r>
                                              <a:rPr lang="zh-CN" altLang="en-US" i="1">
                                                <a:solidFill>
                                                  <a:schemeClr val="tx1"/>
                                                </a:solidFill>
                                                <a:latin typeface="Cambria Math" panose="02040503050406030204" pitchFamily="18" charset="0"/>
                                              </a:rPr>
                                              <m:t>−</m:t>
                                            </m:r>
                                            <m:r>
                                              <a:rPr lang="zh-CN"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𝛼</m:t>
                                            </m:r>
                                          </m:den>
                                        </m:f>
                                      </m:sup>
                                    </m:sSup>
                                    <m:r>
                                      <a:rPr lang="en-US" altLang="zh-CN" i="1">
                                        <a:solidFill>
                                          <a:schemeClr val="tx1"/>
                                        </a:solidFill>
                                        <a:latin typeface="Cambria Math" panose="02040503050406030204" pitchFamily="18" charset="0"/>
                                      </a:rPr>
                                      <m:t>−</m:t>
                                    </m:r>
                                    <m:sSup>
                                      <m:sSupPr>
                                        <m:ctrlPr>
                                          <a:rPr lang="zh-CN"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[ 1 </m:t>
                                        </m:r>
                                        <m:r>
                                          <a:rPr lang="zh-CN" altLang="en-US" i="1">
                                            <a:solidFill>
                                              <a:schemeClr val="tx1"/>
                                            </a:solidFill>
                                            <a:latin typeface="Cambria Math" panose="02040503050406030204" pitchFamily="18" charset="0"/>
                                          </a:rPr>
                                          <m:t>−</m:t>
                                        </m:r>
                                        <m:r>
                                          <a:rPr lang="zh-CN"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𝜓</m:t>
                                        </m:r>
                                        <m:r>
                                          <a:rPr lang="en-US" altLang="zh-CN" i="1">
                                            <a:solidFill>
                                              <a:schemeClr val="tx1"/>
                                            </a:solidFill>
                                            <a:latin typeface="Cambria Math" panose="02040503050406030204" pitchFamily="18" charset="0"/>
                                          </a:rPr>
                                          <m:t> </m:t>
                                        </m:r>
                                        <m:f>
                                          <m:fPr>
                                            <m:ctrlPr>
                                              <a:rPr lang="zh-CN"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𝜃</m:t>
                                            </m:r>
                                          </m:num>
                                          <m:den>
                                            <m:r>
                                              <a:rPr lang="en-US" altLang="zh-CN" i="1">
                                                <a:solidFill>
                                                  <a:schemeClr val="tx1"/>
                                                </a:solidFill>
                                                <a:latin typeface="Cambria Math" panose="02040503050406030204" pitchFamily="18" charset="0"/>
                                              </a:rPr>
                                              <m:t>𝛼</m:t>
                                            </m:r>
                                            <m:acc>
                                              <m:accPr>
                                                <m:chr m:val="̃"/>
                                                <m:ctrlPr>
                                                  <a:rPr lang="zh-CN"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𝜇</m:t>
                                                </m:r>
                                              </m:e>
                                            </m:acc>
                                          </m:den>
                                        </m:f>
                                        <m:r>
                                          <a:rPr lang="en-US" altLang="zh-CN" i="1">
                                            <a:solidFill>
                                              <a:schemeClr val="tx1"/>
                                            </a:solidFill>
                                            <a:latin typeface="Cambria Math" panose="02040503050406030204" pitchFamily="18" charset="0"/>
                                          </a:rPr>
                                          <m:t> ]</m:t>
                                        </m:r>
                                      </m:e>
                                      <m:sup>
                                        <m:f>
                                          <m:fPr>
                                            <m:ctrlPr>
                                              <a:rPr lang="zh-CN"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𝛼</m:t>
                                            </m:r>
                                          </m:num>
                                          <m:den>
                                            <m:r>
                                              <a:rPr lang="en-US" altLang="zh-CN" i="1">
                                                <a:solidFill>
                                                  <a:schemeClr val="tx1"/>
                                                </a:solidFill>
                                                <a:latin typeface="Cambria Math" panose="02040503050406030204" pitchFamily="18" charset="0"/>
                                              </a:rPr>
                                              <m:t>1</m:t>
                                            </m:r>
                                            <m:r>
                                              <a:rPr lang="zh-CN" altLang="en-US" i="1">
                                                <a:solidFill>
                                                  <a:schemeClr val="tx1"/>
                                                </a:solidFill>
                                                <a:latin typeface="Cambria Math" panose="02040503050406030204" pitchFamily="18" charset="0"/>
                                              </a:rPr>
                                              <m:t>−</m:t>
                                            </m:r>
                                            <m:r>
                                              <a:rPr lang="zh-CN"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𝛼</m:t>
                                            </m:r>
                                          </m:den>
                                        </m:f>
                                      </m:sup>
                                    </m:sSup>
                                    <m:r>
                                      <a:rPr lang="en-US" altLang="zh-CN" i="1">
                                        <a:solidFill>
                                          <a:schemeClr val="tx1"/>
                                        </a:solidFill>
                                        <a:latin typeface="Cambria Math" panose="02040503050406030204" pitchFamily="18" charset="0"/>
                                      </a:rPr>
                                      <m:t>(1 </m:t>
                                    </m:r>
                                    <m:r>
                                      <a:rPr lang="zh-CN" altLang="en-US" i="1">
                                        <a:solidFill>
                                          <a:schemeClr val="tx1"/>
                                        </a:solidFill>
                                        <a:latin typeface="Cambria Math" panose="02040503050406030204" pitchFamily="18" charset="0"/>
                                      </a:rPr>
                                      <m:t>−</m:t>
                                    </m:r>
                                    <m:r>
                                      <a:rPr lang="zh-CN"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𝑝</m:t>
                                    </m:r>
                                    <m:r>
                                      <a:rPr lang="en-US" altLang="zh-CN" i="1">
                                        <a:solidFill>
                                          <a:schemeClr val="tx1"/>
                                        </a:solidFill>
                                        <a:latin typeface="Cambria Math" panose="02040503050406030204" pitchFamily="18" charset="0"/>
                                      </a:rPr>
                                      <m:t>𝜑</m:t>
                                    </m:r>
                                    <m:r>
                                      <a:rPr lang="en-US" altLang="zh-CN" i="1">
                                        <a:solidFill>
                                          <a:schemeClr val="tx1"/>
                                        </a:solidFill>
                                        <a:latin typeface="Cambria Math" panose="02040503050406030204" pitchFamily="18" charset="0"/>
                                      </a:rPr>
                                      <m:t>)</m:t>
                                    </m:r>
                                    <m:sSup>
                                      <m:sSupPr>
                                        <m:ctrlPr>
                                          <a:rPr lang="zh-CN" altLang="zh-CN" i="1">
                                            <a:solidFill>
                                              <a:schemeClr val="tx1"/>
                                            </a:solidFill>
                                            <a:latin typeface="Cambria Math" panose="02040503050406030204" pitchFamily="18" charset="0"/>
                                          </a:rPr>
                                        </m:ctrlPr>
                                      </m:sSupPr>
                                      <m:e>
                                        <m:acc>
                                          <m:accPr>
                                            <m:chr m:val="̃"/>
                                            <m:ctrlPr>
                                              <a:rPr lang="zh-CN"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𝜇</m:t>
                                            </m:r>
                                          </m:e>
                                        </m:acc>
                                      </m:e>
                                      <m:sup>
                                        <m:f>
                                          <m:fPr>
                                            <m:ctrlPr>
                                              <a:rPr lang="zh-CN"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1</m:t>
                                            </m:r>
                                          </m:num>
                                          <m:den>
                                            <m:r>
                                              <a:rPr lang="en-US" altLang="zh-CN" i="1">
                                                <a:solidFill>
                                                  <a:schemeClr val="tx1"/>
                                                </a:solidFill>
                                                <a:latin typeface="Cambria Math" panose="02040503050406030204" pitchFamily="18" charset="0"/>
                                              </a:rPr>
                                              <m:t>1</m:t>
                                            </m:r>
                                            <m:r>
                                              <a:rPr lang="zh-CN" altLang="en-US" i="1">
                                                <a:solidFill>
                                                  <a:schemeClr val="tx1"/>
                                                </a:solidFill>
                                                <a:latin typeface="Cambria Math" panose="02040503050406030204" pitchFamily="18" charset="0"/>
                                              </a:rPr>
                                              <m:t>−</m:t>
                                            </m:r>
                                            <m:r>
                                              <a:rPr lang="zh-CN"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𝛼</m:t>
                                            </m:r>
                                          </m:den>
                                        </m:f>
                                      </m:sup>
                                    </m:sSup>
                                  </m:e>
                                </m:d>
                              </m:den>
                            </m:f>
                          </m:e>
                        </m:d>
                      </m:e>
                      <m:sup>
                        <m:r>
                          <a:rPr lang="en-US" altLang="zh-CN" i="1">
                            <a:solidFill>
                              <a:schemeClr val="tx1"/>
                            </a:solidFill>
                            <a:latin typeface="Cambria Math" panose="02040503050406030204" pitchFamily="18" charset="0"/>
                          </a:rPr>
                          <m:t>1−</m:t>
                        </m:r>
                        <m:r>
                          <a:rPr lang="en-US" altLang="zh-CN" i="1">
                            <a:solidFill>
                              <a:schemeClr val="tx1"/>
                            </a:solidFill>
                            <a:latin typeface="Cambria Math" panose="02040503050406030204" pitchFamily="18" charset="0"/>
                          </a:rPr>
                          <m:t>𝛼</m:t>
                        </m:r>
                      </m:sup>
                    </m:sSup>
                  </m:oMath>
                </a14:m>
                <a:r>
                  <a:rPr lang="en-US" altLang="zh-CN" i="1" dirty="0"/>
                  <a:t>,         </a:t>
                </a:r>
                <a14:m>
                  <m:oMath xmlns:m="http://schemas.openxmlformats.org/officeDocument/2006/math">
                    <m:r>
                      <a:rPr lang="en-US" altLang="zh-CN" i="1">
                        <a:latin typeface="Cambria Math" panose="02040503050406030204" pitchFamily="18" charset="0"/>
                      </a:rPr>
                      <m:t>(30)</m:t>
                    </m:r>
                  </m:oMath>
                </a14:m>
                <a:endParaRPr lang="zh-CN" altLang="zh-CN" dirty="0"/>
              </a:p>
              <a:p>
                <a:endParaRPr lang="zh-CN" altLang="zh-CN" dirty="0">
                  <a:effectLst/>
                  <a:latin typeface="宋体" panose="02010600030101010101" pitchFamily="2" charset="-122"/>
                  <a:ea typeface="宋体" panose="02010600030101010101" pitchFamily="2" charset="-122"/>
                  <a:cs typeface="宋体" panose="02010600030101010101" pitchFamily="2" charset="-122"/>
                </a:endParaRPr>
              </a:p>
              <a:p>
                <a:endParaRPr kumimoji="1" lang="en-US" altLang="zh-CN" dirty="0"/>
              </a:p>
            </p:txBody>
          </p:sp>
        </mc:Choice>
        <mc:Fallback xmlns="">
          <p:sp>
            <p:nvSpPr>
              <p:cNvPr id="2" name="内容占位符 1">
                <a:extLst>
                  <a:ext uri="{FF2B5EF4-FFF2-40B4-BE49-F238E27FC236}">
                    <a16:creationId xmlns:a16="http://schemas.microsoft.com/office/drawing/2014/main" id="{0A76AA15-9532-7F69-032B-CF970E49650B}"/>
                  </a:ext>
                </a:extLst>
              </p:cNvPr>
              <p:cNvSpPr>
                <a:spLocks noGrp="1" noRot="1" noChangeAspect="1" noMove="1" noResize="1" noEditPoints="1" noAdjustHandles="1" noChangeArrowheads="1" noChangeShapeType="1" noTextEdit="1"/>
              </p:cNvSpPr>
              <p:nvPr>
                <p:ph idx="1"/>
              </p:nvPr>
            </p:nvSpPr>
            <p:spPr>
              <a:xfrm>
                <a:off x="1122412" y="1207008"/>
                <a:ext cx="10058400" cy="5364388"/>
              </a:xfrm>
              <a:blipFill>
                <a:blip r:embed="rId2"/>
                <a:stretch>
                  <a:fillRect l="-1212" t="-1364"/>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74BF12A5-7851-486F-8DD9-FFA56B8E1618}"/>
              </a:ext>
            </a:extLst>
          </p:cNvPr>
          <p:cNvSpPr>
            <a:spLocks noGrp="1"/>
          </p:cNvSpPr>
          <p:nvPr>
            <p:ph type="title"/>
          </p:nvPr>
        </p:nvSpPr>
        <p:spPr/>
        <p:txBody>
          <a:bodyPr/>
          <a:lstStyle/>
          <a:p>
            <a:r>
              <a:rPr kumimoji="1" lang="zh-CN" altLang="en-US" dirty="0"/>
              <a:t>模型</a:t>
            </a:r>
            <a:r>
              <a:rPr kumimoji="1" lang="en-US" altLang="zh-CN" dirty="0"/>
              <a:t>——</a:t>
            </a:r>
            <a:r>
              <a:rPr kumimoji="1" lang="zh-CN" altLang="en-US" dirty="0"/>
              <a:t>绿色信贷政策</a:t>
            </a:r>
          </a:p>
        </p:txBody>
      </p:sp>
      <p:pic>
        <p:nvPicPr>
          <p:cNvPr id="4" name="图片 3">
            <a:extLst>
              <a:ext uri="{FF2B5EF4-FFF2-40B4-BE49-F238E27FC236}">
                <a16:creationId xmlns:a16="http://schemas.microsoft.com/office/drawing/2014/main" id="{21E7C8F2-9DBB-0ECA-8256-38A03C1B6C87}"/>
              </a:ext>
            </a:extLst>
          </p:cNvPr>
          <p:cNvPicPr>
            <a:picLocks noChangeAspect="1"/>
          </p:cNvPicPr>
          <p:nvPr/>
        </p:nvPicPr>
        <p:blipFill rotWithShape="1">
          <a:blip r:embed="rId3">
            <a:extLst>
              <a:ext uri="{28A0092B-C50C-407E-A947-70E740481C1C}">
                <a14:useLocalDpi xmlns:a14="http://schemas.microsoft.com/office/drawing/2010/main" val="0"/>
              </a:ext>
            </a:extLst>
          </a:blip>
          <a:srcRect l="8380" r="6982" b="23782"/>
          <a:stretch/>
        </p:blipFill>
        <p:spPr>
          <a:xfrm>
            <a:off x="1011188" y="2839266"/>
            <a:ext cx="9159946" cy="4018734"/>
          </a:xfrm>
          <a:prstGeom prst="rect">
            <a:avLst/>
          </a:prstGeom>
        </p:spPr>
      </p:pic>
    </p:spTree>
    <p:extLst>
      <p:ext uri="{BB962C8B-B14F-4D97-AF65-F5344CB8AC3E}">
        <p14:creationId xmlns:p14="http://schemas.microsoft.com/office/powerpoint/2010/main" val="353418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0A76AA15-9532-7F69-032B-CF970E49650B}"/>
                  </a:ext>
                </a:extLst>
              </p:cNvPr>
              <p:cNvSpPr>
                <a:spLocks noGrp="1"/>
              </p:cNvSpPr>
              <p:nvPr>
                <p:ph idx="1"/>
              </p:nvPr>
            </p:nvSpPr>
            <p:spPr>
              <a:xfrm>
                <a:off x="1122412" y="1207008"/>
                <a:ext cx="10058400" cy="5256422"/>
              </a:xfrm>
            </p:spPr>
            <p:txBody>
              <a:bodyPr>
                <a:normAutofit/>
              </a:bodyPr>
              <a:lstStyle/>
              <a:p>
                <a:r>
                  <a:rPr kumimoji="1" lang="zh-CN" altLang="en-US" dirty="0"/>
                  <a:t>对于任何生产率</a:t>
                </a:r>
                <a14:m>
                  <m:oMath xmlns:m="http://schemas.openxmlformats.org/officeDocument/2006/math">
                    <m:r>
                      <a:rPr lang="en-US" altLang="zh-CN" sz="1800" i="1" smtClean="0">
                        <a:solidFill>
                          <a:srgbClr val="101214"/>
                        </a:solidFill>
                        <a:effectLst/>
                        <a:latin typeface="Cambria Math" panose="02040503050406030204" pitchFamily="18" charset="0"/>
                        <a:ea typeface="等线" panose="02010600030101010101" pitchFamily="2" charset="-122"/>
                        <a:cs typeface="Segoe UI" panose="020B0502040204020203" pitchFamily="34" charset="0"/>
                      </a:rPr>
                      <m:t>𝑧</m:t>
                    </m:r>
                    <m:r>
                      <a:rPr lang="zh-CN" altLang="zh-CN" sz="1800" i="1">
                        <a:solidFill>
                          <a:srgbClr val="101214"/>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a:solidFill>
                          <a:srgbClr val="101214"/>
                        </a:solidFill>
                        <a:effectLst/>
                        <a:latin typeface="Cambria Math" panose="02040503050406030204" pitchFamily="18" charset="0"/>
                        <a:ea typeface="等线" panose="02010600030101010101" pitchFamily="2" charset="-122"/>
                        <a:cs typeface="Segoe UI" panose="020B0502040204020203" pitchFamily="34" charset="0"/>
                      </a:rPr>
                      <m:t>(</m:t>
                    </m:r>
                    <m:sSup>
                      <m:sSupPr>
                        <m:ctrlPr>
                          <a:rPr lang="zh-CN" altLang="zh-CN" i="1">
                            <a:effectLst/>
                            <a:latin typeface="Cambria Math" panose="02040503050406030204" pitchFamily="18" charset="0"/>
                            <a:ea typeface="Cambria Math" panose="02040503050406030204" pitchFamily="18" charset="0"/>
                            <a:cs typeface="等线" panose="02010600030101010101" pitchFamily="2" charset="-122"/>
                          </a:rPr>
                        </m:ctrlPr>
                      </m:sSupPr>
                      <m:e>
                        <m:r>
                          <a:rPr lang="en-US" altLang="zh-CN" sz="1800" i="1">
                            <a:effectLst/>
                            <a:latin typeface="Cambria Math" panose="02040503050406030204" pitchFamily="18" charset="0"/>
                            <a:ea typeface="等线" panose="02010600030101010101" pitchFamily="2" charset="-122"/>
                            <a:cs typeface="等线" panose="02010600030101010101" pitchFamily="2" charset="-122"/>
                          </a:rPr>
                          <m:t>𝑧</m:t>
                        </m:r>
                      </m:e>
                      <m:sup>
                        <m:r>
                          <a:rPr lang="zh-CN" altLang="en-US" sz="1800" i="1">
                            <a:effectLst/>
                            <a:latin typeface="Cambria Math" panose="02040503050406030204" pitchFamily="18" charset="0"/>
                            <a:ea typeface="MS Gothic" panose="020B0609070205080204" pitchFamily="49" charset="-128"/>
                            <a:cs typeface="MS Gothic" panose="020B0609070205080204" pitchFamily="49" charset="-128"/>
                          </a:rPr>
                          <m:t>∗∗</m:t>
                        </m:r>
                      </m:sup>
                    </m:sSup>
                    <m:r>
                      <a:rPr lang="zh-CN" altLang="zh-CN" sz="1800" i="1">
                        <a:solidFill>
                          <a:srgbClr val="101214"/>
                        </a:solidFill>
                        <a:effectLst/>
                        <a:latin typeface="Cambria Math" panose="02040503050406030204" pitchFamily="18" charset="0"/>
                        <a:ea typeface="等线" panose="02010600030101010101" pitchFamily="2" charset="-122"/>
                        <a:cs typeface="Segoe UI" panose="020B0502040204020203" pitchFamily="34" charset="0"/>
                      </a:rPr>
                      <m:t>，</m:t>
                    </m:r>
                    <m:r>
                      <a:rPr lang="zh-CN" altLang="zh-CN" sz="1800" i="1">
                        <a:solidFill>
                          <a:srgbClr val="101214"/>
                        </a:solidFill>
                        <a:effectLst/>
                        <a:latin typeface="Cambria Math" panose="02040503050406030204" pitchFamily="18" charset="0"/>
                        <a:ea typeface="Cambria Math" panose="02040503050406030204" pitchFamily="18" charset="0"/>
                        <a:cs typeface="Segoe UI" panose="020B0502040204020203" pitchFamily="34" charset="0"/>
                      </a:rPr>
                      <m:t> </m:t>
                    </m:r>
                    <m:sSup>
                      <m:sSupPr>
                        <m:ctrlPr>
                          <a:rPr lang="zh-CN" altLang="zh-CN" i="1">
                            <a:effectLst/>
                            <a:latin typeface="Cambria Math" panose="02040503050406030204" pitchFamily="18" charset="0"/>
                            <a:ea typeface="Cambria Math" panose="02040503050406030204" pitchFamily="18" charset="0"/>
                            <a:cs typeface="等线" panose="02010600030101010101" pitchFamily="2" charset="-122"/>
                          </a:rPr>
                        </m:ctrlPr>
                      </m:sSupPr>
                      <m:e>
                        <m:r>
                          <a:rPr lang="en-US" altLang="zh-CN" sz="1800" i="1">
                            <a:effectLst/>
                            <a:latin typeface="Cambria Math" panose="02040503050406030204" pitchFamily="18" charset="0"/>
                            <a:ea typeface="等线" panose="02010600030101010101" pitchFamily="2" charset="-122"/>
                            <a:cs typeface="等线" panose="02010600030101010101" pitchFamily="2" charset="-122"/>
                          </a:rPr>
                          <m:t>𝑧</m:t>
                        </m:r>
                      </m:e>
                      <m:sup>
                        <m:r>
                          <a:rPr lang="zh-CN" altLang="en-US" sz="1800" i="1">
                            <a:effectLst/>
                            <a:latin typeface="Cambria Math" panose="02040503050406030204" pitchFamily="18" charset="0"/>
                            <a:ea typeface="MS Gothic" panose="020B0609070205080204" pitchFamily="49" charset="-128"/>
                            <a:cs typeface="MS Gothic" panose="020B0609070205080204" pitchFamily="49" charset="-128"/>
                          </a:rPr>
                          <m:t>∗</m:t>
                        </m:r>
                      </m:sup>
                    </m:sSup>
                    <m:r>
                      <a:rPr lang="en-US" altLang="zh-CN" sz="1800" i="1">
                        <a:solidFill>
                          <a:srgbClr val="101214"/>
                        </a:solidFill>
                        <a:effectLst/>
                        <a:latin typeface="Cambria Math" panose="02040503050406030204" pitchFamily="18" charset="0"/>
                        <a:ea typeface="等线" panose="02010600030101010101" pitchFamily="2" charset="-122"/>
                        <a:cs typeface="Segoe UI" panose="020B0502040204020203" pitchFamily="34" charset="0"/>
                      </a:rPr>
                      <m:t>)</m:t>
                    </m:r>
                  </m:oMath>
                </a14:m>
                <a:r>
                  <a:rPr kumimoji="1" lang="zh-CN" altLang="en-US" dirty="0"/>
                  <a:t>的企业，绿色信贷政策将这些企业从不减排型转移到减排型。因此，它们在最优决策中的变化为：</a:t>
                </a:r>
                <a:endParaRPr kumimoji="1" lang="en-US" altLang="zh-CN" dirty="0"/>
              </a:p>
              <a:p>
                <a14:m>
                  <m:oMath xmlns:m="http://schemas.openxmlformats.org/officeDocument/2006/math">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𝛥</m:t>
                    </m:r>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𝑙𝑜𝑔</m:t>
                    </m:r>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sSup>
                      <m:sSup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𝑟</m:t>
                        </m:r>
                      </m:e>
                      <m: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𝐻</m:t>
                        </m:r>
                      </m:sup>
                    </m:s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 0</m:t>
                    </m:r>
                    <m:r>
                      <a:rPr lang="en-US" altLang="zh-CN" b="0" i="0"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(31)</m:t>
                    </m:r>
                  </m:oMath>
                </a14:m>
                <a:endParaRPr lang="zh-CN" altLang="zh-CN"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14:m>
                  <m:oMath xmlns:m="http://schemas.openxmlformats.org/officeDocument/2006/math">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𝛥</m:t>
                    </m:r>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𝑙𝑜𝑔</m:t>
                    </m:r>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sSup>
                      <m:sSup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𝑦</m:t>
                        </m:r>
                      </m:e>
                      <m: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𝐻</m:t>
                        </m:r>
                      </m:sup>
                    </m:s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 </m:t>
                    </m:r>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num>
                      <m:den>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den>
                    </m:f>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𝑙𝑜𝑔</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𝜇</m:t>
                        </m:r>
                      </m:num>
                      <m:den>
                        <m:acc>
                          <m:accPr>
                            <m:chr m:val="̃"/>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accPr>
                          <m:e>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𝜇</m:t>
                            </m:r>
                          </m:e>
                        </m:acc>
                      </m:den>
                    </m:f>
                    <m:r>
                      <a:rPr lang="en-US" altLang="zh-CN" b="0" i="0" smtClean="0">
                        <a:solidFill>
                          <a:schemeClr val="tx1"/>
                        </a:solidFill>
                        <a:effectLst/>
                        <a:latin typeface="Cambria Math" panose="02040503050406030204" pitchFamily="18" charset="0"/>
                        <a:ea typeface="等线" panose="02010600030101010101" pitchFamily="2" charset="-122"/>
                        <a:cs typeface="等线" panose="02010600030101010101" pitchFamily="2" charset="-122"/>
                      </a:rPr>
                      <m:t>,                                                  </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(32)</m:t>
                    </m:r>
                  </m:oMath>
                </a14:m>
                <a:endParaRPr lang="zh-CN" altLang="zh-CN"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14:m>
                  <m:oMath xmlns:m="http://schemas.openxmlformats.org/officeDocument/2006/math">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𝛥</m:t>
                    </m:r>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𝑙𝑜𝑔</m:t>
                    </m:r>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sSup>
                      <m:sSup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𝑘</m:t>
                        </m:r>
                      </m:e>
                      <m: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𝐻</m:t>
                        </m:r>
                      </m:sup>
                    </m:s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 </m:t>
                    </m:r>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num>
                      <m:den>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den>
                    </m:f>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𝑙𝑜𝑔</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𝜇</m:t>
                        </m:r>
                      </m:num>
                      <m:den>
                        <m:acc>
                          <m:accPr>
                            <m:chr m:val="̃"/>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accPr>
                          <m:e>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𝜇</m:t>
                            </m:r>
                          </m:e>
                        </m:acc>
                      </m:den>
                    </m:f>
                    <m:r>
                      <a:rPr lang="en-US" altLang="zh-CN" b="0" i="1" smtClean="0">
                        <a:solidFill>
                          <a:schemeClr val="tx1"/>
                        </a:solidFill>
                        <a:effectLst/>
                        <a:latin typeface="Cambria Math" panose="02040503050406030204" pitchFamily="18" charset="0"/>
                        <a:ea typeface="等线" panose="02010600030101010101" pitchFamily="2" charset="-122"/>
                        <a:cs typeface="等线" panose="02010600030101010101" pitchFamily="2" charset="-122"/>
                      </a:rPr>
                      <m:t>,                                                  </m:t>
                    </m:r>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(33)</m:t>
                    </m:r>
                  </m:oMath>
                </a14:m>
                <a:endParaRPr lang="zh-CN" altLang="zh-CN"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14:m>
                  <m:oMath xmlns:m="http://schemas.openxmlformats.org/officeDocument/2006/math">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𝛥</m:t>
                    </m:r>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𝑙𝑜𝑔</m:t>
                    </m:r>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sSup>
                      <m:sSup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𝜋</m:t>
                        </m:r>
                      </m:e>
                      <m: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𝐻</m:t>
                        </m:r>
                      </m:sup>
                    </m:s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 </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𝑙𝑜𝑔</m:t>
                    </m:r>
                    <m:d>
                      <m:dPr>
                        <m:begChr m:val="["/>
                        <m:endChr m:val="]"/>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dPr>
                      <m:e>
                        <m:f>
                          <m:f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fPr>
                          <m:num>
                            <m:d>
                              <m:d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e>
                            </m:d>
                            <m:sSup>
                              <m:sSup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pPr>
                              <m:e>
                                <m:d>
                                  <m:d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dPr>
                                  <m:e>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𝑧</m:t>
                                    </m:r>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𝜇</m:t>
                                    </m:r>
                                  </m:e>
                                </m:d>
                              </m:e>
                              <m:sup>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num>
                                  <m:den>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den>
                                </m:f>
                              </m:sup>
                            </m:sSup>
                            <m:sSup>
                              <m:sSup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pPr>
                              <m:e>
                                <m:d>
                                  <m:d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dPr>
                                  <m:e>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sSup>
                                          <m:sSup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e>
                                          <m: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2</m:t>
                                            </m:r>
                                          </m:sup>
                                        </m:sSup>
                                      </m:num>
                                      <m:den>
                                        <m:sSup>
                                          <m:sSup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𝑟</m:t>
                                            </m:r>
                                          </m:e>
                                          <m: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𝑑</m:t>
                                            </m:r>
                                          </m:sup>
                                        </m:sSup>
                                      </m:den>
                                    </m:f>
                                  </m:e>
                                </m:d>
                              </m:e>
                              <m:sup>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num>
                                  <m:den>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den>
                                </m:f>
                              </m:sup>
                            </m:sSup>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𝑓</m:t>
                            </m:r>
                          </m:num>
                          <m:den>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(1 − </m:t>
                            </m:r>
                            <m:r>
                              <a:rPr lang="en-US"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𝑝</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𝜑</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)(1 −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m:t>
                            </m:r>
                            <m:sSup>
                              <m:sSup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pPr>
                              <m:e>
                                <m:d>
                                  <m:d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dPr>
                                  <m:e>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𝑧</m:t>
                                    </m:r>
                                    <m:acc>
                                      <m:accPr>
                                        <m:chr m:val="̃"/>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accPr>
                                      <m:e>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𝜇</m:t>
                                        </m:r>
                                      </m:e>
                                    </m:acc>
                                  </m:e>
                                </m:d>
                              </m:e>
                              <m:sup>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num>
                                  <m:den>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den>
                                </m:f>
                              </m:sup>
                            </m:sSup>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m:t>
                            </m:r>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f>
                                  <m:f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fPr>
                                  <m:num>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e>
                                      <m:sup>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2</m:t>
                                        </m:r>
                                      </m:sup>
                                    </m:sSup>
                                  </m:num>
                                  <m:den>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𝑟</m:t>
                                        </m:r>
                                      </m:e>
                                      <m:sup>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𝑑</m:t>
                                        </m:r>
                                      </m:sup>
                                    </m:sSup>
                                  </m:den>
                                </m:f>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m:t>
                                </m:r>
                              </m:e>
                              <m:sup>
                                <m:f>
                                  <m:f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fPr>
                                  <m:num>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num>
                                  <m:den>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1−</m:t>
                                    </m:r>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𝛼</m:t>
                                    </m:r>
                                  </m:den>
                                </m:f>
                              </m:sup>
                            </m:sSup>
                          </m:den>
                        </m:f>
                      </m:e>
                    </m:d>
                  </m:oMath>
                </a14:m>
                <a:r>
                  <a:rPr lang="en-US" altLang="zh-CN" i="1" dirty="0">
                    <a:solidFill>
                      <a:schemeClr val="tx1"/>
                    </a:solidFill>
                    <a:effectLst/>
                    <a:latin typeface="Segoe UI" panose="020B0502040204020203" pitchFamily="34" charset="0"/>
                    <a:ea typeface="宋体" panose="02010600030101010101" pitchFamily="2" charset="-122"/>
                    <a:cs typeface="宋体" panose="02010600030101010101" pitchFamily="2" charset="-122"/>
                  </a:rPr>
                  <a:t>,        </a:t>
                </a:r>
                <a14:m>
                  <m:oMath xmlns:m="http://schemas.openxmlformats.org/officeDocument/2006/math">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(34)</m:t>
                    </m:r>
                  </m:oMath>
                </a14:m>
                <a:endParaRPr lang="zh-CN" altLang="zh-CN"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14:m>
                  <m:oMath xmlns:m="http://schemas.openxmlformats.org/officeDocument/2006/math">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𝛥</m:t>
                    </m:r>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𝑙𝑜𝑔</m:t>
                    </m:r>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sSup>
                      <m:sSup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𝑒</m:t>
                        </m:r>
                      </m:e>
                      <m: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𝐻</m:t>
                        </m:r>
                      </m:sup>
                    </m:s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 </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𝑙𝑜𝑔</m:t>
                    </m:r>
                    <m:d>
                      <m:dPr>
                        <m:ctrlP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ctrlPr>
                      </m:d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1 − </m:t>
                        </m:r>
                        <m:sSup>
                          <m:sSup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pPr>
                          <m:e>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𝜉</m:t>
                            </m:r>
                          </m:e>
                          <m:sup>
                            <m:r>
                              <a:rPr lang="zh-CN" altLang="en-US" i="1">
                                <a:solidFill>
                                  <a:schemeClr val="tx1"/>
                                </a:solidFill>
                                <a:effectLst/>
                                <a:latin typeface="Cambria Math" panose="02040503050406030204" pitchFamily="18" charset="0"/>
                                <a:ea typeface="MS Gothic" panose="020B0609070205080204" pitchFamily="49" charset="-128"/>
                                <a:cs typeface="MS Gothic" panose="020B0609070205080204" pitchFamily="49" charset="-128"/>
                              </a:rPr>
                              <m:t>∗</m:t>
                            </m:r>
                          </m:sup>
                        </m:s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e>
                    </m:d>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num>
                      <m:den>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den>
                    </m:f>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𝑙𝑜𝑔</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𝜇</m:t>
                        </m:r>
                      </m:num>
                      <m:den>
                        <m:acc>
                          <m:accPr>
                            <m:chr m:val="̃"/>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accPr>
                          <m:e>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𝜇</m:t>
                            </m:r>
                          </m:e>
                        </m:acc>
                      </m:den>
                    </m:f>
                    <m:r>
                      <a:rPr lang="en-US" altLang="zh-CN" b="0" i="0" smtClean="0">
                        <a:solidFill>
                          <a:schemeClr val="tx1"/>
                        </a:solidFill>
                        <a:effectLst/>
                        <a:latin typeface="Cambria Math" panose="02040503050406030204" pitchFamily="18" charset="0"/>
                        <a:ea typeface="等线" panose="02010600030101010101" pitchFamily="2" charset="-122"/>
                        <a:cs typeface="等线" panose="02010600030101010101" pitchFamily="2" charset="-122"/>
                      </a:rPr>
                      <m:t>,                   </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35)</m:t>
                    </m:r>
                  </m:oMath>
                </a14:m>
                <a:endParaRPr lang="zh-CN" altLang="zh-CN"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2" name="内容占位符 1">
                <a:extLst>
                  <a:ext uri="{FF2B5EF4-FFF2-40B4-BE49-F238E27FC236}">
                    <a16:creationId xmlns:a16="http://schemas.microsoft.com/office/drawing/2014/main" id="{0A76AA15-9532-7F69-032B-CF970E49650B}"/>
                  </a:ext>
                </a:extLst>
              </p:cNvPr>
              <p:cNvSpPr>
                <a:spLocks noGrp="1" noRot="1" noChangeAspect="1" noMove="1" noResize="1" noEditPoints="1" noAdjustHandles="1" noChangeArrowheads="1" noChangeShapeType="1" noTextEdit="1"/>
              </p:cNvSpPr>
              <p:nvPr>
                <p:ph idx="1"/>
              </p:nvPr>
            </p:nvSpPr>
            <p:spPr>
              <a:xfrm>
                <a:off x="1122412" y="1207008"/>
                <a:ext cx="10058400" cy="5256422"/>
              </a:xfrm>
              <a:blipFill>
                <a:blip r:embed="rId2"/>
                <a:stretch>
                  <a:fillRect l="-1212" t="-928"/>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74BF12A5-7851-486F-8DD9-FFA56B8E1618}"/>
              </a:ext>
            </a:extLst>
          </p:cNvPr>
          <p:cNvSpPr>
            <a:spLocks noGrp="1"/>
          </p:cNvSpPr>
          <p:nvPr>
            <p:ph type="title"/>
          </p:nvPr>
        </p:nvSpPr>
        <p:spPr/>
        <p:txBody>
          <a:bodyPr/>
          <a:lstStyle/>
          <a:p>
            <a:r>
              <a:rPr kumimoji="1" lang="zh-CN" altLang="en-US" dirty="0"/>
              <a:t>模型</a:t>
            </a:r>
            <a:r>
              <a:rPr kumimoji="1" lang="en-US" altLang="zh-CN" dirty="0"/>
              <a:t>——</a:t>
            </a:r>
            <a:r>
              <a:rPr kumimoji="1" lang="zh-CN" altLang="en-US" dirty="0"/>
              <a:t>绿色信贷政策</a:t>
            </a:r>
          </a:p>
        </p:txBody>
      </p:sp>
    </p:spTree>
    <p:extLst>
      <p:ext uri="{BB962C8B-B14F-4D97-AF65-F5344CB8AC3E}">
        <p14:creationId xmlns:p14="http://schemas.microsoft.com/office/powerpoint/2010/main" val="3809912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0A76AA15-9532-7F69-032B-CF970E49650B}"/>
                  </a:ext>
                </a:extLst>
              </p:cNvPr>
              <p:cNvSpPr>
                <a:spLocks noGrp="1"/>
              </p:cNvSpPr>
              <p:nvPr>
                <p:ph idx="1"/>
              </p:nvPr>
            </p:nvSpPr>
            <p:spPr>
              <a:xfrm>
                <a:off x="1122412" y="1207008"/>
                <a:ext cx="10058400" cy="5256422"/>
              </a:xfrm>
            </p:spPr>
            <p:txBody>
              <a:bodyPr>
                <a:normAutofit/>
              </a:bodyPr>
              <a:lstStyle/>
              <a:p>
                <a:r>
                  <a:rPr kumimoji="1" lang="zh-CN" altLang="en-US" dirty="0"/>
                  <a:t>对于任何生产率</a:t>
                </a:r>
                <a14:m>
                  <m:oMath xmlns:m="http://schemas.openxmlformats.org/officeDocument/2006/math">
                    <m:r>
                      <a:rPr lang="en-US" altLang="zh-CN" i="1">
                        <a:latin typeface="Cambria Math" panose="02040503050406030204" pitchFamily="18" charset="0"/>
                      </a:rPr>
                      <m:t>𝑧</m:t>
                    </m:r>
                    <m:r>
                      <a:rPr lang="en-US" altLang="zh-CN" i="1">
                        <a:latin typeface="Cambria Math" panose="02040503050406030204" pitchFamily="18" charset="0"/>
                      </a:rPr>
                      <m:t> &lt;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r>
                          <a:rPr lang="zh-CN" altLang="en-US" i="1">
                            <a:latin typeface="Cambria Math" panose="02040503050406030204" pitchFamily="18" charset="0"/>
                          </a:rPr>
                          <m:t>∗∗</m:t>
                        </m:r>
                      </m:sup>
                    </m:sSup>
                  </m:oMath>
                </a14:m>
                <a:r>
                  <a:rPr kumimoji="1" lang="zh-CN" altLang="en-US" dirty="0"/>
                  <a:t>的企业，绿色信贷政策不会改变其减排策略。因此，它们在最优决策中的变化为：</a:t>
                </a:r>
                <a:endParaRPr kumimoji="1" lang="en-US" altLang="zh-CN" dirty="0"/>
              </a:p>
              <a:p>
                <a14:m>
                  <m:oMath xmlns:m="http://schemas.openxmlformats.org/officeDocument/2006/math">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𝛥</m:t>
                    </m:r>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𝑙𝑜𝑔</m:t>
                    </m:r>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sSup>
                      <m:sSup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𝑟</m:t>
                        </m:r>
                      </m:e>
                      <m: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𝐿</m:t>
                        </m:r>
                      </m:sup>
                    </m:s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 </m:t>
                    </m:r>
                  </m:oMath>
                </a14:m>
                <a:r>
                  <a:rPr lang="en-US" altLang="zh-CN" dirty="0">
                    <a:solidFill>
                      <a:schemeClr val="tx1"/>
                    </a:solidFill>
                    <a:effectLst/>
                    <a:latin typeface="Segoe UI" panose="020B0502040204020203" pitchFamily="34" charset="0"/>
                    <a:ea typeface="宋体" panose="02010600030101010101" pitchFamily="2" charset="-122"/>
                    <a:cs typeface="宋体" panose="02010600030101010101" pitchFamily="2" charset="-122"/>
                  </a:rPr>
                  <a:t>-</a:t>
                </a:r>
                <a14:m>
                  <m:oMath xmlns:m="http://schemas.openxmlformats.org/officeDocument/2006/math">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𝑙𝑜𝑔</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d>
                      <m:dPr>
                        <m:begChr m:val="["/>
                        <m:endChr m:val="]"/>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d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1 </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𝜓</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𝜃</m:t>
                            </m:r>
                          </m:num>
                          <m:den>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acc>
                              <m:accPr>
                                <m:chr m:val="̃"/>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accPr>
                              <m:e>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𝜇</m:t>
                                </m:r>
                              </m:e>
                            </m:acc>
                          </m:den>
                        </m:f>
                      </m:e>
                    </m:d>
                  </m:oMath>
                </a14:m>
                <a:r>
                  <a:rPr lang="en-US" altLang="zh-CN" dirty="0">
                    <a:solidFill>
                      <a:schemeClr val="tx1"/>
                    </a:solidFill>
                    <a:effectLst/>
                    <a:latin typeface="Segoe UI" panose="020B0502040204020203" pitchFamily="34" charset="0"/>
                    <a:ea typeface="宋体" panose="02010600030101010101" pitchFamily="2" charset="-122"/>
                    <a:cs typeface="宋体" panose="02010600030101010101" pitchFamily="2" charset="-122"/>
                  </a:rPr>
                  <a:t>,            </a:t>
                </a:r>
                <a14:m>
                  <m:oMath xmlns:m="http://schemas.openxmlformats.org/officeDocument/2006/math">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(36)</m:t>
                    </m:r>
                  </m:oMath>
                </a14:m>
                <a:endParaRPr lang="zh-CN" altLang="zh-CN"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14:m>
                  <m:oMath xmlns:m="http://schemas.openxmlformats.org/officeDocument/2006/math">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𝛥</m:t>
                    </m:r>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𝑙𝑜𝑔</m:t>
                    </m:r>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sSup>
                      <m:sSup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𝑦</m:t>
                        </m:r>
                      </m:e>
                      <m: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𝐿</m:t>
                        </m:r>
                      </m:sup>
                    </m:s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num>
                      <m:den>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den>
                    </m:f>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𝑙𝑜𝑔</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d>
                      <m:dPr>
                        <m:begChr m:val="["/>
                        <m:endChr m:val="]"/>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d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1 </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𝜓</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𝜃</m:t>
                            </m:r>
                          </m:num>
                          <m:den>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acc>
                              <m:accPr>
                                <m:chr m:val="̃"/>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accPr>
                              <m:e>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𝜇</m:t>
                                </m:r>
                              </m:e>
                            </m:acc>
                          </m:den>
                        </m:f>
                      </m:e>
                    </m:d>
                  </m:oMath>
                </a14:m>
                <a:r>
                  <a:rPr lang="en-US" altLang="zh-CN" dirty="0">
                    <a:solidFill>
                      <a:schemeClr val="tx1"/>
                    </a:solidFill>
                    <a:effectLst/>
                    <a:latin typeface="Segoe UI" panose="020B0502040204020203" pitchFamily="34" charset="0"/>
                    <a:ea typeface="宋体" panose="02010600030101010101" pitchFamily="2" charset="-122"/>
                    <a:cs typeface="宋体" panose="02010600030101010101" pitchFamily="2" charset="-122"/>
                  </a:rPr>
                  <a:t>,</a:t>
                </a:r>
                <a14:m>
                  <m:oMath xmlns:m="http://schemas.openxmlformats.org/officeDocument/2006/math">
                    <m:r>
                      <a:rPr lang="en-US" altLang="zh-CN" b="0" i="0" smtClean="0">
                        <a:solidFill>
                          <a:schemeClr val="tx1"/>
                        </a:solidFill>
                        <a:effectLst/>
                        <a:latin typeface="Cambria Math" panose="02040503050406030204" pitchFamily="18" charset="0"/>
                        <a:ea typeface="宋体" panose="02010600030101010101" pitchFamily="2" charset="-122"/>
                        <a:cs typeface="Segoe UI" panose="020B0502040204020203" pitchFamily="34" charset="0"/>
                      </a:rPr>
                      <m:t>         </m:t>
                    </m:r>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(37)</m:t>
                    </m:r>
                  </m:oMath>
                </a14:m>
                <a:endParaRPr lang="zh-CN" altLang="zh-CN"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14:m>
                  <m:oMath xmlns:m="http://schemas.openxmlformats.org/officeDocument/2006/math">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𝛥</m:t>
                    </m:r>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𝑙𝑜𝑔</m:t>
                    </m:r>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sSup>
                      <m:sSup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𝑘</m:t>
                        </m:r>
                      </m:e>
                      <m: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𝐿</m:t>
                        </m:r>
                      </m:sup>
                    </m:s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num>
                      <m:den>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den>
                    </m:f>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𝑙𝑜𝑔</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d>
                      <m:dPr>
                        <m:begChr m:val="["/>
                        <m:endChr m:val="]"/>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d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1 </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𝜓</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𝜃</m:t>
                            </m:r>
                          </m:num>
                          <m:den>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acc>
                              <m:accPr>
                                <m:chr m:val="̃"/>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accPr>
                              <m:e>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𝜇</m:t>
                                </m:r>
                              </m:e>
                            </m:acc>
                          </m:den>
                        </m:f>
                      </m:e>
                    </m:d>
                  </m:oMath>
                </a14:m>
                <a:r>
                  <a:rPr lang="en-US" altLang="zh-CN" dirty="0">
                    <a:solidFill>
                      <a:schemeClr val="tx1"/>
                    </a:solidFill>
                    <a:effectLst/>
                    <a:latin typeface="Segoe UI" panose="020B0502040204020203" pitchFamily="34" charset="0"/>
                    <a:ea typeface="宋体" panose="02010600030101010101" pitchFamily="2" charset="-122"/>
                    <a:cs typeface="宋体" panose="02010600030101010101" pitchFamily="2" charset="-122"/>
                  </a:rPr>
                  <a:t>,</a:t>
                </a:r>
                <a14:m>
                  <m:oMath xmlns:m="http://schemas.openxmlformats.org/officeDocument/2006/math">
                    <m:r>
                      <a:rPr lang="en-US" altLang="zh-CN" b="0" i="0" smtClean="0">
                        <a:solidFill>
                          <a:schemeClr val="tx1"/>
                        </a:solidFill>
                        <a:effectLst/>
                        <a:latin typeface="Cambria Math" panose="02040503050406030204" pitchFamily="18" charset="0"/>
                        <a:ea typeface="宋体" panose="02010600030101010101" pitchFamily="2" charset="-122"/>
                        <a:cs typeface="Segoe UI" panose="020B0502040204020203" pitchFamily="34" charset="0"/>
                      </a:rPr>
                      <m:t>         </m:t>
                    </m:r>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(38)</m:t>
                    </m:r>
                  </m:oMath>
                </a14:m>
                <a:endParaRPr lang="zh-CN" altLang="zh-CN"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14:m>
                  <m:oMath xmlns:m="http://schemas.openxmlformats.org/officeDocument/2006/math">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𝛥</m:t>
                    </m:r>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𝑙𝑜𝑔</m:t>
                    </m:r>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sSup>
                      <m:sSup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𝜋</m:t>
                        </m:r>
                      </m:e>
                      <m: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𝐿</m:t>
                        </m:r>
                      </m:sup>
                    </m:s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num>
                      <m:den>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den>
                    </m:f>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𝑙𝑜𝑔</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d>
                      <m:dPr>
                        <m:begChr m:val="["/>
                        <m:endChr m:val="]"/>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d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1 </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smtClean="0">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𝜓</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𝜃</m:t>
                            </m:r>
                          </m:num>
                          <m:den>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acc>
                              <m:accPr>
                                <m:chr m:val="̃"/>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accPr>
                              <m:e>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𝜇</m:t>
                                </m:r>
                              </m:e>
                            </m:acc>
                          </m:den>
                        </m:f>
                      </m:e>
                    </m:d>
                  </m:oMath>
                </a14:m>
                <a:r>
                  <a:rPr lang="en-US" altLang="zh-CN" dirty="0">
                    <a:solidFill>
                      <a:schemeClr val="tx1"/>
                    </a:solidFill>
                    <a:effectLst/>
                    <a:latin typeface="Segoe UI" panose="020B0502040204020203" pitchFamily="34" charset="0"/>
                    <a:ea typeface="宋体" panose="02010600030101010101" pitchFamily="2" charset="-122"/>
                    <a:cs typeface="宋体" panose="02010600030101010101" pitchFamily="2" charset="-122"/>
                  </a:rPr>
                  <a:t>,</a:t>
                </a:r>
                <a14:m>
                  <m:oMath xmlns:m="http://schemas.openxmlformats.org/officeDocument/2006/math">
                    <m:r>
                      <a:rPr lang="en-US" altLang="zh-CN" b="0" i="0" smtClean="0">
                        <a:solidFill>
                          <a:schemeClr val="tx1"/>
                        </a:solidFill>
                        <a:effectLst/>
                        <a:latin typeface="Cambria Math" panose="02040503050406030204" pitchFamily="18" charset="0"/>
                        <a:ea typeface="宋体" panose="02010600030101010101" pitchFamily="2" charset="-122"/>
                        <a:cs typeface="Segoe UI" panose="020B0502040204020203" pitchFamily="34" charset="0"/>
                      </a:rPr>
                      <m:t>         </m:t>
                    </m:r>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(39)</m:t>
                    </m:r>
                  </m:oMath>
                </a14:m>
                <a:endParaRPr lang="zh-CN" altLang="zh-CN"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14:m>
                  <m:oMath xmlns:m="http://schemas.openxmlformats.org/officeDocument/2006/math">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𝛥</m:t>
                    </m:r>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𝑙𝑜𝑔</m:t>
                    </m:r>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sSup>
                      <m:sSup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𝑒</m:t>
                        </m:r>
                      </m:e>
                      <m: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𝐿</m:t>
                        </m:r>
                      </m:sup>
                    </m:s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num>
                      <m:den>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den>
                    </m:f>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𝑙𝑜𝑔</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d>
                      <m:dPr>
                        <m:begChr m:val="["/>
                        <m:endChr m:val="]"/>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d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1 </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𝜓</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𝜃</m:t>
                            </m:r>
                          </m:num>
                          <m:den>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acc>
                              <m:accPr>
                                <m:chr m:val="̃"/>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accPr>
                              <m:e>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𝜇</m:t>
                                </m:r>
                              </m:e>
                            </m:acc>
                          </m:den>
                        </m:f>
                      </m:e>
                    </m:d>
                  </m:oMath>
                </a14:m>
                <a:r>
                  <a:rPr lang="en-US" altLang="zh-CN" dirty="0">
                    <a:solidFill>
                      <a:schemeClr val="tx1"/>
                    </a:solidFill>
                    <a:effectLst/>
                    <a:latin typeface="Segoe UI" panose="020B0502040204020203" pitchFamily="34" charset="0"/>
                    <a:ea typeface="宋体" panose="02010600030101010101" pitchFamily="2" charset="-122"/>
                    <a:cs typeface="宋体" panose="02010600030101010101" pitchFamily="2" charset="-122"/>
                  </a:rPr>
                  <a:t>,</a:t>
                </a:r>
                <a14:m>
                  <m:oMath xmlns:m="http://schemas.openxmlformats.org/officeDocument/2006/math">
                    <m:r>
                      <a:rPr lang="en-US" altLang="zh-CN" b="0" i="0" smtClean="0">
                        <a:solidFill>
                          <a:schemeClr val="tx1"/>
                        </a:solidFill>
                        <a:effectLst/>
                        <a:latin typeface="Cambria Math" panose="02040503050406030204" pitchFamily="18" charset="0"/>
                        <a:ea typeface="宋体" panose="02010600030101010101" pitchFamily="2" charset="-122"/>
                        <a:cs typeface="Segoe UI" panose="020B0502040204020203" pitchFamily="34" charset="0"/>
                      </a:rPr>
                      <m:t>          </m:t>
                    </m:r>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(40</m:t>
                    </m:r>
                    <m:r>
                      <a:rPr lang="en-US" altLang="zh-CN" i="1">
                        <a:solidFill>
                          <a:srgbClr val="000000"/>
                        </a:solidFill>
                        <a:effectLst/>
                        <a:latin typeface="Cambria Math" panose="02040503050406030204" pitchFamily="18" charset="0"/>
                        <a:ea typeface="宋体" panose="02010600030101010101" pitchFamily="2" charset="-122"/>
                        <a:cs typeface="Segoe UI" panose="020B0502040204020203" pitchFamily="34" charset="0"/>
                      </a:rPr>
                      <m:t>)</m:t>
                    </m:r>
                  </m:oMath>
                </a14:m>
                <a:endParaRPr lang="zh-CN" altLang="zh-CN" dirty="0">
                  <a:effectLst/>
                  <a:latin typeface="宋体" panose="02010600030101010101" pitchFamily="2" charset="-122"/>
                  <a:ea typeface="宋体" panose="02010600030101010101" pitchFamily="2" charset="-122"/>
                  <a:cs typeface="宋体" panose="02010600030101010101" pitchFamily="2" charset="-122"/>
                </a:endParaRPr>
              </a:p>
              <a:p>
                <a:endParaRPr kumimoji="1" lang="en-US" altLang="zh-CN" dirty="0"/>
              </a:p>
            </p:txBody>
          </p:sp>
        </mc:Choice>
        <mc:Fallback xmlns="">
          <p:sp>
            <p:nvSpPr>
              <p:cNvPr id="2" name="内容占位符 1">
                <a:extLst>
                  <a:ext uri="{FF2B5EF4-FFF2-40B4-BE49-F238E27FC236}">
                    <a16:creationId xmlns:a16="http://schemas.microsoft.com/office/drawing/2014/main" id="{0A76AA15-9532-7F69-032B-CF970E49650B}"/>
                  </a:ext>
                </a:extLst>
              </p:cNvPr>
              <p:cNvSpPr>
                <a:spLocks noGrp="1" noRot="1" noChangeAspect="1" noMove="1" noResize="1" noEditPoints="1" noAdjustHandles="1" noChangeArrowheads="1" noChangeShapeType="1" noTextEdit="1"/>
              </p:cNvSpPr>
              <p:nvPr>
                <p:ph idx="1"/>
              </p:nvPr>
            </p:nvSpPr>
            <p:spPr>
              <a:xfrm>
                <a:off x="1122412" y="1207008"/>
                <a:ext cx="10058400" cy="5256422"/>
              </a:xfrm>
              <a:blipFill>
                <a:blip r:embed="rId2"/>
                <a:stretch>
                  <a:fillRect l="-1212" t="-1276" r="-1758"/>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74BF12A5-7851-486F-8DD9-FFA56B8E1618}"/>
              </a:ext>
            </a:extLst>
          </p:cNvPr>
          <p:cNvSpPr>
            <a:spLocks noGrp="1"/>
          </p:cNvSpPr>
          <p:nvPr>
            <p:ph type="title"/>
          </p:nvPr>
        </p:nvSpPr>
        <p:spPr/>
        <p:txBody>
          <a:bodyPr/>
          <a:lstStyle/>
          <a:p>
            <a:r>
              <a:rPr kumimoji="1" lang="zh-CN" altLang="en-US" dirty="0"/>
              <a:t>模型</a:t>
            </a:r>
            <a:r>
              <a:rPr kumimoji="1" lang="en-US" altLang="zh-CN" dirty="0"/>
              <a:t>——</a:t>
            </a:r>
            <a:r>
              <a:rPr kumimoji="1" lang="zh-CN" altLang="en-US" dirty="0"/>
              <a:t>绿色信贷政策</a:t>
            </a:r>
          </a:p>
        </p:txBody>
      </p:sp>
    </p:spTree>
    <p:extLst>
      <p:ext uri="{BB962C8B-B14F-4D97-AF65-F5344CB8AC3E}">
        <p14:creationId xmlns:p14="http://schemas.microsoft.com/office/powerpoint/2010/main" val="2395729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a:extLst>
                  <a:ext uri="{FF2B5EF4-FFF2-40B4-BE49-F238E27FC236}">
                    <a16:creationId xmlns:a16="http://schemas.microsoft.com/office/drawing/2014/main" id="{0E9A79D6-3012-B42D-1D91-1599BE067A46}"/>
                  </a:ext>
                </a:extLst>
              </p:cNvPr>
              <p:cNvSpPr>
                <a:spLocks noGrp="1"/>
              </p:cNvSpPr>
              <p:nvPr>
                <p:ph idx="1"/>
              </p:nvPr>
            </p:nvSpPr>
            <p:spPr/>
            <p:txBody>
              <a:bodyPr>
                <a:normAutofit/>
              </a:bodyPr>
              <a:lstStyle/>
              <a:p>
                <a:r>
                  <a:rPr kumimoji="1" lang="zh-CN" altLang="en-US" dirty="0"/>
                  <a:t>由式</a:t>
                </a:r>
                <a:r>
                  <a:rPr kumimoji="1" lang="en-US" altLang="zh-CN" dirty="0"/>
                  <a:t>(31)</a:t>
                </a:r>
                <a:r>
                  <a:rPr kumimoji="1" lang="zh-CN" altLang="en-US" dirty="0"/>
                  <a:t>和式</a:t>
                </a:r>
                <a:r>
                  <a:rPr kumimoji="1" lang="en-US" altLang="zh-CN" dirty="0"/>
                  <a:t>(36)</a:t>
                </a:r>
                <a:r>
                  <a:rPr kumimoji="1" lang="zh-CN" altLang="en-US" dirty="0"/>
                  <a:t>，我们得到</a:t>
                </a:r>
                <a14:m>
                  <m:oMath xmlns:m="http://schemas.openxmlformats.org/officeDocument/2006/math">
                    <m:r>
                      <a:rPr lang="en-US" altLang="zh-CN" i="1" smtClean="0">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m:t>𝛥</m:t>
                    </m:r>
                    <m:r>
                      <a:rPr lang="en-US" altLang="zh-CN" i="1" smtClean="0">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m:t>𝑙𝑜𝑔</m:t>
                    </m:r>
                    <m:r>
                      <a:rPr lang="en-US" altLang="zh-CN" i="1" smtClean="0">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m:t> </m:t>
                    </m:r>
                    <m:sSup>
                      <m:sSupPr>
                        <m:ctrlPr>
                          <a:rPr lang="zh-CN" altLang="zh-CN" i="1">
                            <a:solidFill>
                              <a:srgbClr val="FF0000"/>
                            </a:solidFill>
                            <a:effectLst/>
                            <a:latin typeface="Cambria Math" panose="02040503050406030204" pitchFamily="18" charset="0"/>
                            <a:ea typeface="Cambria Math" panose="02040503050406030204" pitchFamily="18" charset="0"/>
                          </a:rPr>
                        </m:ctrlPr>
                      </m:sSupPr>
                      <m:e>
                        <m:r>
                          <a:rPr lang="en-US" altLang="zh-CN" i="1">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m:t>𝑟</m:t>
                        </m:r>
                      </m:e>
                      <m:sup>
                        <m:r>
                          <a:rPr lang="en-US" altLang="zh-CN" i="1">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m:t>𝐿</m:t>
                        </m:r>
                      </m:sup>
                    </m:sSup>
                    <m:r>
                      <a:rPr lang="en-US" altLang="zh-CN" i="1">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m:t>&gt;</m:t>
                    </m:r>
                    <m:r>
                      <a:rPr lang="en-US" altLang="zh-CN" i="1">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m:t>𝛥</m:t>
                    </m:r>
                    <m:r>
                      <a:rPr lang="en-US" altLang="zh-CN" i="1">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m:t>𝑙𝑜𝑔</m:t>
                    </m:r>
                    <m:r>
                      <a:rPr lang="en-US" altLang="zh-CN" i="1">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m:t> </m:t>
                    </m:r>
                    <m:sSup>
                      <m:sSupPr>
                        <m:ctrlPr>
                          <a:rPr lang="zh-CN" altLang="zh-CN" i="1">
                            <a:solidFill>
                              <a:srgbClr val="FF0000"/>
                            </a:solidFill>
                            <a:effectLst/>
                            <a:latin typeface="Cambria Math" panose="02040503050406030204" pitchFamily="18" charset="0"/>
                            <a:ea typeface="Cambria Math" panose="02040503050406030204" pitchFamily="18" charset="0"/>
                          </a:rPr>
                        </m:ctrlPr>
                      </m:sSupPr>
                      <m:e>
                        <m:r>
                          <a:rPr lang="en-US" altLang="zh-CN" i="1">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m:t>𝑟</m:t>
                        </m:r>
                      </m:e>
                      <m:sup>
                        <m:r>
                          <a:rPr lang="en-US" altLang="zh-CN" i="1">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m:t>𝐻</m:t>
                        </m:r>
                      </m:sup>
                    </m:sSup>
                    <m:r>
                      <a:rPr lang="en-US" altLang="zh-CN" i="1">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m:t>=0</m:t>
                    </m:r>
                  </m:oMath>
                </a14:m>
                <a:r>
                  <a:rPr lang="en-US" altLang="zh-CN" dirty="0">
                    <a:solidFill>
                      <a:schemeClr val="tx1"/>
                    </a:solidFill>
                    <a:effectLst/>
                    <a:latin typeface="Segoe UI" panose="020B0502040204020203" pitchFamily="34" charset="0"/>
                    <a:ea typeface="等线" panose="02010600030101010101" pitchFamily="2" charset="-122"/>
                  </a:rPr>
                  <a:t>.</a:t>
                </a:r>
              </a:p>
              <a:p>
                <a:r>
                  <a:rPr kumimoji="1" lang="zh-CN" altLang="en-US" dirty="0"/>
                  <a:t>式（</a:t>
                </a:r>
                <a:r>
                  <a:rPr kumimoji="1" lang="en-US" altLang="zh-CN" dirty="0"/>
                  <a:t>35</a:t>
                </a:r>
                <a:r>
                  <a:rPr kumimoji="1" lang="zh-CN" altLang="en-US" dirty="0"/>
                  <a:t>）：</a:t>
                </a:r>
                <a:r>
                  <a:rPr kumimoji="1" lang="zh-CN" altLang="zh-CN" dirty="0"/>
                  <a:t>对于污染强度，其变化量为</a:t>
                </a:r>
                <a14:m>
                  <m:oMath xmlns:m="http://schemas.openxmlformats.org/officeDocument/2006/math">
                    <m:r>
                      <a:rPr kumimoji="1" lang="en-US" altLang="zh-CN" smtClean="0">
                        <a:solidFill>
                          <a:srgbClr val="FF0000"/>
                        </a:solidFill>
                        <a:latin typeface="Cambria Math" panose="02040503050406030204" pitchFamily="18" charset="0"/>
                      </a:rPr>
                      <m:t>𝑙𝑜𝑔</m:t>
                    </m:r>
                    <m:r>
                      <a:rPr kumimoji="1" lang="en-US" altLang="zh-CN" smtClean="0">
                        <a:solidFill>
                          <a:srgbClr val="FF0000"/>
                        </a:solidFill>
                        <a:latin typeface="Cambria Math" panose="02040503050406030204" pitchFamily="18" charset="0"/>
                      </a:rPr>
                      <m:t>(1 − </m:t>
                    </m:r>
                    <m:sSup>
                      <m:sSupPr>
                        <m:ctrlPr>
                          <a:rPr kumimoji="1" lang="zh-CN" altLang="zh-CN" i="1">
                            <a:solidFill>
                              <a:srgbClr val="FF0000"/>
                            </a:solidFill>
                            <a:latin typeface="Cambria Math" panose="02040503050406030204" pitchFamily="18" charset="0"/>
                          </a:rPr>
                        </m:ctrlPr>
                      </m:sSupPr>
                      <m:e>
                        <m:r>
                          <a:rPr kumimoji="1" lang="en-US" altLang="zh-CN">
                            <a:solidFill>
                              <a:srgbClr val="FF0000"/>
                            </a:solidFill>
                            <a:latin typeface="Cambria Math" panose="02040503050406030204" pitchFamily="18" charset="0"/>
                          </a:rPr>
                          <m:t>𝜉</m:t>
                        </m:r>
                      </m:e>
                      <m:sup>
                        <m:r>
                          <a:rPr kumimoji="1" lang="zh-CN" altLang="en-US">
                            <a:solidFill>
                              <a:srgbClr val="FF0000"/>
                            </a:solidFill>
                            <a:latin typeface="Cambria Math" panose="02040503050406030204" pitchFamily="18" charset="0"/>
                          </a:rPr>
                          <m:t>∗</m:t>
                        </m:r>
                      </m:sup>
                    </m:sSup>
                    <m:r>
                      <a:rPr kumimoji="1" lang="en-US" altLang="zh-CN">
                        <a:solidFill>
                          <a:srgbClr val="FF0000"/>
                        </a:solidFill>
                        <a:latin typeface="Cambria Math" panose="02040503050406030204" pitchFamily="18" charset="0"/>
                      </a:rPr>
                      <m:t> )</m:t>
                    </m:r>
                  </m:oMath>
                </a14:m>
                <a:r>
                  <a:rPr kumimoji="1" lang="zh-CN" altLang="zh-CN" dirty="0"/>
                  <a:t>，小于零。也就是说，他们通过投资减排来降低排放强度</a:t>
                </a:r>
                <a:endParaRPr kumimoji="1" lang="en-US" altLang="zh-CN" dirty="0"/>
              </a:p>
              <a:p>
                <a:r>
                  <a:rPr kumimoji="1" lang="zh-CN" altLang="en-US" dirty="0"/>
                  <a:t>式（</a:t>
                </a:r>
                <a:r>
                  <a:rPr kumimoji="1" lang="en-US" altLang="zh-CN" dirty="0"/>
                  <a:t>40</a:t>
                </a:r>
                <a:r>
                  <a:rPr kumimoji="1" lang="zh-CN" altLang="en-US" dirty="0"/>
                  <a:t>）：</a:t>
                </a:r>
                <a:r>
                  <a:rPr kumimoji="1" lang="zh-CN" altLang="zh-CN" dirty="0"/>
                  <a:t>对于污染强度，变化完全为零。即这些企业的排放强度不会发生变化</a:t>
                </a:r>
                <a:endParaRPr kumimoji="1" lang="en-US" altLang="zh-CN" dirty="0"/>
              </a:p>
              <a:p>
                <a:r>
                  <a:rPr kumimoji="1" lang="zh-CN" altLang="zh-CN" dirty="0"/>
                  <a:t>命题</a:t>
                </a:r>
                <a:r>
                  <a:rPr kumimoji="1" lang="en-US" altLang="zh-CN" dirty="0"/>
                  <a:t>1</a:t>
                </a:r>
                <a:r>
                  <a:rPr kumimoji="1" lang="zh-CN" altLang="en-US" dirty="0"/>
                  <a:t>：</a:t>
                </a:r>
                <a:r>
                  <a:rPr kumimoji="1" lang="en-US" altLang="zh-CN" dirty="0"/>
                  <a:t> </a:t>
                </a:r>
                <a:r>
                  <a:rPr kumimoji="1" lang="zh-CN" altLang="zh-CN" dirty="0"/>
                  <a:t>更严格的绿色信贷监管促使大型违规企业采用减排技术</a:t>
                </a:r>
                <a:r>
                  <a:rPr kumimoji="1" lang="zh-CN" altLang="en-US" dirty="0"/>
                  <a:t>，</a:t>
                </a:r>
                <a:r>
                  <a:rPr kumimoji="1" lang="zh-CN" altLang="zh-CN" dirty="0"/>
                  <a:t>因此</a:t>
                </a:r>
                <a:r>
                  <a:rPr kumimoji="1" lang="zh-CN" altLang="en-US" dirty="0"/>
                  <a:t>其</a:t>
                </a:r>
                <a:r>
                  <a:rPr kumimoji="1" lang="zh-CN" altLang="zh-CN" dirty="0"/>
                  <a:t>贷款受影响较小</a:t>
                </a:r>
                <a:r>
                  <a:rPr kumimoji="1" lang="zh-CN" altLang="en-US" dirty="0"/>
                  <a:t>；但</a:t>
                </a:r>
                <a:r>
                  <a:rPr kumimoji="1" lang="zh-CN" altLang="zh-CN" dirty="0"/>
                  <a:t>对于仍然不愿意</a:t>
                </a:r>
                <a:r>
                  <a:rPr kumimoji="1" lang="zh-CN" altLang="en-US" dirty="0"/>
                  <a:t>投资于污染治理</a:t>
                </a:r>
                <a:r>
                  <a:rPr kumimoji="1" lang="zh-CN" altLang="zh-CN" dirty="0"/>
                  <a:t>的小企业，其贷款成本将受到更大的影响</a:t>
                </a:r>
                <a:r>
                  <a:rPr kumimoji="1" lang="zh-CN" altLang="en-US" dirty="0"/>
                  <a:t>。</a:t>
                </a:r>
                <a:endParaRPr kumimoji="1" lang="en-US" altLang="zh-CN" dirty="0"/>
              </a:p>
            </p:txBody>
          </p:sp>
        </mc:Choice>
        <mc:Fallback>
          <p:sp>
            <p:nvSpPr>
              <p:cNvPr id="2" name="内容占位符 1">
                <a:extLst>
                  <a:ext uri="{FF2B5EF4-FFF2-40B4-BE49-F238E27FC236}">
                    <a16:creationId xmlns:a16="http://schemas.microsoft.com/office/drawing/2014/main" id="{0E9A79D6-3012-B42D-1D91-1599BE067A46}"/>
                  </a:ext>
                </a:extLst>
              </p:cNvPr>
              <p:cNvSpPr>
                <a:spLocks noGrp="1" noRot="1" noChangeAspect="1" noMove="1" noResize="1" noEditPoints="1" noAdjustHandles="1" noChangeArrowheads="1" noChangeShapeType="1" noTextEdit="1"/>
              </p:cNvSpPr>
              <p:nvPr>
                <p:ph idx="1"/>
              </p:nvPr>
            </p:nvSpPr>
            <p:spPr>
              <a:blipFill>
                <a:blip r:embed="rId2"/>
                <a:stretch>
                  <a:fillRect l="-1212" t="-1569" r="-848"/>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81EE3830-5D4D-8982-1AF9-9AD2A13CBC20}"/>
              </a:ext>
            </a:extLst>
          </p:cNvPr>
          <p:cNvSpPr>
            <a:spLocks noGrp="1"/>
          </p:cNvSpPr>
          <p:nvPr>
            <p:ph type="title"/>
          </p:nvPr>
        </p:nvSpPr>
        <p:spPr/>
        <p:txBody>
          <a:bodyPr/>
          <a:lstStyle/>
          <a:p>
            <a:r>
              <a:rPr kumimoji="1" lang="zh-CN" altLang="en-US" dirty="0"/>
              <a:t>模型结论：命题一</a:t>
            </a:r>
          </a:p>
        </p:txBody>
      </p:sp>
      <p:sp>
        <p:nvSpPr>
          <p:cNvPr id="4" name="文本框 3">
            <a:extLst>
              <a:ext uri="{FF2B5EF4-FFF2-40B4-BE49-F238E27FC236}">
                <a16:creationId xmlns:a16="http://schemas.microsoft.com/office/drawing/2014/main" id="{AE10B8DA-1272-0773-EFDD-0C114E30B964}"/>
              </a:ext>
            </a:extLst>
          </p:cNvPr>
          <p:cNvSpPr txBox="1"/>
          <p:nvPr/>
        </p:nvSpPr>
        <p:spPr>
          <a:xfrm>
            <a:off x="5638800" y="2975113"/>
            <a:ext cx="65" cy="276999"/>
          </a:xfrm>
          <a:prstGeom prst="rect">
            <a:avLst/>
          </a:prstGeom>
          <a:noFill/>
        </p:spPr>
        <p:txBody>
          <a:bodyPr wrap="none" lIns="0" tIns="0" rIns="0" bIns="0" rtlCol="0">
            <a:spAutoFit/>
          </a:bodyPr>
          <a:lstStyle/>
          <a:p>
            <a:endParaRPr kumimoji="1" lang="zh-CN" altLang="en-US" dirty="0"/>
          </a:p>
        </p:txBody>
      </p:sp>
    </p:spTree>
    <p:extLst>
      <p:ext uri="{BB962C8B-B14F-4D97-AF65-F5344CB8AC3E}">
        <p14:creationId xmlns:p14="http://schemas.microsoft.com/office/powerpoint/2010/main" val="2612326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a:extLst>
                  <a:ext uri="{FF2B5EF4-FFF2-40B4-BE49-F238E27FC236}">
                    <a16:creationId xmlns:a16="http://schemas.microsoft.com/office/drawing/2014/main" id="{0E9A79D6-3012-B42D-1D91-1599BE067A46}"/>
                  </a:ext>
                </a:extLst>
              </p:cNvPr>
              <p:cNvSpPr>
                <a:spLocks noGrp="1"/>
              </p:cNvSpPr>
              <p:nvPr>
                <p:ph idx="1"/>
              </p:nvPr>
            </p:nvSpPr>
            <p:spPr/>
            <p:txBody>
              <a:bodyPr>
                <a:normAutofit/>
              </a:bodyPr>
              <a:lstStyle/>
              <a:p>
                <a:r>
                  <a:rPr kumimoji="1" lang="zh-CN" altLang="en-US" dirty="0"/>
                  <a:t>由式</a:t>
                </a:r>
                <a:r>
                  <a:rPr kumimoji="1" lang="en-US" altLang="zh-CN" dirty="0"/>
                  <a:t>(32)</a:t>
                </a:r>
                <a:r>
                  <a:rPr kumimoji="1" lang="zh-CN" altLang="en-US" dirty="0"/>
                  <a:t>、式</a:t>
                </a:r>
                <a:r>
                  <a:rPr kumimoji="1" lang="en-US" altLang="zh-CN" dirty="0"/>
                  <a:t>(33)</a:t>
                </a:r>
                <a:r>
                  <a:rPr kumimoji="1" lang="zh-CN" altLang="en-US" dirty="0"/>
                  <a:t>、式（</a:t>
                </a:r>
                <a:r>
                  <a:rPr kumimoji="1" lang="en-US" altLang="zh-CN" dirty="0"/>
                  <a:t>37</a:t>
                </a:r>
                <a:r>
                  <a:rPr kumimoji="1" lang="zh-CN" altLang="en-US" dirty="0"/>
                  <a:t>）、式（</a:t>
                </a:r>
                <a:r>
                  <a:rPr kumimoji="1" lang="en-US" altLang="zh-CN" dirty="0"/>
                  <a:t>38</a:t>
                </a:r>
                <a:r>
                  <a:rPr kumimoji="1" lang="zh-CN" altLang="en-US" dirty="0"/>
                  <a:t>）得到</a:t>
                </a:r>
                <a:endParaRPr kumimoji="1" lang="en-US" altLang="zh-CN" dirty="0"/>
              </a:p>
              <a:p>
                <a14:m>
                  <m:oMath xmlns:m="http://schemas.openxmlformats.org/officeDocument/2006/math">
                    <m:r>
                      <a:rPr kumimoji="1" lang="en-US" altLang="zh-CN" smtClean="0">
                        <a:solidFill>
                          <a:srgbClr val="FF0000"/>
                        </a:solidFill>
                        <a:latin typeface="Cambria Math" panose="02040503050406030204" pitchFamily="18" charset="0"/>
                      </a:rPr>
                      <m:t>𝛥</m:t>
                    </m:r>
                    <m:r>
                      <a:rPr kumimoji="1" lang="en-US" altLang="zh-CN" smtClean="0">
                        <a:solidFill>
                          <a:srgbClr val="FF0000"/>
                        </a:solidFill>
                        <a:latin typeface="Cambria Math" panose="02040503050406030204" pitchFamily="18" charset="0"/>
                      </a:rPr>
                      <m:t>𝑙𝑜𝑔</m:t>
                    </m:r>
                    <m:r>
                      <a:rPr kumimoji="1" lang="en-US" altLang="zh-CN" smtClean="0">
                        <a:solidFill>
                          <a:srgbClr val="FF0000"/>
                        </a:solidFill>
                        <a:latin typeface="Cambria Math" panose="02040503050406030204" pitchFamily="18" charset="0"/>
                      </a:rPr>
                      <m:t> </m:t>
                    </m:r>
                    <m:sSup>
                      <m:sSupPr>
                        <m:ctrlPr>
                          <a:rPr kumimoji="1" lang="zh-CN" altLang="zh-CN" i="1">
                            <a:solidFill>
                              <a:srgbClr val="FF0000"/>
                            </a:solidFill>
                            <a:latin typeface="Cambria Math" panose="02040503050406030204" pitchFamily="18" charset="0"/>
                          </a:rPr>
                        </m:ctrlPr>
                      </m:sSupPr>
                      <m:e>
                        <m:r>
                          <a:rPr kumimoji="1" lang="en-US" altLang="zh-CN">
                            <a:solidFill>
                              <a:srgbClr val="FF0000"/>
                            </a:solidFill>
                            <a:latin typeface="Cambria Math" panose="02040503050406030204" pitchFamily="18" charset="0"/>
                          </a:rPr>
                          <m:t>𝑦</m:t>
                        </m:r>
                      </m:e>
                      <m:sup>
                        <m:r>
                          <a:rPr kumimoji="1" lang="en-US" altLang="zh-CN">
                            <a:solidFill>
                              <a:srgbClr val="FF0000"/>
                            </a:solidFill>
                            <a:latin typeface="Cambria Math" panose="02040503050406030204" pitchFamily="18" charset="0"/>
                          </a:rPr>
                          <m:t>𝐿</m:t>
                        </m:r>
                      </m:sup>
                    </m:sSup>
                    <m:r>
                      <a:rPr kumimoji="1" lang="en-US" altLang="zh-CN">
                        <a:solidFill>
                          <a:srgbClr val="FF0000"/>
                        </a:solidFill>
                        <a:latin typeface="Cambria Math" panose="02040503050406030204" pitchFamily="18" charset="0"/>
                      </a:rPr>
                      <m:t>&lt;0&lt;</m:t>
                    </m:r>
                    <m:r>
                      <m:rPr>
                        <m:nor/>
                      </m:rPr>
                      <a:rPr kumimoji="1" lang="en-US" altLang="zh-CN">
                        <a:solidFill>
                          <a:srgbClr val="FF0000"/>
                        </a:solidFill>
                      </a:rPr>
                      <m:t> </m:t>
                    </m:r>
                    <m:r>
                      <a:rPr kumimoji="1" lang="en-US" altLang="zh-CN">
                        <a:solidFill>
                          <a:srgbClr val="FF0000"/>
                        </a:solidFill>
                        <a:latin typeface="Cambria Math" panose="02040503050406030204" pitchFamily="18" charset="0"/>
                      </a:rPr>
                      <m:t>𝛥</m:t>
                    </m:r>
                    <m:r>
                      <a:rPr kumimoji="1" lang="en-US" altLang="zh-CN">
                        <a:solidFill>
                          <a:srgbClr val="FF0000"/>
                        </a:solidFill>
                        <a:latin typeface="Cambria Math" panose="02040503050406030204" pitchFamily="18" charset="0"/>
                      </a:rPr>
                      <m:t>𝑙𝑜𝑔</m:t>
                    </m:r>
                    <m:r>
                      <a:rPr kumimoji="1" lang="en-US" altLang="zh-CN">
                        <a:solidFill>
                          <a:srgbClr val="FF0000"/>
                        </a:solidFill>
                        <a:latin typeface="Cambria Math" panose="02040503050406030204" pitchFamily="18" charset="0"/>
                      </a:rPr>
                      <m:t> </m:t>
                    </m:r>
                    <m:sSup>
                      <m:sSupPr>
                        <m:ctrlPr>
                          <a:rPr kumimoji="1" lang="zh-CN" altLang="zh-CN" i="1">
                            <a:solidFill>
                              <a:srgbClr val="FF0000"/>
                            </a:solidFill>
                            <a:latin typeface="Cambria Math" panose="02040503050406030204" pitchFamily="18" charset="0"/>
                          </a:rPr>
                        </m:ctrlPr>
                      </m:sSupPr>
                      <m:e>
                        <m:r>
                          <a:rPr kumimoji="1" lang="en-US" altLang="zh-CN">
                            <a:solidFill>
                              <a:srgbClr val="FF0000"/>
                            </a:solidFill>
                            <a:latin typeface="Cambria Math" panose="02040503050406030204" pitchFamily="18" charset="0"/>
                          </a:rPr>
                          <m:t>𝑦</m:t>
                        </m:r>
                      </m:e>
                      <m:sup>
                        <m:r>
                          <a:rPr kumimoji="1" lang="en-US" altLang="zh-CN">
                            <a:solidFill>
                              <a:srgbClr val="FF0000"/>
                            </a:solidFill>
                            <a:latin typeface="Cambria Math" panose="02040503050406030204" pitchFamily="18" charset="0"/>
                          </a:rPr>
                          <m:t>𝐻</m:t>
                        </m:r>
                      </m:sup>
                    </m:sSup>
                    <m:r>
                      <a:rPr kumimoji="1" lang="en-US" altLang="zh-CN">
                        <a:solidFill>
                          <a:srgbClr val="FF0000"/>
                        </a:solidFill>
                        <a:latin typeface="Cambria Math" panose="02040503050406030204" pitchFamily="18" charset="0"/>
                      </a:rPr>
                      <m:t> </m:t>
                    </m:r>
                    <m:r>
                      <m:rPr>
                        <m:nor/>
                      </m:rPr>
                      <a:rPr kumimoji="1" lang="en-US" altLang="zh-CN"/>
                      <m:t>,</m:t>
                    </m:r>
                  </m:oMath>
                </a14:m>
                <a:r>
                  <a:rPr kumimoji="1" lang="en-US" altLang="zh-CN" dirty="0"/>
                  <a:t> </a:t>
                </a:r>
                <a14:m>
                  <m:oMath xmlns:m="http://schemas.openxmlformats.org/officeDocument/2006/math">
                    <m:r>
                      <a:rPr kumimoji="1" lang="en-US" altLang="zh-CN" smtClean="0">
                        <a:solidFill>
                          <a:srgbClr val="FF0000"/>
                        </a:solidFill>
                        <a:latin typeface="Cambria Math" panose="02040503050406030204" pitchFamily="18" charset="0"/>
                      </a:rPr>
                      <m:t>𝛥</m:t>
                    </m:r>
                    <m:r>
                      <a:rPr kumimoji="1" lang="en-US" altLang="zh-CN" smtClean="0">
                        <a:solidFill>
                          <a:srgbClr val="FF0000"/>
                        </a:solidFill>
                        <a:latin typeface="Cambria Math" panose="02040503050406030204" pitchFamily="18" charset="0"/>
                      </a:rPr>
                      <m:t>𝑙𝑜𝑔</m:t>
                    </m:r>
                    <m:r>
                      <a:rPr kumimoji="1" lang="en-US" altLang="zh-CN" smtClean="0">
                        <a:solidFill>
                          <a:srgbClr val="FF0000"/>
                        </a:solidFill>
                        <a:latin typeface="Cambria Math" panose="02040503050406030204" pitchFamily="18" charset="0"/>
                      </a:rPr>
                      <m:t> </m:t>
                    </m:r>
                    <m:sSup>
                      <m:sSupPr>
                        <m:ctrlPr>
                          <a:rPr kumimoji="1" lang="zh-CN" altLang="zh-CN" i="1">
                            <a:solidFill>
                              <a:srgbClr val="FF0000"/>
                            </a:solidFill>
                            <a:latin typeface="Cambria Math" panose="02040503050406030204" pitchFamily="18" charset="0"/>
                          </a:rPr>
                        </m:ctrlPr>
                      </m:sSupPr>
                      <m:e>
                        <m:r>
                          <a:rPr kumimoji="1" lang="en-US" altLang="zh-CN">
                            <a:solidFill>
                              <a:srgbClr val="FF0000"/>
                            </a:solidFill>
                            <a:latin typeface="Cambria Math" panose="02040503050406030204" pitchFamily="18" charset="0"/>
                          </a:rPr>
                          <m:t>𝑘</m:t>
                        </m:r>
                      </m:e>
                      <m:sup>
                        <m:r>
                          <a:rPr kumimoji="1" lang="en-US" altLang="zh-CN">
                            <a:solidFill>
                              <a:srgbClr val="FF0000"/>
                            </a:solidFill>
                            <a:latin typeface="Cambria Math" panose="02040503050406030204" pitchFamily="18" charset="0"/>
                          </a:rPr>
                          <m:t>𝐿</m:t>
                        </m:r>
                      </m:sup>
                    </m:sSup>
                    <m:r>
                      <a:rPr kumimoji="1" lang="en-US" altLang="zh-CN">
                        <a:solidFill>
                          <a:srgbClr val="FF0000"/>
                        </a:solidFill>
                        <a:latin typeface="Cambria Math" panose="02040503050406030204" pitchFamily="18" charset="0"/>
                      </a:rPr>
                      <m:t>&lt;0&lt;</m:t>
                    </m:r>
                    <m:r>
                      <a:rPr kumimoji="1" lang="en-US" altLang="zh-CN">
                        <a:solidFill>
                          <a:srgbClr val="FF0000"/>
                        </a:solidFill>
                        <a:latin typeface="Cambria Math" panose="02040503050406030204" pitchFamily="18" charset="0"/>
                      </a:rPr>
                      <m:t>𝛥</m:t>
                    </m:r>
                    <m:r>
                      <a:rPr kumimoji="1" lang="en-US" altLang="zh-CN">
                        <a:solidFill>
                          <a:srgbClr val="FF0000"/>
                        </a:solidFill>
                        <a:latin typeface="Cambria Math" panose="02040503050406030204" pitchFamily="18" charset="0"/>
                      </a:rPr>
                      <m:t>𝑙𝑜𝑔</m:t>
                    </m:r>
                    <m:r>
                      <a:rPr kumimoji="1" lang="en-US" altLang="zh-CN">
                        <a:solidFill>
                          <a:srgbClr val="FF0000"/>
                        </a:solidFill>
                        <a:latin typeface="Cambria Math" panose="02040503050406030204" pitchFamily="18" charset="0"/>
                      </a:rPr>
                      <m:t> </m:t>
                    </m:r>
                    <m:sSup>
                      <m:sSupPr>
                        <m:ctrlPr>
                          <a:rPr kumimoji="1" lang="zh-CN" altLang="zh-CN" i="1">
                            <a:solidFill>
                              <a:srgbClr val="FF0000"/>
                            </a:solidFill>
                            <a:latin typeface="Cambria Math" panose="02040503050406030204" pitchFamily="18" charset="0"/>
                          </a:rPr>
                        </m:ctrlPr>
                      </m:sSupPr>
                      <m:e>
                        <m:r>
                          <a:rPr kumimoji="1" lang="en-US" altLang="zh-CN">
                            <a:solidFill>
                              <a:srgbClr val="FF0000"/>
                            </a:solidFill>
                            <a:latin typeface="Cambria Math" panose="02040503050406030204" pitchFamily="18" charset="0"/>
                          </a:rPr>
                          <m:t>𝑘</m:t>
                        </m:r>
                      </m:e>
                      <m:sup>
                        <m:r>
                          <a:rPr kumimoji="1" lang="en-US" altLang="zh-CN">
                            <a:solidFill>
                              <a:srgbClr val="FF0000"/>
                            </a:solidFill>
                            <a:latin typeface="Cambria Math" panose="02040503050406030204" pitchFamily="18" charset="0"/>
                          </a:rPr>
                          <m:t>𝐻</m:t>
                        </m:r>
                      </m:sup>
                    </m:sSup>
                  </m:oMath>
                </a14:m>
                <a:endParaRPr kumimoji="1" lang="en-US" altLang="zh-CN" dirty="0"/>
              </a:p>
              <a:p>
                <a:r>
                  <a:rPr kumimoji="1" lang="zh-CN" altLang="en-US" dirty="0"/>
                  <a:t>表明绿色信贷政策对小型非减排企业的影响更强</a:t>
                </a:r>
                <a:endParaRPr kumimoji="1" lang="en-US" altLang="zh-CN" dirty="0"/>
              </a:p>
              <a:p>
                <a:r>
                  <a:rPr kumimoji="1" lang="zh-CN" altLang="en-US" dirty="0"/>
                  <a:t>由式</a:t>
                </a:r>
                <a:r>
                  <a:rPr kumimoji="1" lang="en-US" altLang="zh-CN" dirty="0"/>
                  <a:t>(34)</a:t>
                </a:r>
                <a:r>
                  <a:rPr kumimoji="1" lang="zh-CN" altLang="en-US" dirty="0"/>
                  <a:t>、式</a:t>
                </a:r>
                <a:r>
                  <a:rPr kumimoji="1" lang="en-US" altLang="zh-CN" dirty="0"/>
                  <a:t>(39)</a:t>
                </a:r>
                <a:r>
                  <a:rPr kumimoji="1" lang="zh-CN" altLang="en-US" dirty="0"/>
                  <a:t>得到：</a:t>
                </a:r>
                <a:r>
                  <a:rPr kumimoji="1" lang="en-US" altLang="zh-CN" dirty="0"/>
                  <a:t> </a:t>
                </a:r>
                <a14:m>
                  <m:oMath xmlns:m="http://schemas.openxmlformats.org/officeDocument/2006/math">
                    <m:r>
                      <a:rPr kumimoji="1" lang="en-US" altLang="zh-CN" smtClean="0">
                        <a:solidFill>
                          <a:srgbClr val="FF0000"/>
                        </a:solidFill>
                        <a:latin typeface="Cambria Math" panose="02040503050406030204" pitchFamily="18" charset="0"/>
                      </a:rPr>
                      <m:t>𝛥</m:t>
                    </m:r>
                    <m:r>
                      <a:rPr kumimoji="1" lang="en-US" altLang="zh-CN" smtClean="0">
                        <a:solidFill>
                          <a:srgbClr val="FF0000"/>
                        </a:solidFill>
                        <a:latin typeface="Cambria Math" panose="02040503050406030204" pitchFamily="18" charset="0"/>
                      </a:rPr>
                      <m:t>𝑙𝑜𝑔</m:t>
                    </m:r>
                    <m:r>
                      <a:rPr kumimoji="1" lang="en-US" altLang="zh-CN" smtClean="0">
                        <a:solidFill>
                          <a:srgbClr val="FF0000"/>
                        </a:solidFill>
                        <a:latin typeface="Cambria Math" panose="02040503050406030204" pitchFamily="18" charset="0"/>
                      </a:rPr>
                      <m:t> </m:t>
                    </m:r>
                    <m:sSup>
                      <m:sSupPr>
                        <m:ctrlPr>
                          <a:rPr kumimoji="1" lang="zh-CN" altLang="zh-CN" i="1">
                            <a:solidFill>
                              <a:srgbClr val="FF0000"/>
                            </a:solidFill>
                            <a:latin typeface="Cambria Math" panose="02040503050406030204" pitchFamily="18" charset="0"/>
                          </a:rPr>
                        </m:ctrlPr>
                      </m:sSupPr>
                      <m:e>
                        <m:r>
                          <a:rPr kumimoji="1" lang="en-US" altLang="zh-CN">
                            <a:solidFill>
                              <a:srgbClr val="FF0000"/>
                            </a:solidFill>
                            <a:latin typeface="Cambria Math" panose="02040503050406030204" pitchFamily="18" charset="0"/>
                          </a:rPr>
                          <m:t>𝜋</m:t>
                        </m:r>
                      </m:e>
                      <m:sup>
                        <m:r>
                          <a:rPr kumimoji="1" lang="en-US" altLang="zh-CN">
                            <a:solidFill>
                              <a:srgbClr val="FF0000"/>
                            </a:solidFill>
                            <a:latin typeface="Cambria Math" panose="02040503050406030204" pitchFamily="18" charset="0"/>
                          </a:rPr>
                          <m:t>𝐿</m:t>
                        </m:r>
                      </m:sup>
                    </m:sSup>
                  </m:oMath>
                </a14:m>
                <a:r>
                  <a:rPr kumimoji="1" lang="zh-CN" altLang="zh-CN" dirty="0">
                    <a:solidFill>
                      <a:schemeClr val="tx1"/>
                    </a:solidFill>
                  </a:rPr>
                  <a:t>和</a:t>
                </a:r>
                <a14:m>
                  <m:oMath xmlns:m="http://schemas.openxmlformats.org/officeDocument/2006/math">
                    <m:r>
                      <a:rPr kumimoji="1" lang="en-US" altLang="zh-CN">
                        <a:solidFill>
                          <a:srgbClr val="FF0000"/>
                        </a:solidFill>
                        <a:latin typeface="Cambria Math" panose="02040503050406030204" pitchFamily="18" charset="0"/>
                      </a:rPr>
                      <m:t>𝛥</m:t>
                    </m:r>
                    <m:r>
                      <a:rPr kumimoji="1" lang="en-US" altLang="zh-CN">
                        <a:solidFill>
                          <a:srgbClr val="FF0000"/>
                        </a:solidFill>
                        <a:latin typeface="Cambria Math" panose="02040503050406030204" pitchFamily="18" charset="0"/>
                      </a:rPr>
                      <m:t>𝑙𝑜𝑔</m:t>
                    </m:r>
                    <m:r>
                      <a:rPr kumimoji="1" lang="en-US" altLang="zh-CN">
                        <a:solidFill>
                          <a:srgbClr val="FF0000"/>
                        </a:solidFill>
                        <a:latin typeface="Cambria Math" panose="02040503050406030204" pitchFamily="18" charset="0"/>
                      </a:rPr>
                      <m:t> </m:t>
                    </m:r>
                    <m:sSup>
                      <m:sSupPr>
                        <m:ctrlPr>
                          <a:rPr kumimoji="1" lang="zh-CN" altLang="zh-CN" i="1">
                            <a:solidFill>
                              <a:srgbClr val="FF0000"/>
                            </a:solidFill>
                            <a:latin typeface="Cambria Math" panose="02040503050406030204" pitchFamily="18" charset="0"/>
                          </a:rPr>
                        </m:ctrlPr>
                      </m:sSupPr>
                      <m:e>
                        <m:r>
                          <a:rPr kumimoji="1" lang="en-US" altLang="zh-CN">
                            <a:solidFill>
                              <a:srgbClr val="FF0000"/>
                            </a:solidFill>
                            <a:latin typeface="Cambria Math" panose="02040503050406030204" pitchFamily="18" charset="0"/>
                          </a:rPr>
                          <m:t>𝜋</m:t>
                        </m:r>
                      </m:e>
                      <m:sup>
                        <m:r>
                          <a:rPr kumimoji="1" lang="en-US" altLang="zh-CN">
                            <a:solidFill>
                              <a:srgbClr val="FF0000"/>
                            </a:solidFill>
                            <a:latin typeface="Cambria Math" panose="02040503050406030204" pitchFamily="18" charset="0"/>
                          </a:rPr>
                          <m:t>𝐻</m:t>
                        </m:r>
                      </m:sup>
                    </m:sSup>
                  </m:oMath>
                </a14:m>
                <a:r>
                  <a:rPr kumimoji="1" lang="zh-CN" altLang="zh-CN" dirty="0"/>
                  <a:t>都小于零</a:t>
                </a:r>
                <a:endParaRPr kumimoji="1" lang="en-US" altLang="zh-CN" dirty="0"/>
              </a:p>
              <a:p>
                <a:r>
                  <a:rPr kumimoji="1" lang="zh-CN" altLang="zh-CN" dirty="0"/>
                  <a:t>命题</a:t>
                </a:r>
                <a:r>
                  <a:rPr kumimoji="1" lang="en-US" altLang="zh-CN" dirty="0"/>
                  <a:t>2: </a:t>
                </a:r>
                <a:r>
                  <a:rPr kumimoji="1" lang="zh-CN" altLang="zh-CN" dirty="0"/>
                  <a:t>绿色信贷政策对小型非减排企业的销售和投资的负面影响更</a:t>
                </a:r>
                <a:r>
                  <a:rPr kumimoji="1" lang="zh-CN" altLang="en-US" dirty="0"/>
                  <a:t>显著，</a:t>
                </a:r>
                <a:r>
                  <a:rPr kumimoji="1" lang="zh-CN" altLang="zh-CN" dirty="0"/>
                  <a:t>对</a:t>
                </a:r>
                <a:r>
                  <a:rPr kumimoji="1" lang="zh-CN" altLang="en-US" dirty="0"/>
                  <a:t>企业</a:t>
                </a:r>
                <a:r>
                  <a:rPr kumimoji="1" lang="zh-CN" altLang="zh-CN" dirty="0"/>
                  <a:t>利润的影响与公司规模</a:t>
                </a:r>
                <a:r>
                  <a:rPr kumimoji="1" lang="zh-CN" altLang="en-US" dirty="0"/>
                  <a:t>不显著相关。</a:t>
                </a:r>
                <a:endParaRPr kumimoji="1" lang="en-US" altLang="zh-CN" dirty="0"/>
              </a:p>
              <a:p>
                <a:endParaRPr lang="en-US" altLang="zh-CN" dirty="0">
                  <a:solidFill>
                    <a:schemeClr val="tx1"/>
                  </a:solidFill>
                  <a:effectLst/>
                  <a:latin typeface="Segoe UI" panose="020B0502040204020203" pitchFamily="34" charset="0"/>
                  <a:ea typeface="等线" panose="02010600030101010101" pitchFamily="2" charset="-122"/>
                </a:endParaRPr>
              </a:p>
            </p:txBody>
          </p:sp>
        </mc:Choice>
        <mc:Fallback>
          <p:sp>
            <p:nvSpPr>
              <p:cNvPr id="2" name="内容占位符 1">
                <a:extLst>
                  <a:ext uri="{FF2B5EF4-FFF2-40B4-BE49-F238E27FC236}">
                    <a16:creationId xmlns:a16="http://schemas.microsoft.com/office/drawing/2014/main" id="{0E9A79D6-3012-B42D-1D91-1599BE067A46}"/>
                  </a:ext>
                </a:extLst>
              </p:cNvPr>
              <p:cNvSpPr>
                <a:spLocks noGrp="1" noRot="1" noChangeAspect="1" noMove="1" noResize="1" noEditPoints="1" noAdjustHandles="1" noChangeArrowheads="1" noChangeShapeType="1" noTextEdit="1"/>
              </p:cNvSpPr>
              <p:nvPr>
                <p:ph idx="1"/>
              </p:nvPr>
            </p:nvSpPr>
            <p:spPr>
              <a:blipFill>
                <a:blip r:embed="rId2"/>
                <a:stretch>
                  <a:fillRect l="-1212" t="-1569" r="-3879"/>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81EE3830-5D4D-8982-1AF9-9AD2A13CBC20}"/>
              </a:ext>
            </a:extLst>
          </p:cNvPr>
          <p:cNvSpPr>
            <a:spLocks noGrp="1"/>
          </p:cNvSpPr>
          <p:nvPr>
            <p:ph type="title"/>
          </p:nvPr>
        </p:nvSpPr>
        <p:spPr/>
        <p:txBody>
          <a:bodyPr/>
          <a:lstStyle/>
          <a:p>
            <a:r>
              <a:rPr kumimoji="1" lang="zh-CN" altLang="en-US" dirty="0"/>
              <a:t>模型结论：命题二</a:t>
            </a:r>
          </a:p>
        </p:txBody>
      </p:sp>
      <p:sp>
        <p:nvSpPr>
          <p:cNvPr id="4" name="文本框 3">
            <a:extLst>
              <a:ext uri="{FF2B5EF4-FFF2-40B4-BE49-F238E27FC236}">
                <a16:creationId xmlns:a16="http://schemas.microsoft.com/office/drawing/2014/main" id="{AE10B8DA-1272-0773-EFDD-0C114E30B964}"/>
              </a:ext>
            </a:extLst>
          </p:cNvPr>
          <p:cNvSpPr txBox="1"/>
          <p:nvPr/>
        </p:nvSpPr>
        <p:spPr>
          <a:xfrm>
            <a:off x="5638800" y="2975113"/>
            <a:ext cx="65" cy="276999"/>
          </a:xfrm>
          <a:prstGeom prst="rect">
            <a:avLst/>
          </a:prstGeom>
          <a:noFill/>
        </p:spPr>
        <p:txBody>
          <a:bodyPr wrap="none" lIns="0" tIns="0" rIns="0" bIns="0" rtlCol="0">
            <a:spAutoFit/>
          </a:bodyPr>
          <a:lstStyle/>
          <a:p>
            <a:endParaRPr kumimoji="1" lang="zh-CN" altLang="en-US" dirty="0"/>
          </a:p>
        </p:txBody>
      </p:sp>
    </p:spTree>
    <p:extLst>
      <p:ext uri="{BB962C8B-B14F-4D97-AF65-F5344CB8AC3E}">
        <p14:creationId xmlns:p14="http://schemas.microsoft.com/office/powerpoint/2010/main" val="1575522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a:extLst>
                  <a:ext uri="{FF2B5EF4-FFF2-40B4-BE49-F238E27FC236}">
                    <a16:creationId xmlns:a16="http://schemas.microsoft.com/office/drawing/2014/main" id="{0E9A79D6-3012-B42D-1D91-1599BE067A46}"/>
                  </a:ext>
                </a:extLst>
              </p:cNvPr>
              <p:cNvSpPr>
                <a:spLocks noGrp="1"/>
              </p:cNvSpPr>
              <p:nvPr>
                <p:ph idx="1"/>
              </p:nvPr>
            </p:nvSpPr>
            <p:spPr/>
            <p:txBody>
              <a:bodyPr>
                <a:normAutofit/>
              </a:bodyPr>
              <a:lstStyle/>
              <a:p>
                <a:r>
                  <a:rPr kumimoji="1" lang="zh-CN" altLang="en-US" dirty="0"/>
                  <a:t>大企业：</a:t>
                </a:r>
                <a:r>
                  <a:rPr kumimoji="1" lang="zh-CN" altLang="zh-CN" dirty="0"/>
                  <a:t>通过降低污染强度来减少污染排放</a:t>
                </a:r>
                <a:r>
                  <a:rPr kumimoji="1" lang="en-US" altLang="zh-CN" dirty="0"/>
                  <a:t>(</a:t>
                </a:r>
                <a:r>
                  <a:rPr kumimoji="1" lang="zh-CN" altLang="zh-CN" dirty="0"/>
                  <a:t>见式</a:t>
                </a:r>
                <a:r>
                  <a:rPr kumimoji="1" lang="en-US" altLang="zh-CN" dirty="0"/>
                  <a:t>(35))</a:t>
                </a:r>
              </a:p>
              <a:p>
                <a:r>
                  <a:rPr kumimoji="1" lang="zh-CN" altLang="en-US" dirty="0"/>
                  <a:t>小企业：</a:t>
                </a:r>
                <a:r>
                  <a:rPr kumimoji="1" lang="zh-CN" altLang="zh-CN" dirty="0"/>
                  <a:t>通过减少产量来减少污染排放</a:t>
                </a:r>
                <a:r>
                  <a:rPr kumimoji="1" lang="en-US" altLang="zh-CN" dirty="0"/>
                  <a:t>(</a:t>
                </a:r>
                <a:r>
                  <a:rPr kumimoji="1" lang="zh-CN" altLang="zh-CN" dirty="0"/>
                  <a:t>见式</a:t>
                </a:r>
                <a:r>
                  <a:rPr kumimoji="1" lang="en-US" altLang="zh-CN" dirty="0"/>
                  <a:t>(40))</a:t>
                </a:r>
              </a:p>
              <a:p>
                <a:r>
                  <a:rPr kumimoji="1" lang="zh-CN" altLang="zh-CN" dirty="0"/>
                  <a:t>当</a:t>
                </a:r>
                <a14:m>
                  <m:oMath xmlns:m="http://schemas.openxmlformats.org/officeDocument/2006/math">
                    <m:sSup>
                      <m:sSupPr>
                        <m:ctrlPr>
                          <a:rPr kumimoji="1" lang="zh-CN" altLang="zh-CN" i="1">
                            <a:latin typeface="Cambria Math" panose="02040503050406030204" pitchFamily="18" charset="0"/>
                          </a:rPr>
                        </m:ctrlPr>
                      </m:sSupPr>
                      <m:e>
                        <m:r>
                          <a:rPr kumimoji="1" lang="en-US" altLang="zh-CN">
                            <a:latin typeface="Cambria Math" panose="02040503050406030204" pitchFamily="18" charset="0"/>
                          </a:rPr>
                          <m:t>𝜉</m:t>
                        </m:r>
                      </m:e>
                      <m:sup>
                        <m:r>
                          <a:rPr kumimoji="1" lang="zh-CN" altLang="en-US">
                            <a:latin typeface="Cambria Math" panose="02040503050406030204" pitchFamily="18" charset="0"/>
                          </a:rPr>
                          <m:t>∗</m:t>
                        </m:r>
                      </m:sup>
                    </m:sSup>
                  </m:oMath>
                </a14:m>
                <a:r>
                  <a:rPr kumimoji="1" lang="zh-CN" altLang="zh-CN" dirty="0"/>
                  <a:t>接近</a:t>
                </a:r>
                <a:r>
                  <a:rPr kumimoji="1" lang="en-US" altLang="zh-CN" dirty="0"/>
                  <a:t>1</a:t>
                </a:r>
                <a:r>
                  <a:rPr kumimoji="1" lang="zh-CN" altLang="zh-CN" dirty="0"/>
                  <a:t>时，大企业的总减排量相对较高</a:t>
                </a:r>
                <a:endParaRPr kumimoji="1" lang="en-US" altLang="zh-CN" dirty="0"/>
              </a:p>
              <a:p>
                <a:r>
                  <a:rPr kumimoji="1" lang="zh-CN" altLang="zh-CN" dirty="0"/>
                  <a:t>命题</a:t>
                </a:r>
                <a:r>
                  <a:rPr kumimoji="1" lang="en-US" altLang="zh-CN" dirty="0"/>
                  <a:t>3 </a:t>
                </a:r>
                <a:r>
                  <a:rPr kumimoji="1" lang="zh-CN" altLang="en-US" dirty="0"/>
                  <a:t>：</a:t>
                </a:r>
                <a:r>
                  <a:rPr kumimoji="1" lang="zh-CN" altLang="zh-CN" dirty="0"/>
                  <a:t>更严格的绿色信贷监管会减少企业的污染排放，</a:t>
                </a:r>
                <a:r>
                  <a:rPr kumimoji="1" lang="zh-CN" altLang="en-US" dirty="0"/>
                  <a:t>并且</a:t>
                </a:r>
                <a:r>
                  <a:rPr kumimoji="1" lang="zh-CN" altLang="zh-CN" dirty="0"/>
                  <a:t>对大型企业的影响更大。</a:t>
                </a:r>
                <a:r>
                  <a:rPr kumimoji="1" lang="zh-CN" altLang="en-US" dirty="0"/>
                  <a:t>此外，在原先不减排的企业中</a:t>
                </a:r>
                <a:r>
                  <a:rPr kumimoji="1" lang="zh-CN" altLang="zh-CN" dirty="0"/>
                  <a:t>，只有大型企业</a:t>
                </a:r>
                <a:r>
                  <a:rPr kumimoji="1" lang="zh-CN" altLang="en-US" dirty="0"/>
                  <a:t>会</a:t>
                </a:r>
                <a:r>
                  <a:rPr kumimoji="1" lang="zh-CN" altLang="zh-CN" dirty="0"/>
                  <a:t>通过投资减排技术来降低</a:t>
                </a:r>
                <a:r>
                  <a:rPr kumimoji="1" lang="zh-CN" altLang="en-US" dirty="0"/>
                  <a:t>排放强度。</a:t>
                </a:r>
                <a:endParaRPr kumimoji="1" lang="en-US" altLang="zh-CN" dirty="0"/>
              </a:p>
            </p:txBody>
          </p:sp>
        </mc:Choice>
        <mc:Fallback>
          <p:sp>
            <p:nvSpPr>
              <p:cNvPr id="2" name="内容占位符 1">
                <a:extLst>
                  <a:ext uri="{FF2B5EF4-FFF2-40B4-BE49-F238E27FC236}">
                    <a16:creationId xmlns:a16="http://schemas.microsoft.com/office/drawing/2014/main" id="{0E9A79D6-3012-B42D-1D91-1599BE067A46}"/>
                  </a:ext>
                </a:extLst>
              </p:cNvPr>
              <p:cNvSpPr>
                <a:spLocks noGrp="1" noRot="1" noChangeAspect="1" noMove="1" noResize="1" noEditPoints="1" noAdjustHandles="1" noChangeArrowheads="1" noChangeShapeType="1" noTextEdit="1"/>
              </p:cNvSpPr>
              <p:nvPr>
                <p:ph idx="1"/>
              </p:nvPr>
            </p:nvSpPr>
            <p:spPr>
              <a:blipFill>
                <a:blip r:embed="rId2"/>
                <a:stretch>
                  <a:fillRect l="-1212" t="-1569" r="-848"/>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81EE3830-5D4D-8982-1AF9-9AD2A13CBC20}"/>
              </a:ext>
            </a:extLst>
          </p:cNvPr>
          <p:cNvSpPr>
            <a:spLocks noGrp="1"/>
          </p:cNvSpPr>
          <p:nvPr>
            <p:ph type="title"/>
          </p:nvPr>
        </p:nvSpPr>
        <p:spPr/>
        <p:txBody>
          <a:bodyPr/>
          <a:lstStyle/>
          <a:p>
            <a:r>
              <a:rPr kumimoji="1" lang="zh-CN" altLang="en-US" dirty="0"/>
              <a:t>模型结论：命题三</a:t>
            </a:r>
          </a:p>
        </p:txBody>
      </p:sp>
      <p:sp>
        <p:nvSpPr>
          <p:cNvPr id="4" name="文本框 3">
            <a:extLst>
              <a:ext uri="{FF2B5EF4-FFF2-40B4-BE49-F238E27FC236}">
                <a16:creationId xmlns:a16="http://schemas.microsoft.com/office/drawing/2014/main" id="{AE10B8DA-1272-0773-EFDD-0C114E30B964}"/>
              </a:ext>
            </a:extLst>
          </p:cNvPr>
          <p:cNvSpPr txBox="1"/>
          <p:nvPr/>
        </p:nvSpPr>
        <p:spPr>
          <a:xfrm>
            <a:off x="5638800" y="2975113"/>
            <a:ext cx="65" cy="276999"/>
          </a:xfrm>
          <a:prstGeom prst="rect">
            <a:avLst/>
          </a:prstGeom>
          <a:noFill/>
        </p:spPr>
        <p:txBody>
          <a:bodyPr wrap="none" lIns="0" tIns="0" rIns="0" bIns="0" rtlCol="0">
            <a:spAutoFit/>
          </a:bodyPr>
          <a:lstStyle/>
          <a:p>
            <a:endParaRPr kumimoji="1" lang="zh-CN" altLang="en-US" dirty="0"/>
          </a:p>
        </p:txBody>
      </p:sp>
    </p:spTree>
    <p:extLst>
      <p:ext uri="{BB962C8B-B14F-4D97-AF65-F5344CB8AC3E}">
        <p14:creationId xmlns:p14="http://schemas.microsoft.com/office/powerpoint/2010/main" val="1966574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F357C5C-BD37-C97F-9631-69FF61FBD4D1}"/>
              </a:ext>
            </a:extLst>
          </p:cNvPr>
          <p:cNvSpPr>
            <a:spLocks noGrp="1"/>
          </p:cNvSpPr>
          <p:nvPr>
            <p:ph idx="1"/>
          </p:nvPr>
        </p:nvSpPr>
        <p:spPr>
          <a:xfrm>
            <a:off x="1122412" y="1373263"/>
            <a:ext cx="10058400" cy="4662086"/>
          </a:xfrm>
        </p:spPr>
        <p:txBody>
          <a:bodyPr>
            <a:normAutofit/>
          </a:bodyPr>
          <a:lstStyle/>
          <a:p>
            <a:r>
              <a:rPr kumimoji="1" lang="zh-CN" altLang="en-US" dirty="0"/>
              <a:t>绿色信贷在全球银行业广泛发展</a:t>
            </a:r>
            <a:endParaRPr kumimoji="1" lang="en-US" altLang="zh-CN" dirty="0"/>
          </a:p>
          <a:p>
            <a:pPr lvl="1"/>
            <a:r>
              <a:rPr kumimoji="1" lang="zh-CN" altLang="en-US" dirty="0"/>
              <a:t>本质：在资本配置过程中，将环境风险纳入银行的战略和风险管理体系</a:t>
            </a:r>
            <a:endParaRPr kumimoji="1" lang="en-US" altLang="zh-CN" dirty="0"/>
          </a:p>
          <a:p>
            <a:pPr lvl="1"/>
            <a:r>
              <a:rPr kumimoji="1" lang="zh-CN" altLang="en-US" dirty="0"/>
              <a:t>由此改变的财务状况反过来会影响企业的行为</a:t>
            </a:r>
            <a:endParaRPr kumimoji="1" lang="en-US" altLang="zh-CN" dirty="0"/>
          </a:p>
          <a:p>
            <a:pPr lvl="1"/>
            <a:r>
              <a:rPr kumimoji="1" lang="zh-CN" altLang="en-US" dirty="0"/>
              <a:t>挑战：缺乏针对企业的贷款信息的可靠度量</a:t>
            </a:r>
            <a:endParaRPr kumimoji="1" lang="en-US" altLang="zh-CN" dirty="0"/>
          </a:p>
          <a:p>
            <a:r>
              <a:rPr kumimoji="1" lang="en-US" altLang="zh-CN" dirty="0"/>
              <a:t>2012</a:t>
            </a:r>
            <a:r>
              <a:rPr kumimoji="1" lang="zh-CN" altLang="en-US" dirty="0"/>
              <a:t>年中国大幅加强绿色信贷监管力度</a:t>
            </a:r>
            <a:endParaRPr kumimoji="1" lang="en-US" altLang="zh-CN" dirty="0"/>
          </a:p>
          <a:p>
            <a:pPr lvl="1"/>
            <a:r>
              <a:rPr kumimoji="1" lang="zh-CN" altLang="en-US" dirty="0"/>
              <a:t>政府监管能力有限</a:t>
            </a:r>
            <a:endParaRPr kumimoji="1" lang="en-US" altLang="zh-CN" dirty="0"/>
          </a:p>
          <a:p>
            <a:pPr lvl="1"/>
            <a:r>
              <a:rPr kumimoji="1" lang="en-US" altLang="zh-CN" dirty="0"/>
              <a:t>2012</a:t>
            </a:r>
            <a:r>
              <a:rPr kumimoji="1" lang="zh-CN" altLang="en-US" dirty="0"/>
              <a:t>年</a:t>
            </a:r>
            <a:r>
              <a:rPr kumimoji="1" lang="en-US" altLang="zh-CN" dirty="0"/>
              <a:t>2</a:t>
            </a:r>
            <a:r>
              <a:rPr kumimoji="1" lang="zh-CN" altLang="en-US" dirty="0"/>
              <a:t>月颁布</a:t>
            </a:r>
            <a:r>
              <a:rPr kumimoji="1" lang="en-US" altLang="zh-CN" dirty="0"/>
              <a:t>《</a:t>
            </a:r>
            <a:r>
              <a:rPr kumimoji="1" lang="zh-CN" altLang="en-US" dirty="0"/>
              <a:t>绿色信贷指导意见</a:t>
            </a:r>
            <a:r>
              <a:rPr kumimoji="1" lang="en-US" altLang="zh-CN" dirty="0"/>
              <a:t>》</a:t>
            </a:r>
          </a:p>
          <a:p>
            <a:pPr lvl="1"/>
            <a:r>
              <a:rPr kumimoji="1" lang="zh-CN" altLang="en-US" dirty="0"/>
              <a:t>对银行“施压”，影响银行业绩评估，可能制裁</a:t>
            </a:r>
            <a:endParaRPr kumimoji="1" lang="en-US" altLang="zh-CN" dirty="0"/>
          </a:p>
          <a:p>
            <a:r>
              <a:rPr kumimoji="1" lang="zh-CN" altLang="en-US" dirty="0"/>
              <a:t>银行如何将企业的环境风险纳入贷款发放过程，以及贷款成本的增加如何进一步影响企业的行为？</a:t>
            </a:r>
            <a:endParaRPr kumimoji="1" lang="en-US" altLang="zh-CN" dirty="0"/>
          </a:p>
        </p:txBody>
      </p:sp>
      <p:sp>
        <p:nvSpPr>
          <p:cNvPr id="3" name="标题 2">
            <a:extLst>
              <a:ext uri="{FF2B5EF4-FFF2-40B4-BE49-F238E27FC236}">
                <a16:creationId xmlns:a16="http://schemas.microsoft.com/office/drawing/2014/main" id="{72230FBD-10EF-E8C2-D065-D90FB2826DC0}"/>
              </a:ext>
            </a:extLst>
          </p:cNvPr>
          <p:cNvSpPr>
            <a:spLocks noGrp="1"/>
          </p:cNvSpPr>
          <p:nvPr>
            <p:ph type="title"/>
          </p:nvPr>
        </p:nvSpPr>
        <p:spPr/>
        <p:txBody>
          <a:bodyPr/>
          <a:lstStyle/>
          <a:p>
            <a:r>
              <a:rPr kumimoji="1" lang="zh-CN" altLang="en-US" dirty="0"/>
              <a:t>研究背景</a:t>
            </a:r>
          </a:p>
        </p:txBody>
      </p:sp>
    </p:spTree>
    <p:extLst>
      <p:ext uri="{BB962C8B-B14F-4D97-AF65-F5344CB8AC3E}">
        <p14:creationId xmlns:p14="http://schemas.microsoft.com/office/powerpoint/2010/main" val="4105091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a:extLst>
                  <a:ext uri="{FF2B5EF4-FFF2-40B4-BE49-F238E27FC236}">
                    <a16:creationId xmlns:a16="http://schemas.microsoft.com/office/drawing/2014/main" id="{9099F137-CD9F-0EC0-CF9F-9BDCDB081D76}"/>
                  </a:ext>
                </a:extLst>
              </p:cNvPr>
              <p:cNvSpPr>
                <a:spLocks noGrp="1"/>
              </p:cNvSpPr>
              <p:nvPr>
                <p:ph idx="1"/>
              </p:nvPr>
            </p:nvSpPr>
            <p:spPr/>
            <p:txBody>
              <a:bodyPr>
                <a:normAutofit fontScale="92500" lnSpcReduction="20000"/>
              </a:bodyPr>
              <a:lstStyle/>
              <a:p>
                <a:pPr indent="266700">
                  <a:lnSpc>
                    <a:spcPct val="150000"/>
                  </a:lnSpc>
                </a:pPr>
                <a:r>
                  <a:rPr lang="zh-CN" altLang="en-US" b="1" dirty="0">
                    <a:latin typeface="+mn-ea"/>
                  </a:rPr>
                  <a:t>绿色信贷政策对企业贷款利率</a:t>
                </a:r>
                <a:r>
                  <a:rPr lang="en-US" altLang="zh-CN" b="1" dirty="0">
                    <a:latin typeface="+mn-ea"/>
                  </a:rPr>
                  <a:t>/</a:t>
                </a:r>
                <a:r>
                  <a:rPr lang="zh-CN" altLang="en-US" b="1" dirty="0">
                    <a:latin typeface="+mn-ea"/>
                  </a:rPr>
                  <a:t>企业信贷风险的影响</a:t>
                </a:r>
                <a14:m>
                  <m:oMath xmlns:m="http://schemas.openxmlformats.org/officeDocument/2006/math">
                    <m:r>
                      <a:rPr lang="zh-CN" altLang="en-US" b="1" i="1" kern="100"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zh-CN" altLang="zh-CN" i="1" kern="100"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𝐹𝑙𝑜𝑎𝑡𝑖𝑛𝑔</m:t>
                        </m:r>
                      </m:e>
                      <m:sub>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𝑓𝑐𝑡𝑚𝑝</m:t>
                        </m:r>
                      </m:sub>
                    </m:sSub>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 </m:t>
                    </m:r>
                    <m:sSub>
                      <m:sSubPr>
                        <m:ctrlPr>
                          <a:rPr lang="zh-CN" altLang="zh-CN" i="1" kern="1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𝛽</m:t>
                        </m:r>
                      </m:e>
                      <m:sub>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0</m:t>
                        </m:r>
                      </m:sub>
                    </m:sSub>
                    <m:sSub>
                      <m:sSubPr>
                        <m:ctrlPr>
                          <a:rPr lang="zh-CN" altLang="zh-CN" i="1" kern="1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𝑃𝑢𝑛𝑖𝑠h</m:t>
                        </m:r>
                      </m:e>
                      <m:sub>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𝑓𝑡</m:t>
                        </m:r>
                      </m:sub>
                    </m:sSub>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 </m:t>
                    </m:r>
                    <m:sSub>
                      <m:sSubPr>
                        <m:ctrlPr>
                          <a:rPr lang="zh-CN" altLang="zh-CN" i="1" kern="1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𝛽</m:t>
                        </m:r>
                      </m:e>
                      <m:sub>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𝑃</m:t>
                    </m:r>
                    <m:sSub>
                      <m:sSubPr>
                        <m:ctrlPr>
                          <a:rPr lang="zh-CN" altLang="zh-CN" i="1" kern="1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𝑢𝑛𝑖𝑠h</m:t>
                        </m:r>
                      </m:e>
                      <m:sub>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𝑓𝑡</m:t>
                        </m:r>
                      </m:sub>
                    </m:sSub>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i="1" kern="1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𝑃𝑜𝑠𝑡</m:t>
                        </m:r>
                      </m:e>
                      <m:sub>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𝑡𝑚</m:t>
                        </m:r>
                      </m:sub>
                    </m:sSub>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m:t>
                    </m:r>
                    <m:nary>
                      <m:naryPr>
                        <m:chr m:val="∑"/>
                        <m:limLoc m:val="undOvr"/>
                        <m:supHide m:val="on"/>
                        <m:ctrlPr>
                          <a:rPr lang="zh-CN" altLang="zh-CN" i="1" kern="1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𝑡</m:t>
                        </m:r>
                      </m:sub>
                      <m:sup/>
                      <m:e>
                        <m:sSub>
                          <m:sSubPr>
                            <m:ctrlPr>
                              <a:rPr lang="zh-CN" altLang="zh-CN" i="1" kern="1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𝛾</m:t>
                            </m:r>
                          </m:e>
                          <m:sub>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𝑡</m:t>
                            </m:r>
                          </m:sub>
                        </m:sSub>
                        <m:sSub>
                          <m:sSubPr>
                            <m:ctrlPr>
                              <a:rPr lang="zh-CN" altLang="zh-CN" i="1" kern="1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𝑍</m:t>
                            </m:r>
                          </m:e>
                          <m:sub>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𝑓</m:t>
                            </m:r>
                          </m:sub>
                        </m:sSub>
                      </m:e>
                    </m:nary>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i="1" kern="100">
                            <a:solidFill>
                              <a:schemeClr val="tx1"/>
                            </a:solidFill>
                            <a:effectLst/>
                            <a:latin typeface="Cambria Math" panose="02040503050406030204" pitchFamily="18" charset="0"/>
                            <a:ea typeface="Cambria Math" panose="02040503050406030204" pitchFamily="18" charset="0"/>
                            <a:cs typeface="Cambria" panose="02040503050406030204" pitchFamily="18" charset="0"/>
                          </a:rPr>
                        </m:ctrlPr>
                      </m:sSubPr>
                      <m:e>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i="1" kern="100">
                            <a:solidFill>
                              <a:schemeClr val="tx1"/>
                            </a:solidFill>
                            <a:effectLst/>
                            <a:latin typeface="Cambria Math" panose="02040503050406030204" pitchFamily="18" charset="0"/>
                            <a:ea typeface="等线" panose="02010600030101010101" pitchFamily="2" charset="-122"/>
                            <a:cs typeface="Cambria" panose="02040503050406030204" pitchFamily="18" charset="0"/>
                          </a:rPr>
                          <m:t>𝜙</m:t>
                        </m:r>
                      </m:e>
                      <m:sub>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𝑡</m:t>
                        </m:r>
                      </m:sub>
                    </m:sSub>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 </m:t>
                    </m:r>
                    <m:sSub>
                      <m:sSubPr>
                        <m:ctrlPr>
                          <a:rPr lang="zh-CN" altLang="zh-CN" i="1" kern="100">
                            <a:solidFill>
                              <a:schemeClr val="tx1"/>
                            </a:solidFill>
                            <a:effectLst/>
                            <a:latin typeface="Cambria Math" panose="02040503050406030204" pitchFamily="18" charset="0"/>
                            <a:ea typeface="Cambria Math" panose="02040503050406030204" pitchFamily="18" charset="0"/>
                            <a:cs typeface="Cambria" panose="02040503050406030204" pitchFamily="18" charset="0"/>
                          </a:rPr>
                        </m:ctrlPr>
                      </m:sSubPr>
                      <m:e>
                        <m:r>
                          <a:rPr lang="en-US" altLang="zh-CN" i="1" kern="100">
                            <a:solidFill>
                              <a:schemeClr val="tx1"/>
                            </a:solidFill>
                            <a:effectLst/>
                            <a:latin typeface="Cambria Math" panose="02040503050406030204" pitchFamily="18" charset="0"/>
                            <a:ea typeface="等线" panose="02010600030101010101" pitchFamily="2" charset="-122"/>
                            <a:cs typeface="Cambria" panose="02040503050406030204" pitchFamily="18" charset="0"/>
                          </a:rPr>
                          <m:t>𝜙</m:t>
                        </m:r>
                      </m:e>
                      <m:sub>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𝑓</m:t>
                        </m:r>
                      </m:sub>
                    </m:sSub>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 </m:t>
                    </m:r>
                    <m:sSub>
                      <m:sSubPr>
                        <m:ctrlPr>
                          <a:rPr lang="zh-CN" altLang="zh-CN" i="1" kern="100">
                            <a:solidFill>
                              <a:schemeClr val="tx1"/>
                            </a:solidFill>
                            <a:effectLst/>
                            <a:latin typeface="Cambria Math" panose="02040503050406030204" pitchFamily="18" charset="0"/>
                            <a:ea typeface="Cambria Math" panose="02040503050406030204" pitchFamily="18" charset="0"/>
                            <a:cs typeface="Cambria" panose="02040503050406030204" pitchFamily="18" charset="0"/>
                          </a:rPr>
                        </m:ctrlPr>
                      </m:sSubPr>
                      <m:e>
                        <m:r>
                          <a:rPr lang="en-US" altLang="zh-CN" i="1" kern="100">
                            <a:solidFill>
                              <a:schemeClr val="tx1"/>
                            </a:solidFill>
                            <a:effectLst/>
                            <a:latin typeface="Cambria Math" panose="02040503050406030204" pitchFamily="18" charset="0"/>
                            <a:ea typeface="等线" panose="02010600030101010101" pitchFamily="2" charset="-122"/>
                            <a:cs typeface="Cambria" panose="02040503050406030204" pitchFamily="18" charset="0"/>
                          </a:rPr>
                          <m:t>𝜙</m:t>
                        </m:r>
                      </m:e>
                      <m:sub>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𝑐𝑡𝑚</m:t>
                        </m:r>
                      </m:sub>
                    </m:sSub>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 </m:t>
                    </m:r>
                    <m:sSub>
                      <m:sSubPr>
                        <m:ctrlPr>
                          <a:rPr lang="zh-CN" altLang="zh-CN" i="1" kern="100">
                            <a:solidFill>
                              <a:schemeClr val="tx1"/>
                            </a:solidFill>
                            <a:effectLst/>
                            <a:latin typeface="Cambria Math" panose="02040503050406030204" pitchFamily="18" charset="0"/>
                            <a:ea typeface="Cambria Math" panose="02040503050406030204" pitchFamily="18" charset="0"/>
                            <a:cs typeface="Cambria" panose="02040503050406030204" pitchFamily="18" charset="0"/>
                          </a:rPr>
                        </m:ctrlPr>
                      </m:sSubPr>
                      <m:e>
                        <m:r>
                          <a:rPr lang="en-US" altLang="zh-CN" i="1" kern="100">
                            <a:solidFill>
                              <a:schemeClr val="tx1"/>
                            </a:solidFill>
                            <a:effectLst/>
                            <a:latin typeface="Cambria Math" panose="02040503050406030204" pitchFamily="18" charset="0"/>
                            <a:ea typeface="等线" panose="02010600030101010101" pitchFamily="2" charset="-122"/>
                            <a:cs typeface="Cambria" panose="02040503050406030204" pitchFamily="18" charset="0"/>
                          </a:rPr>
                          <m:t>𝜙</m:t>
                        </m:r>
                      </m:e>
                      <m:sub>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𝑝</m:t>
                        </m:r>
                      </m:sub>
                    </m:sSub>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i="1" kern="1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𝜀</m:t>
                        </m:r>
                      </m:e>
                      <m:sub>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𝑓𝑐𝑡𝑚</m:t>
                        </m:r>
                      </m:sub>
                    </m:sSub>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b="0" i="1" kern="100"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b="0" i="1" kern="100"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m:t>
                    </m:r>
                    <m:r>
                      <a:rPr lang="zh-CN" altLang="zh-CN" i="1" kern="1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41</m:t>
                    </m:r>
                    <m:r>
                      <a:rPr lang="zh-CN" altLang="zh-CN" i="1" kern="1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oMath>
                </a14:m>
                <a:endParaRPr lang="en-US" altLang="zh-CN"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indent="266700">
                  <a:lnSpc>
                    <a:spcPct val="150000"/>
                  </a:lnSpc>
                </a:pPr>
                <a:r>
                  <a:rPr lang="zh-CN" altLang="en-US" b="1" dirty="0">
                    <a:solidFill>
                      <a:schemeClr val="tx1"/>
                    </a:solidFill>
                    <a:latin typeface="+mn-ea"/>
                  </a:rPr>
                  <a:t>绿色信贷政策对企业金融、经济、环境表现的影响</a:t>
                </a:r>
                <a14:m>
                  <m:oMath xmlns:m="http://schemas.openxmlformats.org/officeDocument/2006/math">
                    <m:r>
                      <a:rPr lang="zh-CN" altLang="en-US" b="1" i="1" kern="100"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𝑌</m:t>
                        </m:r>
                      </m:e>
                      <m:sub>
                        <m:r>
                          <a:rPr lang="en-US" altLang="zh-CN" i="1">
                            <a:solidFill>
                              <a:schemeClr val="tx1"/>
                            </a:solidFill>
                            <a:latin typeface="Cambria Math" panose="02040503050406030204" pitchFamily="18" charset="0"/>
                          </a:rPr>
                          <m:t>𝑓𝑡</m:t>
                        </m:r>
                      </m:sub>
                    </m:sSub>
                    <m:r>
                      <a:rPr lang="en-US" altLang="zh-CN" i="1">
                        <a:solidFill>
                          <a:schemeClr val="tx1"/>
                        </a:solidFill>
                        <a:latin typeface="Cambria Math" panose="02040503050406030204" pitchFamily="18" charset="0"/>
                      </a:rPr>
                      <m:t> =  </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𝛽</m:t>
                        </m:r>
                      </m:e>
                      <m:sub>
                        <m:r>
                          <a:rPr lang="en-US" altLang="zh-CN" i="1">
                            <a:solidFill>
                              <a:schemeClr val="tx1"/>
                            </a:solidFill>
                            <a:latin typeface="Cambria Math" panose="02040503050406030204" pitchFamily="18" charset="0"/>
                          </a:rPr>
                          <m:t>0</m:t>
                        </m:r>
                      </m:sub>
                    </m:s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𝑃𝑢𝑛𝑖𝑠h</m:t>
                        </m:r>
                      </m:e>
                      <m:sub>
                        <m:r>
                          <a:rPr lang="en-US" altLang="zh-CN" i="1">
                            <a:solidFill>
                              <a:schemeClr val="tx1"/>
                            </a:solidFill>
                            <a:latin typeface="Cambria Math" panose="02040503050406030204" pitchFamily="18" charset="0"/>
                          </a:rPr>
                          <m:t>𝑓𝑡</m:t>
                        </m:r>
                      </m:sub>
                    </m:sSub>
                    <m:r>
                      <a:rPr lang="en-US" altLang="zh-CN" i="1">
                        <a:solidFill>
                          <a:schemeClr val="tx1"/>
                        </a:solidFill>
                        <a:latin typeface="Cambria Math" panose="02040503050406030204" pitchFamily="18" charset="0"/>
                      </a:rPr>
                      <m:t> +</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𝛽</m:t>
                        </m:r>
                      </m:e>
                      <m:sub>
                        <m:r>
                          <a:rPr lang="en-US" altLang="zh-CN" i="1">
                            <a:solidFill>
                              <a:schemeClr val="tx1"/>
                            </a:solidFill>
                            <a:latin typeface="Cambria Math" panose="02040503050406030204" pitchFamily="18" charset="0"/>
                          </a:rPr>
                          <m:t>1</m:t>
                        </m:r>
                      </m:sub>
                    </m:sSub>
                    <m:r>
                      <a:rPr lang="en-US" altLang="zh-CN" i="1">
                        <a:solidFill>
                          <a:schemeClr val="tx1"/>
                        </a:solidFill>
                        <a:latin typeface="Cambria Math" panose="02040503050406030204" pitchFamily="18" charset="0"/>
                      </a:rPr>
                      <m:t>𝑃</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𝑢𝑛𝑖𝑠h</m:t>
                        </m:r>
                      </m:e>
                      <m:sub>
                        <m:r>
                          <a:rPr lang="en-US" altLang="zh-CN" i="1">
                            <a:solidFill>
                              <a:schemeClr val="tx1"/>
                            </a:solidFill>
                            <a:latin typeface="Cambria Math" panose="02040503050406030204" pitchFamily="18" charset="0"/>
                          </a:rPr>
                          <m:t>𝑓𝑡</m:t>
                        </m:r>
                      </m:sub>
                    </m:sSub>
                    <m:r>
                      <a:rPr lang="en-US" altLang="zh-CN" i="1">
                        <a:solidFill>
                          <a:schemeClr val="tx1"/>
                        </a:solidFill>
                        <a:latin typeface="Cambria Math" panose="02040503050406030204" pitchFamily="18" charset="0"/>
                      </a:rPr>
                      <m:t> ×</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𝑃𝑜𝑠𝑡</m:t>
                        </m:r>
                      </m:e>
                      <m:sub>
                        <m:r>
                          <a:rPr lang="en-US" altLang="zh-CN" i="1">
                            <a:solidFill>
                              <a:schemeClr val="tx1"/>
                            </a:solidFill>
                            <a:latin typeface="Cambria Math" panose="02040503050406030204" pitchFamily="18" charset="0"/>
                          </a:rPr>
                          <m:t>𝑡</m:t>
                        </m:r>
                      </m:sub>
                    </m:sSub>
                    <m:r>
                      <a:rPr lang="en-US" altLang="zh-CN" i="1">
                        <a:solidFill>
                          <a:schemeClr val="tx1"/>
                        </a:solidFill>
                        <a:latin typeface="Cambria Math" panose="02040503050406030204" pitchFamily="18" charset="0"/>
                      </a:rPr>
                      <m:t>+</m:t>
                    </m:r>
                    <m:nary>
                      <m:naryPr>
                        <m:chr m:val="∑"/>
                        <m:limLoc m:val="undOvr"/>
                        <m:supHide m:val="on"/>
                        <m:ctrlPr>
                          <a:rPr lang="zh-CN" altLang="zh-CN" i="1">
                            <a:solidFill>
                              <a:schemeClr val="tx1"/>
                            </a:solidFill>
                            <a:latin typeface="Cambria Math" panose="02040503050406030204" pitchFamily="18" charset="0"/>
                          </a:rPr>
                        </m:ctrlPr>
                      </m:naryPr>
                      <m:sub>
                        <m:r>
                          <a:rPr lang="en-US" altLang="zh-CN" i="1">
                            <a:solidFill>
                              <a:schemeClr val="tx1"/>
                            </a:solidFill>
                            <a:latin typeface="Cambria Math" panose="02040503050406030204" pitchFamily="18" charset="0"/>
                          </a:rPr>
                          <m:t>𝑡</m:t>
                        </m:r>
                      </m:sub>
                      <m:sup/>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𝛾</m:t>
                            </m:r>
                          </m:e>
                          <m:sub>
                            <m:r>
                              <a:rPr lang="en-US" altLang="zh-CN" i="1">
                                <a:solidFill>
                                  <a:schemeClr val="tx1"/>
                                </a:solidFill>
                                <a:latin typeface="Cambria Math" panose="02040503050406030204" pitchFamily="18" charset="0"/>
                              </a:rPr>
                              <m:t>𝑡</m:t>
                            </m:r>
                          </m:sub>
                        </m:s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𝑍</m:t>
                            </m:r>
                          </m:e>
                          <m:sub>
                            <m:r>
                              <a:rPr lang="en-US" altLang="zh-CN" i="1">
                                <a:solidFill>
                                  <a:schemeClr val="tx1"/>
                                </a:solidFill>
                                <a:latin typeface="Cambria Math" panose="02040503050406030204" pitchFamily="18" charset="0"/>
                              </a:rPr>
                              <m:t>𝑓</m:t>
                            </m:r>
                          </m:sub>
                        </m:sSub>
                      </m:e>
                    </m:nary>
                    <m:r>
                      <a:rPr lang="en-US" altLang="zh-CN" i="1">
                        <a:solidFill>
                          <a:schemeClr val="tx1"/>
                        </a:solidFill>
                        <a:latin typeface="Cambria Math" panose="02040503050406030204" pitchFamily="18" charset="0"/>
                      </a:rPr>
                      <m:t>   ×</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𝜙</m:t>
                        </m:r>
                      </m:e>
                      <m:sub>
                        <m:r>
                          <a:rPr lang="en-US" altLang="zh-CN" i="1">
                            <a:solidFill>
                              <a:schemeClr val="tx1"/>
                            </a:solidFill>
                            <a:latin typeface="Cambria Math" panose="02040503050406030204" pitchFamily="18" charset="0"/>
                          </a:rPr>
                          <m:t>𝑡</m:t>
                        </m:r>
                      </m:sub>
                    </m:sSub>
                    <m:r>
                      <a:rPr lang="en-US" altLang="zh-CN" i="1">
                        <a:solidFill>
                          <a:schemeClr val="tx1"/>
                        </a:solidFill>
                        <a:latin typeface="Cambria Math" panose="02040503050406030204" pitchFamily="18" charset="0"/>
                      </a:rPr>
                      <m:t> + </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𝜙</m:t>
                        </m:r>
                      </m:e>
                      <m:sub>
                        <m:r>
                          <a:rPr lang="en-US" altLang="zh-CN" i="1">
                            <a:solidFill>
                              <a:schemeClr val="tx1"/>
                            </a:solidFill>
                            <a:latin typeface="Cambria Math" panose="02040503050406030204" pitchFamily="18" charset="0"/>
                          </a:rPr>
                          <m:t>𝑓</m:t>
                        </m:r>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𝜙</m:t>
                        </m:r>
                      </m:e>
                      <m:sub>
                        <m:r>
                          <a:rPr lang="en-US" altLang="zh-CN" i="1">
                            <a:solidFill>
                              <a:schemeClr val="tx1"/>
                            </a:solidFill>
                            <a:latin typeface="Cambria Math" panose="02040503050406030204" pitchFamily="18" charset="0"/>
                          </a:rPr>
                          <m:t>𝑡</m:t>
                        </m:r>
                      </m:sub>
                    </m:sSub>
                    <m:r>
                      <a:rPr lang="en-US" altLang="zh-CN" i="1">
                        <a:solidFill>
                          <a:schemeClr val="tx1"/>
                        </a:solidFill>
                        <a:latin typeface="Cambria Math" panose="02040503050406030204" pitchFamily="18" charset="0"/>
                      </a:rPr>
                      <m:t>+ </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𝜀</m:t>
                        </m:r>
                      </m:e>
                      <m:sub>
                        <m:r>
                          <a:rPr lang="en-US" altLang="zh-CN" i="1">
                            <a:solidFill>
                              <a:schemeClr val="tx1"/>
                            </a:solidFill>
                            <a:latin typeface="Cambria Math" panose="02040503050406030204" pitchFamily="18" charset="0"/>
                          </a:rPr>
                          <m:t>𝑓𝑡</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   </m:t>
                    </m:r>
                    <m:r>
                      <a:rPr lang="zh-CN"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42</m:t>
                    </m:r>
                    <m:r>
                      <a:rPr lang="zh-CN"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zh-CN"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lvl="1"/>
                <a:r>
                  <a:rPr kumimoji="1" lang="zh-CN" altLang="en-US" dirty="0"/>
                  <a:t>其中</a:t>
                </a: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𝐹𝑙𝑜𝑎𝑡𝑖𝑛𝑔</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𝑓𝑐𝑡𝑚𝑝</m:t>
                        </m:r>
                      </m:sub>
                    </m:sSub>
                  </m:oMath>
                </a14:m>
                <a:r>
                  <a:rPr kumimoji="1" lang="zh-CN" altLang="en-US" dirty="0"/>
                  <a:t>是</a:t>
                </a:r>
                <a:r>
                  <a:rPr kumimoji="1" lang="en-US" altLang="zh-CN" dirty="0"/>
                  <a:t>c</a:t>
                </a:r>
                <a:r>
                  <a:rPr kumimoji="1" lang="zh-CN" altLang="en-US" dirty="0"/>
                  <a:t>支行在第</a:t>
                </a:r>
                <a:r>
                  <a:rPr kumimoji="1" lang="en-US" altLang="zh-CN" dirty="0"/>
                  <a:t>t</a:t>
                </a:r>
                <a:r>
                  <a:rPr kumimoji="1" lang="zh-CN" altLang="en-US" dirty="0"/>
                  <a:t>年第</a:t>
                </a:r>
                <a:r>
                  <a:rPr kumimoji="1" lang="en-US" altLang="zh-CN" dirty="0"/>
                  <a:t>m</a:t>
                </a:r>
                <a:r>
                  <a:rPr kumimoji="1" lang="zh-CN" altLang="en-US" dirty="0"/>
                  <a:t>个月向</a:t>
                </a:r>
                <a:r>
                  <a:rPr kumimoji="1" lang="en-US" altLang="zh-CN" dirty="0"/>
                  <a:t>f</a:t>
                </a:r>
                <a:r>
                  <a:rPr kumimoji="1" lang="zh-CN" altLang="en-US" dirty="0"/>
                  <a:t>公司贷款利率的浮动比率，期限为</a:t>
                </a:r>
                <a:r>
                  <a:rPr kumimoji="1" lang="en-US" altLang="zh-CN" dirty="0"/>
                  <a:t>p</a:t>
                </a:r>
              </a:p>
              <a:p>
                <a:pPr lvl="1"/>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𝑃𝑢𝑛𝑖𝑠h</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𝑓𝑡</m:t>
                        </m:r>
                      </m:sub>
                    </m:sSub>
                  </m:oMath>
                </a14:m>
                <a:r>
                  <a:rPr lang="zh-CN" altLang="zh-CN" dirty="0"/>
                  <a:t>是一个虚拟变量，当企业</a:t>
                </a:r>
                <a:r>
                  <a:rPr lang="en-US" altLang="zh-CN" dirty="0"/>
                  <a:t>f</a:t>
                </a:r>
                <a:r>
                  <a:rPr lang="zh-CN" altLang="zh-CN" dirty="0"/>
                  <a:t>在第</a:t>
                </a:r>
                <a:r>
                  <a:rPr lang="en-US" altLang="zh-CN" dirty="0"/>
                  <a:t>t</a:t>
                </a:r>
                <a:r>
                  <a:rPr lang="zh-CN" altLang="zh-CN" dirty="0"/>
                  <a:t>年及以后被行政机构处罚时，该变量为</a:t>
                </a:r>
                <a:r>
                  <a:rPr lang="en-US" altLang="zh-CN" dirty="0"/>
                  <a:t>1</a:t>
                </a:r>
                <a:r>
                  <a:rPr lang="zh-CN" altLang="zh-CN" dirty="0"/>
                  <a:t>，否则为</a:t>
                </a:r>
                <a:r>
                  <a:rPr lang="en-US" altLang="zh-CN" dirty="0"/>
                  <a:t>0</a:t>
                </a:r>
              </a:p>
              <a:p>
                <a:pPr lvl="1"/>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 </m:t>
                        </m:r>
                        <m:r>
                          <a:rPr lang="en-US" altLang="zh-CN">
                            <a:latin typeface="Cambria Math" panose="02040503050406030204" pitchFamily="18" charset="0"/>
                          </a:rPr>
                          <m:t>𝑃𝑜𝑠𝑡</m:t>
                        </m:r>
                      </m:e>
                      <m:sub>
                        <m:r>
                          <a:rPr lang="en-US" altLang="zh-CN">
                            <a:latin typeface="Cambria Math" panose="02040503050406030204" pitchFamily="18" charset="0"/>
                          </a:rPr>
                          <m:t>𝑡𝑚</m:t>
                        </m:r>
                      </m:sub>
                    </m:sSub>
                  </m:oMath>
                </a14:m>
                <a:r>
                  <a:rPr lang="zh-CN" altLang="zh-CN" dirty="0"/>
                  <a:t>也是一个虚拟变量，在</a:t>
                </a:r>
                <a:r>
                  <a:rPr lang="en-US" altLang="zh-CN" dirty="0"/>
                  <a:t>2012</a:t>
                </a:r>
                <a:r>
                  <a:rPr lang="zh-CN" altLang="zh-CN" dirty="0"/>
                  <a:t>年</a:t>
                </a:r>
                <a:r>
                  <a:rPr lang="en-US" altLang="zh-CN" dirty="0"/>
                  <a:t>2</a:t>
                </a:r>
                <a:r>
                  <a:rPr lang="zh-CN" altLang="zh-CN" dirty="0"/>
                  <a:t>月</a:t>
                </a:r>
                <a:r>
                  <a:rPr lang="en-US" altLang="zh-CN" dirty="0"/>
                  <a:t>(</a:t>
                </a:r>
                <a:r>
                  <a:rPr lang="zh-CN" altLang="zh-CN" dirty="0"/>
                  <a:t>中国绿色信贷指导方针生效之日</a:t>
                </a:r>
                <a:r>
                  <a:rPr lang="en-US" altLang="zh-CN" dirty="0"/>
                  <a:t>)</a:t>
                </a:r>
                <a:r>
                  <a:rPr lang="zh-CN" altLang="zh-CN" dirty="0"/>
                  <a:t>之前的所有时间都取</a:t>
                </a:r>
                <a:r>
                  <a:rPr lang="en-US" altLang="zh-CN" dirty="0"/>
                  <a:t>0</a:t>
                </a:r>
                <a:r>
                  <a:rPr lang="zh-CN" altLang="zh-CN" dirty="0"/>
                  <a:t>值，从</a:t>
                </a:r>
                <a:r>
                  <a:rPr lang="en-US" altLang="zh-CN" dirty="0"/>
                  <a:t>2012</a:t>
                </a:r>
                <a:r>
                  <a:rPr lang="zh-CN" altLang="zh-CN" dirty="0"/>
                  <a:t>年</a:t>
                </a:r>
                <a:r>
                  <a:rPr lang="en-US" altLang="zh-CN" dirty="0"/>
                  <a:t>2</a:t>
                </a:r>
                <a:r>
                  <a:rPr lang="zh-CN" altLang="zh-CN" dirty="0"/>
                  <a:t>月起取</a:t>
                </a:r>
                <a:r>
                  <a:rPr lang="en-US" altLang="zh-CN" dirty="0"/>
                  <a:t>1</a:t>
                </a:r>
                <a:r>
                  <a:rPr lang="zh-CN" altLang="zh-CN" dirty="0"/>
                  <a:t>值</a:t>
                </a:r>
                <a:endParaRPr lang="en-US" altLang="zh-CN" dirty="0"/>
              </a:p>
              <a:p>
                <a:pPr lvl="1"/>
                <a14:m>
                  <m:oMath xmlns:m="http://schemas.openxmlformats.org/officeDocument/2006/math">
                    <m:sSub>
                      <m:sSubPr>
                        <m:ctrlPr>
                          <a:rPr lang="zh-CN" altLang="zh-CN" i="1" kern="100"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𝑍</m:t>
                        </m:r>
                      </m:e>
                      <m:sub>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𝑓</m:t>
                        </m:r>
                      </m:sub>
                    </m:sSub>
                    <m:r>
                      <a:rPr lang="zh-CN" altLang="en-US" i="1" kern="100">
                        <a:solidFill>
                          <a:schemeClr val="tx1"/>
                        </a:solidFill>
                        <a:latin typeface="Cambria Math" panose="02040503050406030204" pitchFamily="18" charset="0"/>
                        <a:cs typeface="Times New Roman" panose="02020603050405020304" pitchFamily="18" charset="0"/>
                      </a:rPr>
                      <m:t>是</m:t>
                    </m:r>
                  </m:oMath>
                </a14:m>
                <a:r>
                  <a:rPr lang="zh-CN" altLang="en-US" dirty="0">
                    <a:latin typeface="+mn-ea"/>
                  </a:rPr>
                  <a:t>企业</a:t>
                </a:r>
                <a:r>
                  <a:rPr lang="en-US" altLang="zh-CN" dirty="0">
                    <a:latin typeface="+mn-ea"/>
                  </a:rPr>
                  <a:t>f</a:t>
                </a:r>
                <a:r>
                  <a:rPr lang="zh-CN" altLang="en-US" dirty="0">
                    <a:latin typeface="+mn-ea"/>
                  </a:rPr>
                  <a:t>的初始表现指标，包括固定资产和劳动力雇佣</a:t>
                </a:r>
                <a:endParaRPr lang="en-US" altLang="zh-CN" dirty="0">
                  <a:latin typeface="+mn-ea"/>
                </a:endParaRPr>
              </a:p>
              <a:p>
                <a:pPr lvl="1"/>
                <a14:m>
                  <m:oMath xmlns:m="http://schemas.openxmlformats.org/officeDocument/2006/math">
                    <m:sSub>
                      <m:sSubPr>
                        <m:ctrlPr>
                          <a:rPr lang="zh-CN" altLang="zh-CN" i="1" kern="100" smtClean="0">
                            <a:solidFill>
                              <a:schemeClr val="tx1"/>
                            </a:solidFill>
                            <a:effectLst/>
                            <a:latin typeface="Cambria Math" panose="02040503050406030204" pitchFamily="18" charset="0"/>
                            <a:ea typeface="Cambria Math" panose="02040503050406030204" pitchFamily="18" charset="0"/>
                            <a:cs typeface="Cambria" panose="02040503050406030204" pitchFamily="18" charset="0"/>
                          </a:rPr>
                        </m:ctrlPr>
                      </m:sSubPr>
                      <m:e>
                        <m:r>
                          <a:rPr lang="en-US" altLang="zh-CN" i="1" kern="100">
                            <a:solidFill>
                              <a:schemeClr val="tx1"/>
                            </a:solidFill>
                            <a:effectLst/>
                            <a:latin typeface="Cambria Math" panose="02040503050406030204" pitchFamily="18" charset="0"/>
                            <a:ea typeface="等线" panose="02010600030101010101" pitchFamily="2" charset="-122"/>
                            <a:cs typeface="Cambria" panose="02040503050406030204" pitchFamily="18" charset="0"/>
                          </a:rPr>
                          <m:t>𝜙</m:t>
                        </m:r>
                      </m:e>
                      <m:sub>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𝑝</m:t>
                        </m:r>
                      </m:sub>
                    </m:sSub>
                  </m:oMath>
                </a14:m>
                <a:r>
                  <a:rPr lang="zh-CN" altLang="en-US" dirty="0">
                    <a:latin typeface="+mn-ea"/>
                  </a:rPr>
                  <a:t>等是各种固定效应</a:t>
                </a:r>
              </a:p>
            </p:txBody>
          </p:sp>
        </mc:Choice>
        <mc:Fallback>
          <p:sp>
            <p:nvSpPr>
              <p:cNvPr id="2" name="内容占位符 1">
                <a:extLst>
                  <a:ext uri="{FF2B5EF4-FFF2-40B4-BE49-F238E27FC236}">
                    <a16:creationId xmlns:a16="http://schemas.microsoft.com/office/drawing/2014/main" id="{9099F137-CD9F-0EC0-CF9F-9BDCDB081D76}"/>
                  </a:ext>
                </a:extLst>
              </p:cNvPr>
              <p:cNvSpPr>
                <a:spLocks noGrp="1" noRot="1" noChangeAspect="1" noMove="1" noResize="1" noEditPoints="1" noAdjustHandles="1" noChangeArrowheads="1" noChangeShapeType="1" noTextEdit="1"/>
              </p:cNvSpPr>
              <p:nvPr>
                <p:ph idx="1"/>
              </p:nvPr>
            </p:nvSpPr>
            <p:spPr>
              <a:blipFill>
                <a:blip r:embed="rId2"/>
                <a:stretch>
                  <a:fillRect r="-606"/>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09AE58F8-C864-A9A7-88F9-E6F9D1C0E0B0}"/>
              </a:ext>
            </a:extLst>
          </p:cNvPr>
          <p:cNvSpPr>
            <a:spLocks noGrp="1"/>
          </p:cNvSpPr>
          <p:nvPr>
            <p:ph type="title"/>
          </p:nvPr>
        </p:nvSpPr>
        <p:spPr/>
        <p:txBody>
          <a:bodyPr/>
          <a:lstStyle/>
          <a:p>
            <a:r>
              <a:rPr kumimoji="1" lang="zh-CN" altLang="en-US" dirty="0"/>
              <a:t>实证研究</a:t>
            </a:r>
            <a:r>
              <a:rPr kumimoji="1" lang="en-US" altLang="zh-CN" dirty="0"/>
              <a:t>——</a:t>
            </a:r>
            <a:r>
              <a:rPr kumimoji="1" lang="zh-CN" altLang="en-US" dirty="0"/>
              <a:t>双重差分模型</a:t>
            </a:r>
          </a:p>
        </p:txBody>
      </p:sp>
    </p:spTree>
    <p:extLst>
      <p:ext uri="{BB962C8B-B14F-4D97-AF65-F5344CB8AC3E}">
        <p14:creationId xmlns:p14="http://schemas.microsoft.com/office/powerpoint/2010/main" val="1033329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9099F137-CD9F-0EC0-CF9F-9BDCDB081D76}"/>
                  </a:ext>
                </a:extLst>
              </p:cNvPr>
              <p:cNvSpPr>
                <a:spLocks noGrp="1"/>
              </p:cNvSpPr>
              <p:nvPr>
                <p:ph idx="1"/>
              </p:nvPr>
            </p:nvSpPr>
            <p:spPr>
              <a:xfrm>
                <a:off x="1122412" y="1207008"/>
                <a:ext cx="10058400" cy="4793742"/>
              </a:xfrm>
            </p:spPr>
            <p:txBody>
              <a:bodyPr>
                <a:normAutofit/>
              </a:bodyPr>
              <a:lstStyle/>
              <a:p>
                <a:pPr indent="266700" algn="just">
                  <a:lnSpc>
                    <a:spcPct val="150000"/>
                  </a:lnSpc>
                </a:pPr>
                <a14:m>
                  <m:oMath xmlns:m="http://schemas.openxmlformats.org/officeDocument/2006/math">
                    <m:r>
                      <m:rPr>
                        <m:nor/>
                      </m:rPr>
                      <a:rPr lang="zh-CN" altLang="en-US"/>
                      <m:t>公司的银行贷款和经济数据</m:t>
                    </m:r>
                  </m:oMath>
                </a14:m>
                <a:endParaRPr lang="en-US" altLang="zh-CN" dirty="0"/>
              </a:p>
              <a:p>
                <a:pPr lvl="1"/>
                <a14:m>
                  <m:oMath xmlns:m="http://schemas.openxmlformats.org/officeDocument/2006/math">
                    <m:r>
                      <a:rPr lang="zh-CN" altLang="en-US" i="1" dirty="0">
                        <a:latin typeface="Cambria Math" panose="02040503050406030204" pitchFamily="18" charset="0"/>
                      </a:rPr>
                      <m:t>来自</m:t>
                    </m:r>
                  </m:oMath>
                </a14:m>
                <a:r>
                  <a:rPr kumimoji="1" lang="zh-CN" altLang="en-US" dirty="0"/>
                  <a:t>“五大行”之一的银行贷款数据</a:t>
                </a:r>
                <a:endParaRPr kumimoji="1" lang="en-US" altLang="zh-CN" dirty="0"/>
              </a:p>
              <a:p>
                <a:pPr lvl="1"/>
                <a:r>
                  <a:rPr kumimoji="1" lang="zh-CN" altLang="en-US" dirty="0"/>
                  <a:t>与工业企业年度调查</a:t>
                </a:r>
                <a:r>
                  <a:rPr kumimoji="1" lang="en-US" altLang="zh-CN" dirty="0"/>
                  <a:t>ASIF</a:t>
                </a:r>
                <a:r>
                  <a:rPr kumimoji="1" lang="zh-CN" altLang="en-US" dirty="0"/>
                  <a:t>合并</a:t>
                </a:r>
                <a:endParaRPr kumimoji="1" lang="en-US" altLang="zh-CN" dirty="0"/>
              </a:p>
              <a:p>
                <a:pPr lvl="1"/>
                <a:r>
                  <a:rPr kumimoji="1" lang="zh-CN" altLang="en-US" dirty="0"/>
                  <a:t>数据集中包含</a:t>
                </a:r>
                <a:r>
                  <a:rPr kumimoji="1" lang="en-US" altLang="zh-CN" dirty="0"/>
                  <a:t>2009</a:t>
                </a:r>
                <a:r>
                  <a:rPr kumimoji="1" lang="zh-CN" altLang="en-US" dirty="0"/>
                  <a:t>年至</a:t>
                </a:r>
                <a:r>
                  <a:rPr kumimoji="1" lang="en-US" altLang="zh-CN" dirty="0"/>
                  <a:t>2015</a:t>
                </a:r>
                <a:r>
                  <a:rPr kumimoji="1" lang="zh-CN" altLang="en-US" dirty="0"/>
                  <a:t>年约</a:t>
                </a:r>
                <a:r>
                  <a:rPr kumimoji="1" lang="en-US" altLang="zh-CN" dirty="0"/>
                  <a:t>13</a:t>
                </a:r>
                <a:r>
                  <a:rPr kumimoji="1" lang="zh-CN" altLang="en-US" dirty="0"/>
                  <a:t>万笔企业贷款信息</a:t>
                </a:r>
                <a:endParaRPr kumimoji="1" lang="en-US" altLang="zh-CN" dirty="0"/>
              </a:p>
              <a:p>
                <a:pPr indent="266700" algn="just">
                  <a:lnSpc>
                    <a:spcPct val="150000"/>
                  </a:lnSpc>
                </a:pPr>
                <a:r>
                  <a:rPr lang="zh-CN" altLang="zh-CN" dirty="0"/>
                  <a:t>公司的环境处罚数据</a:t>
                </a:r>
                <a:endParaRPr lang="en-US" altLang="zh-CN" dirty="0"/>
              </a:p>
              <a:p>
                <a:pPr lvl="1"/>
                <a14:m>
                  <m:oMath xmlns:m="http://schemas.openxmlformats.org/officeDocument/2006/math">
                    <m:r>
                      <a:rPr lang="zh-CN" altLang="en-US" i="1" dirty="0">
                        <a:latin typeface="Cambria Math" panose="02040503050406030204" pitchFamily="18" charset="0"/>
                      </a:rPr>
                      <m:t>是评价企业遵纪守法程度最全面、最容易获取的数据来源</m:t>
                    </m:r>
                  </m:oMath>
                </a14:m>
                <a:endParaRPr kumimoji="1" lang="en-US" altLang="zh-CN" sz="2100" dirty="0"/>
              </a:p>
              <a:p>
                <a:pPr lvl="1"/>
                <a:r>
                  <a:rPr kumimoji="1" lang="zh-CN" altLang="zh-CN" sz="2100" dirty="0"/>
                  <a:t>由中国知名环保非政府组织公众与环境研究中心</a:t>
                </a:r>
                <a:r>
                  <a:rPr kumimoji="1" lang="en-US" altLang="zh-CN" sz="2100" dirty="0"/>
                  <a:t>(IPEA)</a:t>
                </a:r>
                <a:r>
                  <a:rPr kumimoji="1" lang="zh-CN" altLang="zh-CN" sz="2100" dirty="0"/>
                  <a:t>收集</a:t>
                </a:r>
                <a:endParaRPr kumimoji="1" lang="en-US" altLang="zh-CN" sz="2100" dirty="0"/>
              </a:p>
              <a:p>
                <a:pPr lvl="1"/>
                <a:r>
                  <a:rPr kumimoji="1" lang="zh-CN" altLang="en-US" sz="2100" dirty="0"/>
                  <a:t>数据库提供了自</a:t>
                </a:r>
                <a:r>
                  <a:rPr kumimoji="1" lang="en-US" altLang="zh-CN" sz="2100" dirty="0"/>
                  <a:t>2004</a:t>
                </a:r>
                <a:r>
                  <a:rPr kumimoji="1" lang="zh-CN" altLang="en-US" sz="2100" dirty="0"/>
                  <a:t>年起引发环境处罚的公司详细信息</a:t>
                </a:r>
                <a:endParaRPr kumimoji="1" lang="en-US" altLang="zh-CN" sz="2100" dirty="0"/>
              </a:p>
              <a:p>
                <a:pPr indent="266700" algn="just">
                  <a:lnSpc>
                    <a:spcPct val="150000"/>
                  </a:lnSpc>
                </a:pPr>
                <a:r>
                  <a:rPr lang="zh-CN" altLang="zh-CN" dirty="0"/>
                  <a:t>企业污染数据</a:t>
                </a:r>
                <a:endParaRPr lang="en-US" altLang="zh-CN" dirty="0"/>
              </a:p>
              <a:p>
                <a:pPr lvl="1"/>
                <a14:m>
                  <m:oMath xmlns:m="http://schemas.openxmlformats.org/officeDocument/2006/math">
                    <m:r>
                      <a:rPr lang="zh-CN" altLang="en-US" i="1" dirty="0">
                        <a:latin typeface="Cambria Math" panose="02040503050406030204" pitchFamily="18" charset="0"/>
                      </a:rPr>
                      <m:t>数据来源于中国污染企业年度环境调查</m:t>
                    </m:r>
                    <m:r>
                      <a:rPr lang="en-US" altLang="zh-CN" i="1" dirty="0">
                        <a:latin typeface="Cambria Math" panose="02040503050406030204" pitchFamily="18" charset="0"/>
                      </a:rPr>
                      <m:t>(</m:t>
                    </m:r>
                    <m:r>
                      <a:rPr lang="en-US" altLang="zh-CN" i="1" dirty="0">
                        <a:latin typeface="Cambria Math" panose="02040503050406030204" pitchFamily="18" charset="0"/>
                      </a:rPr>
                      <m:t>𝐴𝐸𝑆𝑃𝐹</m:t>
                    </m:r>
                    <m:r>
                      <a:rPr lang="en-US" altLang="zh-CN" i="1" dirty="0">
                        <a:latin typeface="Cambria Math" panose="02040503050406030204" pitchFamily="18" charset="0"/>
                      </a:rPr>
                      <m:t>)</m:t>
                    </m:r>
                  </m:oMath>
                </a14:m>
                <a:endParaRPr lang="en-US" altLang="zh-CN" dirty="0"/>
              </a:p>
              <a:p>
                <a:pPr indent="266700" algn="just">
                  <a:lnSpc>
                    <a:spcPct val="150000"/>
                  </a:lnSpc>
                </a:pPr>
                <a:endParaRPr lang="zh-CN" altLang="en-US" dirty="0"/>
              </a:p>
            </p:txBody>
          </p:sp>
        </mc:Choice>
        <mc:Fallback xmlns="">
          <p:sp>
            <p:nvSpPr>
              <p:cNvPr id="2" name="内容占位符 1">
                <a:extLst>
                  <a:ext uri="{FF2B5EF4-FFF2-40B4-BE49-F238E27FC236}">
                    <a16:creationId xmlns:a16="http://schemas.microsoft.com/office/drawing/2014/main" id="{9099F137-CD9F-0EC0-CF9F-9BDCDB081D76}"/>
                  </a:ext>
                </a:extLst>
              </p:cNvPr>
              <p:cNvSpPr>
                <a:spLocks noGrp="1" noRot="1" noChangeAspect="1" noMove="1" noResize="1" noEditPoints="1" noAdjustHandles="1" noChangeArrowheads="1" noChangeShapeType="1" noTextEdit="1"/>
              </p:cNvSpPr>
              <p:nvPr>
                <p:ph idx="1"/>
              </p:nvPr>
            </p:nvSpPr>
            <p:spPr>
              <a:xfrm>
                <a:off x="1122412" y="1207008"/>
                <a:ext cx="10058400" cy="4793742"/>
              </a:xfrm>
              <a:blipFill>
                <a:blip r:embed="rId2"/>
                <a:stretch>
                  <a:fillRect/>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09AE58F8-C864-A9A7-88F9-E6F9D1C0E0B0}"/>
              </a:ext>
            </a:extLst>
          </p:cNvPr>
          <p:cNvSpPr>
            <a:spLocks noGrp="1"/>
          </p:cNvSpPr>
          <p:nvPr>
            <p:ph type="title"/>
          </p:nvPr>
        </p:nvSpPr>
        <p:spPr/>
        <p:txBody>
          <a:bodyPr/>
          <a:lstStyle/>
          <a:p>
            <a:r>
              <a:rPr kumimoji="1" lang="zh-CN" altLang="en-US" dirty="0"/>
              <a:t>实证研究</a:t>
            </a:r>
            <a:r>
              <a:rPr kumimoji="1" lang="en-US" altLang="zh-CN" dirty="0"/>
              <a:t>——</a:t>
            </a:r>
            <a:r>
              <a:rPr kumimoji="1" lang="zh-CN" altLang="en-US" dirty="0"/>
              <a:t>数据</a:t>
            </a:r>
          </a:p>
        </p:txBody>
      </p:sp>
    </p:spTree>
    <p:extLst>
      <p:ext uri="{BB962C8B-B14F-4D97-AF65-F5344CB8AC3E}">
        <p14:creationId xmlns:p14="http://schemas.microsoft.com/office/powerpoint/2010/main" val="1404169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9099F137-CD9F-0EC0-CF9F-9BDCDB081D76}"/>
                  </a:ext>
                </a:extLst>
              </p:cNvPr>
              <p:cNvSpPr>
                <a:spLocks noGrp="1"/>
              </p:cNvSpPr>
              <p:nvPr>
                <p:ph idx="1"/>
              </p:nvPr>
            </p:nvSpPr>
            <p:spPr>
              <a:xfrm>
                <a:off x="1122412" y="1207008"/>
                <a:ext cx="10058400" cy="2187702"/>
              </a:xfrm>
            </p:spPr>
            <p:txBody>
              <a:bodyPr>
                <a:normAutofit fontScale="92500"/>
              </a:bodyPr>
              <a:lstStyle/>
              <a:p>
                <a:pPr indent="266700" algn="just">
                  <a:lnSpc>
                    <a:spcPct val="150000"/>
                  </a:lnSpc>
                </a:pPr>
                <a14:m>
                  <m:oMath xmlns:m="http://schemas.openxmlformats.org/officeDocument/2006/math">
                    <m:r>
                      <a:rPr lang="en-US" altLang="zh-CN" i="1" dirty="0" smtClean="0">
                        <a:latin typeface="Cambria Math" panose="02040503050406030204" pitchFamily="18" charset="0"/>
                      </a:rPr>
                      <m:t>𝑃𝑢𝑛𝑖𝑠h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𝑃𝑜𝑠𝑡</m:t>
                    </m:r>
                  </m:oMath>
                </a14:m>
                <a:r>
                  <a:rPr lang="zh-CN" altLang="en-US" dirty="0"/>
                  <a:t>系数显著为正，证明绿色信贷监管政策的加强提高了环境表现较差企业的贷款成本</a:t>
                </a:r>
                <a:endParaRPr lang="en-US" altLang="zh-CN" dirty="0"/>
              </a:p>
              <a:p>
                <a:pPr indent="266700" algn="just">
                  <a:lnSpc>
                    <a:spcPct val="150000"/>
                  </a:lnSpc>
                </a:pPr>
                <a:r>
                  <a:rPr lang="zh-CN" altLang="en-US" dirty="0"/>
                  <a:t>为保证该贷款成本的增加是源于绿色信贷监管的加强而非企业间预先存在的差异，进行平行趋势检验。在</a:t>
                </a:r>
                <a:r>
                  <a:rPr lang="en-US" altLang="zh-CN" dirty="0"/>
                  <a:t>2012</a:t>
                </a:r>
                <a:r>
                  <a:rPr lang="zh-CN" altLang="en-US" dirty="0"/>
                  <a:t>年之前的系数接近</a:t>
                </a:r>
                <a:r>
                  <a:rPr lang="en-US" altLang="zh-CN" dirty="0"/>
                  <a:t>0</a:t>
                </a:r>
              </a:p>
            </p:txBody>
          </p:sp>
        </mc:Choice>
        <mc:Fallback xmlns="">
          <p:sp>
            <p:nvSpPr>
              <p:cNvPr id="2" name="内容占位符 1">
                <a:extLst>
                  <a:ext uri="{FF2B5EF4-FFF2-40B4-BE49-F238E27FC236}">
                    <a16:creationId xmlns:a16="http://schemas.microsoft.com/office/drawing/2014/main" id="{9099F137-CD9F-0EC0-CF9F-9BDCDB081D76}"/>
                  </a:ext>
                </a:extLst>
              </p:cNvPr>
              <p:cNvSpPr>
                <a:spLocks noGrp="1" noRot="1" noChangeAspect="1" noMove="1" noResize="1" noEditPoints="1" noAdjustHandles="1" noChangeArrowheads="1" noChangeShapeType="1" noTextEdit="1"/>
              </p:cNvSpPr>
              <p:nvPr>
                <p:ph idx="1"/>
              </p:nvPr>
            </p:nvSpPr>
            <p:spPr>
              <a:xfrm>
                <a:off x="1122412" y="1207008"/>
                <a:ext cx="10058400" cy="2187702"/>
              </a:xfrm>
              <a:blipFill>
                <a:blip r:embed="rId2"/>
                <a:stretch>
                  <a:fillRect r="-1697" b="-5571"/>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09AE58F8-C864-A9A7-88F9-E6F9D1C0E0B0}"/>
              </a:ext>
            </a:extLst>
          </p:cNvPr>
          <p:cNvSpPr>
            <a:spLocks noGrp="1"/>
          </p:cNvSpPr>
          <p:nvPr>
            <p:ph type="title"/>
          </p:nvPr>
        </p:nvSpPr>
        <p:spPr/>
        <p:txBody>
          <a:bodyPr/>
          <a:lstStyle/>
          <a:p>
            <a:r>
              <a:rPr kumimoji="1" lang="zh-CN" altLang="en-US" dirty="0"/>
              <a:t>实证研究</a:t>
            </a:r>
            <a:r>
              <a:rPr kumimoji="1" lang="en-US" altLang="zh-CN" dirty="0"/>
              <a:t>——</a:t>
            </a:r>
            <a:r>
              <a:rPr kumimoji="1" lang="zh-CN" altLang="en-US" dirty="0"/>
              <a:t>基础结果</a:t>
            </a:r>
          </a:p>
        </p:txBody>
      </p:sp>
      <p:pic>
        <p:nvPicPr>
          <p:cNvPr id="5" name="图片 4">
            <a:extLst>
              <a:ext uri="{FF2B5EF4-FFF2-40B4-BE49-F238E27FC236}">
                <a16:creationId xmlns:a16="http://schemas.microsoft.com/office/drawing/2014/main" id="{64AC30A5-658E-5332-E94E-235382099543}"/>
              </a:ext>
            </a:extLst>
          </p:cNvPr>
          <p:cNvPicPr>
            <a:picLocks noChangeAspect="1"/>
          </p:cNvPicPr>
          <p:nvPr/>
        </p:nvPicPr>
        <p:blipFill rotWithShape="1">
          <a:blip r:embed="rId3"/>
          <a:srcRect l="3535" t="11141" r="-476" b="28639"/>
          <a:stretch/>
        </p:blipFill>
        <p:spPr>
          <a:xfrm>
            <a:off x="90060" y="3394710"/>
            <a:ext cx="7166750" cy="3459861"/>
          </a:xfrm>
          <a:prstGeom prst="rect">
            <a:avLst/>
          </a:prstGeom>
        </p:spPr>
      </p:pic>
      <p:sp>
        <p:nvSpPr>
          <p:cNvPr id="7" name="矩形 6">
            <a:extLst>
              <a:ext uri="{FF2B5EF4-FFF2-40B4-BE49-F238E27FC236}">
                <a16:creationId xmlns:a16="http://schemas.microsoft.com/office/drawing/2014/main" id="{E0F40BF0-846D-EC1C-52A2-C16A6778D91A}"/>
              </a:ext>
            </a:extLst>
          </p:cNvPr>
          <p:cNvSpPr/>
          <p:nvPr/>
        </p:nvSpPr>
        <p:spPr>
          <a:xfrm>
            <a:off x="2772737" y="4240085"/>
            <a:ext cx="4297383" cy="240030"/>
          </a:xfrm>
          <a:prstGeom prst="rect">
            <a:avLst/>
          </a:prstGeom>
          <a:noFill/>
          <a:ln>
            <a:solidFill>
              <a:srgbClr val="FF0000"/>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6D418507-5CCD-B550-E1E1-6BD07EC7691A}"/>
              </a:ext>
            </a:extLst>
          </p:cNvPr>
          <p:cNvPicPr>
            <a:picLocks noChangeAspect="1"/>
          </p:cNvPicPr>
          <p:nvPr/>
        </p:nvPicPr>
        <p:blipFill>
          <a:blip r:embed="rId4"/>
          <a:stretch>
            <a:fillRect/>
          </a:stretch>
        </p:blipFill>
        <p:spPr>
          <a:xfrm>
            <a:off x="7100336" y="3576947"/>
            <a:ext cx="5678301" cy="3234392"/>
          </a:xfrm>
          <a:prstGeom prst="rect">
            <a:avLst/>
          </a:prstGeom>
        </p:spPr>
      </p:pic>
      <p:sp>
        <p:nvSpPr>
          <p:cNvPr id="8" name="矩形 7">
            <a:extLst>
              <a:ext uri="{FF2B5EF4-FFF2-40B4-BE49-F238E27FC236}">
                <a16:creationId xmlns:a16="http://schemas.microsoft.com/office/drawing/2014/main" id="{0AE7F820-FCA5-AB03-FE10-99203A57B05B}"/>
              </a:ext>
            </a:extLst>
          </p:cNvPr>
          <p:cNvSpPr/>
          <p:nvPr/>
        </p:nvSpPr>
        <p:spPr>
          <a:xfrm>
            <a:off x="8205849" y="4738255"/>
            <a:ext cx="1911928" cy="10331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2600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99F137-CD9F-0EC0-CF9F-9BDCDB081D76}"/>
              </a:ext>
            </a:extLst>
          </p:cNvPr>
          <p:cNvSpPr>
            <a:spLocks noGrp="1"/>
          </p:cNvSpPr>
          <p:nvPr>
            <p:ph idx="1"/>
          </p:nvPr>
        </p:nvSpPr>
        <p:spPr>
          <a:xfrm>
            <a:off x="1122412" y="1207007"/>
            <a:ext cx="10058400" cy="5241293"/>
          </a:xfrm>
        </p:spPr>
        <p:txBody>
          <a:bodyPr>
            <a:normAutofit lnSpcReduction="10000"/>
          </a:bodyPr>
          <a:lstStyle/>
          <a:p>
            <a:r>
              <a:rPr kumimoji="1" lang="zh-CN" altLang="en-US" dirty="0"/>
              <a:t>替换被解释变量和解释变量：</a:t>
            </a:r>
            <a:endParaRPr kumimoji="1" lang="en-US" altLang="zh-CN" dirty="0"/>
          </a:p>
          <a:p>
            <a:pPr lvl="1"/>
            <a:r>
              <a:rPr kumimoji="1" lang="zh-CN" altLang="en-US" dirty="0"/>
              <a:t>将被解释变量</a:t>
            </a:r>
            <a:r>
              <a:rPr kumimoji="1" lang="en-US" altLang="zh-CN" dirty="0"/>
              <a:t>Floating——</a:t>
            </a:r>
            <a:r>
              <a:rPr kumimoji="1" lang="zh-CN" altLang="en-US" dirty="0"/>
              <a:t>企业的贷款成本替换为：贷款利率、贷款利率相对于基准利率的差额、贷款总额企业</a:t>
            </a:r>
            <a:endParaRPr kumimoji="1" lang="en-US" altLang="zh-CN" dirty="0"/>
          </a:p>
          <a:p>
            <a:pPr lvl="1"/>
            <a:r>
              <a:rPr kumimoji="1" lang="zh-CN" altLang="en-US" dirty="0"/>
              <a:t>将解释变量企业的环境信用风险替换为企业所处行业的污染排放数据，引入新的虚拟变量：是否处于“两高一剩”行业、行业污染排放水平（废水排放占比、废气排放占比、单位产出废水排放、单位产出废气排放）</a:t>
            </a:r>
            <a:endParaRPr kumimoji="1" lang="en-US" altLang="zh-CN" dirty="0"/>
          </a:p>
          <a:p>
            <a:pPr lvl="1"/>
            <a:r>
              <a:rPr kumimoji="1" lang="zh-CN" altLang="en-US" dirty="0"/>
              <a:t>重新定义</a:t>
            </a:r>
            <a:r>
              <a:rPr kumimoji="1" lang="en-US" altLang="zh-CN" dirty="0"/>
              <a:t>punish</a:t>
            </a:r>
            <a:r>
              <a:rPr kumimoji="1" lang="zh-CN" altLang="en-US" dirty="0"/>
              <a:t>变量，在</a:t>
            </a:r>
            <a:r>
              <a:rPr kumimoji="1" lang="en-US" altLang="zh-CN" dirty="0"/>
              <a:t>2012</a:t>
            </a:r>
            <a:r>
              <a:rPr kumimoji="1" lang="zh-CN" altLang="en-US" dirty="0"/>
              <a:t>年</a:t>
            </a:r>
            <a:r>
              <a:rPr kumimoji="1" lang="en-US" altLang="zh-CN" dirty="0"/>
              <a:t>2</a:t>
            </a:r>
            <a:r>
              <a:rPr kumimoji="1" lang="zh-CN" altLang="en-US" dirty="0"/>
              <a:t>月</a:t>
            </a:r>
            <a:r>
              <a:rPr kumimoji="1" lang="en-US" altLang="zh-CN" dirty="0"/>
              <a:t>《</a:t>
            </a:r>
            <a:r>
              <a:rPr kumimoji="1" lang="zh-CN" altLang="en-US" dirty="0"/>
              <a:t>指引</a:t>
            </a:r>
            <a:r>
              <a:rPr kumimoji="1" lang="en-US" altLang="zh-CN" dirty="0"/>
              <a:t>》</a:t>
            </a:r>
            <a:r>
              <a:rPr kumimoji="1" lang="zh-CN" altLang="en-US" dirty="0"/>
              <a:t>发布前受到过环保处罚的企业，</a:t>
            </a:r>
            <a:r>
              <a:rPr kumimoji="1" lang="en-US" altLang="zh-CN" dirty="0"/>
              <a:t>punish</a:t>
            </a:r>
            <a:r>
              <a:rPr kumimoji="1" lang="zh-CN" altLang="en-US" dirty="0"/>
              <a:t>恒为</a:t>
            </a:r>
            <a:r>
              <a:rPr kumimoji="1" lang="en-US" altLang="zh-CN" dirty="0"/>
              <a:t>1</a:t>
            </a:r>
            <a:r>
              <a:rPr kumimoji="1" lang="zh-CN" altLang="en-US" dirty="0"/>
              <a:t>，不随时间变化，排除企业受处罚概率变化对结果的影响</a:t>
            </a:r>
            <a:endParaRPr kumimoji="1" lang="en-US" altLang="zh-CN" dirty="0"/>
          </a:p>
          <a:p>
            <a:r>
              <a:rPr kumimoji="1" lang="zh-CN" altLang="en-US" dirty="0"/>
              <a:t>解决潜在的内生性问题</a:t>
            </a:r>
            <a:endParaRPr kumimoji="1" lang="en-US" altLang="zh-CN" dirty="0"/>
          </a:p>
          <a:p>
            <a:pPr lvl="1"/>
            <a:r>
              <a:rPr kumimoji="1" lang="en-US" altLang="zh-CN" dirty="0"/>
              <a:t>PSM-DID</a:t>
            </a:r>
            <a:r>
              <a:rPr kumimoji="1" lang="zh-CN" altLang="en-US" dirty="0"/>
              <a:t>：通过倾向得分匹配法为受处罚企业匹配其他条件与之最接近的对照组，再进行双重差分回归，排除样本选择偏误</a:t>
            </a:r>
            <a:endParaRPr kumimoji="1" lang="en-US" altLang="zh-CN" dirty="0"/>
          </a:p>
          <a:p>
            <a:pPr lvl="1"/>
            <a:r>
              <a:rPr kumimoji="1" lang="zh-CN" altLang="en-US" dirty="0"/>
              <a:t>安慰剂检验：随机选择样本企业作为受处罚企业进行回归</a:t>
            </a:r>
            <a:r>
              <a:rPr kumimoji="1" lang="en-US" altLang="zh-CN" dirty="0"/>
              <a:t>5000</a:t>
            </a:r>
            <a:r>
              <a:rPr kumimoji="1" lang="zh-CN" altLang="en-US" dirty="0"/>
              <a:t>次，发现系数分布的均值为</a:t>
            </a:r>
            <a:r>
              <a:rPr kumimoji="1" lang="en-US" altLang="zh-CN" dirty="0"/>
              <a:t>0.0022</a:t>
            </a:r>
            <a:r>
              <a:rPr kumimoji="1" lang="zh-CN" altLang="en-US" dirty="0"/>
              <a:t>，本文实际系数估计值落在该分布的</a:t>
            </a:r>
            <a:r>
              <a:rPr kumimoji="1" lang="en-US" altLang="zh-CN" dirty="0"/>
              <a:t>95%</a:t>
            </a:r>
            <a:r>
              <a:rPr kumimoji="1" lang="zh-CN" altLang="en-US" dirty="0"/>
              <a:t>分位数外，证明绿色信贷监管对企业贷款成本的影响不是随机驱动的，也排除了其他遗漏变量的影响。</a:t>
            </a:r>
            <a:endParaRPr kumimoji="1" lang="en-US" altLang="zh-CN" dirty="0"/>
          </a:p>
          <a:p>
            <a:pPr lvl="1"/>
            <a:r>
              <a:rPr kumimoji="1" lang="zh-CN" altLang="en-US" dirty="0"/>
              <a:t>使用工具变量进行两阶段最小二乘回归（</a:t>
            </a:r>
            <a:r>
              <a:rPr kumimoji="1" lang="en-US" altLang="zh-CN" dirty="0"/>
              <a:t>2SLS</a:t>
            </a:r>
            <a:r>
              <a:rPr kumimoji="1" lang="zh-CN" altLang="en-US" dirty="0"/>
              <a:t>）</a:t>
            </a:r>
            <a:endParaRPr kumimoji="1" lang="en-US" altLang="zh-CN" dirty="0"/>
          </a:p>
          <a:p>
            <a:pPr lvl="1"/>
            <a:endParaRPr kumimoji="1" lang="en-US" altLang="zh-CN" dirty="0"/>
          </a:p>
        </p:txBody>
      </p:sp>
      <p:sp>
        <p:nvSpPr>
          <p:cNvPr id="3" name="标题 2">
            <a:extLst>
              <a:ext uri="{FF2B5EF4-FFF2-40B4-BE49-F238E27FC236}">
                <a16:creationId xmlns:a16="http://schemas.microsoft.com/office/drawing/2014/main" id="{09AE58F8-C864-A9A7-88F9-E6F9D1C0E0B0}"/>
              </a:ext>
            </a:extLst>
          </p:cNvPr>
          <p:cNvSpPr>
            <a:spLocks noGrp="1"/>
          </p:cNvSpPr>
          <p:nvPr>
            <p:ph type="title"/>
          </p:nvPr>
        </p:nvSpPr>
        <p:spPr/>
        <p:txBody>
          <a:bodyPr/>
          <a:lstStyle/>
          <a:p>
            <a:r>
              <a:rPr kumimoji="1" lang="zh-CN" altLang="en-US" dirty="0"/>
              <a:t>实证研究</a:t>
            </a:r>
            <a:r>
              <a:rPr kumimoji="1" lang="en-US" altLang="zh-CN" dirty="0"/>
              <a:t>——</a:t>
            </a:r>
            <a:r>
              <a:rPr kumimoji="1" lang="zh-CN" altLang="en-US" dirty="0"/>
              <a:t>稳健性检验</a:t>
            </a:r>
          </a:p>
        </p:txBody>
      </p:sp>
    </p:spTree>
    <p:extLst>
      <p:ext uri="{BB962C8B-B14F-4D97-AF65-F5344CB8AC3E}">
        <p14:creationId xmlns:p14="http://schemas.microsoft.com/office/powerpoint/2010/main" val="1707759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9AE58F8-C864-A9A7-88F9-E6F9D1C0E0B0}"/>
              </a:ext>
            </a:extLst>
          </p:cNvPr>
          <p:cNvSpPr>
            <a:spLocks noGrp="1"/>
          </p:cNvSpPr>
          <p:nvPr>
            <p:ph type="title"/>
          </p:nvPr>
        </p:nvSpPr>
        <p:spPr/>
        <p:txBody>
          <a:bodyPr/>
          <a:lstStyle/>
          <a:p>
            <a:r>
              <a:rPr kumimoji="1" lang="zh-CN" altLang="en-US" dirty="0"/>
              <a:t>实证研究</a:t>
            </a:r>
            <a:r>
              <a:rPr kumimoji="1" lang="en-US" altLang="zh-CN" dirty="0"/>
              <a:t>——</a:t>
            </a:r>
            <a:r>
              <a:rPr kumimoji="1" lang="zh-CN" altLang="en-US" dirty="0"/>
              <a:t>稳健性检验</a:t>
            </a:r>
          </a:p>
        </p:txBody>
      </p:sp>
      <p:pic>
        <p:nvPicPr>
          <p:cNvPr id="7" name="图片 6">
            <a:extLst>
              <a:ext uri="{FF2B5EF4-FFF2-40B4-BE49-F238E27FC236}">
                <a16:creationId xmlns:a16="http://schemas.microsoft.com/office/drawing/2014/main" id="{83971A28-9419-2208-BF1A-CFACD3988DA5}"/>
              </a:ext>
            </a:extLst>
          </p:cNvPr>
          <p:cNvPicPr>
            <a:picLocks noChangeAspect="1"/>
          </p:cNvPicPr>
          <p:nvPr/>
        </p:nvPicPr>
        <p:blipFill>
          <a:blip r:embed="rId2"/>
          <a:stretch>
            <a:fillRect/>
          </a:stretch>
        </p:blipFill>
        <p:spPr>
          <a:xfrm>
            <a:off x="467276" y="1264459"/>
            <a:ext cx="11348672" cy="2637800"/>
          </a:xfrm>
          <a:prstGeom prst="rect">
            <a:avLst/>
          </a:prstGeom>
        </p:spPr>
      </p:pic>
      <p:sp>
        <p:nvSpPr>
          <p:cNvPr id="8" name="椭圆 7">
            <a:extLst>
              <a:ext uri="{FF2B5EF4-FFF2-40B4-BE49-F238E27FC236}">
                <a16:creationId xmlns:a16="http://schemas.microsoft.com/office/drawing/2014/main" id="{92DBAE68-BE16-C03E-02CA-487C99FF49D1}"/>
              </a:ext>
            </a:extLst>
          </p:cNvPr>
          <p:cNvSpPr/>
          <p:nvPr/>
        </p:nvSpPr>
        <p:spPr>
          <a:xfrm>
            <a:off x="3170712" y="1579418"/>
            <a:ext cx="902524" cy="3325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FA28E02B-6FD1-97C5-98B1-02D3F8C4AA44}"/>
              </a:ext>
            </a:extLst>
          </p:cNvPr>
          <p:cNvSpPr/>
          <p:nvPr/>
        </p:nvSpPr>
        <p:spPr>
          <a:xfrm>
            <a:off x="6246421" y="1603169"/>
            <a:ext cx="1056904" cy="3800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E7643A34-E090-2985-F8E9-CF880F8D3AAA}"/>
              </a:ext>
            </a:extLst>
          </p:cNvPr>
          <p:cNvSpPr/>
          <p:nvPr/>
        </p:nvSpPr>
        <p:spPr>
          <a:xfrm>
            <a:off x="9201398" y="1579418"/>
            <a:ext cx="1056904" cy="3800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AC4B709E-420C-1B71-F54F-DABA7D7C85C8}"/>
              </a:ext>
            </a:extLst>
          </p:cNvPr>
          <p:cNvSpPr/>
          <p:nvPr/>
        </p:nvSpPr>
        <p:spPr>
          <a:xfrm>
            <a:off x="2683823" y="1911927"/>
            <a:ext cx="9040901" cy="2703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6E5406C4-6392-030C-C568-7E06CBCE0E9F}"/>
              </a:ext>
            </a:extLst>
          </p:cNvPr>
          <p:cNvPicPr>
            <a:picLocks noChangeAspect="1"/>
          </p:cNvPicPr>
          <p:nvPr/>
        </p:nvPicPr>
        <p:blipFill>
          <a:blip r:embed="rId3"/>
          <a:stretch>
            <a:fillRect/>
          </a:stretch>
        </p:blipFill>
        <p:spPr>
          <a:xfrm>
            <a:off x="2780526" y="3855253"/>
            <a:ext cx="5430782" cy="2799156"/>
          </a:xfrm>
          <a:prstGeom prst="rect">
            <a:avLst/>
          </a:prstGeom>
        </p:spPr>
      </p:pic>
      <p:sp>
        <p:nvSpPr>
          <p:cNvPr id="14" name="椭圆 13">
            <a:extLst>
              <a:ext uri="{FF2B5EF4-FFF2-40B4-BE49-F238E27FC236}">
                <a16:creationId xmlns:a16="http://schemas.microsoft.com/office/drawing/2014/main" id="{877C462C-71F1-9F54-CB43-6FF43499DC30}"/>
              </a:ext>
            </a:extLst>
          </p:cNvPr>
          <p:cNvSpPr/>
          <p:nvPr/>
        </p:nvSpPr>
        <p:spPr>
          <a:xfrm>
            <a:off x="2954754" y="4454724"/>
            <a:ext cx="1211283" cy="3785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E97BD67-5D19-8143-540B-4B0E8E9DCA08}"/>
              </a:ext>
            </a:extLst>
          </p:cNvPr>
          <p:cNvSpPr/>
          <p:nvPr/>
        </p:nvSpPr>
        <p:spPr>
          <a:xfrm>
            <a:off x="4235873" y="4478270"/>
            <a:ext cx="926276" cy="1885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95597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9099F137-CD9F-0EC0-CF9F-9BDCDB081D76}"/>
                  </a:ext>
                </a:extLst>
              </p:cNvPr>
              <p:cNvSpPr>
                <a:spLocks noGrp="1"/>
              </p:cNvSpPr>
              <p:nvPr>
                <p:ph idx="1"/>
              </p:nvPr>
            </p:nvSpPr>
            <p:spPr>
              <a:xfrm>
                <a:off x="1122412" y="1207007"/>
                <a:ext cx="10058400" cy="2973107"/>
              </a:xfrm>
            </p:spPr>
            <p:txBody>
              <a:bodyPr>
                <a:normAutofit/>
              </a:bodyPr>
              <a:lstStyle/>
              <a:p>
                <a:r>
                  <a:rPr kumimoji="1" lang="zh-CN" altLang="en-US" dirty="0"/>
                  <a:t>所有权类型：</a:t>
                </a:r>
                <a:endParaRPr kumimoji="1" lang="en-US" altLang="zh-CN" dirty="0"/>
              </a:p>
              <a:p>
                <a:pPr lvl="1"/>
                <a:r>
                  <a:rPr kumimoji="1" lang="zh-CN" altLang="en-US" dirty="0"/>
                  <a:t>在回归方程中以三重交互项</a:t>
                </a:r>
                <a14:m>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𝑃𝑢𝑛𝑖𝑠h</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𝑃𝑜𝑠𝑡</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𝑃𝑂𝐸</m:t>
                    </m:r>
                  </m:oMath>
                </a14:m>
                <a:r>
                  <a:rPr kumimoji="1" lang="zh-CN" altLang="en-US" dirty="0"/>
                  <a:t>以及相应增加的二重交互项形式引入</a:t>
                </a:r>
                <a:r>
                  <a:rPr kumimoji="1" lang="en-US" altLang="zh-CN" dirty="0"/>
                  <a:t>POE</a:t>
                </a:r>
                <a:r>
                  <a:rPr kumimoji="1" lang="zh-CN" altLang="en-US" dirty="0"/>
                  <a:t>（私营企业）虚拟变量，发现与国有企业相比，绿色信贷政策对私营企业的贷款成本影响更大。</a:t>
                </a:r>
                <a:endParaRPr kumimoji="1" lang="en-US" altLang="zh-CN" dirty="0"/>
              </a:p>
              <a:p>
                <a:r>
                  <a:rPr kumimoji="1" lang="zh-CN" altLang="en-US" dirty="0"/>
                  <a:t>规模：</a:t>
                </a:r>
                <a:endParaRPr kumimoji="1" lang="en-US" altLang="zh-CN" dirty="0"/>
              </a:p>
              <a:p>
                <a:pPr lvl="1"/>
                <a:r>
                  <a:rPr kumimoji="1" lang="zh-CN" altLang="en-US" dirty="0"/>
                  <a:t>分别用固定资产、总资产的对数形式表示企业规模，在回归方程中以三重交互项</a:t>
                </a:r>
                <a14:m>
                  <m:oMath xmlns:m="http://schemas.openxmlformats.org/officeDocument/2006/math">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𝑃𝑢𝑛𝑖𝑠h</m:t>
                    </m:r>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 × </m:t>
                    </m:r>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𝑃𝑜𝑠𝑡</m:t>
                    </m:r>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 × </m:t>
                    </m:r>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𝑆𝑖𝑧𝑒</m:t>
                    </m:r>
                  </m:oMath>
                </a14:m>
                <a:r>
                  <a:rPr kumimoji="1" lang="zh-CN" altLang="en-US" dirty="0"/>
                  <a:t>以及相应增加的二重交互项形式引入企业规模变量，发现绿色信贷政策对有环保处罚记录的小型企业贷款成本影响更大。</a:t>
                </a:r>
                <a:endParaRPr kumimoji="1" lang="en-US" altLang="zh-CN" dirty="0"/>
              </a:p>
            </p:txBody>
          </p:sp>
        </mc:Choice>
        <mc:Fallback xmlns="">
          <p:sp>
            <p:nvSpPr>
              <p:cNvPr id="2" name="内容占位符 1">
                <a:extLst>
                  <a:ext uri="{FF2B5EF4-FFF2-40B4-BE49-F238E27FC236}">
                    <a16:creationId xmlns:a16="http://schemas.microsoft.com/office/drawing/2014/main" id="{9099F137-CD9F-0EC0-CF9F-9BDCDB081D76}"/>
                  </a:ext>
                </a:extLst>
              </p:cNvPr>
              <p:cNvSpPr>
                <a:spLocks noGrp="1" noRot="1" noChangeAspect="1" noMove="1" noResize="1" noEditPoints="1" noAdjustHandles="1" noChangeArrowheads="1" noChangeShapeType="1" noTextEdit="1"/>
              </p:cNvSpPr>
              <p:nvPr>
                <p:ph idx="1"/>
              </p:nvPr>
            </p:nvSpPr>
            <p:spPr>
              <a:xfrm>
                <a:off x="1122412" y="1207007"/>
                <a:ext cx="10058400" cy="2973107"/>
              </a:xfrm>
              <a:blipFill>
                <a:blip r:embed="rId2"/>
                <a:stretch>
                  <a:fillRect l="-1212" t="-2459" r="-1333" b="-61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09AE58F8-C864-A9A7-88F9-E6F9D1C0E0B0}"/>
              </a:ext>
            </a:extLst>
          </p:cNvPr>
          <p:cNvSpPr>
            <a:spLocks noGrp="1"/>
          </p:cNvSpPr>
          <p:nvPr>
            <p:ph type="title"/>
          </p:nvPr>
        </p:nvSpPr>
        <p:spPr/>
        <p:txBody>
          <a:bodyPr/>
          <a:lstStyle/>
          <a:p>
            <a:r>
              <a:rPr kumimoji="1" lang="zh-CN" altLang="en-US" dirty="0"/>
              <a:t>实证研究</a:t>
            </a:r>
            <a:r>
              <a:rPr kumimoji="1" lang="en-US" altLang="zh-CN" dirty="0"/>
              <a:t>——</a:t>
            </a:r>
            <a:r>
              <a:rPr kumimoji="1" lang="zh-CN" altLang="en-US" dirty="0"/>
              <a:t>异质性影响</a:t>
            </a:r>
          </a:p>
        </p:txBody>
      </p:sp>
    </p:spTree>
    <p:extLst>
      <p:ext uri="{BB962C8B-B14F-4D97-AF65-F5344CB8AC3E}">
        <p14:creationId xmlns:p14="http://schemas.microsoft.com/office/powerpoint/2010/main" val="3357741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99F137-CD9F-0EC0-CF9F-9BDCDB081D76}"/>
              </a:ext>
            </a:extLst>
          </p:cNvPr>
          <p:cNvSpPr>
            <a:spLocks noGrp="1"/>
          </p:cNvSpPr>
          <p:nvPr>
            <p:ph idx="1"/>
          </p:nvPr>
        </p:nvSpPr>
        <p:spPr>
          <a:xfrm>
            <a:off x="1122412" y="1207007"/>
            <a:ext cx="10058400" cy="5364389"/>
          </a:xfrm>
        </p:spPr>
        <p:txBody>
          <a:bodyPr>
            <a:normAutofit/>
          </a:bodyPr>
          <a:lstStyle/>
          <a:p>
            <a:r>
              <a:rPr kumimoji="1" lang="zh-CN" altLang="en-US" dirty="0"/>
              <a:t>企业的经济金融表现：</a:t>
            </a:r>
            <a:endParaRPr kumimoji="1" lang="en-US" altLang="zh-CN" dirty="0"/>
          </a:p>
          <a:p>
            <a:pPr lvl="1"/>
            <a:r>
              <a:rPr kumimoji="1" lang="en-US" altLang="zh-CN" dirty="0"/>
              <a:t>Panel A</a:t>
            </a:r>
            <a:r>
              <a:rPr kumimoji="1" lang="zh-CN" altLang="en-US" dirty="0"/>
              <a:t>：绿色信贷监管加强后，环境风险较高的企业，由于银行贷款利率提高、贷款减少，相应企业负债下降、总资产和固定资产下降，投资、销售收入、利润以及员工数量相应下降，企业在扩大生产经营方面受到限制。</a:t>
            </a:r>
            <a:endParaRPr kumimoji="1" lang="en-US" altLang="zh-CN" dirty="0"/>
          </a:p>
          <a:p>
            <a:pPr lvl="1"/>
            <a:r>
              <a:rPr kumimoji="1" lang="en-US" altLang="zh-CN" dirty="0"/>
              <a:t>Panel B</a:t>
            </a:r>
            <a:r>
              <a:rPr kumimoji="1" lang="zh-CN" altLang="en-US" dirty="0"/>
              <a:t>：考虑企业规模，除利润影响外，上述负面影响对大企业相对较弱；就利润影响而言，不同规模企业差异不显著，可能是由于大企业为提升环境表现投资污染治理，成本增加限制了利润的增加。</a:t>
            </a:r>
            <a:endParaRPr kumimoji="1" lang="en-US" altLang="zh-CN" dirty="0"/>
          </a:p>
          <a:p>
            <a:r>
              <a:rPr kumimoji="1" lang="zh-CN" altLang="en-US" dirty="0"/>
              <a:t>企业的环境表现：</a:t>
            </a:r>
            <a:endParaRPr kumimoji="1" lang="en-US" altLang="zh-CN" dirty="0"/>
          </a:p>
          <a:p>
            <a:pPr lvl="1"/>
            <a:r>
              <a:rPr kumimoji="1" lang="en-US" altLang="zh-CN" dirty="0"/>
              <a:t>Panel A</a:t>
            </a:r>
            <a:r>
              <a:rPr kumimoji="1" lang="zh-CN" altLang="en-US" dirty="0"/>
              <a:t>：从排放量角度：与守法企业相比，合规记录较差的企业在</a:t>
            </a:r>
            <a:r>
              <a:rPr kumimoji="1" lang="en-US" altLang="zh-CN" dirty="0"/>
              <a:t>2012</a:t>
            </a:r>
            <a:r>
              <a:rPr kumimoji="1" lang="zh-CN" altLang="en-US" dirty="0"/>
              <a:t>年后显著减少了污染排放量。从污染物排放强度角度：加强绿色信贷监管对企业主要污染物排放强度的影响是模糊的。</a:t>
            </a:r>
            <a:endParaRPr kumimoji="1" lang="en-US" altLang="zh-CN" dirty="0"/>
          </a:p>
          <a:p>
            <a:pPr lvl="1"/>
            <a:r>
              <a:rPr kumimoji="1" lang="en-US" altLang="zh-CN" dirty="0"/>
              <a:t>Panel B</a:t>
            </a:r>
            <a:r>
              <a:rPr kumimoji="1" lang="zh-CN" altLang="en-US" dirty="0"/>
              <a:t>：从排放量角度：大公司减少的排放量相对更多。从污染物排放强度角度：受处罚的大型企业倾向于采用更多的污染治理设施。</a:t>
            </a:r>
            <a:endParaRPr kumimoji="1" lang="en-US" altLang="zh-CN" dirty="0"/>
          </a:p>
        </p:txBody>
      </p:sp>
      <p:sp>
        <p:nvSpPr>
          <p:cNvPr id="3" name="标题 2">
            <a:extLst>
              <a:ext uri="{FF2B5EF4-FFF2-40B4-BE49-F238E27FC236}">
                <a16:creationId xmlns:a16="http://schemas.microsoft.com/office/drawing/2014/main" id="{09AE58F8-C864-A9A7-88F9-E6F9D1C0E0B0}"/>
              </a:ext>
            </a:extLst>
          </p:cNvPr>
          <p:cNvSpPr>
            <a:spLocks noGrp="1"/>
          </p:cNvSpPr>
          <p:nvPr>
            <p:ph type="title"/>
          </p:nvPr>
        </p:nvSpPr>
        <p:spPr/>
        <p:txBody>
          <a:bodyPr/>
          <a:lstStyle/>
          <a:p>
            <a:r>
              <a:rPr kumimoji="1" lang="zh-CN" altLang="en-US" dirty="0"/>
              <a:t>对企业经济和环境表现的影响</a:t>
            </a:r>
          </a:p>
        </p:txBody>
      </p:sp>
    </p:spTree>
    <p:extLst>
      <p:ext uri="{BB962C8B-B14F-4D97-AF65-F5344CB8AC3E}">
        <p14:creationId xmlns:p14="http://schemas.microsoft.com/office/powerpoint/2010/main" val="1542394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9AE58F8-C864-A9A7-88F9-E6F9D1C0E0B0}"/>
              </a:ext>
            </a:extLst>
          </p:cNvPr>
          <p:cNvSpPr>
            <a:spLocks noGrp="1"/>
          </p:cNvSpPr>
          <p:nvPr>
            <p:ph type="title"/>
          </p:nvPr>
        </p:nvSpPr>
        <p:spPr/>
        <p:txBody>
          <a:bodyPr/>
          <a:lstStyle/>
          <a:p>
            <a:r>
              <a:rPr kumimoji="1" lang="zh-CN" altLang="en-US" dirty="0"/>
              <a:t>对企业经济和环境表现的影响</a:t>
            </a:r>
          </a:p>
        </p:txBody>
      </p:sp>
      <p:pic>
        <p:nvPicPr>
          <p:cNvPr id="7" name="图片 6">
            <a:extLst>
              <a:ext uri="{FF2B5EF4-FFF2-40B4-BE49-F238E27FC236}">
                <a16:creationId xmlns:a16="http://schemas.microsoft.com/office/drawing/2014/main" id="{BE5A6A60-9611-7499-A63C-F0035DA84E65}"/>
              </a:ext>
            </a:extLst>
          </p:cNvPr>
          <p:cNvPicPr>
            <a:picLocks noChangeAspect="1"/>
          </p:cNvPicPr>
          <p:nvPr/>
        </p:nvPicPr>
        <p:blipFill>
          <a:blip r:embed="rId2"/>
          <a:stretch>
            <a:fillRect/>
          </a:stretch>
        </p:blipFill>
        <p:spPr>
          <a:xfrm>
            <a:off x="624614" y="1173126"/>
            <a:ext cx="10466831" cy="5203923"/>
          </a:xfrm>
          <a:prstGeom prst="rect">
            <a:avLst/>
          </a:prstGeom>
        </p:spPr>
      </p:pic>
      <p:sp>
        <p:nvSpPr>
          <p:cNvPr id="8" name="椭圆 7">
            <a:extLst>
              <a:ext uri="{FF2B5EF4-FFF2-40B4-BE49-F238E27FC236}">
                <a16:creationId xmlns:a16="http://schemas.microsoft.com/office/drawing/2014/main" id="{D32534B7-70B1-D5D7-E00E-3EB5C9F304A5}"/>
              </a:ext>
            </a:extLst>
          </p:cNvPr>
          <p:cNvSpPr/>
          <p:nvPr/>
        </p:nvSpPr>
        <p:spPr>
          <a:xfrm>
            <a:off x="811454" y="1665298"/>
            <a:ext cx="1659243" cy="3572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6E1A741-97DE-469C-4BF1-5532A1463566}"/>
              </a:ext>
            </a:extLst>
          </p:cNvPr>
          <p:cNvSpPr/>
          <p:nvPr/>
        </p:nvSpPr>
        <p:spPr>
          <a:xfrm>
            <a:off x="2585754" y="2022580"/>
            <a:ext cx="8314378" cy="1756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3F0719C7-557F-866C-9E58-C151AFD15FC2}"/>
              </a:ext>
            </a:extLst>
          </p:cNvPr>
          <p:cNvSpPr/>
          <p:nvPr/>
        </p:nvSpPr>
        <p:spPr>
          <a:xfrm>
            <a:off x="914400" y="3179205"/>
            <a:ext cx="2046803" cy="2967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C71128F1-E1DF-8716-1F1A-2A322C1CA27C}"/>
              </a:ext>
            </a:extLst>
          </p:cNvPr>
          <p:cNvSpPr/>
          <p:nvPr/>
        </p:nvSpPr>
        <p:spPr>
          <a:xfrm>
            <a:off x="2585754" y="3475932"/>
            <a:ext cx="5928461" cy="1635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B1372840-397B-7ACA-B5BF-D14AB1080741}"/>
              </a:ext>
            </a:extLst>
          </p:cNvPr>
          <p:cNvSpPr/>
          <p:nvPr/>
        </p:nvSpPr>
        <p:spPr>
          <a:xfrm>
            <a:off x="8829107" y="3429000"/>
            <a:ext cx="684286" cy="2967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1950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9AE58F8-C864-A9A7-88F9-E6F9D1C0E0B0}"/>
              </a:ext>
            </a:extLst>
          </p:cNvPr>
          <p:cNvSpPr>
            <a:spLocks noGrp="1"/>
          </p:cNvSpPr>
          <p:nvPr>
            <p:ph type="title"/>
          </p:nvPr>
        </p:nvSpPr>
        <p:spPr/>
        <p:txBody>
          <a:bodyPr/>
          <a:lstStyle/>
          <a:p>
            <a:r>
              <a:rPr kumimoji="1" lang="zh-CN" altLang="en-US" dirty="0"/>
              <a:t>对企业经济和环境表现的影响</a:t>
            </a:r>
          </a:p>
        </p:txBody>
      </p:sp>
      <p:pic>
        <p:nvPicPr>
          <p:cNvPr id="4" name="图片 3">
            <a:extLst>
              <a:ext uri="{FF2B5EF4-FFF2-40B4-BE49-F238E27FC236}">
                <a16:creationId xmlns:a16="http://schemas.microsoft.com/office/drawing/2014/main" id="{ABFD1A32-F48C-CB3F-DB35-F05800641B99}"/>
              </a:ext>
            </a:extLst>
          </p:cNvPr>
          <p:cNvPicPr>
            <a:picLocks noChangeAspect="1"/>
          </p:cNvPicPr>
          <p:nvPr/>
        </p:nvPicPr>
        <p:blipFill>
          <a:blip r:embed="rId2"/>
          <a:stretch>
            <a:fillRect/>
          </a:stretch>
        </p:blipFill>
        <p:spPr>
          <a:xfrm>
            <a:off x="2900647" y="1190561"/>
            <a:ext cx="5548508" cy="5471152"/>
          </a:xfrm>
          <a:prstGeom prst="rect">
            <a:avLst/>
          </a:prstGeom>
        </p:spPr>
      </p:pic>
      <p:sp>
        <p:nvSpPr>
          <p:cNvPr id="5" name="椭圆 4">
            <a:extLst>
              <a:ext uri="{FF2B5EF4-FFF2-40B4-BE49-F238E27FC236}">
                <a16:creationId xmlns:a16="http://schemas.microsoft.com/office/drawing/2014/main" id="{1B8A0F02-9987-B401-EBE5-FB524B702FCE}"/>
              </a:ext>
            </a:extLst>
          </p:cNvPr>
          <p:cNvSpPr/>
          <p:nvPr/>
        </p:nvSpPr>
        <p:spPr>
          <a:xfrm>
            <a:off x="3124705" y="1792466"/>
            <a:ext cx="1532074" cy="2482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E3C87DB4-590B-EF1C-3E5E-241F55C50D3A}"/>
              </a:ext>
            </a:extLst>
          </p:cNvPr>
          <p:cNvSpPr/>
          <p:nvPr/>
        </p:nvSpPr>
        <p:spPr>
          <a:xfrm>
            <a:off x="4747613" y="1986246"/>
            <a:ext cx="3548599" cy="2482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5D995893-E920-D04F-B43F-5032DC22677C}"/>
              </a:ext>
            </a:extLst>
          </p:cNvPr>
          <p:cNvSpPr/>
          <p:nvPr/>
        </p:nvSpPr>
        <p:spPr>
          <a:xfrm>
            <a:off x="3167094" y="3257928"/>
            <a:ext cx="1998358" cy="2482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1CB24F87-66A9-F76F-A172-4F797DD1CA99}"/>
              </a:ext>
            </a:extLst>
          </p:cNvPr>
          <p:cNvCxnSpPr/>
          <p:nvPr/>
        </p:nvCxnSpPr>
        <p:spPr>
          <a:xfrm>
            <a:off x="3167094" y="3772657"/>
            <a:ext cx="50806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6D7797C5-CC72-CB63-51F7-4EC7A7BFF710}"/>
              </a:ext>
            </a:extLst>
          </p:cNvPr>
          <p:cNvCxnSpPr/>
          <p:nvPr/>
        </p:nvCxnSpPr>
        <p:spPr>
          <a:xfrm>
            <a:off x="3167094" y="4124893"/>
            <a:ext cx="50806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2010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9AE58F8-C864-A9A7-88F9-E6F9D1C0E0B0}"/>
              </a:ext>
            </a:extLst>
          </p:cNvPr>
          <p:cNvSpPr>
            <a:spLocks noGrp="1"/>
          </p:cNvSpPr>
          <p:nvPr>
            <p:ph type="title"/>
          </p:nvPr>
        </p:nvSpPr>
        <p:spPr/>
        <p:txBody>
          <a:bodyPr/>
          <a:lstStyle/>
          <a:p>
            <a:r>
              <a:rPr kumimoji="1" lang="zh-CN" altLang="en-US" dirty="0"/>
              <a:t>对企业经济和环境表现的影响</a:t>
            </a:r>
          </a:p>
        </p:txBody>
      </p:sp>
      <p:pic>
        <p:nvPicPr>
          <p:cNvPr id="7" name="图片 6">
            <a:extLst>
              <a:ext uri="{FF2B5EF4-FFF2-40B4-BE49-F238E27FC236}">
                <a16:creationId xmlns:a16="http://schemas.microsoft.com/office/drawing/2014/main" id="{CA01189A-1DA5-D53A-9404-C19D6C23A5FE}"/>
              </a:ext>
            </a:extLst>
          </p:cNvPr>
          <p:cNvPicPr>
            <a:picLocks noChangeAspect="1"/>
          </p:cNvPicPr>
          <p:nvPr/>
        </p:nvPicPr>
        <p:blipFill>
          <a:blip r:embed="rId2"/>
          <a:stretch>
            <a:fillRect/>
          </a:stretch>
        </p:blipFill>
        <p:spPr>
          <a:xfrm>
            <a:off x="1233630" y="1283620"/>
            <a:ext cx="9724739" cy="4859271"/>
          </a:xfrm>
          <a:prstGeom prst="rect">
            <a:avLst/>
          </a:prstGeom>
        </p:spPr>
      </p:pic>
      <p:sp>
        <p:nvSpPr>
          <p:cNvPr id="8" name="椭圆 7">
            <a:extLst>
              <a:ext uri="{FF2B5EF4-FFF2-40B4-BE49-F238E27FC236}">
                <a16:creationId xmlns:a16="http://schemas.microsoft.com/office/drawing/2014/main" id="{916C7365-91A4-B049-2139-E8A7F32BE1C0}"/>
              </a:ext>
            </a:extLst>
          </p:cNvPr>
          <p:cNvSpPr/>
          <p:nvPr/>
        </p:nvSpPr>
        <p:spPr>
          <a:xfrm>
            <a:off x="1283677" y="1781908"/>
            <a:ext cx="1916723" cy="269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AA017456-3FFA-5C37-FEC4-5F645D8FF048}"/>
              </a:ext>
            </a:extLst>
          </p:cNvPr>
          <p:cNvSpPr/>
          <p:nvPr/>
        </p:nvSpPr>
        <p:spPr>
          <a:xfrm>
            <a:off x="3481755" y="1975337"/>
            <a:ext cx="7156938" cy="211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45CD8387-FAB0-3248-EC98-24DF8ECD1BE9}"/>
              </a:ext>
            </a:extLst>
          </p:cNvPr>
          <p:cNvSpPr/>
          <p:nvPr/>
        </p:nvSpPr>
        <p:spPr>
          <a:xfrm>
            <a:off x="1330569" y="3130062"/>
            <a:ext cx="2151186" cy="2110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3610F296-6B90-C29B-6808-347D1FBCA541}"/>
              </a:ext>
            </a:extLst>
          </p:cNvPr>
          <p:cNvCxnSpPr>
            <a:cxnSpLocks/>
          </p:cNvCxnSpPr>
          <p:nvPr/>
        </p:nvCxnSpPr>
        <p:spPr>
          <a:xfrm>
            <a:off x="1389185" y="3563815"/>
            <a:ext cx="941363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B58C877A-F7A4-C71B-FCDA-825A52671974}"/>
              </a:ext>
            </a:extLst>
          </p:cNvPr>
          <p:cNvCxnSpPr>
            <a:cxnSpLocks/>
          </p:cNvCxnSpPr>
          <p:nvPr/>
        </p:nvCxnSpPr>
        <p:spPr>
          <a:xfrm>
            <a:off x="1389185" y="3880338"/>
            <a:ext cx="941363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9D981166-A4E9-AEB9-7001-3661339D4CD0}"/>
              </a:ext>
            </a:extLst>
          </p:cNvPr>
          <p:cNvSpPr/>
          <p:nvPr/>
        </p:nvSpPr>
        <p:spPr>
          <a:xfrm>
            <a:off x="8458200" y="1925514"/>
            <a:ext cx="627185" cy="310660"/>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55784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F357C5C-BD37-C97F-9631-69FF61FBD4D1}"/>
              </a:ext>
            </a:extLst>
          </p:cNvPr>
          <p:cNvSpPr>
            <a:spLocks noGrp="1"/>
          </p:cNvSpPr>
          <p:nvPr>
            <p:ph idx="1"/>
          </p:nvPr>
        </p:nvSpPr>
        <p:spPr>
          <a:xfrm>
            <a:off x="1122412" y="1373263"/>
            <a:ext cx="10058400" cy="3768753"/>
          </a:xfrm>
        </p:spPr>
        <p:txBody>
          <a:bodyPr>
            <a:normAutofit/>
          </a:bodyPr>
          <a:lstStyle/>
          <a:p>
            <a:r>
              <a:rPr kumimoji="1" lang="en-US" altLang="zh-CN" dirty="0"/>
              <a:t>1995</a:t>
            </a:r>
            <a:r>
              <a:rPr kumimoji="1" lang="zh-CN" altLang="en-US" dirty="0"/>
              <a:t>年开始探索：</a:t>
            </a:r>
            <a:endParaRPr kumimoji="1" lang="en-US" altLang="zh-CN" dirty="0"/>
          </a:p>
          <a:p>
            <a:pPr lvl="1"/>
            <a:r>
              <a:rPr lang="zh-CN" altLang="zh-CN" dirty="0">
                <a:solidFill>
                  <a:srgbClr val="101214"/>
                </a:solidFill>
                <a:effectLst/>
                <a:latin typeface="+mn-ea"/>
                <a:cs typeface="Segoe UI" panose="020B0502040204020203" pitchFamily="34" charset="0"/>
              </a:rPr>
              <a:t>中央人民银行要求银行部门在发放贷款时，要将自然保护区和减少污染作为考虑因素之一</a:t>
            </a:r>
            <a:endParaRPr lang="en-US" altLang="zh-CN" dirty="0">
              <a:solidFill>
                <a:srgbClr val="101214"/>
              </a:solidFill>
              <a:effectLst/>
              <a:latin typeface="+mn-ea"/>
              <a:cs typeface="Segoe UI" panose="020B0502040204020203" pitchFamily="34" charset="0"/>
            </a:endParaRPr>
          </a:p>
          <a:p>
            <a:pPr lvl="1"/>
            <a:r>
              <a:rPr lang="en-US" altLang="zh-CN" dirty="0">
                <a:solidFill>
                  <a:srgbClr val="101214"/>
                </a:solidFill>
                <a:effectLst/>
                <a:latin typeface="+mn-ea"/>
                <a:cs typeface="Segoe UI" panose="020B0502040204020203" pitchFamily="34" charset="0"/>
              </a:rPr>
              <a:t>2007</a:t>
            </a:r>
            <a:r>
              <a:rPr lang="zh-CN" altLang="zh-CN" dirty="0">
                <a:solidFill>
                  <a:srgbClr val="101214"/>
                </a:solidFill>
                <a:latin typeface="+mn-ea"/>
                <a:cs typeface="Segoe UI" panose="020B0502040204020203" pitchFamily="34" charset="0"/>
              </a:rPr>
              <a:t>《</a:t>
            </a:r>
            <a:r>
              <a:rPr lang="zh-CN" altLang="zh-CN" dirty="0">
                <a:solidFill>
                  <a:srgbClr val="101214"/>
                </a:solidFill>
                <a:effectLst/>
                <a:latin typeface="+mn-ea"/>
                <a:cs typeface="Segoe UI" panose="020B0502040204020203" pitchFamily="34" charset="0"/>
              </a:rPr>
              <a:t>关于实施环境监管控制债务风险的意见》重申了银行在</a:t>
            </a:r>
            <a:r>
              <a:rPr lang="zh-CN" altLang="en-US" dirty="0">
                <a:solidFill>
                  <a:srgbClr val="101214"/>
                </a:solidFill>
                <a:effectLst/>
                <a:latin typeface="+mn-ea"/>
                <a:cs typeface="Segoe UI" panose="020B0502040204020203" pitchFamily="34" charset="0"/>
              </a:rPr>
              <a:t>环保方面</a:t>
            </a:r>
            <a:r>
              <a:rPr lang="zh-CN" altLang="zh-CN" dirty="0">
                <a:solidFill>
                  <a:srgbClr val="101214"/>
                </a:solidFill>
                <a:effectLst/>
                <a:latin typeface="+mn-ea"/>
                <a:cs typeface="Segoe UI" panose="020B0502040204020203" pitchFamily="34" charset="0"/>
              </a:rPr>
              <a:t>的责任</a:t>
            </a:r>
            <a:endParaRPr lang="en-US" altLang="zh-CN" dirty="0">
              <a:solidFill>
                <a:srgbClr val="101214"/>
              </a:solidFill>
              <a:latin typeface="+mn-ea"/>
              <a:cs typeface="Segoe UI" panose="020B0502040204020203" pitchFamily="34" charset="0"/>
            </a:endParaRPr>
          </a:p>
          <a:p>
            <a:pPr lvl="1"/>
            <a:r>
              <a:rPr lang="zh-CN" altLang="zh-CN" dirty="0">
                <a:solidFill>
                  <a:srgbClr val="101214"/>
                </a:solidFill>
                <a:effectLst/>
                <a:latin typeface="+mn-ea"/>
                <a:cs typeface="Segoe UI" panose="020B0502040204020203" pitchFamily="34" charset="0"/>
              </a:rPr>
              <a:t>对银行缺乏充分监督</a:t>
            </a:r>
            <a:endParaRPr lang="en-US" altLang="zh-CN" dirty="0">
              <a:solidFill>
                <a:srgbClr val="101214"/>
              </a:solidFill>
              <a:latin typeface="+mn-ea"/>
              <a:cs typeface="Segoe UI" panose="020B0502040204020203" pitchFamily="34" charset="0"/>
            </a:endParaRPr>
          </a:p>
          <a:p>
            <a:r>
              <a:rPr kumimoji="1" lang="en-US" altLang="zh-CN" dirty="0"/>
              <a:t>2012</a:t>
            </a:r>
            <a:r>
              <a:rPr kumimoji="1" lang="zh-CN" altLang="en-US" dirty="0"/>
              <a:t>年中国大幅加强绿色信贷监管力度：</a:t>
            </a:r>
            <a:endParaRPr kumimoji="1" lang="en-US" altLang="zh-CN" dirty="0"/>
          </a:p>
          <a:p>
            <a:pPr lvl="1"/>
            <a:r>
              <a:rPr kumimoji="1" lang="en-US" altLang="zh-CN" dirty="0"/>
              <a:t>2012</a:t>
            </a:r>
            <a:r>
              <a:rPr kumimoji="1" lang="zh-CN" altLang="en-US" dirty="0"/>
              <a:t>年</a:t>
            </a:r>
            <a:r>
              <a:rPr kumimoji="1" lang="en-US" altLang="zh-CN" dirty="0"/>
              <a:t>2</a:t>
            </a:r>
            <a:r>
              <a:rPr kumimoji="1" lang="zh-CN" altLang="en-US" dirty="0"/>
              <a:t>月颁布</a:t>
            </a:r>
            <a:r>
              <a:rPr kumimoji="1" lang="en-US" altLang="zh-CN" dirty="0"/>
              <a:t>《</a:t>
            </a:r>
            <a:r>
              <a:rPr kumimoji="1" lang="zh-CN" altLang="en-US" dirty="0"/>
              <a:t>绿色信贷指导意见</a:t>
            </a:r>
            <a:r>
              <a:rPr kumimoji="1" lang="en-US" altLang="zh-CN" dirty="0"/>
              <a:t>》</a:t>
            </a:r>
          </a:p>
          <a:p>
            <a:pPr lvl="1"/>
            <a:r>
              <a:rPr kumimoji="1" lang="zh-CN" altLang="en-US" dirty="0"/>
              <a:t>对银行“施压”，影响银行业绩评估，可能制裁</a:t>
            </a:r>
            <a:endParaRPr kumimoji="1" lang="en-US" altLang="zh-CN" dirty="0"/>
          </a:p>
          <a:p>
            <a:pPr lvl="1"/>
            <a:r>
              <a:rPr lang="zh-CN" altLang="zh-CN" dirty="0">
                <a:solidFill>
                  <a:srgbClr val="101214"/>
                </a:solidFill>
                <a:effectLst/>
                <a:latin typeface="+mn-ea"/>
                <a:cs typeface="Segoe UI" panose="020B0502040204020203" pitchFamily="34" charset="0"/>
              </a:rPr>
              <a:t>政府对银行施加额外</a:t>
            </a:r>
            <a:r>
              <a:rPr lang="zh-CN" altLang="en-US" dirty="0">
                <a:solidFill>
                  <a:srgbClr val="101214"/>
                </a:solidFill>
                <a:effectLst/>
                <a:latin typeface="+mn-ea"/>
                <a:cs typeface="Segoe UI" panose="020B0502040204020203" pitchFamily="34" charset="0"/>
              </a:rPr>
              <a:t>的</a:t>
            </a:r>
            <a:r>
              <a:rPr lang="zh-CN" altLang="zh-CN" dirty="0">
                <a:solidFill>
                  <a:srgbClr val="101214"/>
                </a:solidFill>
                <a:effectLst/>
                <a:latin typeface="+mn-ea"/>
                <a:cs typeface="Segoe UI" panose="020B0502040204020203" pitchFamily="34" charset="0"/>
              </a:rPr>
              <a:t>监管力量</a:t>
            </a:r>
            <a:r>
              <a:rPr lang="zh-CN" altLang="en-US" dirty="0">
                <a:solidFill>
                  <a:srgbClr val="101214"/>
                </a:solidFill>
                <a:effectLst/>
                <a:latin typeface="+mn-ea"/>
                <a:cs typeface="Segoe UI" panose="020B0502040204020203" pitchFamily="34" charset="0"/>
              </a:rPr>
              <a:t>，</a:t>
            </a:r>
            <a:r>
              <a:rPr lang="zh-CN" altLang="zh-CN" dirty="0">
                <a:solidFill>
                  <a:srgbClr val="101214"/>
                </a:solidFill>
                <a:effectLst/>
                <a:latin typeface="+mn-ea"/>
                <a:cs typeface="Segoe UI" panose="020B0502040204020203" pitchFamily="34" charset="0"/>
              </a:rPr>
              <a:t>制定了绿色信贷实施的关键指标</a:t>
            </a:r>
            <a:endParaRPr kumimoji="1" lang="en-US" altLang="zh-CN" dirty="0">
              <a:latin typeface="+mn-ea"/>
            </a:endParaRPr>
          </a:p>
        </p:txBody>
      </p:sp>
      <p:sp>
        <p:nvSpPr>
          <p:cNvPr id="3" name="标题 2">
            <a:extLst>
              <a:ext uri="{FF2B5EF4-FFF2-40B4-BE49-F238E27FC236}">
                <a16:creationId xmlns:a16="http://schemas.microsoft.com/office/drawing/2014/main" id="{72230FBD-10EF-E8C2-D065-D90FB2826DC0}"/>
              </a:ext>
            </a:extLst>
          </p:cNvPr>
          <p:cNvSpPr>
            <a:spLocks noGrp="1"/>
          </p:cNvSpPr>
          <p:nvPr>
            <p:ph type="title"/>
          </p:nvPr>
        </p:nvSpPr>
        <p:spPr/>
        <p:txBody>
          <a:bodyPr/>
          <a:lstStyle/>
          <a:p>
            <a:r>
              <a:rPr kumimoji="1" lang="zh-CN" altLang="en-US" dirty="0"/>
              <a:t>研究背景</a:t>
            </a:r>
            <a:r>
              <a:rPr kumimoji="1" lang="en-US" altLang="zh-CN" dirty="0"/>
              <a:t>——</a:t>
            </a:r>
            <a:r>
              <a:rPr kumimoji="1" lang="zh-CN" altLang="en-US" dirty="0"/>
              <a:t>制度背景</a:t>
            </a:r>
          </a:p>
        </p:txBody>
      </p:sp>
    </p:spTree>
    <p:extLst>
      <p:ext uri="{BB962C8B-B14F-4D97-AF65-F5344CB8AC3E}">
        <p14:creationId xmlns:p14="http://schemas.microsoft.com/office/powerpoint/2010/main" val="5598702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99F137-CD9F-0EC0-CF9F-9BDCDB081D76}"/>
              </a:ext>
            </a:extLst>
          </p:cNvPr>
          <p:cNvSpPr>
            <a:spLocks noGrp="1"/>
          </p:cNvSpPr>
          <p:nvPr>
            <p:ph idx="1"/>
          </p:nvPr>
        </p:nvSpPr>
        <p:spPr>
          <a:xfrm>
            <a:off x="1122412" y="1207007"/>
            <a:ext cx="10058400" cy="2625691"/>
          </a:xfrm>
        </p:spPr>
        <p:txBody>
          <a:bodyPr>
            <a:normAutofit/>
          </a:bodyPr>
          <a:lstStyle/>
          <a:p>
            <a:r>
              <a:rPr kumimoji="1" lang="zh-CN" altLang="en-US" dirty="0"/>
              <a:t>严格的绿色信贷监管政策提高了高环境风险企业的贷款成本，降低企业贷款规模，并进一步影响企业的生产经营，降低其资产、投资、销售收入、利润及员工数量等，且对私营企业和小型企业的影响更大。</a:t>
            </a:r>
            <a:endParaRPr kumimoji="1" lang="en-US" altLang="zh-CN" dirty="0"/>
          </a:p>
          <a:p>
            <a:r>
              <a:rPr kumimoji="1" lang="zh-CN" altLang="en-US" dirty="0"/>
              <a:t>严格的绿色信贷监管政策有助于高环境风险企业减少污染排放，但大企业和小企业减排实现方式不同，大企业通过投资减排的技术和机器设备等降低排放强度进而减排，小企业通过减产实现减排而不改变排放强度。</a:t>
            </a:r>
            <a:endParaRPr kumimoji="1" lang="en-US" altLang="zh-CN" dirty="0"/>
          </a:p>
        </p:txBody>
      </p:sp>
      <p:sp>
        <p:nvSpPr>
          <p:cNvPr id="3" name="标题 2">
            <a:extLst>
              <a:ext uri="{FF2B5EF4-FFF2-40B4-BE49-F238E27FC236}">
                <a16:creationId xmlns:a16="http://schemas.microsoft.com/office/drawing/2014/main" id="{09AE58F8-C864-A9A7-88F9-E6F9D1C0E0B0}"/>
              </a:ext>
            </a:extLst>
          </p:cNvPr>
          <p:cNvSpPr>
            <a:spLocks noGrp="1"/>
          </p:cNvSpPr>
          <p:nvPr>
            <p:ph type="title"/>
          </p:nvPr>
        </p:nvSpPr>
        <p:spPr/>
        <p:txBody>
          <a:bodyPr/>
          <a:lstStyle/>
          <a:p>
            <a:r>
              <a:rPr kumimoji="1" lang="zh-CN" altLang="en-US" dirty="0"/>
              <a:t>结论</a:t>
            </a:r>
          </a:p>
        </p:txBody>
      </p:sp>
    </p:spTree>
    <p:extLst>
      <p:ext uri="{BB962C8B-B14F-4D97-AF65-F5344CB8AC3E}">
        <p14:creationId xmlns:p14="http://schemas.microsoft.com/office/powerpoint/2010/main" val="2980537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F357C5C-BD37-C97F-9631-69FF61FBD4D1}"/>
              </a:ext>
            </a:extLst>
          </p:cNvPr>
          <p:cNvSpPr>
            <a:spLocks noGrp="1"/>
          </p:cNvSpPr>
          <p:nvPr>
            <p:ph idx="1"/>
          </p:nvPr>
        </p:nvSpPr>
        <p:spPr>
          <a:xfrm>
            <a:off x="1122412" y="1373263"/>
            <a:ext cx="10058400" cy="3020607"/>
          </a:xfrm>
        </p:spPr>
        <p:txBody>
          <a:bodyPr>
            <a:normAutofit/>
          </a:bodyPr>
          <a:lstStyle/>
          <a:p>
            <a:r>
              <a:rPr kumimoji="1" lang="zh-CN" altLang="en-US" dirty="0"/>
              <a:t>公司环境和气候风险对金融市场及其参与者的影响：</a:t>
            </a:r>
            <a:endParaRPr kumimoji="1" lang="en-US" altLang="zh-CN" dirty="0"/>
          </a:p>
          <a:p>
            <a:pPr lvl="1"/>
            <a:r>
              <a:rPr kumimoji="1" lang="zh-CN" altLang="en-US" dirty="0"/>
              <a:t>债券市场</a:t>
            </a:r>
            <a:r>
              <a:rPr kumimoji="1" lang="en-US" altLang="zh-CN" dirty="0"/>
              <a:t>(</a:t>
            </a:r>
            <a:r>
              <a:rPr kumimoji="1" lang="en-US" altLang="zh-CN" dirty="0" err="1"/>
              <a:t>Sharfman</a:t>
            </a:r>
            <a:r>
              <a:rPr kumimoji="1" lang="en-US" altLang="zh-CN" dirty="0"/>
              <a:t> and Fernando, 2008; Bauer and Hann, 2010; Baker et al., 2018)</a:t>
            </a:r>
          </a:p>
          <a:p>
            <a:pPr lvl="1"/>
            <a:r>
              <a:rPr kumimoji="1" lang="zh-CN" altLang="en-US" dirty="0"/>
              <a:t>股票市场</a:t>
            </a:r>
            <a:r>
              <a:rPr kumimoji="1" lang="en-US" altLang="zh-CN" dirty="0"/>
              <a:t>(Hong and </a:t>
            </a:r>
            <a:r>
              <a:rPr kumimoji="1" lang="en-US" altLang="zh-CN" dirty="0" err="1"/>
              <a:t>Kacperczyk</a:t>
            </a:r>
            <a:r>
              <a:rPr kumimoji="1" lang="en-US" altLang="zh-CN" dirty="0"/>
              <a:t>, 2009)</a:t>
            </a:r>
          </a:p>
          <a:p>
            <a:pPr lvl="1"/>
            <a:r>
              <a:rPr kumimoji="1" lang="zh-CN" altLang="en-US" dirty="0"/>
              <a:t>股东</a:t>
            </a:r>
            <a:r>
              <a:rPr kumimoji="1" lang="en-US" altLang="zh-CN" dirty="0"/>
              <a:t>(Tang and Zhang, 2020)</a:t>
            </a:r>
          </a:p>
          <a:p>
            <a:pPr lvl="1"/>
            <a:r>
              <a:rPr kumimoji="1" lang="zh-CN" altLang="en-US" dirty="0"/>
              <a:t>机构投资者</a:t>
            </a:r>
            <a:r>
              <a:rPr kumimoji="1" lang="da-DK" altLang="zh-CN" dirty="0"/>
              <a:t>(Krueger et al., 2019)</a:t>
            </a:r>
          </a:p>
          <a:p>
            <a:pPr lvl="1"/>
            <a:r>
              <a:rPr kumimoji="1" lang="zh-CN" altLang="en-US" dirty="0"/>
              <a:t>共同基金</a:t>
            </a:r>
            <a:r>
              <a:rPr kumimoji="1" lang="en-US" altLang="zh-CN" dirty="0"/>
              <a:t>(</a:t>
            </a:r>
            <a:r>
              <a:rPr kumimoji="1" lang="en-US" altLang="zh-CN" dirty="0" err="1"/>
              <a:t>Riedl</a:t>
            </a:r>
            <a:r>
              <a:rPr kumimoji="1" lang="en-US" altLang="zh-CN" dirty="0"/>
              <a:t> and </a:t>
            </a:r>
            <a:r>
              <a:rPr kumimoji="1" lang="en-US" altLang="zh-CN" dirty="0" err="1"/>
              <a:t>Smeets</a:t>
            </a:r>
            <a:r>
              <a:rPr kumimoji="1" lang="en-US" altLang="zh-CN" dirty="0"/>
              <a:t>, 2017)</a:t>
            </a:r>
          </a:p>
          <a:p>
            <a:pPr lvl="1"/>
            <a:r>
              <a:rPr kumimoji="1" lang="zh-CN" altLang="en-US" dirty="0"/>
              <a:t>私人银行</a:t>
            </a:r>
            <a:r>
              <a:rPr kumimoji="1" lang="en-US" altLang="zh-CN" dirty="0"/>
              <a:t>(Goss and Roberts, 2011)</a:t>
            </a:r>
          </a:p>
        </p:txBody>
      </p:sp>
      <p:sp>
        <p:nvSpPr>
          <p:cNvPr id="3" name="标题 2">
            <a:extLst>
              <a:ext uri="{FF2B5EF4-FFF2-40B4-BE49-F238E27FC236}">
                <a16:creationId xmlns:a16="http://schemas.microsoft.com/office/drawing/2014/main" id="{72230FBD-10EF-E8C2-D065-D90FB2826DC0}"/>
              </a:ext>
            </a:extLst>
          </p:cNvPr>
          <p:cNvSpPr>
            <a:spLocks noGrp="1"/>
          </p:cNvSpPr>
          <p:nvPr>
            <p:ph type="title"/>
          </p:nvPr>
        </p:nvSpPr>
        <p:spPr/>
        <p:txBody>
          <a:bodyPr/>
          <a:lstStyle/>
          <a:p>
            <a:r>
              <a:rPr kumimoji="1" lang="zh-CN" altLang="en-US" dirty="0"/>
              <a:t>文献回顾</a:t>
            </a:r>
          </a:p>
        </p:txBody>
      </p:sp>
    </p:spTree>
    <p:extLst>
      <p:ext uri="{BB962C8B-B14F-4D97-AF65-F5344CB8AC3E}">
        <p14:creationId xmlns:p14="http://schemas.microsoft.com/office/powerpoint/2010/main" val="2806417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F357C5C-BD37-C97F-9631-69FF61FBD4D1}"/>
              </a:ext>
            </a:extLst>
          </p:cNvPr>
          <p:cNvSpPr>
            <a:spLocks noGrp="1"/>
          </p:cNvSpPr>
          <p:nvPr>
            <p:ph idx="1"/>
          </p:nvPr>
        </p:nvSpPr>
        <p:spPr>
          <a:xfrm>
            <a:off x="1122412" y="1373263"/>
            <a:ext cx="10058400" cy="3892495"/>
          </a:xfrm>
        </p:spPr>
        <p:txBody>
          <a:bodyPr>
            <a:normAutofit/>
          </a:bodyPr>
          <a:lstStyle/>
          <a:p>
            <a:r>
              <a:rPr kumimoji="1" lang="en-US" altLang="zh-CN" dirty="0" err="1"/>
              <a:t>Chava</a:t>
            </a:r>
            <a:r>
              <a:rPr kumimoji="1" lang="en-US" altLang="zh-CN" dirty="0"/>
              <a:t>(2014)</a:t>
            </a:r>
            <a:r>
              <a:rPr kumimoji="1" lang="zh-CN" altLang="en-US" dirty="0"/>
              <a:t>：</a:t>
            </a:r>
            <a:endParaRPr kumimoji="1" lang="en-US" altLang="zh-CN" dirty="0"/>
          </a:p>
          <a:p>
            <a:pPr lvl="1"/>
            <a:r>
              <a:rPr kumimoji="1" lang="zh-CN" altLang="en-US" dirty="0"/>
              <a:t>企业环境状况影响权益、债务资本成本</a:t>
            </a:r>
            <a:endParaRPr kumimoji="1" lang="en-US" altLang="zh-CN" dirty="0"/>
          </a:p>
          <a:p>
            <a:pPr lvl="1"/>
            <a:r>
              <a:rPr kumimoji="1" lang="zh-CN" altLang="en-US" dirty="0"/>
              <a:t>利率提高</a:t>
            </a:r>
            <a:endParaRPr kumimoji="1" lang="en-US" altLang="zh-CN" dirty="0"/>
          </a:p>
          <a:p>
            <a:r>
              <a:rPr kumimoji="1" lang="en-US" altLang="zh-CN" dirty="0"/>
              <a:t>Goss and Roberts (2011) </a:t>
            </a:r>
            <a:r>
              <a:rPr kumimoji="1" lang="zh-CN" altLang="en-US" dirty="0"/>
              <a:t>：</a:t>
            </a:r>
            <a:endParaRPr kumimoji="1" lang="en-US" altLang="zh-CN" dirty="0"/>
          </a:p>
          <a:p>
            <a:pPr lvl="1"/>
            <a:r>
              <a:rPr kumimoji="1" lang="zh-CN" altLang="en-US" dirty="0"/>
              <a:t>社会责任表现低于平均水平的企业，其私人银行债务成本溢价较高</a:t>
            </a:r>
            <a:endParaRPr kumimoji="1" lang="en-US" altLang="zh-CN" dirty="0"/>
          </a:p>
          <a:p>
            <a:r>
              <a:rPr kumimoji="1" lang="zh-CN" altLang="en-US" dirty="0"/>
              <a:t>区别：</a:t>
            </a:r>
            <a:endParaRPr kumimoji="1" lang="en-US" altLang="zh-CN" dirty="0"/>
          </a:p>
          <a:p>
            <a:pPr lvl="1"/>
            <a:r>
              <a:rPr kumimoji="1" lang="zh-CN" altLang="en-US" dirty="0"/>
              <a:t>外生监管冲击</a:t>
            </a:r>
            <a:endParaRPr kumimoji="1" lang="en-US" altLang="zh-CN" dirty="0"/>
          </a:p>
          <a:p>
            <a:pPr lvl="1"/>
            <a:r>
              <a:rPr kumimoji="1" lang="zh-CN" altLang="en-US" dirty="0"/>
              <a:t>企业规模</a:t>
            </a:r>
            <a:endParaRPr kumimoji="1" lang="en-US" altLang="zh-CN" dirty="0"/>
          </a:p>
          <a:p>
            <a:pPr lvl="1"/>
            <a:r>
              <a:rPr kumimoji="1" lang="zh-CN" altLang="en-US" dirty="0"/>
              <a:t>贷款成本对企业行为的影响</a:t>
            </a:r>
            <a:endParaRPr kumimoji="1" lang="en-US" altLang="zh-CN" dirty="0"/>
          </a:p>
          <a:p>
            <a:pPr lvl="1"/>
            <a:endParaRPr kumimoji="1" lang="en-US" altLang="zh-CN" dirty="0"/>
          </a:p>
          <a:p>
            <a:pPr lvl="1"/>
            <a:endParaRPr kumimoji="1" lang="en-US" altLang="zh-CN" dirty="0"/>
          </a:p>
        </p:txBody>
      </p:sp>
      <p:sp>
        <p:nvSpPr>
          <p:cNvPr id="3" name="标题 2">
            <a:extLst>
              <a:ext uri="{FF2B5EF4-FFF2-40B4-BE49-F238E27FC236}">
                <a16:creationId xmlns:a16="http://schemas.microsoft.com/office/drawing/2014/main" id="{72230FBD-10EF-E8C2-D065-D90FB2826DC0}"/>
              </a:ext>
            </a:extLst>
          </p:cNvPr>
          <p:cNvSpPr>
            <a:spLocks noGrp="1"/>
          </p:cNvSpPr>
          <p:nvPr>
            <p:ph type="title"/>
          </p:nvPr>
        </p:nvSpPr>
        <p:spPr/>
        <p:txBody>
          <a:bodyPr/>
          <a:lstStyle/>
          <a:p>
            <a:r>
              <a:rPr kumimoji="1" lang="zh-CN" altLang="en-US" dirty="0"/>
              <a:t>文献回顾</a:t>
            </a:r>
          </a:p>
        </p:txBody>
      </p:sp>
    </p:spTree>
    <p:extLst>
      <p:ext uri="{BB962C8B-B14F-4D97-AF65-F5344CB8AC3E}">
        <p14:creationId xmlns:p14="http://schemas.microsoft.com/office/powerpoint/2010/main" val="2195851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F357C5C-BD37-C97F-9631-69FF61FBD4D1}"/>
              </a:ext>
            </a:extLst>
          </p:cNvPr>
          <p:cNvSpPr>
            <a:spLocks noGrp="1"/>
          </p:cNvSpPr>
          <p:nvPr>
            <p:ph idx="1"/>
          </p:nvPr>
        </p:nvSpPr>
        <p:spPr>
          <a:xfrm>
            <a:off x="1122412" y="1373263"/>
            <a:ext cx="10058400" cy="4516898"/>
          </a:xfrm>
        </p:spPr>
        <p:txBody>
          <a:bodyPr>
            <a:normAutofit/>
          </a:bodyPr>
          <a:lstStyle/>
          <a:p>
            <a:r>
              <a:rPr kumimoji="1" lang="zh-CN" altLang="en-US" dirty="0"/>
              <a:t>环境法规对排污</a:t>
            </a:r>
            <a:r>
              <a:rPr kumimoji="1" lang="en-US" altLang="zh-CN" dirty="0"/>
              <a:t>&amp;</a:t>
            </a:r>
            <a:r>
              <a:rPr kumimoji="1" lang="zh-CN" altLang="en-US" dirty="0"/>
              <a:t>环境质量提升的影响：</a:t>
            </a:r>
            <a:endParaRPr kumimoji="1" lang="en-US" altLang="zh-CN" dirty="0"/>
          </a:p>
          <a:p>
            <a:pPr lvl="1"/>
            <a:r>
              <a:rPr kumimoji="1" lang="en-US" altLang="zh-CN" dirty="0"/>
              <a:t>Nelson et al., 1993; </a:t>
            </a:r>
            <a:r>
              <a:rPr kumimoji="1" lang="en-US" altLang="zh-CN" dirty="0" err="1"/>
              <a:t>Chay</a:t>
            </a:r>
            <a:r>
              <a:rPr kumimoji="1" lang="en-US" altLang="zh-CN" dirty="0"/>
              <a:t> and Greenstone, 2005; Greenstone and Hanna, 2014</a:t>
            </a:r>
          </a:p>
          <a:p>
            <a:r>
              <a:rPr kumimoji="1" lang="zh-CN" altLang="en-US" dirty="0"/>
              <a:t>环境法规对微观经济活动的影响：</a:t>
            </a:r>
            <a:endParaRPr kumimoji="1" lang="en-US" altLang="zh-CN" dirty="0"/>
          </a:p>
          <a:p>
            <a:pPr lvl="1"/>
            <a:r>
              <a:rPr kumimoji="1" lang="zh-CN" altLang="en-US" dirty="0"/>
              <a:t>就业</a:t>
            </a:r>
            <a:r>
              <a:rPr kumimoji="1" lang="en-US" altLang="zh-CN" dirty="0"/>
              <a:t>t(Henderson, 1996; </a:t>
            </a:r>
            <a:r>
              <a:rPr kumimoji="1" lang="en-US" altLang="zh-CN" dirty="0" err="1"/>
              <a:t>Greenstone</a:t>
            </a:r>
            <a:r>
              <a:rPr kumimoji="1" lang="en-US" altLang="zh-CN" dirty="0"/>
              <a:t>, 2002; Walker, 2013)</a:t>
            </a:r>
          </a:p>
          <a:p>
            <a:pPr lvl="1"/>
            <a:r>
              <a:rPr kumimoji="1" lang="zh-CN" altLang="en-US" dirty="0"/>
              <a:t>企业生产率</a:t>
            </a:r>
            <a:r>
              <a:rPr kumimoji="1" lang="en-US" altLang="zh-CN" dirty="0"/>
              <a:t> (Berman and Bui, 2001; Greenstone et al., 2012)</a:t>
            </a:r>
          </a:p>
          <a:p>
            <a:pPr lvl="1"/>
            <a:r>
              <a:rPr kumimoji="1" lang="zh-CN" altLang="en-US" dirty="0"/>
              <a:t>工业选址</a:t>
            </a:r>
            <a:r>
              <a:rPr kumimoji="1" lang="en-US" altLang="zh-CN" dirty="0"/>
              <a:t>(Henderson, 1996; Becker and Henderson, 2000; Chen et al., 2018)</a:t>
            </a:r>
          </a:p>
          <a:p>
            <a:pPr lvl="1"/>
            <a:r>
              <a:rPr kumimoji="1" lang="en-US" altLang="zh-CN" dirty="0"/>
              <a:t>……</a:t>
            </a:r>
          </a:p>
          <a:p>
            <a:r>
              <a:rPr kumimoji="1" lang="zh-CN" altLang="en-US" dirty="0"/>
              <a:t>区别：</a:t>
            </a:r>
            <a:endParaRPr kumimoji="1" lang="en-US" altLang="zh-CN" dirty="0"/>
          </a:p>
          <a:p>
            <a:pPr lvl="1"/>
            <a:r>
              <a:rPr kumimoji="1" lang="zh-CN" altLang="en-US" dirty="0"/>
              <a:t>上述关注政府监管</a:t>
            </a:r>
            <a:endParaRPr kumimoji="1" lang="en-US" altLang="zh-CN" dirty="0"/>
          </a:p>
          <a:p>
            <a:pPr lvl="1"/>
            <a:r>
              <a:rPr kumimoji="1" lang="zh-CN" altLang="en-US" dirty="0"/>
              <a:t>本文关注银行对贷款利率的调控</a:t>
            </a:r>
            <a:endParaRPr kumimoji="1" lang="en-US" altLang="zh-CN" dirty="0"/>
          </a:p>
          <a:p>
            <a:pPr lvl="1"/>
            <a:r>
              <a:rPr kumimoji="1" lang="zh-CN" altLang="en-US" dirty="0"/>
              <a:t>是政府监管调控的补充</a:t>
            </a:r>
            <a:endParaRPr kumimoji="1" lang="en-US" altLang="zh-CN" dirty="0"/>
          </a:p>
        </p:txBody>
      </p:sp>
      <p:sp>
        <p:nvSpPr>
          <p:cNvPr id="3" name="标题 2">
            <a:extLst>
              <a:ext uri="{FF2B5EF4-FFF2-40B4-BE49-F238E27FC236}">
                <a16:creationId xmlns:a16="http://schemas.microsoft.com/office/drawing/2014/main" id="{72230FBD-10EF-E8C2-D065-D90FB2826DC0}"/>
              </a:ext>
            </a:extLst>
          </p:cNvPr>
          <p:cNvSpPr>
            <a:spLocks noGrp="1"/>
          </p:cNvSpPr>
          <p:nvPr>
            <p:ph type="title"/>
          </p:nvPr>
        </p:nvSpPr>
        <p:spPr/>
        <p:txBody>
          <a:bodyPr/>
          <a:lstStyle/>
          <a:p>
            <a:r>
              <a:rPr kumimoji="1" lang="zh-CN" altLang="en-US" dirty="0"/>
              <a:t>文献回顾</a:t>
            </a:r>
          </a:p>
        </p:txBody>
      </p:sp>
    </p:spTree>
    <p:extLst>
      <p:ext uri="{BB962C8B-B14F-4D97-AF65-F5344CB8AC3E}">
        <p14:creationId xmlns:p14="http://schemas.microsoft.com/office/powerpoint/2010/main" val="2670390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18E5D179-BD86-0D80-E518-A134FBB90215}"/>
                  </a:ext>
                </a:extLst>
              </p:cNvPr>
              <p:cNvSpPr>
                <a:spLocks noGrp="1"/>
              </p:cNvSpPr>
              <p:nvPr>
                <p:ph idx="1"/>
              </p:nvPr>
            </p:nvSpPr>
            <p:spPr>
              <a:xfrm>
                <a:off x="1122412" y="1104472"/>
                <a:ext cx="10966669" cy="5466924"/>
              </a:xfrm>
            </p:spPr>
            <p:txBody>
              <a:bodyPr>
                <a:normAutofit/>
              </a:bodyPr>
              <a:lstStyle/>
              <a:p>
                <a:r>
                  <a:rPr kumimoji="1" lang="zh-CN" altLang="en-US" dirty="0">
                    <a:latin typeface="+mn-ea"/>
                  </a:rPr>
                  <a:t>假设</a:t>
                </a:r>
                <a:endParaRPr kumimoji="1" lang="en-US" altLang="zh-CN" dirty="0">
                  <a:latin typeface="+mn-ea"/>
                </a:endParaRPr>
              </a:p>
              <a:p>
                <a:pPr lvl="1"/>
                <a:r>
                  <a:rPr kumimoji="1" lang="zh-CN" altLang="en-US" dirty="0"/>
                  <a:t>企业生产力异质性</a:t>
                </a:r>
                <a:endParaRPr kumimoji="1" lang="en-US" altLang="zh-CN" dirty="0"/>
              </a:p>
              <a:p>
                <a:pPr lvl="1"/>
                <a:r>
                  <a:rPr kumimoji="1" lang="zh-CN" altLang="en-US" dirty="0"/>
                  <a:t>资本</a:t>
                </a:r>
                <a14:m>
                  <m:oMath xmlns:m="http://schemas.openxmlformats.org/officeDocument/2006/math">
                    <m:r>
                      <a:rPr kumimoji="1" lang="en-US" altLang="zh-CN" i="1" dirty="0">
                        <a:latin typeface="Cambria Math" panose="02040503050406030204" pitchFamily="18" charset="0"/>
                      </a:rPr>
                      <m:t>𝐾</m:t>
                    </m:r>
                    <m:r>
                      <a:rPr kumimoji="1" lang="zh-CN" altLang="en-US" i="1" dirty="0" smtClean="0">
                        <a:latin typeface="Cambria Math" panose="02040503050406030204" pitchFamily="18" charset="0"/>
                      </a:rPr>
                      <m:t>，</m:t>
                    </m:r>
                  </m:oMath>
                </a14:m>
                <a:r>
                  <a:rPr kumimoji="1" lang="zh-CN" altLang="en-US" dirty="0"/>
                  <a:t>特殊生产力</a:t>
                </a:r>
                <a14:m>
                  <m:oMath xmlns:m="http://schemas.openxmlformats.org/officeDocument/2006/math">
                    <m:r>
                      <a:rPr kumimoji="1" lang="en-US" altLang="zh-CN" i="1" dirty="0" smtClean="0">
                        <a:latin typeface="Cambria Math" panose="02040503050406030204" pitchFamily="18" charset="0"/>
                      </a:rPr>
                      <m:t>𝑧</m:t>
                    </m:r>
                  </m:oMath>
                </a14:m>
                <a:r>
                  <a:rPr kumimoji="1" lang="en-US" altLang="zh-CN" dirty="0"/>
                  <a:t>,</a:t>
                </a:r>
                <a:r>
                  <a:rPr lang="en-US" altLang="zh-CN" dirty="0"/>
                  <a:t> </a:t>
                </a:r>
                <a14:m>
                  <m:oMath xmlns:m="http://schemas.openxmlformats.org/officeDocument/2006/math">
                    <m:r>
                      <a:rPr lang="en-US" altLang="zh-CN" i="1">
                        <a:latin typeface="Cambria Math" panose="02040503050406030204" pitchFamily="18" charset="0"/>
                      </a:rPr>
                      <m:t>𝛼</m:t>
                    </m:r>
                    <m:r>
                      <a:rPr lang="zh-CN" altLang="zh-CN" i="1">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0,1</m:t>
                        </m:r>
                      </m:e>
                    </m:d>
                  </m:oMath>
                </a14:m>
                <a:endParaRPr kumimoji="1" lang="en-US" altLang="zh-CN" dirty="0"/>
              </a:p>
              <a:p>
                <a:pPr lvl="1"/>
                <a:r>
                  <a:rPr kumimoji="1" lang="zh-CN" altLang="en-US" dirty="0"/>
                  <a:t>实物资本完全来自于利率为</a:t>
                </a:r>
                <a14:m>
                  <m:oMath xmlns:m="http://schemas.openxmlformats.org/officeDocument/2006/math">
                    <m:r>
                      <a:rPr kumimoji="1" lang="en-US" altLang="zh-CN" i="1" dirty="0" smtClean="0">
                        <a:latin typeface="Cambria Math" panose="02040503050406030204" pitchFamily="18" charset="0"/>
                      </a:rPr>
                      <m:t>𝑟</m:t>
                    </m:r>
                  </m:oMath>
                </a14:m>
                <a:r>
                  <a:rPr kumimoji="1" lang="zh-CN" altLang="en-US" dirty="0"/>
                  <a:t>的银行贷款 </a:t>
                </a:r>
                <a:endParaRPr kumimoji="1" lang="en-US" altLang="zh-CN" dirty="0"/>
              </a:p>
              <a:p>
                <a:r>
                  <a:rPr kumimoji="1" lang="zh-CN" altLang="en-US" dirty="0"/>
                  <a:t>公司生产：</a:t>
                </a:r>
                <a14:m>
                  <m:oMath xmlns:m="http://schemas.openxmlformats.org/officeDocument/2006/math">
                    <m:r>
                      <a:rPr lang="en-US" altLang="zh-CN" i="1" smtClean="0">
                        <a:solidFill>
                          <a:schemeClr val="tx1"/>
                        </a:solidFill>
                        <a:latin typeface="Cambria Math" panose="02040503050406030204" pitchFamily="18" charset="0"/>
                        <a:ea typeface="宋体" panose="02010600030101010101" pitchFamily="2" charset="-122"/>
                        <a:cs typeface="宋体" panose="02010600030101010101" pitchFamily="2" charset="-122"/>
                      </a:rPr>
                      <m:t>𝑦</m:t>
                    </m:r>
                    <m:r>
                      <a:rPr lang="en-US" altLang="zh-CN" i="1" smtClean="0">
                        <a:solidFill>
                          <a:schemeClr val="tx1"/>
                        </a:solidFill>
                        <a:latin typeface="Cambria Math" panose="02040503050406030204" pitchFamily="18" charset="0"/>
                        <a:ea typeface="宋体" panose="02010600030101010101" pitchFamily="2" charset="-122"/>
                        <a:cs typeface="宋体" panose="02010600030101010101" pitchFamily="2" charset="-122"/>
                      </a:rPr>
                      <m:t> = </m:t>
                    </m:r>
                    <m:r>
                      <a:rPr lang="en-US" altLang="zh-CN" i="1" smtClean="0">
                        <a:solidFill>
                          <a:schemeClr val="tx1"/>
                        </a:solidFill>
                        <a:latin typeface="Cambria Math" panose="02040503050406030204" pitchFamily="18" charset="0"/>
                        <a:ea typeface="宋体" panose="02010600030101010101" pitchFamily="2" charset="-122"/>
                        <a:cs typeface="宋体" panose="02010600030101010101" pitchFamily="2" charset="-122"/>
                      </a:rPr>
                      <m:t>𝑧</m:t>
                    </m:r>
                    <m:sSup>
                      <m:sSupPr>
                        <m:ctrlPr>
                          <a:rPr lang="zh-CN" altLang="zh-CN" i="1">
                            <a:solidFill>
                              <a:schemeClr val="tx1"/>
                            </a:solidFill>
                            <a:latin typeface="Cambria Math" panose="02040503050406030204" pitchFamily="18" charset="0"/>
                            <a:ea typeface="Cambria Math" panose="02040503050406030204" pitchFamily="18" charset="0"/>
                            <a:cs typeface="宋体" panose="02010600030101010101" pitchFamily="2" charset="-122"/>
                          </a:rPr>
                        </m:ctrlPr>
                      </m:sSupPr>
                      <m:e>
                        <m:r>
                          <a:rPr lang="en-US" altLang="zh-CN" i="1">
                            <a:solidFill>
                              <a:schemeClr val="tx1"/>
                            </a:solidFill>
                            <a:latin typeface="Cambria Math" panose="02040503050406030204" pitchFamily="18" charset="0"/>
                            <a:ea typeface="宋体" panose="02010600030101010101" pitchFamily="2" charset="-122"/>
                            <a:cs typeface="宋体" panose="02010600030101010101" pitchFamily="2" charset="-122"/>
                          </a:rPr>
                          <m:t>𝑘</m:t>
                        </m:r>
                      </m:e>
                      <m:sup>
                        <m:r>
                          <a:rPr lang="en-US" altLang="zh-CN" i="1">
                            <a:solidFill>
                              <a:schemeClr val="tx1"/>
                            </a:solidFill>
                            <a:latin typeface="Cambria Math" panose="02040503050406030204" pitchFamily="18" charset="0"/>
                            <a:ea typeface="宋体" panose="02010600030101010101" pitchFamily="2" charset="-122"/>
                            <a:cs typeface="宋体" panose="02010600030101010101" pitchFamily="2" charset="-122"/>
                          </a:rPr>
                          <m:t>𝛼</m:t>
                        </m:r>
                      </m:sup>
                    </m:sSup>
                    <m:r>
                      <a:rPr lang="en-US" altLang="zh-CN" b="0" i="1" smtClean="0">
                        <a:solidFill>
                          <a:schemeClr val="tx1"/>
                        </a:solidFill>
                        <a:latin typeface="Cambria Math" panose="02040503050406030204" pitchFamily="18" charset="0"/>
                        <a:ea typeface="宋体" panose="02010600030101010101" pitchFamily="2" charset="-122"/>
                        <a:cs typeface="宋体" panose="02010600030101010101" pitchFamily="2" charset="-122"/>
                      </a:rPr>
                      <m:t>,</m:t>
                    </m:r>
                  </m:oMath>
                </a14:m>
                <a:r>
                  <a:rPr lang="en-US" altLang="zh-CN" dirty="0">
                    <a:solidFill>
                      <a:schemeClr val="tx1"/>
                    </a:solidFill>
                    <a:latin typeface="宋体" panose="02010600030101010101" pitchFamily="2" charset="-122"/>
                    <a:ea typeface="宋体" panose="02010600030101010101" pitchFamily="2" charset="-122"/>
                    <a:cs typeface="宋体" panose="02010600030101010101" pitchFamily="2" charset="-122"/>
                  </a:rPr>
                  <a:t> </a:t>
                </a:r>
                <a14:m>
                  <m:oMath xmlns:m="http://schemas.openxmlformats.org/officeDocument/2006/math">
                    <m:r>
                      <a:rPr lang="en-US" altLang="zh-CN" b="0" i="0" smtClean="0">
                        <a:solidFill>
                          <a:schemeClr val="tx1"/>
                        </a:solidFill>
                        <a:latin typeface="Cambria Math" panose="02040503050406030204" pitchFamily="18" charset="0"/>
                        <a:ea typeface="Cambria Math" panose="02040503050406030204" pitchFamily="18" charset="0"/>
                        <a:cs typeface="宋体" panose="02010600030101010101" pitchFamily="2" charset="-122"/>
                      </a:rPr>
                      <m:t>                                                                  </m:t>
                    </m:r>
                    <m:d>
                      <m:dPr>
                        <m:ctrlPr>
                          <a:rPr lang="zh-CN" altLang="zh-CN" i="1">
                            <a:solidFill>
                              <a:schemeClr val="tx1"/>
                            </a:solidFill>
                            <a:latin typeface="Cambria Math" panose="02040503050406030204" pitchFamily="18" charset="0"/>
                            <a:ea typeface="Cambria Math" panose="02040503050406030204" pitchFamily="18" charset="0"/>
                            <a:cs typeface="宋体" panose="02010600030101010101" pitchFamily="2" charset="-122"/>
                          </a:rPr>
                        </m:ctrlPr>
                      </m:dPr>
                      <m:e>
                        <m:r>
                          <a:rPr lang="en-US" altLang="zh-CN" i="1">
                            <a:solidFill>
                              <a:schemeClr val="tx1"/>
                            </a:solidFill>
                            <a:latin typeface="Cambria Math" panose="02040503050406030204" pitchFamily="18" charset="0"/>
                            <a:ea typeface="宋体" panose="02010600030101010101" pitchFamily="2" charset="-122"/>
                            <a:cs typeface="宋体" panose="02010600030101010101" pitchFamily="2" charset="-122"/>
                          </a:rPr>
                          <m:t>1</m:t>
                        </m:r>
                      </m:e>
                    </m:d>
                  </m:oMath>
                </a14:m>
                <a:endParaRPr lang="en-US" altLang="zh-CN"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dirty="0">
                    <a:solidFill>
                      <a:schemeClr val="tx1"/>
                    </a:solidFill>
                    <a:latin typeface="+mn-ea"/>
                    <a:cs typeface="宋体" panose="02010600030101010101" pitchFamily="2" charset="-122"/>
                  </a:rPr>
                  <a:t>排放</a:t>
                </a:r>
                <a14:m>
                  <m:oMath xmlns:m="http://schemas.openxmlformats.org/officeDocument/2006/math">
                    <m:r>
                      <a:rPr lang="en-US" altLang="zh-CN" i="1" dirty="0" smtClean="0">
                        <a:solidFill>
                          <a:schemeClr val="tx1"/>
                        </a:solidFill>
                        <a:latin typeface="Cambria Math" panose="02040503050406030204" pitchFamily="18" charset="0"/>
                        <a:cs typeface="宋体" panose="02010600030101010101" pitchFamily="2" charset="-122"/>
                      </a:rPr>
                      <m:t>𝑒</m:t>
                    </m:r>
                  </m:oMath>
                </a14:m>
                <a:r>
                  <a:rPr lang="zh-CN" altLang="en-US" dirty="0">
                    <a:solidFill>
                      <a:schemeClr val="tx1"/>
                    </a:solidFill>
                    <a:latin typeface="+mn-ea"/>
                    <a:cs typeface="宋体" panose="02010600030101010101" pitchFamily="2" charset="-122"/>
                  </a:rPr>
                  <a:t>与产出成正比：</a:t>
                </a:r>
                <a14:m>
                  <m:oMath xmlns:m="http://schemas.openxmlformats.org/officeDocument/2006/math">
                    <m:r>
                      <a:rPr lang="en-US" altLang="zh-CN" i="1" smtClean="0">
                        <a:solidFill>
                          <a:schemeClr val="tx1"/>
                        </a:solidFill>
                        <a:latin typeface="Cambria Math" panose="02040503050406030204" pitchFamily="18" charset="0"/>
                      </a:rPr>
                      <m:t>𝑒</m:t>
                    </m:r>
                    <m:r>
                      <a:rPr lang="en-US" altLang="zh-CN" i="1" smtClean="0">
                        <a:solidFill>
                          <a:schemeClr val="tx1"/>
                        </a:solidFill>
                        <a:latin typeface="Cambria Math" panose="02040503050406030204" pitchFamily="18" charset="0"/>
                      </a:rPr>
                      <m:t>=</m:t>
                    </m:r>
                    <m:d>
                      <m:dPr>
                        <m:ctrlPr>
                          <a:rPr lang="zh-CN"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1</m:t>
                        </m:r>
                        <m:r>
                          <a:rPr lang="zh-CN" altLang="en-US"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𝜉</m:t>
                        </m:r>
                      </m:e>
                    </m:d>
                    <m:r>
                      <a:rPr lang="en-US" altLang="zh-CN" i="1">
                        <a:solidFill>
                          <a:schemeClr val="tx1"/>
                        </a:solidFill>
                        <a:latin typeface="Cambria Math" panose="02040503050406030204" pitchFamily="18" charset="0"/>
                      </a:rPr>
                      <m:t>𝜃</m:t>
                    </m:r>
                    <m:r>
                      <a:rPr lang="en-US" altLang="zh-CN" i="1">
                        <a:solidFill>
                          <a:schemeClr val="tx1"/>
                        </a:solidFill>
                        <a:latin typeface="Cambria Math" panose="02040503050406030204" pitchFamily="18" charset="0"/>
                      </a:rPr>
                      <m:t>𝑦</m:t>
                    </m:r>
                  </m:oMath>
                </a14:m>
                <a:r>
                  <a:rPr lang="en-US" altLang="zh-CN" dirty="0">
                    <a:solidFill>
                      <a:schemeClr val="tx1"/>
                    </a:solidFill>
                  </a:rPr>
                  <a:t>,                                 </a:t>
                </a:r>
                <a14:m>
                  <m:oMath xmlns:m="http://schemas.openxmlformats.org/officeDocument/2006/math">
                    <m:d>
                      <m:dPr>
                        <m:ctrlPr>
                          <a:rPr lang="zh-CN"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2</m:t>
                        </m:r>
                      </m:e>
                    </m:d>
                  </m:oMath>
                </a14:m>
                <a:endParaRPr lang="zh-CN" altLang="zh-CN" dirty="0">
                  <a:solidFill>
                    <a:schemeClr val="tx1"/>
                  </a:solidFill>
                </a:endParaRPr>
              </a:p>
              <a:p>
                <a:pPr lvl="1"/>
                <a14:m>
                  <m:oMath xmlns:m="http://schemas.openxmlformats.org/officeDocument/2006/math">
                    <m:r>
                      <a:rPr lang="en-US" altLang="zh-CN" sz="1800" i="1" smtClean="0">
                        <a:solidFill>
                          <a:schemeClr val="tx1"/>
                        </a:solidFill>
                        <a:effectLst/>
                        <a:latin typeface="Cambria Math" panose="02040503050406030204" pitchFamily="18" charset="0"/>
                        <a:ea typeface="等线" panose="02010600030101010101" pitchFamily="2" charset="-122"/>
                        <a:cs typeface="Segoe UI" panose="020B0502040204020203" pitchFamily="34" charset="0"/>
                      </a:rPr>
                      <m:t>𝜉</m:t>
                    </m:r>
                  </m:oMath>
                </a14:m>
                <a:r>
                  <a:rPr kumimoji="1" lang="zh-CN" altLang="en-US" dirty="0">
                    <a:solidFill>
                      <a:schemeClr val="tx1"/>
                    </a:solidFill>
                  </a:rPr>
                  <a:t>表示采取了污染治理措施，</a:t>
                </a:r>
                <a:endParaRPr kumimoji="1" lang="en-US" altLang="zh-CN" dirty="0">
                  <a:solidFill>
                    <a:schemeClr val="tx1"/>
                  </a:solidFill>
                </a:endParaRPr>
              </a:p>
              <a:p>
                <a:pPr lvl="1"/>
                <a14:m>
                  <m:oMath xmlns:m="http://schemas.openxmlformats.org/officeDocument/2006/math">
                    <m:r>
                      <a:rPr lang="en-US" altLang="zh-CN" sz="1800"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&gt; 0</m:t>
                    </m:r>
                  </m:oMath>
                </a14:m>
                <a:r>
                  <a:rPr kumimoji="1" lang="zh-CN" altLang="en-US" dirty="0">
                    <a:solidFill>
                      <a:schemeClr val="tx1"/>
                    </a:solidFill>
                  </a:rPr>
                  <a:t>表示未采取污染治理的单位产出的排放量</a:t>
                </a:r>
                <a:endParaRPr kumimoji="1" lang="en-US" altLang="zh-CN" dirty="0">
                  <a:solidFill>
                    <a:schemeClr val="tx1"/>
                  </a:solidFill>
                </a:endParaRPr>
              </a:p>
              <a:p>
                <a:r>
                  <a:rPr lang="zh-CN" altLang="en-US" dirty="0">
                    <a:solidFill>
                      <a:schemeClr val="tx1"/>
                    </a:solidFill>
                    <a:latin typeface="+mn-ea"/>
                    <a:cs typeface="宋体" panose="02010600030101010101" pitchFamily="2" charset="-122"/>
                  </a:rPr>
                  <a:t>采用减排技术的企业的利润函数定义为：</a:t>
                </a:r>
                <a:r>
                  <a:rPr lang="en-US" altLang="zh-CN" sz="1800" dirty="0">
                    <a:solidFill>
                      <a:schemeClr val="tx1"/>
                    </a:solidFill>
                    <a:effectLst/>
                    <a:ea typeface="宋体" panose="02010600030101010101" pitchFamily="2" charset="-122"/>
                    <a:cs typeface="宋体" panose="02010600030101010101" pitchFamily="2" charset="-122"/>
                  </a:rPr>
                  <a:t> </a:t>
                </a:r>
              </a:p>
              <a:p>
                <a:pPr marL="45720" indent="0">
                  <a:buNone/>
                </a:pPr>
                <a:r>
                  <a:rPr lang="en-US" altLang="zh-CN" dirty="0">
                    <a:solidFill>
                      <a:schemeClr val="tx1"/>
                    </a:solidFill>
                    <a:effectLst/>
                    <a:ea typeface="宋体" panose="02010600030101010101" pitchFamily="2" charset="-122"/>
                    <a:cs typeface="宋体" panose="02010600030101010101" pitchFamily="2" charset="-122"/>
                  </a:rPr>
                  <a:t>       </a:t>
                </a:r>
                <a14:m>
                  <m:oMath xmlns:m="http://schemas.openxmlformats.org/officeDocument/2006/math">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𝜋</m:t>
                    </m:r>
                    <m:d>
                      <m:d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𝑧</m:t>
                        </m:r>
                      </m:e>
                    </m:d>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𝑧</m:t>
                    </m:r>
                    <m:sSup>
                      <m:sSup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𝑘</m:t>
                        </m:r>
                      </m:e>
                      <m: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sup>
                    </m:sSup>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𝑟𝑘</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𝑡𝑒</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𝑎</m:t>
                    </m:r>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𝜉</m:t>
                        </m:r>
                      </m:e>
                      <m:sup>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𝑏</m:t>
                        </m:r>
                      </m:sup>
                    </m:s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𝑦</m:t>
                    </m:r>
                    <m:r>
                      <a:rPr lang="en-US" altLang="zh-CN"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𝑓</m:t>
                    </m:r>
                    <m:r>
                      <a:rPr lang="en-US" altLang="zh-CN" b="0" i="0"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m:t>
                    </m:r>
                  </m:oMath>
                </a14:m>
                <a:r>
                  <a:rPr lang="en-US" altLang="zh-CN" dirty="0">
                    <a:solidFill>
                      <a:schemeClr val="tx1"/>
                    </a:solidFill>
                    <a:effectLst/>
                    <a:latin typeface="宋体" panose="02010600030101010101" pitchFamily="2" charset="-122"/>
                    <a:ea typeface="宋体" panose="02010600030101010101" pitchFamily="2" charset="-122"/>
                    <a:cs typeface="宋体" panose="02010600030101010101" pitchFamily="2" charset="-122"/>
                  </a:rPr>
                  <a:t>                   </a:t>
                </a:r>
                <a14:m>
                  <m:oMath xmlns:m="http://schemas.openxmlformats.org/officeDocument/2006/math">
                    <m:d>
                      <m:dPr>
                        <m:ctrlPr>
                          <a:rPr lang="zh-CN" altLang="zh-CN" i="1">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3</m:t>
                        </m:r>
                      </m:e>
                    </m:d>
                  </m:oMath>
                </a14:m>
                <a:endParaRPr lang="zh-CN" altLang="zh-CN" dirty="0">
                  <a:effectLst/>
                  <a:latin typeface="宋体" panose="02010600030101010101" pitchFamily="2" charset="-122"/>
                  <a:ea typeface="宋体" panose="02010600030101010101" pitchFamily="2" charset="-122"/>
                  <a:cs typeface="宋体" panose="02010600030101010101" pitchFamily="2" charset="-122"/>
                </a:endParaRPr>
              </a:p>
              <a:p>
                <a:pPr lvl="1"/>
                <a14:m>
                  <m:oMath xmlns:m="http://schemas.openxmlformats.org/officeDocument/2006/math">
                    <m:r>
                      <a:rPr kumimoji="1" lang="en-US" altLang="zh-CN" i="1" dirty="0" smtClean="0">
                        <a:latin typeface="Cambria Math" panose="02040503050406030204" pitchFamily="18" charset="0"/>
                      </a:rPr>
                      <m:t>𝑡</m:t>
                    </m:r>
                  </m:oMath>
                </a14:m>
                <a:r>
                  <a:rPr kumimoji="1" lang="zh-CN" altLang="en-US" dirty="0"/>
                  <a:t>为污染税率</a:t>
                </a:r>
                <a:endParaRPr kumimoji="1" lang="en-US" altLang="zh-CN" dirty="0"/>
              </a:p>
              <a:p>
                <a:pPr lvl="1"/>
                <a14:m>
                  <m:oMath xmlns:m="http://schemas.openxmlformats.org/officeDocument/2006/math">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𝑎</m:t>
                    </m:r>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 &gt; 0</m:t>
                    </m:r>
                  </m:oMath>
                </a14:m>
                <a:r>
                  <a:rPr lang="en-US" altLang="zh-CN" sz="1800" dirty="0">
                    <a:solidFill>
                      <a:srgbClr val="101214"/>
                    </a:solidFill>
                    <a:effectLst/>
                    <a:latin typeface="Segoe UI" panose="020B0502040204020203" pitchFamily="34" charset="0"/>
                    <a:ea typeface="等线" panose="02010600030101010101" pitchFamily="2" charset="-122"/>
                  </a:rPr>
                  <a:t>,</a:t>
                </a:r>
                <a:r>
                  <a:rPr lang="en-US" altLang="zh-CN" dirty="0"/>
                  <a:t> </a:t>
                </a:r>
                <a14:m>
                  <m:oMath xmlns:m="http://schemas.openxmlformats.org/officeDocument/2006/math">
                    <m:r>
                      <a:rPr lang="en-US" altLang="zh-CN" i="1">
                        <a:latin typeface="Cambria Math" panose="02040503050406030204" pitchFamily="18" charset="0"/>
                      </a:rPr>
                      <m:t>𝑏</m:t>
                    </m:r>
                    <m:r>
                      <a:rPr lang="en-US" altLang="zh-CN" i="1">
                        <a:latin typeface="Cambria Math" panose="02040503050406030204" pitchFamily="18" charset="0"/>
                      </a:rPr>
                      <m:t> &gt; 1</m:t>
                    </m:r>
                  </m:oMath>
                </a14:m>
                <a:r>
                  <a:rPr lang="zh-CN" altLang="zh-CN" dirty="0"/>
                  <a:t>和</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 &gt; 0</m:t>
                    </m:r>
                  </m:oMath>
                </a14:m>
                <a:endParaRPr kumimoji="1" lang="en-US" altLang="zh-CN" dirty="0"/>
              </a:p>
              <a:p>
                <a:pPr lvl="1"/>
                <a:r>
                  <a:rPr lang="zh-CN" altLang="en-US" dirty="0">
                    <a:solidFill>
                      <a:srgbClr val="000000"/>
                    </a:solidFill>
                    <a:latin typeface="+mn-ea"/>
                    <a:cs typeface="宋体" panose="02010600030101010101" pitchFamily="2" charset="-122"/>
                  </a:rPr>
                  <a:t>可变成本</a:t>
                </a:r>
                <a14:m>
                  <m:oMath xmlns:m="http://schemas.openxmlformats.org/officeDocument/2006/math">
                    <m:r>
                      <a:rPr lang="en-US" altLang="zh-CN" sz="1800" i="1" smtClean="0">
                        <a:solidFill>
                          <a:srgbClr val="101214"/>
                        </a:solidFill>
                        <a:effectLst/>
                        <a:latin typeface="Cambria Math" panose="02040503050406030204" pitchFamily="18" charset="0"/>
                        <a:ea typeface="等线" panose="02010600030101010101" pitchFamily="2" charset="-122"/>
                        <a:cs typeface="Segoe UI" panose="020B0502040204020203" pitchFamily="34" charset="0"/>
                      </a:rPr>
                      <m:t>𝑎</m:t>
                    </m:r>
                    <m:sSup>
                      <m:sSupPr>
                        <m:ctrlPr>
                          <a:rPr lang="zh-CN" altLang="zh-CN" i="1">
                            <a:solidFill>
                              <a:srgbClr val="101214"/>
                            </a:solidFill>
                            <a:effectLst/>
                            <a:latin typeface="Cambria Math" panose="02040503050406030204" pitchFamily="18" charset="0"/>
                            <a:ea typeface="Cambria Math" panose="02040503050406030204" pitchFamily="18" charset="0"/>
                            <a:cs typeface="Segoe UI" panose="020B0502040204020203" pitchFamily="34" charset="0"/>
                          </a:rPr>
                        </m:ctrlPr>
                      </m:sSupPr>
                      <m:e>
                        <m:r>
                          <a:rPr lang="en-US" altLang="zh-CN" sz="1800" i="1">
                            <a:solidFill>
                              <a:srgbClr val="101214"/>
                            </a:solidFill>
                            <a:effectLst/>
                            <a:latin typeface="Cambria Math" panose="02040503050406030204" pitchFamily="18" charset="0"/>
                            <a:ea typeface="等线" panose="02010600030101010101" pitchFamily="2" charset="-122"/>
                            <a:cs typeface="Segoe UI" panose="020B0502040204020203" pitchFamily="34" charset="0"/>
                          </a:rPr>
                          <m:t>𝜉</m:t>
                        </m:r>
                      </m:e>
                      <m:sup>
                        <m:r>
                          <a:rPr lang="en-US" altLang="zh-CN" sz="1800" i="1">
                            <a:solidFill>
                              <a:srgbClr val="101214"/>
                            </a:solidFill>
                            <a:effectLst/>
                            <a:latin typeface="Cambria Math" panose="02040503050406030204" pitchFamily="18" charset="0"/>
                            <a:ea typeface="等线" panose="02010600030101010101" pitchFamily="2" charset="-122"/>
                            <a:cs typeface="Segoe UI" panose="020B0502040204020203" pitchFamily="34" charset="0"/>
                          </a:rPr>
                          <m:t>𝑏</m:t>
                        </m:r>
                      </m:sup>
                    </m:sSup>
                    <m:r>
                      <a:rPr lang="en-US" altLang="zh-CN" sz="1800" i="1">
                        <a:solidFill>
                          <a:srgbClr val="101214"/>
                        </a:solidFill>
                        <a:effectLst/>
                        <a:latin typeface="Cambria Math" panose="02040503050406030204" pitchFamily="18" charset="0"/>
                        <a:ea typeface="等线" panose="02010600030101010101" pitchFamily="2" charset="-122"/>
                        <a:cs typeface="Segoe UI" panose="020B0502040204020203" pitchFamily="34" charset="0"/>
                      </a:rPr>
                      <m:t> </m:t>
                    </m:r>
                    <m:r>
                      <a:rPr lang="en-US" altLang="zh-CN" sz="1800" i="1">
                        <a:solidFill>
                          <a:srgbClr val="101214"/>
                        </a:solidFill>
                        <a:effectLst/>
                        <a:latin typeface="Cambria Math" panose="02040503050406030204" pitchFamily="18" charset="0"/>
                        <a:ea typeface="等线" panose="02010600030101010101" pitchFamily="2" charset="-122"/>
                        <a:cs typeface="Segoe UI" panose="020B0502040204020203" pitchFamily="34" charset="0"/>
                      </a:rPr>
                      <m:t>𝑦</m:t>
                    </m:r>
                  </m:oMath>
                </a14:m>
                <a:r>
                  <a:rPr lang="en-US" altLang="zh-CN" dirty="0">
                    <a:solidFill>
                      <a:srgbClr val="000000"/>
                    </a:solidFill>
                    <a:latin typeface="+mn-ea"/>
                    <a:cs typeface="宋体" panose="02010600030101010101" pitchFamily="2" charset="-122"/>
                  </a:rPr>
                  <a:t>,</a:t>
                </a:r>
                <a:r>
                  <a:rPr lang="zh-CN" altLang="en-US" dirty="0">
                    <a:solidFill>
                      <a:srgbClr val="000000"/>
                    </a:solidFill>
                    <a:latin typeface="+mn-ea"/>
                    <a:cs typeface="宋体" panose="02010600030101010101" pitchFamily="2" charset="-122"/>
                  </a:rPr>
                  <a:t>固定成本</a:t>
                </a:r>
                <a14:m>
                  <m:oMath xmlns:m="http://schemas.openxmlformats.org/officeDocument/2006/math">
                    <m:r>
                      <a:rPr lang="en-US" altLang="zh-CN" i="1">
                        <a:latin typeface="Cambria Math" panose="02040503050406030204" pitchFamily="18" charset="0"/>
                      </a:rPr>
                      <m:t>𝑓</m:t>
                    </m:r>
                  </m:oMath>
                </a14:m>
                <a:endParaRPr lang="en-US" altLang="zh-CN" dirty="0">
                  <a:solidFill>
                    <a:srgbClr val="000000"/>
                  </a:solidFill>
                  <a:latin typeface="+mn-ea"/>
                  <a:cs typeface="宋体" panose="02010600030101010101" pitchFamily="2" charset="-122"/>
                </a:endParaRPr>
              </a:p>
              <a:p>
                <a:endParaRPr lang="en-US" altLang="zh-CN" dirty="0">
                  <a:solidFill>
                    <a:srgbClr val="000000"/>
                  </a:solidFill>
                  <a:latin typeface="+mn-ea"/>
                  <a:cs typeface="宋体" panose="02010600030101010101" pitchFamily="2" charset="-122"/>
                </a:endParaRPr>
              </a:p>
              <a:p>
                <a:endParaRPr lang="en-US" altLang="zh-CN" dirty="0">
                  <a:solidFill>
                    <a:srgbClr val="000000"/>
                  </a:solidFill>
                  <a:latin typeface="宋体" panose="02010600030101010101" pitchFamily="2" charset="-122"/>
                  <a:ea typeface="宋体" panose="02010600030101010101" pitchFamily="2" charset="-122"/>
                  <a:cs typeface="宋体" panose="02010600030101010101" pitchFamily="2" charset="-122"/>
                </a:endParaRPr>
              </a:p>
              <a:p>
                <a:endParaRPr lang="en-US" altLang="zh-CN" dirty="0">
                  <a:solidFill>
                    <a:srgbClr val="000000"/>
                  </a:solidFill>
                  <a:latin typeface="宋体" panose="02010600030101010101" pitchFamily="2" charset="-122"/>
                  <a:ea typeface="宋体" panose="02010600030101010101" pitchFamily="2" charset="-122"/>
                  <a:cs typeface="宋体" panose="02010600030101010101" pitchFamily="2" charset="-122"/>
                </a:endParaRPr>
              </a:p>
              <a:p>
                <a:endParaRPr kumimoji="1" lang="en-US" altLang="zh-CN" dirty="0"/>
              </a:p>
              <a:p>
                <a:pPr marL="505440" lvl="1" indent="0">
                  <a:buNone/>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505440" lvl="1" indent="0">
                  <a:buNone/>
                </a:pPr>
                <a:endParaRPr kumimoji="1" lang="en-US" altLang="zh-CN" dirty="0"/>
              </a:p>
              <a:p>
                <a:pPr marL="505440" lvl="1" indent="0">
                  <a:buNone/>
                </a:pPr>
                <a:endParaRPr kumimoji="1" lang="en-US" altLang="zh-CN" dirty="0"/>
              </a:p>
              <a:p>
                <a:pPr marL="505440" lvl="1" indent="0">
                  <a:buNone/>
                </a:pPr>
                <a:endParaRPr kumimoji="1" lang="en-US" altLang="zh-CN" dirty="0"/>
              </a:p>
            </p:txBody>
          </p:sp>
        </mc:Choice>
        <mc:Fallback xmlns="">
          <p:sp>
            <p:nvSpPr>
              <p:cNvPr id="2" name="内容占位符 1">
                <a:extLst>
                  <a:ext uri="{FF2B5EF4-FFF2-40B4-BE49-F238E27FC236}">
                    <a16:creationId xmlns:a16="http://schemas.microsoft.com/office/drawing/2014/main" id="{18E5D179-BD86-0D80-E518-A134FBB90215}"/>
                  </a:ext>
                </a:extLst>
              </p:cNvPr>
              <p:cNvSpPr>
                <a:spLocks noGrp="1" noRot="1" noChangeAspect="1" noMove="1" noResize="1" noEditPoints="1" noAdjustHandles="1" noChangeArrowheads="1" noChangeShapeType="1" noTextEdit="1"/>
              </p:cNvSpPr>
              <p:nvPr>
                <p:ph idx="1"/>
              </p:nvPr>
            </p:nvSpPr>
            <p:spPr>
              <a:xfrm>
                <a:off x="1122412" y="1104472"/>
                <a:ext cx="10966669" cy="5466924"/>
              </a:xfrm>
              <a:blipFill>
                <a:blip r:embed="rId2"/>
                <a:stretch>
                  <a:fillRect l="-1112" t="-892" b="-1003"/>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63E4889A-9B83-EBBE-E26A-765306AF53DF}"/>
              </a:ext>
            </a:extLst>
          </p:cNvPr>
          <p:cNvSpPr>
            <a:spLocks noGrp="1"/>
          </p:cNvSpPr>
          <p:nvPr>
            <p:ph type="title"/>
          </p:nvPr>
        </p:nvSpPr>
        <p:spPr/>
        <p:txBody>
          <a:bodyPr/>
          <a:lstStyle/>
          <a:p>
            <a:r>
              <a:rPr kumimoji="1" lang="zh-CN" altLang="en-US" dirty="0"/>
              <a:t>模型基本设定</a:t>
            </a:r>
          </a:p>
        </p:txBody>
      </p:sp>
    </p:spTree>
    <p:extLst>
      <p:ext uri="{BB962C8B-B14F-4D97-AF65-F5344CB8AC3E}">
        <p14:creationId xmlns:p14="http://schemas.microsoft.com/office/powerpoint/2010/main" val="336940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18E5D179-BD86-0D80-E518-A134FBB90215}"/>
                  </a:ext>
                </a:extLst>
              </p:cNvPr>
              <p:cNvSpPr>
                <a:spLocks noGrp="1"/>
              </p:cNvSpPr>
              <p:nvPr>
                <p:ph idx="1"/>
              </p:nvPr>
            </p:nvSpPr>
            <p:spPr>
              <a:xfrm>
                <a:off x="1122412" y="1104472"/>
                <a:ext cx="10396653" cy="3752536"/>
              </a:xfrm>
            </p:spPr>
            <p:txBody>
              <a:bodyPr>
                <a:normAutofit/>
              </a:bodyPr>
              <a:lstStyle/>
              <a:p>
                <a:r>
                  <a:rPr lang="zh-CN" altLang="en-US" dirty="0">
                    <a:solidFill>
                      <a:srgbClr val="000000"/>
                    </a:solidFill>
                    <a:latin typeface="+mn-ea"/>
                    <a:cs typeface="宋体" panose="02010600030101010101" pitchFamily="2" charset="-122"/>
                  </a:rPr>
                  <a:t>采用</a:t>
                </a:r>
                <a:r>
                  <a:rPr lang="zh-CN" altLang="en-US" dirty="0">
                    <a:solidFill>
                      <a:srgbClr val="FF0000"/>
                    </a:solidFill>
                    <a:latin typeface="+mn-ea"/>
                    <a:cs typeface="宋体" panose="02010600030101010101" pitchFamily="2" charset="-122"/>
                  </a:rPr>
                  <a:t>减排</a:t>
                </a:r>
                <a:r>
                  <a:rPr lang="zh-CN" altLang="en-US" dirty="0">
                    <a:solidFill>
                      <a:srgbClr val="000000"/>
                    </a:solidFill>
                    <a:latin typeface="+mn-ea"/>
                    <a:cs typeface="宋体" panose="02010600030101010101" pitchFamily="2" charset="-122"/>
                  </a:rPr>
                  <a:t>技术的企业的利润函数定义为：</a:t>
                </a:r>
                <a:r>
                  <a:rPr lang="en-US" altLang="zh-CN" sz="1800" dirty="0">
                    <a:solidFill>
                      <a:srgbClr val="000000"/>
                    </a:solidFill>
                    <a:effectLst/>
                    <a:ea typeface="宋体" panose="02010600030101010101" pitchFamily="2" charset="-122"/>
                    <a:cs typeface="宋体" panose="02010600030101010101" pitchFamily="2" charset="-122"/>
                  </a:rPr>
                  <a:t> </a:t>
                </a:r>
              </a:p>
              <a:p>
                <a:pPr marL="45720" indent="0">
                  <a:buNone/>
                </a:pPr>
                <a:r>
                  <a:rPr lang="en-US" altLang="zh-CN" dirty="0">
                    <a:solidFill>
                      <a:srgbClr val="FF0000"/>
                    </a:solidFill>
                    <a:effectLst/>
                    <a:ea typeface="宋体" panose="02010600030101010101" pitchFamily="2" charset="-122"/>
                    <a:cs typeface="宋体" panose="02010600030101010101" pitchFamily="2" charset="-122"/>
                  </a:rPr>
                  <a:t>       </a:t>
                </a:r>
                <a14:m>
                  <m:oMath xmlns:m="http://schemas.openxmlformats.org/officeDocument/2006/math">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𝜋</m:t>
                    </m:r>
                    <m:d>
                      <m:d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𝑧</m:t>
                        </m:r>
                      </m:e>
                    </m:d>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𝑧</m:t>
                    </m:r>
                    <m:sSup>
                      <m:sSup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𝑘</m:t>
                        </m:r>
                      </m:e>
                      <m: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sup>
                    </m:sSup>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𝑟𝑘</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𝑡𝑒</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𝑎</m:t>
                    </m:r>
                    <m:sSup>
                      <m:sSupPr>
                        <m:ctrlPr>
                          <a:rPr lang="zh-CN" altLang="zh-CN"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sSupPr>
                      <m:e>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𝜉</m:t>
                        </m:r>
                      </m:e>
                      <m:sup>
                        <m:r>
                          <a:rPr lang="en-US" altLang="zh-CN"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𝑏</m:t>
                        </m:r>
                      </m:sup>
                    </m:sSup>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𝑦</m:t>
                    </m:r>
                    <m:r>
                      <a:rPr lang="en-US" altLang="zh-CN"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𝑓</m:t>
                    </m:r>
                    <m:r>
                      <a:rPr lang="en-US" altLang="zh-CN" b="0" i="0"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m:t>
                    </m:r>
                  </m:oMath>
                </a14:m>
                <a:r>
                  <a:rPr lang="en-US" altLang="zh-CN" dirty="0">
                    <a:solidFill>
                      <a:schemeClr val="tx1"/>
                    </a:solidFill>
                    <a:effectLst/>
                    <a:latin typeface="宋体" panose="02010600030101010101" pitchFamily="2" charset="-122"/>
                    <a:ea typeface="宋体" panose="02010600030101010101" pitchFamily="2" charset="-122"/>
                    <a:cs typeface="宋体" panose="02010600030101010101" pitchFamily="2" charset="-122"/>
                  </a:rPr>
                  <a:t>                 </a:t>
                </a:r>
                <a14:m>
                  <m:oMath xmlns:m="http://schemas.openxmlformats.org/officeDocument/2006/math">
                    <m:d>
                      <m:d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3</m:t>
                        </m:r>
                      </m:e>
                    </m:d>
                  </m:oMath>
                </a14:m>
                <a:endParaRPr lang="zh-CN" altLang="zh-CN"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a:p>
                <a:pPr lvl="1"/>
                <a14:m>
                  <m:oMath xmlns:m="http://schemas.openxmlformats.org/officeDocument/2006/math">
                    <m:r>
                      <a:rPr kumimoji="1" lang="en-US" altLang="zh-CN" i="1" dirty="0" smtClean="0">
                        <a:latin typeface="Cambria Math" panose="02040503050406030204" pitchFamily="18" charset="0"/>
                      </a:rPr>
                      <m:t>𝑡</m:t>
                    </m:r>
                  </m:oMath>
                </a14:m>
                <a:r>
                  <a:rPr kumimoji="1" lang="zh-CN" altLang="en-US" dirty="0"/>
                  <a:t>为污染税率</a:t>
                </a:r>
                <a:endParaRPr kumimoji="1" lang="en-US" altLang="zh-CN" dirty="0"/>
              </a:p>
              <a:p>
                <a:pPr lvl="1"/>
                <a14:m>
                  <m:oMath xmlns:m="http://schemas.openxmlformats.org/officeDocument/2006/math">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𝑎</m:t>
                    </m:r>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 &gt; 0</m:t>
                    </m:r>
                  </m:oMath>
                </a14:m>
                <a:r>
                  <a:rPr lang="en-US" altLang="zh-CN" sz="1800" dirty="0">
                    <a:solidFill>
                      <a:srgbClr val="101214"/>
                    </a:solidFill>
                    <a:effectLst/>
                    <a:latin typeface="Segoe UI" panose="020B0502040204020203" pitchFamily="34" charset="0"/>
                    <a:ea typeface="等线" panose="02010600030101010101" pitchFamily="2" charset="-122"/>
                  </a:rPr>
                  <a:t>,</a:t>
                </a:r>
                <a:r>
                  <a:rPr lang="en-US" altLang="zh-CN" dirty="0"/>
                  <a:t> </a:t>
                </a:r>
                <a14:m>
                  <m:oMath xmlns:m="http://schemas.openxmlformats.org/officeDocument/2006/math">
                    <m:r>
                      <a:rPr lang="en-US" altLang="zh-CN" i="1">
                        <a:latin typeface="Cambria Math" panose="02040503050406030204" pitchFamily="18" charset="0"/>
                      </a:rPr>
                      <m:t>𝑏</m:t>
                    </m:r>
                    <m:r>
                      <a:rPr lang="en-US" altLang="zh-CN" i="1">
                        <a:latin typeface="Cambria Math" panose="02040503050406030204" pitchFamily="18" charset="0"/>
                      </a:rPr>
                      <m:t> &gt; 1</m:t>
                    </m:r>
                  </m:oMath>
                </a14:m>
                <a:r>
                  <a:rPr lang="zh-CN" altLang="zh-CN" dirty="0"/>
                  <a:t>和</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 &gt; 0</m:t>
                    </m:r>
                  </m:oMath>
                </a14:m>
                <a:endParaRPr kumimoji="1" lang="en-US" altLang="zh-CN" dirty="0"/>
              </a:p>
              <a:p>
                <a:pPr lvl="1"/>
                <a:r>
                  <a:rPr lang="zh-CN" altLang="en-US" dirty="0">
                    <a:solidFill>
                      <a:srgbClr val="000000"/>
                    </a:solidFill>
                    <a:latin typeface="+mn-ea"/>
                    <a:cs typeface="宋体" panose="02010600030101010101" pitchFamily="2" charset="-122"/>
                  </a:rPr>
                  <a:t>可变成本</a:t>
                </a:r>
                <a14:m>
                  <m:oMath xmlns:m="http://schemas.openxmlformats.org/officeDocument/2006/math">
                    <m:r>
                      <a:rPr lang="en-US" altLang="zh-CN" sz="1800" i="1" smtClean="0">
                        <a:solidFill>
                          <a:srgbClr val="101214"/>
                        </a:solidFill>
                        <a:effectLst/>
                        <a:latin typeface="Cambria Math" panose="02040503050406030204" pitchFamily="18" charset="0"/>
                        <a:ea typeface="等线" panose="02010600030101010101" pitchFamily="2" charset="-122"/>
                        <a:cs typeface="Segoe UI" panose="020B0502040204020203" pitchFamily="34" charset="0"/>
                      </a:rPr>
                      <m:t>𝑎</m:t>
                    </m:r>
                    <m:sSup>
                      <m:sSupPr>
                        <m:ctrlPr>
                          <a:rPr lang="zh-CN" altLang="zh-CN" i="1">
                            <a:solidFill>
                              <a:srgbClr val="101214"/>
                            </a:solidFill>
                            <a:effectLst/>
                            <a:latin typeface="Cambria Math" panose="02040503050406030204" pitchFamily="18" charset="0"/>
                            <a:ea typeface="Cambria Math" panose="02040503050406030204" pitchFamily="18" charset="0"/>
                            <a:cs typeface="Segoe UI" panose="020B0502040204020203" pitchFamily="34" charset="0"/>
                          </a:rPr>
                        </m:ctrlPr>
                      </m:sSupPr>
                      <m:e>
                        <m:r>
                          <a:rPr lang="en-US" altLang="zh-CN" sz="1800" i="1">
                            <a:solidFill>
                              <a:srgbClr val="101214"/>
                            </a:solidFill>
                            <a:effectLst/>
                            <a:latin typeface="Cambria Math" panose="02040503050406030204" pitchFamily="18" charset="0"/>
                            <a:ea typeface="等线" panose="02010600030101010101" pitchFamily="2" charset="-122"/>
                            <a:cs typeface="Segoe UI" panose="020B0502040204020203" pitchFamily="34" charset="0"/>
                          </a:rPr>
                          <m:t>𝜉</m:t>
                        </m:r>
                      </m:e>
                      <m:sup>
                        <m:r>
                          <a:rPr lang="en-US" altLang="zh-CN" sz="1800" i="1">
                            <a:solidFill>
                              <a:srgbClr val="101214"/>
                            </a:solidFill>
                            <a:effectLst/>
                            <a:latin typeface="Cambria Math" panose="02040503050406030204" pitchFamily="18" charset="0"/>
                            <a:ea typeface="等线" panose="02010600030101010101" pitchFamily="2" charset="-122"/>
                            <a:cs typeface="Segoe UI" panose="020B0502040204020203" pitchFamily="34" charset="0"/>
                          </a:rPr>
                          <m:t>𝑏</m:t>
                        </m:r>
                      </m:sup>
                    </m:sSup>
                    <m:r>
                      <a:rPr lang="en-US" altLang="zh-CN" sz="1800" i="1">
                        <a:solidFill>
                          <a:srgbClr val="101214"/>
                        </a:solidFill>
                        <a:effectLst/>
                        <a:latin typeface="Cambria Math" panose="02040503050406030204" pitchFamily="18" charset="0"/>
                        <a:ea typeface="等线" panose="02010600030101010101" pitchFamily="2" charset="-122"/>
                        <a:cs typeface="Segoe UI" panose="020B0502040204020203" pitchFamily="34" charset="0"/>
                      </a:rPr>
                      <m:t> </m:t>
                    </m:r>
                    <m:r>
                      <a:rPr lang="en-US" altLang="zh-CN" sz="1800" i="1">
                        <a:solidFill>
                          <a:srgbClr val="101214"/>
                        </a:solidFill>
                        <a:effectLst/>
                        <a:latin typeface="Cambria Math" panose="02040503050406030204" pitchFamily="18" charset="0"/>
                        <a:ea typeface="等线" panose="02010600030101010101" pitchFamily="2" charset="-122"/>
                        <a:cs typeface="Segoe UI" panose="020B0502040204020203" pitchFamily="34" charset="0"/>
                      </a:rPr>
                      <m:t>𝑦</m:t>
                    </m:r>
                  </m:oMath>
                </a14:m>
                <a:r>
                  <a:rPr lang="en-US" altLang="zh-CN" dirty="0">
                    <a:solidFill>
                      <a:srgbClr val="000000"/>
                    </a:solidFill>
                    <a:latin typeface="+mn-ea"/>
                    <a:cs typeface="宋体" panose="02010600030101010101" pitchFamily="2" charset="-122"/>
                  </a:rPr>
                  <a:t>,</a:t>
                </a:r>
                <a:r>
                  <a:rPr lang="zh-CN" altLang="en-US" dirty="0">
                    <a:solidFill>
                      <a:srgbClr val="000000"/>
                    </a:solidFill>
                    <a:latin typeface="+mn-ea"/>
                    <a:cs typeface="宋体" panose="02010600030101010101" pitchFamily="2" charset="-122"/>
                  </a:rPr>
                  <a:t>固定成本</a:t>
                </a:r>
                <a14:m>
                  <m:oMath xmlns:m="http://schemas.openxmlformats.org/officeDocument/2006/math">
                    <m:r>
                      <a:rPr lang="en-US" altLang="zh-CN" i="1">
                        <a:latin typeface="Cambria Math" panose="02040503050406030204" pitchFamily="18" charset="0"/>
                      </a:rPr>
                      <m:t>𝑓</m:t>
                    </m:r>
                  </m:oMath>
                </a14:m>
                <a:endParaRPr lang="en-US" altLang="zh-CN" dirty="0">
                  <a:solidFill>
                    <a:srgbClr val="000000"/>
                  </a:solidFill>
                  <a:latin typeface="+mn-ea"/>
                  <a:cs typeface="宋体" panose="02010600030101010101" pitchFamily="2" charset="-122"/>
                </a:endParaRPr>
              </a:p>
              <a:p>
                <a:r>
                  <a:rPr kumimoji="1" lang="zh-CN" altLang="en-US" dirty="0">
                    <a:solidFill>
                      <a:srgbClr val="FF0000"/>
                    </a:solidFill>
                  </a:rPr>
                  <a:t>不减排</a:t>
                </a:r>
                <a:r>
                  <a:rPr kumimoji="1" lang="zh-CN" altLang="en-US" dirty="0"/>
                  <a:t>（</a:t>
                </a:r>
                <a14:m>
                  <m:oMath xmlns:m="http://schemas.openxmlformats.org/officeDocument/2006/math">
                    <m:r>
                      <a:rPr lang="en-US" altLang="zh-CN" i="1">
                        <a:solidFill>
                          <a:srgbClr val="101214"/>
                        </a:solidFill>
                        <a:latin typeface="Cambria Math" panose="02040503050406030204" pitchFamily="18" charset="0"/>
                        <a:ea typeface="等线" panose="02010600030101010101" pitchFamily="2" charset="-122"/>
                        <a:cs typeface="Segoe UI" panose="020B0502040204020203" pitchFamily="34" charset="0"/>
                      </a:rPr>
                      <m:t>𝜉</m:t>
                    </m:r>
                    <m:r>
                      <a:rPr lang="en-US" altLang="zh-CN" i="1">
                        <a:solidFill>
                          <a:srgbClr val="101214"/>
                        </a:solidFill>
                        <a:latin typeface="Cambria Math" panose="02040503050406030204" pitchFamily="18" charset="0"/>
                        <a:ea typeface="等线" panose="02010600030101010101" pitchFamily="2" charset="-122"/>
                        <a:cs typeface="Segoe UI" panose="020B0502040204020203" pitchFamily="34" charset="0"/>
                      </a:rPr>
                      <m:t> = 0</m:t>
                    </m:r>
                  </m:oMath>
                </a14:m>
                <a:r>
                  <a:rPr kumimoji="1" lang="zh-CN" altLang="en-US" dirty="0"/>
                  <a:t>）企业的期望利润函数为：</a:t>
                </a:r>
                <a:endParaRPr kumimoji="1" lang="en-US" altLang="zh-CN" dirty="0"/>
              </a:p>
              <a:p>
                <a:pPr marL="45720" indent="0">
                  <a:buNone/>
                </a:pPr>
                <a:r>
                  <a:rPr lang="en-US" altLang="zh-CN" dirty="0">
                    <a:solidFill>
                      <a:schemeClr val="tx1"/>
                    </a:solidFill>
                    <a:ea typeface="Cambria Math" panose="02040503050406030204" pitchFamily="18" charset="0"/>
                    <a:cs typeface="宋体" panose="02010600030101010101" pitchFamily="2" charset="-122"/>
                  </a:rPr>
                  <a:t>       </a:t>
                </a:r>
                <a14:m>
                  <m:oMath xmlns:m="http://schemas.openxmlformats.org/officeDocument/2006/math">
                    <m:acc>
                      <m:accPr>
                        <m:chr m:val="̃"/>
                        <m:ctrlPr>
                          <a:rPr lang="zh-CN" altLang="zh-CN" i="1">
                            <a:solidFill>
                              <a:schemeClr val="tx1"/>
                            </a:solidFill>
                            <a:latin typeface="Cambria Math" panose="02040503050406030204" pitchFamily="18" charset="0"/>
                            <a:ea typeface="Cambria Math" panose="02040503050406030204" pitchFamily="18" charset="0"/>
                            <a:cs typeface="宋体" panose="02010600030101010101" pitchFamily="2" charset="-122"/>
                          </a:rPr>
                        </m:ctrlPr>
                      </m:accPr>
                      <m:e>
                        <m:r>
                          <a:rPr lang="en-US" altLang="zh-CN" i="1">
                            <a:solidFill>
                              <a:schemeClr val="tx1"/>
                            </a:solidFill>
                            <a:latin typeface="Cambria Math" panose="02040503050406030204" pitchFamily="18" charset="0"/>
                            <a:ea typeface="宋体" panose="02010600030101010101" pitchFamily="2" charset="-122"/>
                            <a:cs typeface="宋体" panose="02010600030101010101" pitchFamily="2" charset="-122"/>
                          </a:rPr>
                          <m:t>𝜋</m:t>
                        </m:r>
                      </m:e>
                    </m:acc>
                    <m:d>
                      <m:dPr>
                        <m:ctrlPr>
                          <a:rPr lang="zh-CN" altLang="zh-CN" i="1">
                            <a:solidFill>
                              <a:schemeClr val="tx1"/>
                            </a:solidFill>
                            <a:latin typeface="Cambria Math" panose="02040503050406030204" pitchFamily="18" charset="0"/>
                            <a:ea typeface="Cambria Math" panose="02040503050406030204" pitchFamily="18" charset="0"/>
                            <a:cs typeface="宋体" panose="02010600030101010101" pitchFamily="2" charset="-122"/>
                          </a:rPr>
                        </m:ctrlPr>
                      </m:dPr>
                      <m:e>
                        <m:r>
                          <a:rPr lang="en-US" altLang="zh-CN" i="1">
                            <a:solidFill>
                              <a:schemeClr val="tx1"/>
                            </a:solidFill>
                            <a:latin typeface="Cambria Math" panose="02040503050406030204" pitchFamily="18" charset="0"/>
                            <a:ea typeface="宋体" panose="02010600030101010101" pitchFamily="2" charset="-122"/>
                            <a:cs typeface="宋体" panose="02010600030101010101" pitchFamily="2" charset="-122"/>
                          </a:rPr>
                          <m:t>𝑧</m:t>
                        </m:r>
                      </m:e>
                    </m:d>
                    <m:r>
                      <a:rPr lang="en-US" altLang="zh-CN" i="1">
                        <a:solidFill>
                          <a:schemeClr val="tx1"/>
                        </a:solidFill>
                        <a:latin typeface="Cambria Math" panose="02040503050406030204" pitchFamily="18" charset="0"/>
                        <a:ea typeface="宋体" panose="02010600030101010101" pitchFamily="2" charset="-122"/>
                        <a:cs typeface="宋体" panose="02010600030101010101" pitchFamily="2" charset="-122"/>
                      </a:rPr>
                      <m:t>=</m:t>
                    </m:r>
                    <m:d>
                      <m:dPr>
                        <m:ctrlPr>
                          <a:rPr lang="zh-CN" altLang="zh-CN" i="1">
                            <a:solidFill>
                              <a:schemeClr val="tx1"/>
                            </a:solidFill>
                            <a:latin typeface="Cambria Math" panose="02040503050406030204" pitchFamily="18" charset="0"/>
                            <a:ea typeface="Cambria Math" panose="02040503050406030204" pitchFamily="18" charset="0"/>
                            <a:cs typeface="宋体" panose="02010600030101010101" pitchFamily="2" charset="-122"/>
                          </a:rPr>
                        </m:ctrlPr>
                      </m:dPr>
                      <m:e>
                        <m:r>
                          <a:rPr lang="en-US" altLang="zh-CN" i="1">
                            <a:solidFill>
                              <a:schemeClr val="tx1"/>
                            </a:solidFill>
                            <a:latin typeface="Cambria Math" panose="02040503050406030204" pitchFamily="18" charset="0"/>
                            <a:ea typeface="宋体" panose="02010600030101010101" pitchFamily="2" charset="-122"/>
                            <a:cs typeface="宋体" panose="02010600030101010101" pitchFamily="2" charset="-122"/>
                          </a:rPr>
                          <m:t>1</m:t>
                        </m:r>
                        <m:r>
                          <a:rPr lang="zh-CN" altLang="en-US" i="1">
                            <a:solidFill>
                              <a:schemeClr val="tx1"/>
                            </a:solidFill>
                            <a:latin typeface="Cambria Math" panose="02040503050406030204" pitchFamily="18" charset="0"/>
                            <a:ea typeface="微软雅黑" panose="020B0503020204020204" pitchFamily="34" charset="-122"/>
                            <a:cs typeface="微软雅黑" panose="020B0503020204020204" pitchFamily="34" charset="-122"/>
                          </a:rPr>
                          <m:t>−</m:t>
                        </m:r>
                        <m:r>
                          <a:rPr lang="en-US" altLang="zh-CN" i="1">
                            <a:solidFill>
                              <a:schemeClr val="tx1"/>
                            </a:solidFill>
                            <a:latin typeface="Cambria Math" panose="02040503050406030204" pitchFamily="18" charset="0"/>
                            <a:ea typeface="宋体" panose="02010600030101010101" pitchFamily="2" charset="-122"/>
                            <a:cs typeface="宋体" panose="02010600030101010101" pitchFamily="2" charset="-122"/>
                          </a:rPr>
                          <m:t>𝑝</m:t>
                        </m:r>
                        <m:r>
                          <a:rPr lang="en-US" altLang="zh-CN" i="1">
                            <a:solidFill>
                              <a:schemeClr val="tx1"/>
                            </a:solidFill>
                            <a:latin typeface="Cambria Math" panose="02040503050406030204" pitchFamily="18" charset="0"/>
                            <a:ea typeface="等线" panose="02010600030101010101" pitchFamily="2" charset="-122"/>
                            <a:cs typeface="等线" panose="02010600030101010101" pitchFamily="2" charset="-122"/>
                          </a:rPr>
                          <m:t>𝜑</m:t>
                        </m:r>
                      </m:e>
                    </m:d>
                    <m:d>
                      <m:dPr>
                        <m:ctrlPr>
                          <a:rPr lang="zh-CN" altLang="zh-CN" i="1">
                            <a:solidFill>
                              <a:schemeClr val="tx1"/>
                            </a:solidFill>
                            <a:latin typeface="Cambria Math" panose="02040503050406030204" pitchFamily="18" charset="0"/>
                            <a:ea typeface="Cambria Math" panose="02040503050406030204" pitchFamily="18" charset="0"/>
                            <a:cs typeface="宋体" panose="02010600030101010101" pitchFamily="2" charset="-122"/>
                          </a:rPr>
                        </m:ctrlPr>
                      </m:dPr>
                      <m:e>
                        <m:r>
                          <a:rPr lang="en-US" altLang="zh-CN" i="1">
                            <a:solidFill>
                              <a:schemeClr val="tx1"/>
                            </a:solidFill>
                            <a:latin typeface="Cambria Math" panose="02040503050406030204" pitchFamily="18" charset="0"/>
                            <a:ea typeface="宋体" panose="02010600030101010101" pitchFamily="2" charset="-122"/>
                            <a:cs typeface="宋体" panose="02010600030101010101" pitchFamily="2" charset="-122"/>
                          </a:rPr>
                          <m:t>𝑧</m:t>
                        </m:r>
                        <m:sSup>
                          <m:sSupPr>
                            <m:ctrlPr>
                              <a:rPr lang="zh-CN" altLang="zh-CN" i="1">
                                <a:solidFill>
                                  <a:schemeClr val="tx1"/>
                                </a:solidFill>
                                <a:latin typeface="Cambria Math" panose="02040503050406030204" pitchFamily="18" charset="0"/>
                                <a:ea typeface="Cambria Math" panose="02040503050406030204" pitchFamily="18" charset="0"/>
                                <a:cs typeface="宋体" panose="02010600030101010101" pitchFamily="2" charset="-122"/>
                              </a:rPr>
                            </m:ctrlPr>
                          </m:sSupPr>
                          <m:e>
                            <m:r>
                              <a:rPr lang="en-US" altLang="zh-CN" i="1">
                                <a:solidFill>
                                  <a:schemeClr val="tx1"/>
                                </a:solidFill>
                                <a:latin typeface="Cambria Math" panose="02040503050406030204" pitchFamily="18" charset="0"/>
                                <a:ea typeface="宋体" panose="02010600030101010101" pitchFamily="2" charset="-122"/>
                                <a:cs typeface="宋体" panose="02010600030101010101" pitchFamily="2" charset="-122"/>
                              </a:rPr>
                              <m:t>𝑘</m:t>
                            </m:r>
                          </m:e>
                          <m:sup>
                            <m:r>
                              <a:rPr lang="en-US" altLang="zh-CN" i="1">
                                <a:solidFill>
                                  <a:schemeClr val="tx1"/>
                                </a:solidFill>
                                <a:latin typeface="Cambria Math" panose="02040503050406030204" pitchFamily="18" charset="0"/>
                                <a:ea typeface="宋体" panose="02010600030101010101" pitchFamily="2" charset="-122"/>
                                <a:cs typeface="宋体" panose="02010600030101010101" pitchFamily="2" charset="-122"/>
                              </a:rPr>
                              <m:t>𝛼</m:t>
                            </m:r>
                          </m:sup>
                        </m:sSup>
                        <m:r>
                          <a:rPr lang="zh-CN" altLang="en-US" i="1">
                            <a:solidFill>
                              <a:schemeClr val="tx1"/>
                            </a:solidFill>
                            <a:latin typeface="Cambria Math" panose="02040503050406030204" pitchFamily="18" charset="0"/>
                            <a:ea typeface="微软雅黑" panose="020B0503020204020204" pitchFamily="34" charset="-122"/>
                            <a:cs typeface="微软雅黑" panose="020B0503020204020204" pitchFamily="34" charset="-122"/>
                          </a:rPr>
                          <m:t>−</m:t>
                        </m:r>
                        <m:r>
                          <a:rPr lang="en-US" altLang="zh-CN" i="1">
                            <a:solidFill>
                              <a:schemeClr val="tx1"/>
                            </a:solidFill>
                            <a:latin typeface="Cambria Math" panose="02040503050406030204" pitchFamily="18" charset="0"/>
                            <a:ea typeface="宋体" panose="02010600030101010101" pitchFamily="2" charset="-122"/>
                            <a:cs typeface="宋体" panose="02010600030101010101" pitchFamily="2" charset="-122"/>
                          </a:rPr>
                          <m:t>𝑟𝑘</m:t>
                        </m:r>
                        <m:r>
                          <a:rPr lang="zh-CN" altLang="en-US" i="1">
                            <a:solidFill>
                              <a:schemeClr val="tx1"/>
                            </a:solidFill>
                            <a:latin typeface="Cambria Math" panose="02040503050406030204" pitchFamily="18" charset="0"/>
                            <a:ea typeface="微软雅黑" panose="020B0503020204020204" pitchFamily="34" charset="-122"/>
                            <a:cs typeface="微软雅黑" panose="020B0503020204020204" pitchFamily="34" charset="-122"/>
                          </a:rPr>
                          <m:t>−</m:t>
                        </m:r>
                        <m:r>
                          <a:rPr lang="en-US" altLang="zh-CN" i="1">
                            <a:solidFill>
                              <a:schemeClr val="tx1"/>
                            </a:solidFill>
                            <a:latin typeface="Cambria Math" panose="02040503050406030204" pitchFamily="18" charset="0"/>
                            <a:ea typeface="宋体" panose="02010600030101010101" pitchFamily="2" charset="-122"/>
                            <a:cs typeface="宋体" panose="02010600030101010101" pitchFamily="2" charset="-122"/>
                          </a:rPr>
                          <m:t>𝑡𝑒</m:t>
                        </m:r>
                      </m:e>
                    </m:d>
                    <m:r>
                      <a:rPr lang="en-US" altLang="zh-CN" b="0" i="0" smtClean="0">
                        <a:solidFill>
                          <a:schemeClr val="tx1"/>
                        </a:solidFill>
                        <a:latin typeface="Cambria Math" panose="02040503050406030204" pitchFamily="18" charset="0"/>
                        <a:ea typeface="宋体" panose="02010600030101010101" pitchFamily="2" charset="-122"/>
                        <a:cs typeface="宋体" panose="02010600030101010101" pitchFamily="2" charset="-122"/>
                      </a:rPr>
                      <m:t>,</m:t>
                    </m:r>
                  </m:oMath>
                </a14:m>
                <a:r>
                  <a:rPr lang="en-US" altLang="zh-CN" dirty="0">
                    <a:solidFill>
                      <a:schemeClr val="tx1"/>
                    </a:solidFill>
                    <a:latin typeface="宋体" panose="02010600030101010101" pitchFamily="2" charset="-122"/>
                    <a:ea typeface="宋体" panose="02010600030101010101" pitchFamily="2" charset="-122"/>
                    <a:cs typeface="宋体" panose="02010600030101010101" pitchFamily="2" charset="-122"/>
                  </a:rPr>
                  <a:t>                 </a:t>
                </a:r>
                <a14:m>
                  <m:oMath xmlns:m="http://schemas.openxmlformats.org/officeDocument/2006/math">
                    <m:d>
                      <m:dPr>
                        <m:ctrlPr>
                          <a:rPr lang="zh-CN" altLang="zh-CN" i="1">
                            <a:solidFill>
                              <a:schemeClr val="tx1"/>
                            </a:solidFill>
                            <a:latin typeface="Cambria Math" panose="02040503050406030204" pitchFamily="18" charset="0"/>
                            <a:ea typeface="Cambria Math" panose="02040503050406030204" pitchFamily="18" charset="0"/>
                            <a:cs typeface="宋体" panose="02010600030101010101" pitchFamily="2" charset="-122"/>
                          </a:rPr>
                        </m:ctrlPr>
                      </m:dPr>
                      <m:e>
                        <m:r>
                          <a:rPr lang="en-US" altLang="zh-CN" i="1">
                            <a:solidFill>
                              <a:schemeClr val="tx1"/>
                            </a:solidFill>
                            <a:latin typeface="Cambria Math" panose="02040503050406030204" pitchFamily="18" charset="0"/>
                            <a:ea typeface="宋体" panose="02010600030101010101" pitchFamily="2" charset="-122"/>
                            <a:cs typeface="宋体" panose="02010600030101010101" pitchFamily="2" charset="-122"/>
                          </a:rPr>
                          <m:t>4</m:t>
                        </m:r>
                      </m:e>
                    </m:d>
                  </m:oMath>
                </a14:m>
                <a:endParaRPr lang="zh-CN" altLang="zh-CN"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14:m>
                  <m:oMath xmlns:m="http://schemas.openxmlformats.org/officeDocument/2006/math">
                    <m:r>
                      <a:rPr lang="zh-CN" altLang="en-US" i="1">
                        <a:solidFill>
                          <a:srgbClr val="101214"/>
                        </a:solidFill>
                        <a:latin typeface="Cambria Math" panose="02040503050406030204" pitchFamily="18" charset="0"/>
                        <a:cs typeface="Segoe UI" panose="020B0502040204020203" pitchFamily="34" charset="0"/>
                      </a:rPr>
                      <m:t>环境</m:t>
                    </m:r>
                  </m:oMath>
                </a14:m>
                <a:r>
                  <a:rPr kumimoji="1" lang="zh-CN" altLang="en-US" dirty="0">
                    <a:latin typeface="+mn-ea"/>
                  </a:rPr>
                  <a:t>机构以概率</a:t>
                </a:r>
                <a14:m>
                  <m:oMath xmlns:m="http://schemas.openxmlformats.org/officeDocument/2006/math">
                    <m:r>
                      <a:rPr kumimoji="1" lang="en-US" altLang="zh-CN" i="1" dirty="0">
                        <a:latin typeface="Cambria Math" panose="02040503050406030204" pitchFamily="18" charset="0"/>
                      </a:rPr>
                      <m:t>𝑝</m:t>
                    </m:r>
                  </m:oMath>
                </a14:m>
                <a:r>
                  <a:rPr kumimoji="1" lang="zh-CN" altLang="en-US" dirty="0">
                    <a:latin typeface="+mn-ea"/>
                  </a:rPr>
                  <a:t>对未减排企业进行检查，并在这种情况下没收其年利润的比例为</a:t>
                </a:r>
                <a14:m>
                  <m:oMath xmlns:m="http://schemas.openxmlformats.org/officeDocument/2006/math">
                    <m:r>
                      <a:rPr lang="en-US" altLang="zh-CN" i="1">
                        <a:latin typeface="Cambria Math" panose="02040503050406030204" pitchFamily="18" charset="0"/>
                      </a:rPr>
                      <m:t>𝜑</m:t>
                    </m:r>
                  </m:oMath>
                </a14:m>
                <a:endParaRPr lang="en-US" altLang="zh-CN" dirty="0">
                  <a:solidFill>
                    <a:srgbClr val="000000"/>
                  </a:solidFill>
                  <a:latin typeface="宋体" panose="02010600030101010101" pitchFamily="2" charset="-122"/>
                  <a:ea typeface="宋体" panose="02010600030101010101" pitchFamily="2" charset="-122"/>
                  <a:cs typeface="宋体" panose="02010600030101010101" pitchFamily="2" charset="-122"/>
                </a:endParaRPr>
              </a:p>
              <a:p>
                <a:endParaRPr lang="en-US" altLang="zh-CN" dirty="0">
                  <a:solidFill>
                    <a:srgbClr val="000000"/>
                  </a:solidFill>
                  <a:latin typeface="+mn-ea"/>
                  <a:cs typeface="宋体" panose="02010600030101010101" pitchFamily="2" charset="-122"/>
                </a:endParaRPr>
              </a:p>
              <a:p>
                <a:endParaRPr lang="en-US" altLang="zh-CN" dirty="0">
                  <a:solidFill>
                    <a:srgbClr val="000000"/>
                  </a:solidFill>
                  <a:latin typeface="宋体" panose="02010600030101010101" pitchFamily="2" charset="-122"/>
                  <a:ea typeface="宋体" panose="02010600030101010101" pitchFamily="2" charset="-122"/>
                  <a:cs typeface="宋体" panose="02010600030101010101" pitchFamily="2" charset="-122"/>
                </a:endParaRPr>
              </a:p>
              <a:p>
                <a:endParaRPr lang="en-US" altLang="zh-CN" dirty="0">
                  <a:solidFill>
                    <a:srgbClr val="000000"/>
                  </a:solidFill>
                  <a:latin typeface="宋体" panose="02010600030101010101" pitchFamily="2" charset="-122"/>
                  <a:ea typeface="宋体" panose="02010600030101010101" pitchFamily="2" charset="-122"/>
                  <a:cs typeface="宋体" panose="02010600030101010101" pitchFamily="2" charset="-122"/>
                </a:endParaRPr>
              </a:p>
              <a:p>
                <a:endParaRPr kumimoji="1" lang="en-US" altLang="zh-CN" dirty="0"/>
              </a:p>
              <a:p>
                <a:pPr marL="505440" lvl="1" indent="0">
                  <a:buNone/>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505440" lvl="1" indent="0">
                  <a:buNone/>
                </a:pPr>
                <a:endParaRPr kumimoji="1" lang="en-US" altLang="zh-CN" dirty="0"/>
              </a:p>
              <a:p>
                <a:pPr marL="505440" lvl="1" indent="0">
                  <a:buNone/>
                </a:pPr>
                <a:endParaRPr kumimoji="1" lang="en-US" altLang="zh-CN" dirty="0"/>
              </a:p>
              <a:p>
                <a:pPr marL="505440" lvl="1" indent="0">
                  <a:buNone/>
                </a:pPr>
                <a:endParaRPr kumimoji="1" lang="en-US" altLang="zh-CN" dirty="0"/>
              </a:p>
            </p:txBody>
          </p:sp>
        </mc:Choice>
        <mc:Fallback xmlns="">
          <p:sp>
            <p:nvSpPr>
              <p:cNvPr id="2" name="内容占位符 1">
                <a:extLst>
                  <a:ext uri="{FF2B5EF4-FFF2-40B4-BE49-F238E27FC236}">
                    <a16:creationId xmlns:a16="http://schemas.microsoft.com/office/drawing/2014/main" id="{18E5D179-BD86-0D80-E518-A134FBB90215}"/>
                  </a:ext>
                </a:extLst>
              </p:cNvPr>
              <p:cNvSpPr>
                <a:spLocks noGrp="1" noRot="1" noChangeAspect="1" noMove="1" noResize="1" noEditPoints="1" noAdjustHandles="1" noChangeArrowheads="1" noChangeShapeType="1" noTextEdit="1"/>
              </p:cNvSpPr>
              <p:nvPr>
                <p:ph idx="1"/>
              </p:nvPr>
            </p:nvSpPr>
            <p:spPr>
              <a:xfrm>
                <a:off x="1122412" y="1104472"/>
                <a:ext cx="10396653" cy="3752536"/>
              </a:xfrm>
              <a:blipFill>
                <a:blip r:embed="rId2"/>
                <a:stretch>
                  <a:fillRect l="-1172" t="-1623"/>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63E4889A-9B83-EBBE-E26A-765306AF53DF}"/>
              </a:ext>
            </a:extLst>
          </p:cNvPr>
          <p:cNvSpPr>
            <a:spLocks noGrp="1"/>
          </p:cNvSpPr>
          <p:nvPr>
            <p:ph type="title"/>
          </p:nvPr>
        </p:nvSpPr>
        <p:spPr/>
        <p:txBody>
          <a:bodyPr/>
          <a:lstStyle/>
          <a:p>
            <a:r>
              <a:rPr kumimoji="1" lang="zh-CN" altLang="en-US" dirty="0"/>
              <a:t>模型基本设定</a:t>
            </a:r>
          </a:p>
        </p:txBody>
      </p:sp>
    </p:spTree>
    <p:extLst>
      <p:ext uri="{BB962C8B-B14F-4D97-AF65-F5344CB8AC3E}">
        <p14:creationId xmlns:p14="http://schemas.microsoft.com/office/powerpoint/2010/main" val="3165375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18E5D179-BD86-0D80-E518-A134FBB90215}"/>
                  </a:ext>
                </a:extLst>
              </p:cNvPr>
              <p:cNvSpPr>
                <a:spLocks noGrp="1"/>
              </p:cNvSpPr>
              <p:nvPr>
                <p:ph idx="1"/>
              </p:nvPr>
            </p:nvSpPr>
            <p:spPr>
              <a:xfrm>
                <a:off x="1122412" y="1104471"/>
                <a:ext cx="10396653" cy="5593212"/>
              </a:xfrm>
            </p:spPr>
            <p:txBody>
              <a:bodyPr>
                <a:normAutofit fontScale="92500"/>
              </a:bodyPr>
              <a:lstStyle/>
              <a:p>
                <a:r>
                  <a:rPr lang="zh-CN" altLang="en-US" dirty="0">
                    <a:solidFill>
                      <a:srgbClr val="000000"/>
                    </a:solidFill>
                    <a:latin typeface="+mn-ea"/>
                    <a:cs typeface="宋体" panose="02010600030101010101" pitchFamily="2" charset="-122"/>
                  </a:rPr>
                  <a:t>考虑最优减排决策</a:t>
                </a:r>
                <a:r>
                  <a:rPr lang="zh-CN" altLang="en-US" dirty="0">
                    <a:solidFill>
                      <a:schemeClr val="tx1"/>
                    </a:solidFill>
                    <a:latin typeface="+mn-ea"/>
                    <a:cs typeface="宋体" panose="02010600030101010101" pitchFamily="2" charset="-122"/>
                  </a:rPr>
                  <a:t>：</a:t>
                </a:r>
                <a:r>
                  <a:rPr lang="en-US" altLang="zh-CN" sz="1800" dirty="0">
                    <a:solidFill>
                      <a:schemeClr val="tx1"/>
                    </a:solidFill>
                    <a:effectLst/>
                    <a:ea typeface="宋体" panose="02010600030101010101" pitchFamily="2" charset="-122"/>
                    <a:cs typeface="宋体" panose="02010600030101010101" pitchFamily="2" charset="-122"/>
                  </a:rPr>
                  <a:t> </a:t>
                </a:r>
                <a:r>
                  <a:rPr lang="en-US" altLang="zh-CN" sz="2600" dirty="0">
                    <a:solidFill>
                      <a:schemeClr val="tx1"/>
                    </a:solidFill>
                    <a:effectLst/>
                    <a:ea typeface="宋体" panose="02010600030101010101" pitchFamily="2" charset="-122"/>
                    <a:cs typeface="宋体" panose="02010600030101010101" pitchFamily="2" charset="-122"/>
                  </a:rPr>
                  <a:t>    </a:t>
                </a:r>
                <a14:m>
                  <m:oMath xmlns:m="http://schemas.openxmlformats.org/officeDocument/2006/math">
                    <m:sSup>
                      <m:sSupPr>
                        <m:ctrlPr>
                          <a:rPr lang="zh-CN" altLang="zh-CN" sz="2600" i="1">
                            <a:solidFill>
                              <a:schemeClr val="tx1"/>
                            </a:solidFill>
                            <a:latin typeface="Cambria Math" panose="02040503050406030204" pitchFamily="18" charset="0"/>
                          </a:rPr>
                        </m:ctrlPr>
                      </m:sSupPr>
                      <m:e>
                        <m:r>
                          <a:rPr lang="en-US" altLang="zh-CN" sz="2600" i="1">
                            <a:solidFill>
                              <a:schemeClr val="tx1"/>
                            </a:solidFill>
                            <a:latin typeface="Cambria Math" panose="02040503050406030204" pitchFamily="18" charset="0"/>
                          </a:rPr>
                          <m:t>𝜉</m:t>
                        </m:r>
                      </m:e>
                      <m:sup>
                        <m:r>
                          <a:rPr lang="zh-CN" altLang="en-US" sz="2600" i="1">
                            <a:solidFill>
                              <a:schemeClr val="tx1"/>
                            </a:solidFill>
                            <a:latin typeface="Cambria Math" panose="02040503050406030204" pitchFamily="18" charset="0"/>
                          </a:rPr>
                          <m:t>∗</m:t>
                        </m:r>
                      </m:sup>
                    </m:sSup>
                    <m:r>
                      <a:rPr lang="en-US" altLang="zh-CN" sz="2600" i="1">
                        <a:solidFill>
                          <a:schemeClr val="tx1"/>
                        </a:solidFill>
                        <a:latin typeface="Cambria Math" panose="02040503050406030204" pitchFamily="18" charset="0"/>
                      </a:rPr>
                      <m:t> = </m:t>
                    </m:r>
                    <m:sSup>
                      <m:sSupPr>
                        <m:ctrlPr>
                          <a:rPr lang="zh-CN" altLang="zh-CN" sz="2600" i="1">
                            <a:solidFill>
                              <a:schemeClr val="tx1"/>
                            </a:solidFill>
                            <a:latin typeface="Cambria Math" panose="02040503050406030204" pitchFamily="18" charset="0"/>
                          </a:rPr>
                        </m:ctrlPr>
                      </m:sSupPr>
                      <m:e>
                        <m:d>
                          <m:dPr>
                            <m:ctrlPr>
                              <a:rPr lang="zh-CN" altLang="zh-CN" sz="2600" i="1">
                                <a:solidFill>
                                  <a:schemeClr val="tx1"/>
                                </a:solidFill>
                                <a:latin typeface="Cambria Math" panose="02040503050406030204" pitchFamily="18" charset="0"/>
                              </a:rPr>
                            </m:ctrlPr>
                          </m:dPr>
                          <m:e>
                            <m:f>
                              <m:fPr>
                                <m:ctrlPr>
                                  <a:rPr lang="zh-CN" altLang="zh-CN" sz="2600" i="1">
                                    <a:solidFill>
                                      <a:schemeClr val="tx1"/>
                                    </a:solidFill>
                                    <a:latin typeface="Cambria Math" panose="02040503050406030204" pitchFamily="18" charset="0"/>
                                  </a:rPr>
                                </m:ctrlPr>
                              </m:fPr>
                              <m:num>
                                <m:r>
                                  <a:rPr lang="en-US" altLang="zh-CN" sz="2600" i="1">
                                    <a:solidFill>
                                      <a:schemeClr val="tx1"/>
                                    </a:solidFill>
                                    <a:latin typeface="Cambria Math" panose="02040503050406030204" pitchFamily="18" charset="0"/>
                                  </a:rPr>
                                  <m:t>𝑡</m:t>
                                </m:r>
                                <m:r>
                                  <a:rPr lang="en-US" altLang="zh-CN" sz="2600" i="1">
                                    <a:solidFill>
                                      <a:schemeClr val="tx1"/>
                                    </a:solidFill>
                                    <a:latin typeface="Cambria Math" panose="02040503050406030204" pitchFamily="18" charset="0"/>
                                  </a:rPr>
                                  <m:t>𝜃</m:t>
                                </m:r>
                                <m:r>
                                  <a:rPr lang="en-US" altLang="zh-CN" sz="2600" i="1">
                                    <a:solidFill>
                                      <a:schemeClr val="tx1"/>
                                    </a:solidFill>
                                    <a:latin typeface="Cambria Math" panose="02040503050406030204" pitchFamily="18" charset="0"/>
                                  </a:rPr>
                                  <m:t> </m:t>
                                </m:r>
                              </m:num>
                              <m:den>
                                <m:r>
                                  <a:rPr lang="en-US" altLang="zh-CN" sz="2600" i="1">
                                    <a:solidFill>
                                      <a:schemeClr val="tx1"/>
                                    </a:solidFill>
                                    <a:latin typeface="Cambria Math" panose="02040503050406030204" pitchFamily="18" charset="0"/>
                                  </a:rPr>
                                  <m:t>𝑎𝑏</m:t>
                                </m:r>
                              </m:den>
                            </m:f>
                          </m:e>
                        </m:d>
                      </m:e>
                      <m:sup>
                        <m:f>
                          <m:fPr>
                            <m:ctrlPr>
                              <a:rPr lang="zh-CN" altLang="zh-CN" sz="2600" i="1">
                                <a:solidFill>
                                  <a:schemeClr val="tx1"/>
                                </a:solidFill>
                                <a:latin typeface="Cambria Math" panose="02040503050406030204" pitchFamily="18" charset="0"/>
                              </a:rPr>
                            </m:ctrlPr>
                          </m:fPr>
                          <m:num>
                            <m:r>
                              <a:rPr lang="en-US" altLang="zh-CN" sz="2600" i="1">
                                <a:solidFill>
                                  <a:schemeClr val="tx1"/>
                                </a:solidFill>
                                <a:latin typeface="Cambria Math" panose="02040503050406030204" pitchFamily="18" charset="0"/>
                              </a:rPr>
                              <m:t>1</m:t>
                            </m:r>
                          </m:num>
                          <m:den>
                            <m:r>
                              <a:rPr lang="en-US" altLang="zh-CN" sz="2600" i="1">
                                <a:solidFill>
                                  <a:schemeClr val="tx1"/>
                                </a:solidFill>
                                <a:latin typeface="Cambria Math" panose="02040503050406030204" pitchFamily="18" charset="0"/>
                              </a:rPr>
                              <m:t>𝑏</m:t>
                            </m:r>
                            <m:r>
                              <a:rPr lang="en-US" altLang="zh-CN" sz="2600" i="1">
                                <a:solidFill>
                                  <a:schemeClr val="tx1"/>
                                </a:solidFill>
                                <a:latin typeface="Cambria Math" panose="02040503050406030204" pitchFamily="18" charset="0"/>
                              </a:rPr>
                              <m:t>−1</m:t>
                            </m:r>
                          </m:den>
                        </m:f>
                      </m:sup>
                    </m:sSup>
                    <m:r>
                      <a:rPr lang="en-US" altLang="zh-CN" sz="2600" i="1">
                        <a:solidFill>
                          <a:schemeClr val="tx1"/>
                        </a:solidFill>
                        <a:latin typeface="Cambria Math" panose="02040503050406030204" pitchFamily="18" charset="0"/>
                      </a:rPr>
                      <m:t> </m:t>
                    </m:r>
                  </m:oMath>
                </a14:m>
                <a:r>
                  <a:rPr lang="en-US" altLang="zh-CN" sz="2600" dirty="0">
                    <a:solidFill>
                      <a:schemeClr val="tx1"/>
                    </a:solidFill>
                  </a:rPr>
                  <a:t>,                                                      </a:t>
                </a:r>
                <a14:m>
                  <m:oMath xmlns:m="http://schemas.openxmlformats.org/officeDocument/2006/math">
                    <m:d>
                      <m:dPr>
                        <m:ctrlPr>
                          <a:rPr lang="zh-CN" altLang="zh-CN" sz="2600" i="1">
                            <a:solidFill>
                              <a:schemeClr val="tx1"/>
                            </a:solidFill>
                            <a:latin typeface="Cambria Math" panose="02040503050406030204" pitchFamily="18" charset="0"/>
                          </a:rPr>
                        </m:ctrlPr>
                      </m:dPr>
                      <m:e>
                        <m:r>
                          <a:rPr lang="en-US" altLang="zh-CN" sz="2600" i="1">
                            <a:solidFill>
                              <a:schemeClr val="tx1"/>
                            </a:solidFill>
                            <a:latin typeface="Cambria Math" panose="02040503050406030204" pitchFamily="18" charset="0"/>
                          </a:rPr>
                          <m:t>5</m:t>
                        </m:r>
                      </m:e>
                    </m:d>
                  </m:oMath>
                </a14:m>
                <a:endParaRPr lang="zh-CN" altLang="zh-CN"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lvl="1"/>
                <a14:m>
                  <m:oMath xmlns:m="http://schemas.openxmlformats.org/officeDocument/2006/math">
                    <m:r>
                      <a:rPr kumimoji="1" lang="zh-CN" altLang="en-US" i="1" dirty="0" smtClean="0">
                        <a:solidFill>
                          <a:schemeClr val="tx1"/>
                        </a:solidFill>
                        <a:latin typeface="Cambria Math" panose="02040503050406030204" pitchFamily="18" charset="0"/>
                      </a:rPr>
                      <m:t>考虑</m:t>
                    </m:r>
                    <m:r>
                      <m:rPr>
                        <m:nor/>
                      </m:rPr>
                      <a:rPr lang="zh-CN" altLang="en-US">
                        <a:solidFill>
                          <a:schemeClr val="tx1"/>
                        </a:solidFill>
                      </a:rPr>
                      <m:t>贷款利率</m:t>
                    </m:r>
                    <m:r>
                      <a:rPr lang="en-US" altLang="zh-CN" i="1">
                        <a:solidFill>
                          <a:schemeClr val="tx1"/>
                        </a:solidFill>
                        <a:latin typeface="Cambria Math" panose="02040503050406030204" pitchFamily="18" charset="0"/>
                      </a:rPr>
                      <m:t>𝑟</m:t>
                    </m:r>
                  </m:oMath>
                </a14:m>
                <a:r>
                  <a:rPr kumimoji="1" lang="zh-CN" altLang="en-US" dirty="0">
                    <a:solidFill>
                      <a:schemeClr val="tx1"/>
                    </a:solidFill>
                  </a:rPr>
                  <a:t>是给定的</a:t>
                </a:r>
                <a:endParaRPr kumimoji="1" lang="en-US" altLang="zh-CN" dirty="0">
                  <a:solidFill>
                    <a:schemeClr val="tx1"/>
                  </a:solidFill>
                </a:endParaRPr>
              </a:p>
              <a:p>
                <a:pPr lvl="1"/>
                <a:r>
                  <a:rPr kumimoji="1" lang="zh-CN" altLang="en-US" dirty="0">
                    <a:solidFill>
                      <a:schemeClr val="tx1"/>
                    </a:solidFill>
                  </a:rPr>
                  <a:t>利润最大化</a:t>
                </a:r>
                <a:endParaRPr lang="zh-CN" altLang="zh-CN"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dirty="0">
                    <a:solidFill>
                      <a:schemeClr val="tx1"/>
                    </a:solidFill>
                    <a:latin typeface="+mn-ea"/>
                    <a:cs typeface="宋体" panose="02010600030101010101" pitchFamily="2" charset="-122"/>
                  </a:rPr>
                  <a:t>此时的利润：</a:t>
                </a:r>
                <a14:m>
                  <m:oMath xmlns:m="http://schemas.openxmlformats.org/officeDocument/2006/math">
                    <m:r>
                      <a:rPr lang="en-US" altLang="zh-CN"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𝜋</m:t>
                    </m:r>
                    <m:d>
                      <m:dPr>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𝑧</m:t>
                        </m:r>
                      </m:e>
                    </m:d>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𝜇</m:t>
                    </m:r>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𝑧</m:t>
                    </m:r>
                    <m:sSup>
                      <m:sSupPr>
                        <m:ctrlPr>
                          <a:rPr lang="zh-CN" altLang="zh-CN" i="1">
                            <a:solidFill>
                              <a:schemeClr val="tx1"/>
                            </a:solidFill>
                            <a:effectLst/>
                            <a:latin typeface="Cambria Math" panose="02040503050406030204" pitchFamily="18" charset="0"/>
                            <a:ea typeface="Cambria Math" panose="02040503050406030204" pitchFamily="18" charset="0"/>
                          </a:rPr>
                        </m:ctrlPr>
                      </m:sSupPr>
                      <m:e>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𝑘</m:t>
                        </m:r>
                      </m:e>
                      <m:sup>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𝛼</m:t>
                        </m:r>
                      </m:sup>
                    </m:sSup>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𝑟𝑘</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𝑓</m:t>
                    </m:r>
                  </m:oMath>
                </a14:m>
                <a:r>
                  <a:rPr lang="en-US" altLang="zh-CN" dirty="0">
                    <a:solidFill>
                      <a:schemeClr val="tx1"/>
                    </a:solidFill>
                    <a:latin typeface="+mn-ea"/>
                    <a:cs typeface="宋体" panose="02010600030101010101" pitchFamily="2" charset="-122"/>
                  </a:rPr>
                  <a:t>,</a:t>
                </a:r>
                <a:r>
                  <a:rPr lang="en-US" altLang="zh-CN" dirty="0">
                    <a:solidFill>
                      <a:schemeClr val="tx1"/>
                    </a:solidFill>
                  </a:rPr>
                  <a:t> </a:t>
                </a:r>
                <a14:m>
                  <m:oMath xmlns:m="http://schemas.openxmlformats.org/officeDocument/2006/math">
                    <m:r>
                      <a:rPr lang="en-US" altLang="zh-CN" i="1" smtClean="0">
                        <a:solidFill>
                          <a:schemeClr val="tx1"/>
                        </a:solidFill>
                        <a:latin typeface="Cambria Math" panose="02040503050406030204" pitchFamily="18" charset="0"/>
                      </a:rPr>
                      <m:t>𝜇</m:t>
                    </m:r>
                    <m:r>
                      <a:rPr lang="en-US" altLang="zh-CN" i="1" smtClean="0">
                        <a:solidFill>
                          <a:schemeClr val="tx1"/>
                        </a:solidFill>
                        <a:latin typeface="Cambria Math" panose="02040503050406030204" pitchFamily="18" charset="0"/>
                      </a:rPr>
                      <m:t> = 1 − </m:t>
                    </m:r>
                    <m:r>
                      <a:rPr lang="en-US" altLang="zh-CN" i="1">
                        <a:solidFill>
                          <a:schemeClr val="tx1"/>
                        </a:solidFill>
                        <a:latin typeface="Cambria Math" panose="02040503050406030204" pitchFamily="18" charset="0"/>
                      </a:rPr>
                      <m:t>𝑡</m:t>
                    </m:r>
                    <m:r>
                      <a:rPr lang="en-US" altLang="zh-CN" i="1">
                        <a:solidFill>
                          <a:schemeClr val="tx1"/>
                        </a:solidFill>
                        <a:latin typeface="Cambria Math" panose="02040503050406030204" pitchFamily="18" charset="0"/>
                      </a:rPr>
                      <m:t>𝜃</m:t>
                    </m:r>
                    <m:r>
                      <a:rPr lang="en-US" altLang="zh-CN" i="1">
                        <a:solidFill>
                          <a:schemeClr val="tx1"/>
                        </a:solidFill>
                        <a:latin typeface="Cambria Math" panose="02040503050406030204" pitchFamily="18" charset="0"/>
                      </a:rPr>
                      <m:t> + </m:t>
                    </m:r>
                    <m:f>
                      <m:fPr>
                        <m:ctrlPr>
                          <a:rPr lang="zh-CN" altLang="zh-CN" i="1">
                            <a:solidFill>
                              <a:schemeClr val="tx1"/>
                            </a:solidFill>
                            <a:latin typeface="Cambria Math" panose="02040503050406030204" pitchFamily="18" charset="0"/>
                          </a:rPr>
                        </m:ctrlPr>
                      </m:fPr>
                      <m:num>
                        <m:d>
                          <m:dPr>
                            <m:ctrlPr>
                              <a:rPr lang="zh-CN"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𝑏</m:t>
                            </m:r>
                            <m:r>
                              <a:rPr lang="zh-CN" altLang="en-US"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1</m:t>
                            </m:r>
                          </m:e>
                        </m:d>
                        <m:sSup>
                          <m:sSupPr>
                            <m:ctrlPr>
                              <a:rPr lang="zh-CN"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𝜉</m:t>
                            </m:r>
                          </m:e>
                          <m:sup>
                            <m:r>
                              <a:rPr lang="zh-CN" altLang="en-US" i="1">
                                <a:solidFill>
                                  <a:schemeClr val="tx1"/>
                                </a:solidFill>
                                <a:latin typeface="Cambria Math" panose="02040503050406030204" pitchFamily="18" charset="0"/>
                              </a:rPr>
                              <m:t>∗</m:t>
                            </m:r>
                          </m:sup>
                        </m:sSup>
                      </m:num>
                      <m:den>
                        <m:r>
                          <a:rPr lang="en-US" altLang="zh-CN" i="1">
                            <a:solidFill>
                              <a:schemeClr val="tx1"/>
                            </a:solidFill>
                            <a:latin typeface="Cambria Math" panose="02040503050406030204" pitchFamily="18" charset="0"/>
                          </a:rPr>
                          <m:t>𝑏</m:t>
                        </m:r>
                      </m:den>
                    </m:f>
                    <m:r>
                      <a:rPr lang="en-US"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𝑡</m:t>
                    </m:r>
                    <m:r>
                      <a:rPr lang="en-US" altLang="zh-CN" i="1">
                        <a:solidFill>
                          <a:schemeClr val="tx1"/>
                        </a:solidFill>
                        <a:latin typeface="Cambria Math" panose="02040503050406030204" pitchFamily="18" charset="0"/>
                      </a:rPr>
                      <m:t>𝜃</m:t>
                    </m:r>
                    <m:r>
                      <a:rPr lang="en-US" altLang="zh-CN" b="0" i="0" smtClean="0">
                        <a:solidFill>
                          <a:schemeClr val="tx1"/>
                        </a:solidFill>
                        <a:latin typeface="Cambria Math" panose="02040503050406030204" pitchFamily="18" charset="0"/>
                      </a:rPr>
                      <m:t>,                   </m:t>
                    </m:r>
                    <m:d>
                      <m:dPr>
                        <m:ctrlPr>
                          <a:rPr lang="zh-CN"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6</m:t>
                        </m:r>
                      </m:e>
                    </m:d>
                  </m:oMath>
                </a14:m>
                <a:endParaRPr lang="en-US" altLang="zh-CN"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dirty="0">
                    <a:solidFill>
                      <a:schemeClr val="tx1"/>
                    </a:solidFill>
                    <a:latin typeface="+mn-ea"/>
                  </a:rPr>
                  <a:t>资本的最优需求：</a:t>
                </a:r>
                <a14:m>
                  <m:oMath xmlns:m="http://schemas.openxmlformats.org/officeDocument/2006/math">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𝑘</m:t>
                    </m:r>
                    <m:d>
                      <m:d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𝑟</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𝑧</m:t>
                        </m:r>
                      </m:e>
                    </m:d>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m:t>
                    </m:r>
                    <m:sSup>
                      <m:sSup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pPr>
                      <m:e>
                        <m:d>
                          <m:d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dPr>
                          <m:e>
                            <m:f>
                              <m:f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fPr>
                              <m:num>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𝜇</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𝑧</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num>
                              <m:den>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𝑟</m:t>
                                </m:r>
                              </m:den>
                            </m:f>
                          </m:e>
                        </m:d>
                      </m:e>
                      <m:sup>
                        <m:f>
                          <m:f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fPr>
                          <m:num>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num>
                          <m:den>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den>
                        </m:f>
                      </m:sup>
                    </m:sSup>
                    <m:r>
                      <a:rPr lang="en-US" altLang="zh-CN" b="0" i="0"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d>
                      <m:d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7</m:t>
                        </m:r>
                      </m:e>
                    </m:d>
                  </m:oMath>
                </a14:m>
                <a:endParaRPr lang="en-US" altLang="zh-CN"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r>
                  <a:rPr lang="zh-CN" altLang="en-US" dirty="0">
                    <a:solidFill>
                      <a:srgbClr val="FF0000"/>
                    </a:solidFill>
                    <a:latin typeface="+mn-ea"/>
                    <a:cs typeface="宋体" panose="02010600030101010101" pitchFamily="2" charset="-122"/>
                  </a:rPr>
                  <a:t>减排</a:t>
                </a:r>
                <a:r>
                  <a:rPr lang="zh-CN" altLang="en-US" dirty="0">
                    <a:latin typeface="+mn-ea"/>
                    <a:cs typeface="宋体" panose="02010600030101010101" pitchFamily="2" charset="-122"/>
                  </a:rPr>
                  <a:t>后的最优利润：</a:t>
                </a:r>
                <a14:m>
                  <m:oMath xmlns:m="http://schemas.openxmlformats.org/officeDocument/2006/math">
                    <m:r>
                      <a:rPr lang="en-US" altLang="zh-CN" i="1"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𝜋</m:t>
                    </m:r>
                    <m:d>
                      <m:d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𝑧</m:t>
                        </m:r>
                      </m:e>
                    </m:d>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m:t>
                    </m:r>
                    <m:d>
                      <m:d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e>
                    </m:d>
                    <m:sSup>
                      <m:sSup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pPr>
                      <m:e>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𝜇</m:t>
                        </m:r>
                      </m:e>
                      <m:sup>
                        <m:f>
                          <m:fPr>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1</m:t>
                            </m:r>
                          </m:num>
                          <m:den>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den>
                        </m:f>
                      </m:sup>
                    </m:sSup>
                    <m:sSup>
                      <m:sSup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𝑧</m:t>
                        </m:r>
                      </m:e>
                      <m:sup>
                        <m:f>
                          <m:f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fPr>
                          <m:num>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num>
                          <m:den>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den>
                        </m:f>
                      </m:sup>
                    </m:sSup>
                    <m:sSup>
                      <m:sSup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pPr>
                      <m:e>
                        <m:d>
                          <m:d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dPr>
                          <m:e>
                            <m:f>
                              <m:f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fPr>
                              <m:num>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num>
                              <m:den>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𝑟</m:t>
                                </m:r>
                              </m:den>
                            </m:f>
                          </m:e>
                        </m:d>
                      </m:e>
                      <m:sup>
                        <m:f>
                          <m:f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fPr>
                          <m:num>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num>
                          <m:den>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den>
                        </m:f>
                      </m:sup>
                    </m:sSup>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𝑓</m:t>
                    </m:r>
                    <m:r>
                      <a:rPr lang="en-US" altLang="zh-CN" b="0" i="0"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d>
                      <m:dPr>
                        <m:ctrlPr>
                          <a:rPr lang="zh-CN" altLang="zh-CN"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8</m:t>
                        </m:r>
                      </m:e>
                    </m:d>
                  </m:oMath>
                </a14:m>
                <a:endParaRPr lang="en-US" altLang="zh-CN" sz="1800" dirty="0">
                  <a:effectLst/>
                  <a:latin typeface="宋体" panose="02010600030101010101" pitchFamily="2" charset="-122"/>
                  <a:ea typeface="宋体" panose="02010600030101010101" pitchFamily="2" charset="-122"/>
                  <a:cs typeface="宋体" panose="02010600030101010101" pitchFamily="2" charset="-122"/>
                </a:endParaRPr>
              </a:p>
              <a:p>
                <a:r>
                  <a:rPr lang="zh-CN" altLang="en-US" dirty="0">
                    <a:solidFill>
                      <a:srgbClr val="FF0000"/>
                    </a:solidFill>
                    <a:latin typeface="+mn-ea"/>
                    <a:cs typeface="宋体" panose="02010600030101010101" pitchFamily="2" charset="-122"/>
                  </a:rPr>
                  <a:t>没有减排</a:t>
                </a:r>
                <a:r>
                  <a:rPr lang="zh-CN" altLang="en-US" dirty="0">
                    <a:latin typeface="+mn-ea"/>
                    <a:cs typeface="宋体" panose="02010600030101010101" pitchFamily="2" charset="-122"/>
                  </a:rPr>
                  <a:t>的公司</a:t>
                </a:r>
                <a:r>
                  <a:rPr lang="zh-CN" altLang="en-US" dirty="0">
                    <a:solidFill>
                      <a:schemeClr val="tx1"/>
                    </a:solidFill>
                    <a:latin typeface="+mn-ea"/>
                    <a:cs typeface="宋体" panose="02010600030101010101" pitchFamily="2" charset="-122"/>
                  </a:rPr>
                  <a:t>：</a:t>
                </a:r>
                <a:r>
                  <a:rPr lang="en-US" altLang="zh-CN" dirty="0">
                    <a:solidFill>
                      <a:schemeClr val="tx1"/>
                    </a:solidFill>
                    <a:effectLst/>
                    <a:ea typeface="Cambria Math" panose="02040503050406030204" pitchFamily="18" charset="0"/>
                  </a:rPr>
                  <a:t>  </a:t>
                </a:r>
                <a14:m>
                  <m:oMath xmlns:m="http://schemas.openxmlformats.org/officeDocument/2006/math">
                    <m:acc>
                      <m:accPr>
                        <m:chr m:val="̃"/>
                        <m:ctrlPr>
                          <a:rPr lang="zh-CN" altLang="zh-CN" i="1" smtClean="0">
                            <a:solidFill>
                              <a:schemeClr val="tx1"/>
                            </a:solidFill>
                            <a:effectLst/>
                            <a:latin typeface="Cambria Math" panose="02040503050406030204" pitchFamily="18" charset="0"/>
                            <a:ea typeface="Cambria Math" panose="02040503050406030204" pitchFamily="18" charset="0"/>
                          </a:rPr>
                        </m:ctrlPr>
                      </m:accPr>
                      <m:e>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𝑘</m:t>
                        </m:r>
                      </m:e>
                    </m:acc>
                    <m:d>
                      <m:dPr>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𝑟</m:t>
                        </m:r>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𝑧</m:t>
                        </m:r>
                      </m:e>
                    </m:d>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i="1">
                            <a:solidFill>
                              <a:schemeClr val="tx1"/>
                            </a:solidFill>
                            <a:effectLst/>
                            <a:latin typeface="Cambria Math" panose="02040503050406030204" pitchFamily="18" charset="0"/>
                            <a:ea typeface="Cambria Math" panose="02040503050406030204" pitchFamily="18" charset="0"/>
                          </a:rPr>
                        </m:ctrlPr>
                      </m:sSupPr>
                      <m:e>
                        <m:d>
                          <m:dPr>
                            <m:ctrlPr>
                              <a:rPr lang="zh-CN" altLang="zh-CN" i="1">
                                <a:solidFill>
                                  <a:schemeClr val="tx1"/>
                                </a:solidFill>
                                <a:effectLst/>
                                <a:latin typeface="Cambria Math" panose="02040503050406030204" pitchFamily="18" charset="0"/>
                                <a:ea typeface="Cambria Math" panose="02040503050406030204" pitchFamily="18" charset="0"/>
                              </a:rPr>
                            </m:ctrlPr>
                          </m:dPr>
                          <m:e>
                            <m:f>
                              <m:fPr>
                                <m:ctrlPr>
                                  <a:rPr lang="zh-CN" altLang="zh-CN" i="1">
                                    <a:solidFill>
                                      <a:schemeClr val="tx1"/>
                                    </a:solidFill>
                                    <a:effectLst/>
                                    <a:latin typeface="Cambria Math" panose="02040503050406030204" pitchFamily="18" charset="0"/>
                                    <a:ea typeface="Cambria Math" panose="02040503050406030204" pitchFamily="18" charset="0"/>
                                  </a:rPr>
                                </m:ctrlPr>
                              </m:fPr>
                              <m:num>
                                <m:acc>
                                  <m:accPr>
                                    <m:chr m:val="̃"/>
                                    <m:ctrlPr>
                                      <a:rPr lang="zh-CN" altLang="zh-CN"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accPr>
                                  <m:e>
                                    <m:r>
                                      <a:rPr lang="en-US" altLang="zh-CN"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𝜇</m:t>
                                    </m:r>
                                  </m:e>
                                </m:acc>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𝛼</m:t>
                                </m:r>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m:t>
                                </m:r>
                              </m:num>
                              <m:den>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𝑟</m:t>
                                </m:r>
                              </m:den>
                            </m:f>
                          </m:e>
                        </m:d>
                      </m:e>
                      <m:sup>
                        <m:f>
                          <m:fPr>
                            <m:ctrlPr>
                              <a:rPr lang="zh-CN" altLang="zh-CN" i="1">
                                <a:solidFill>
                                  <a:schemeClr val="tx1"/>
                                </a:solidFill>
                                <a:effectLst/>
                                <a:latin typeface="Cambria Math" panose="02040503050406030204" pitchFamily="18" charset="0"/>
                                <a:ea typeface="Cambria Math" panose="02040503050406030204" pitchFamily="18" charset="0"/>
                              </a:rPr>
                            </m:ctrlPr>
                          </m:fPr>
                          <m:num>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1</m:t>
                            </m:r>
                          </m:num>
                          <m:den>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1</m:t>
                            </m:r>
                            <m:r>
                              <a:rPr lang="zh-CN" altLang="en-US"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𝛼</m:t>
                            </m:r>
                          </m:den>
                        </m:f>
                      </m:sup>
                    </m:sSup>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acc>
                      <m:accPr>
                        <m:chr m:val="̃"/>
                        <m:ctrlPr>
                          <a:rPr lang="zh-CN" altLang="zh-CN" i="1">
                            <a:solidFill>
                              <a:schemeClr val="tx1"/>
                            </a:solidFill>
                            <a:latin typeface="Cambria Math" panose="02040503050406030204" pitchFamily="18" charset="0"/>
                            <a:ea typeface="Cambria Math" panose="02040503050406030204" pitchFamily="18" charset="0"/>
                            <a:cs typeface="Segoe UI" panose="020B0502040204020203" pitchFamily="34" charset="0"/>
                          </a:rPr>
                        </m:ctrlPr>
                      </m:accPr>
                      <m:e>
                        <m:r>
                          <a:rPr lang="en-US" altLang="zh-CN" i="1">
                            <a:solidFill>
                              <a:schemeClr val="tx1"/>
                            </a:solidFill>
                            <a:latin typeface="Cambria Math" panose="02040503050406030204" pitchFamily="18" charset="0"/>
                            <a:ea typeface="等线" panose="02010600030101010101" pitchFamily="2" charset="-122"/>
                            <a:cs typeface="Segoe UI" panose="020B0502040204020203" pitchFamily="34" charset="0"/>
                          </a:rPr>
                          <m:t>𝜇</m:t>
                        </m:r>
                      </m:e>
                    </m:acc>
                    <m:r>
                      <a:rPr lang="en-US" altLang="zh-CN" i="1">
                        <a:solidFill>
                          <a:schemeClr val="tx1"/>
                        </a:solidFill>
                        <a:latin typeface="Cambria Math" panose="02040503050406030204" pitchFamily="18" charset="0"/>
                        <a:ea typeface="等线" panose="02010600030101010101" pitchFamily="2" charset="-122"/>
                        <a:cs typeface="Times New Roman" panose="02020603050405020304" pitchFamily="18" charset="0"/>
                      </a:rPr>
                      <m:t> = 1 – </m:t>
                    </m:r>
                    <m:r>
                      <a:rPr lang="en-US" altLang="zh-CN"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𝑡</m:t>
                    </m:r>
                    <m:r>
                      <a:rPr lang="en-US" altLang="zh-CN" i="1">
                        <a:solidFill>
                          <a:schemeClr val="tx1"/>
                        </a:solidFill>
                        <a:latin typeface="Cambria Math" panose="02040503050406030204" pitchFamily="18" charset="0"/>
                        <a:ea typeface="等线" panose="02010600030101010101" pitchFamily="2" charset="-122"/>
                        <a:cs typeface="Times New Roman" panose="02020603050405020304" pitchFamily="18" charset="0"/>
                      </a:rPr>
                      <m:t>𝜃</m:t>
                    </m:r>
                    <m:r>
                      <a:rPr lang="en-US" altLang="zh-CN">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b="0" i="1" smtClean="0">
                        <a:solidFill>
                          <a:schemeClr val="tx1"/>
                        </a:solidFill>
                        <a:latin typeface="Cambria Math" panose="02040503050406030204" pitchFamily="18" charset="0"/>
                        <a:ea typeface="等线" panose="02010600030101010101" pitchFamily="2" charset="-122"/>
                        <a:cs typeface="Times New Roman" panose="02020603050405020304" pitchFamily="18" charset="0"/>
                      </a:rPr>
                      <m:t>                                           </m:t>
                    </m:r>
                    <m:d>
                      <m:dPr>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9</m:t>
                        </m:r>
                      </m:e>
                    </m:d>
                  </m:oMath>
                </a14:m>
                <a:endParaRPr lang="en-US" altLang="zh-CN" dirty="0">
                  <a:solidFill>
                    <a:schemeClr val="tx1"/>
                  </a:solidFill>
                  <a:latin typeface="+mn-ea"/>
                  <a:cs typeface="宋体" panose="02010600030101010101" pitchFamily="2" charset="-122"/>
                </a:endParaRPr>
              </a:p>
              <a:p>
                <a:pPr marL="45720" indent="0">
                  <a:buNone/>
                </a:pPr>
                <a:r>
                  <a:rPr lang="en-US" altLang="zh-CN" sz="2600" dirty="0">
                    <a:solidFill>
                      <a:schemeClr val="tx1"/>
                    </a:solidFill>
                    <a:effectLst/>
                    <a:ea typeface="Cambria Math" panose="02040503050406030204" pitchFamily="18" charset="0"/>
                    <a:cs typeface="Segoe UI" panose="020B0502040204020203" pitchFamily="34" charset="0"/>
                  </a:rPr>
                  <a:t>                           </a:t>
                </a:r>
                <a14:m>
                  <m:oMath xmlns:m="http://schemas.openxmlformats.org/officeDocument/2006/math">
                    <m:acc>
                      <m:accPr>
                        <m:chr m:val="̃"/>
                        <m:ctrlPr>
                          <a:rPr lang="zh-CN" altLang="zh-CN" sz="2600" i="1" smtClean="0">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accPr>
                      <m:e>
                        <m:r>
                          <a:rPr lang="en-US" altLang="zh-CN" sz="2600"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𝜋</m:t>
                        </m:r>
                      </m:e>
                    </m:acc>
                    <m:d>
                      <m:dPr>
                        <m:ctrlPr>
                          <a:rPr lang="zh-CN" altLang="zh-CN" sz="2600"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sz="26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𝑧</m:t>
                        </m:r>
                      </m:e>
                    </m:d>
                    <m:r>
                      <a:rPr lang="en-US" altLang="zh-CN" sz="26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m:t>
                    </m:r>
                    <m:d>
                      <m:dPr>
                        <m:ctrlPr>
                          <a:rPr lang="zh-CN" altLang="zh-CN" sz="2600"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sz="26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r>
                          <a:rPr lang="zh-CN" altLang="en-US" sz="2600"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26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𝑝</m:t>
                        </m:r>
                        <m:r>
                          <a:rPr lang="en-US" altLang="zh-CN" sz="2600"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𝜑</m:t>
                        </m:r>
                      </m:e>
                    </m:d>
                    <m:d>
                      <m:dPr>
                        <m:ctrlPr>
                          <a:rPr lang="zh-CN" altLang="zh-CN" sz="2600"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sz="26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r>
                          <a:rPr lang="zh-CN" altLang="en-US" sz="2600"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2600"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e>
                    </m:d>
                    <m:sSup>
                      <m:sSupPr>
                        <m:ctrlPr>
                          <a:rPr lang="zh-CN" altLang="zh-CN" sz="2600"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pPr>
                      <m:e>
                        <m:acc>
                          <m:accPr>
                            <m:chr m:val="̃"/>
                            <m:ctrlPr>
                              <a:rPr lang="zh-CN" altLang="zh-CN" sz="2600"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accPr>
                          <m:e>
                            <m:r>
                              <a:rPr lang="en-US" altLang="zh-CN" sz="2600"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𝜇</m:t>
                            </m:r>
                          </m:e>
                        </m:acc>
                      </m:e>
                      <m:sup>
                        <m:f>
                          <m:fPr>
                            <m:ctrlPr>
                              <a:rPr lang="zh-CN" altLang="zh-CN" sz="2600"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sz="2600"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1</m:t>
                            </m:r>
                          </m:num>
                          <m:den>
                            <m:r>
                              <a:rPr lang="en-US" altLang="zh-CN" sz="26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r>
                              <a:rPr lang="zh-CN" altLang="en-US" sz="2600"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sz="2600"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sz="2600"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den>
                        </m:f>
                      </m:sup>
                    </m:sSup>
                    <m:sSup>
                      <m:sSupPr>
                        <m:ctrlPr>
                          <a:rPr lang="zh-CN" altLang="zh-CN" sz="2600"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sSupPr>
                      <m:e>
                        <m:r>
                          <a:rPr lang="en-US" altLang="zh-CN" sz="2600"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𝑧</m:t>
                        </m:r>
                      </m:e>
                      <m:sup>
                        <m:f>
                          <m:fPr>
                            <m:ctrlPr>
                              <a:rPr lang="zh-CN" altLang="zh-CN" sz="2600" i="1">
                                <a:solidFill>
                                  <a:schemeClr val="tx1"/>
                                </a:solidFill>
                                <a:effectLst/>
                                <a:latin typeface="Cambria Math" panose="02040503050406030204" pitchFamily="18" charset="0"/>
                                <a:ea typeface="Cambria Math" panose="02040503050406030204" pitchFamily="18" charset="0"/>
                                <a:cs typeface="等线" panose="02010600030101010101" pitchFamily="2" charset="-122"/>
                              </a:rPr>
                            </m:ctrlPr>
                          </m:fPr>
                          <m:num>
                            <m:r>
                              <a:rPr lang="en-US" altLang="zh-CN" sz="2600"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1</m:t>
                            </m:r>
                          </m:num>
                          <m:den>
                            <m:r>
                              <a:rPr lang="en-US" altLang="zh-CN" sz="26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r>
                              <a:rPr lang="zh-CN" altLang="en-US" sz="2600"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zh-CN" altLang="zh-CN" sz="2600"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t> </m:t>
                            </m:r>
                            <m:r>
                              <a:rPr lang="en-US" altLang="zh-CN" sz="2600" i="1">
                                <a:solidFill>
                                  <a:schemeClr val="tx1"/>
                                </a:solidFill>
                                <a:effectLst/>
                                <a:latin typeface="Cambria Math" panose="02040503050406030204" pitchFamily="18" charset="0"/>
                                <a:ea typeface="等线" panose="02010600030101010101" pitchFamily="2" charset="-122"/>
                                <a:cs typeface="等线" panose="02010600030101010101" pitchFamily="2" charset="-122"/>
                              </a:rPr>
                              <m:t>𝛼</m:t>
                            </m:r>
                          </m:den>
                        </m:f>
                      </m:sup>
                    </m:sSup>
                    <m:sSup>
                      <m:sSupPr>
                        <m:ctrlPr>
                          <a:rPr lang="zh-CN" altLang="zh-CN" sz="2600"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sSupPr>
                      <m:e>
                        <m:d>
                          <m:dPr>
                            <m:ctrlPr>
                              <a:rPr lang="zh-CN" altLang="zh-CN" sz="2600"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dPr>
                          <m:e>
                            <m:f>
                              <m:fPr>
                                <m:ctrlPr>
                                  <a:rPr lang="zh-CN" altLang="zh-CN" sz="2600"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fPr>
                              <m:num>
                                <m:r>
                                  <a:rPr lang="en-US" altLang="zh-CN" sz="26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r>
                                  <a:rPr lang="en-US" altLang="zh-CN" sz="26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num>
                              <m:den>
                                <m:r>
                                  <a:rPr lang="en-US" altLang="zh-CN" sz="26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𝑟</m:t>
                                </m:r>
                              </m:den>
                            </m:f>
                          </m:e>
                        </m:d>
                      </m:e>
                      <m:sup>
                        <m:f>
                          <m:fPr>
                            <m:ctrlPr>
                              <a:rPr lang="zh-CN" altLang="zh-CN" sz="2600" i="1">
                                <a:solidFill>
                                  <a:schemeClr val="tx1"/>
                                </a:solidFill>
                                <a:effectLst/>
                                <a:latin typeface="Cambria Math" panose="02040503050406030204" pitchFamily="18" charset="0"/>
                                <a:ea typeface="Cambria Math" panose="02040503050406030204" pitchFamily="18" charset="0"/>
                                <a:cs typeface="宋体" panose="02010600030101010101" pitchFamily="2" charset="-122"/>
                              </a:rPr>
                            </m:ctrlPr>
                          </m:fPr>
                          <m:num>
                            <m:r>
                              <a:rPr lang="en-US" altLang="zh-CN" sz="26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num>
                          <m:den>
                            <m:r>
                              <a:rPr lang="en-US" altLang="zh-CN" sz="26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1−</m:t>
                            </m:r>
                            <m:r>
                              <a:rPr lang="en-US" altLang="zh-CN" sz="2600" i="1">
                                <a:solidFill>
                                  <a:schemeClr val="tx1"/>
                                </a:solidFill>
                                <a:effectLst/>
                                <a:latin typeface="Cambria Math" panose="02040503050406030204" pitchFamily="18" charset="0"/>
                                <a:ea typeface="宋体" panose="02010600030101010101" pitchFamily="2" charset="-122"/>
                                <a:cs typeface="宋体" panose="02010600030101010101" pitchFamily="2" charset="-122"/>
                              </a:rPr>
                              <m:t>𝛼</m:t>
                            </m:r>
                          </m:den>
                        </m:f>
                      </m:sup>
                    </m:sSup>
                    <m:r>
                      <a:rPr lang="en-US" altLang="zh-CN" sz="2600" b="0" i="0" smtClean="0">
                        <a:solidFill>
                          <a:schemeClr val="tx1"/>
                        </a:solidFill>
                        <a:effectLst/>
                        <a:latin typeface="Cambria Math" panose="02040503050406030204" pitchFamily="18" charset="0"/>
                        <a:ea typeface="宋体" panose="02010600030101010101" pitchFamily="2" charset="-122"/>
                        <a:cs typeface="宋体" panose="02010600030101010101" pitchFamily="2" charset="-122"/>
                      </a:rPr>
                      <m:t>,                           </m:t>
                    </m:r>
                    <m:d>
                      <m:dPr>
                        <m:ctrlPr>
                          <a:rPr lang="zh-CN" altLang="zh-CN" sz="2600" i="1">
                            <a:solidFill>
                              <a:schemeClr val="tx1"/>
                            </a:solidFill>
                            <a:effectLst/>
                            <a:latin typeface="Cambria Math" panose="02040503050406030204" pitchFamily="18" charset="0"/>
                            <a:ea typeface="Cambria Math" panose="02040503050406030204" pitchFamily="18" charset="0"/>
                            <a:cs typeface="Segoe UI" panose="020B0502040204020203" pitchFamily="34" charset="0"/>
                          </a:rPr>
                        </m:ctrlPr>
                      </m:dPr>
                      <m:e>
                        <m:r>
                          <a:rPr lang="en-US" altLang="zh-CN" sz="2600" i="1">
                            <a:solidFill>
                              <a:schemeClr val="tx1"/>
                            </a:solidFill>
                            <a:effectLst/>
                            <a:latin typeface="Cambria Math" panose="02040503050406030204" pitchFamily="18" charset="0"/>
                            <a:ea typeface="宋体" panose="02010600030101010101" pitchFamily="2" charset="-122"/>
                            <a:cs typeface="Segoe UI" panose="020B0502040204020203" pitchFamily="34" charset="0"/>
                          </a:rPr>
                          <m:t>10</m:t>
                        </m:r>
                      </m:e>
                    </m:d>
                  </m:oMath>
                </a14:m>
                <a:endParaRPr lang="zh-CN" altLang="zh-CN" sz="26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marL="45720" indent="0">
                  <a:buNone/>
                </a:pPr>
                <a:endParaRPr lang="en-US" altLang="zh-CN" sz="2600" dirty="0">
                  <a:latin typeface="+mn-ea"/>
                  <a:cs typeface="宋体" panose="02010600030101010101" pitchFamily="2" charset="-122"/>
                </a:endParaRPr>
              </a:p>
              <a:p>
                <a:pPr marL="45720" indent="0">
                  <a:buNone/>
                </a:pPr>
                <a:endParaRPr lang="en-US" altLang="zh-CN" dirty="0">
                  <a:effectLst/>
                  <a:latin typeface="+mn-ea"/>
                  <a:cs typeface="宋体" panose="02010600030101010101" pitchFamily="2" charset="-122"/>
                </a:endParaRPr>
              </a:p>
              <a:p>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zh-CN" dirty="0">
                  <a:effectLst/>
                  <a:latin typeface="+mn-ea"/>
                  <a:cs typeface="宋体" panose="02010600030101010101" pitchFamily="2" charset="-122"/>
                </a:endParaRPr>
              </a:p>
              <a:p>
                <a:endParaRPr lang="en-US" altLang="zh-CN" dirty="0">
                  <a:solidFill>
                    <a:srgbClr val="000000"/>
                  </a:solidFill>
                  <a:latin typeface="+mn-ea"/>
                </a:endParaRPr>
              </a:p>
              <a:p>
                <a:endParaRPr lang="en-US" altLang="zh-CN" dirty="0">
                  <a:solidFill>
                    <a:srgbClr val="000000"/>
                  </a:solidFill>
                  <a:latin typeface="宋体" panose="02010600030101010101" pitchFamily="2" charset="-122"/>
                  <a:ea typeface="宋体" panose="02010600030101010101" pitchFamily="2" charset="-122"/>
                  <a:cs typeface="宋体" panose="02010600030101010101" pitchFamily="2" charset="-122"/>
                </a:endParaRPr>
              </a:p>
              <a:p>
                <a:endParaRPr kumimoji="1" lang="en-US" altLang="zh-CN" dirty="0"/>
              </a:p>
              <a:p>
                <a:pPr marL="505440" lvl="1" indent="0">
                  <a:buNone/>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505440" lvl="1" indent="0">
                  <a:buNone/>
                </a:pPr>
                <a:endParaRPr kumimoji="1" lang="en-US" altLang="zh-CN" dirty="0"/>
              </a:p>
              <a:p>
                <a:pPr marL="505440" lvl="1" indent="0">
                  <a:buNone/>
                </a:pPr>
                <a:endParaRPr kumimoji="1" lang="en-US" altLang="zh-CN" dirty="0"/>
              </a:p>
              <a:p>
                <a:pPr marL="505440" lvl="1" indent="0">
                  <a:buNone/>
                </a:pPr>
                <a:endParaRPr kumimoji="1" lang="en-US" altLang="zh-CN" dirty="0"/>
              </a:p>
            </p:txBody>
          </p:sp>
        </mc:Choice>
        <mc:Fallback xmlns="">
          <p:sp>
            <p:nvSpPr>
              <p:cNvPr id="2" name="内容占位符 1">
                <a:extLst>
                  <a:ext uri="{FF2B5EF4-FFF2-40B4-BE49-F238E27FC236}">
                    <a16:creationId xmlns:a16="http://schemas.microsoft.com/office/drawing/2014/main" id="{18E5D179-BD86-0D80-E518-A134FBB90215}"/>
                  </a:ext>
                </a:extLst>
              </p:cNvPr>
              <p:cNvSpPr>
                <a:spLocks noGrp="1" noRot="1" noChangeAspect="1" noMove="1" noResize="1" noEditPoints="1" noAdjustHandles="1" noChangeArrowheads="1" noChangeShapeType="1" noTextEdit="1"/>
              </p:cNvSpPr>
              <p:nvPr>
                <p:ph idx="1"/>
              </p:nvPr>
            </p:nvSpPr>
            <p:spPr>
              <a:xfrm>
                <a:off x="1122412" y="1104471"/>
                <a:ext cx="10396653" cy="5593212"/>
              </a:xfrm>
              <a:blipFill>
                <a:blip r:embed="rId2"/>
                <a:stretch>
                  <a:fillRect l="-105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63E4889A-9B83-EBBE-E26A-765306AF53DF}"/>
              </a:ext>
            </a:extLst>
          </p:cNvPr>
          <p:cNvSpPr>
            <a:spLocks noGrp="1"/>
          </p:cNvSpPr>
          <p:nvPr>
            <p:ph type="title"/>
          </p:nvPr>
        </p:nvSpPr>
        <p:spPr/>
        <p:txBody>
          <a:bodyPr/>
          <a:lstStyle/>
          <a:p>
            <a:r>
              <a:rPr kumimoji="1" lang="zh-CN" altLang="en-US" dirty="0"/>
              <a:t>模型基本设定</a:t>
            </a:r>
          </a:p>
        </p:txBody>
      </p:sp>
    </p:spTree>
    <p:extLst>
      <p:ext uri="{BB962C8B-B14F-4D97-AF65-F5344CB8AC3E}">
        <p14:creationId xmlns:p14="http://schemas.microsoft.com/office/powerpoint/2010/main" val="1045897395"/>
      </p:ext>
    </p:extLst>
  </p:cSld>
  <p:clrMapOvr>
    <a:masterClrMapping/>
  </p:clrMapOvr>
</p:sld>
</file>

<file path=ppt/theme/theme1.xml><?xml version="1.0" encoding="utf-8"?>
<a:theme xmlns:a="http://schemas.openxmlformats.org/drawingml/2006/main" name="主题1">
  <a:themeElements>
    <a:clrScheme name="Custom 2">
      <a:dk1>
        <a:srgbClr val="000000"/>
      </a:dk1>
      <a:lt1>
        <a:srgbClr val="FFFFFF"/>
      </a:lt1>
      <a:dk2>
        <a:srgbClr val="7F7F7F"/>
      </a:dk2>
      <a:lt2>
        <a:srgbClr val="CCDDEA"/>
      </a:lt2>
      <a:accent1>
        <a:srgbClr val="4775FF"/>
      </a:accent1>
      <a:accent2>
        <a:srgbClr val="FFFFFF"/>
      </a:accent2>
      <a:accent3>
        <a:srgbClr val="FFFFFF"/>
      </a:accent3>
      <a:accent4>
        <a:srgbClr val="FFFFFF"/>
      </a:accent4>
      <a:accent5>
        <a:srgbClr val="FFFFFF"/>
      </a:accent5>
      <a:accent6>
        <a:srgbClr val="FFFFFF"/>
      </a:accent6>
      <a:hlink>
        <a:srgbClr val="2998E3"/>
      </a:hlink>
      <a:folHlink>
        <a:srgbClr val="FFFFFF"/>
      </a:folHlink>
    </a:clrScheme>
    <a:fontScheme name="自定义 1">
      <a:majorFont>
        <a:latin typeface="Arial"/>
        <a:ea typeface="黑体"/>
        <a:cs typeface=""/>
      </a:majorFont>
      <a:minorFont>
        <a:latin typeface="Palatino Linotype"/>
        <a:ea typeface="楷体"/>
        <a:cs typeface=""/>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主题1" id="{19D50A1D-F0E0-BD43-918A-AF57823269C3}" vid="{24344D9F-7D28-E542-ABD2-364EC6864015}"/>
    </a:ext>
  </a:extLst>
</a:theme>
</file>

<file path=docProps/app.xml><?xml version="1.0" encoding="utf-8"?>
<Properties xmlns="http://schemas.openxmlformats.org/officeDocument/2006/extended-properties" xmlns:vt="http://schemas.openxmlformats.org/officeDocument/2006/docPropsVTypes">
  <Template>主题1</Template>
  <TotalTime>4606</TotalTime>
  <Words>2823</Words>
  <Application>Microsoft Office PowerPoint</Application>
  <PresentationFormat>宽屏</PresentationFormat>
  <Paragraphs>224</Paragraphs>
  <Slides>30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等线</vt:lpstr>
      <vt:lpstr>楷体</vt:lpstr>
      <vt:lpstr>宋体</vt:lpstr>
      <vt:lpstr>Arial</vt:lpstr>
      <vt:lpstr>Calibri</vt:lpstr>
      <vt:lpstr>Cambria Math</vt:lpstr>
      <vt:lpstr>Palatino Linotype</vt:lpstr>
      <vt:lpstr>Segoe UI</vt:lpstr>
      <vt:lpstr>Wingdings</vt:lpstr>
      <vt:lpstr>主题1</vt:lpstr>
      <vt:lpstr>Greening through finance?  by Haichao Fan , Yuchao Peng , Huanhuan Wang , Zhiwei Xu </vt:lpstr>
      <vt:lpstr>研究背景</vt:lpstr>
      <vt:lpstr>研究背景——制度背景</vt:lpstr>
      <vt:lpstr>文献回顾</vt:lpstr>
      <vt:lpstr>文献回顾</vt:lpstr>
      <vt:lpstr>文献回顾</vt:lpstr>
      <vt:lpstr>模型基本设定</vt:lpstr>
      <vt:lpstr>模型基本设定</vt:lpstr>
      <vt:lpstr>模型基本设定</vt:lpstr>
      <vt:lpstr>模型——无绿色信贷政策</vt:lpstr>
      <vt:lpstr>模型——无绿色信贷政策</vt:lpstr>
      <vt:lpstr>模型——无绿色信贷政策</vt:lpstr>
      <vt:lpstr>模型——绿色信贷政策</vt:lpstr>
      <vt:lpstr>模型——绿色信贷政策</vt:lpstr>
      <vt:lpstr>模型——绿色信贷政策</vt:lpstr>
      <vt:lpstr>模型——绿色信贷政策</vt:lpstr>
      <vt:lpstr>模型结论：命题一</vt:lpstr>
      <vt:lpstr>模型结论：命题二</vt:lpstr>
      <vt:lpstr>模型结论：命题三</vt:lpstr>
      <vt:lpstr>实证研究——双重差分模型</vt:lpstr>
      <vt:lpstr>实证研究——数据</vt:lpstr>
      <vt:lpstr>实证研究——基础结果</vt:lpstr>
      <vt:lpstr>实证研究——稳健性检验</vt:lpstr>
      <vt:lpstr>实证研究——稳健性检验</vt:lpstr>
      <vt:lpstr>实证研究——异质性影响</vt:lpstr>
      <vt:lpstr>对企业经济和环境表现的影响</vt:lpstr>
      <vt:lpstr>对企业经济和环境表现的影响</vt:lpstr>
      <vt:lpstr>对企业经济和环境表现的影响</vt:lpstr>
      <vt:lpstr>对企业经济和环境表现的影响</vt:lpstr>
      <vt:lpstr>结论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requirements, market power, and risk-taking in banking  by Rafael Repullo</dc:title>
  <dc:creator>525617756@qq.com</dc:creator>
  <cp:lastModifiedBy>Ala 嘟嘟</cp:lastModifiedBy>
  <cp:revision>39</cp:revision>
  <dcterms:created xsi:type="dcterms:W3CDTF">2022-10-13T13:28:01Z</dcterms:created>
  <dcterms:modified xsi:type="dcterms:W3CDTF">2022-11-20T05:47:03Z</dcterms:modified>
</cp:coreProperties>
</file>