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D11AE-4181-4276-94ED-18338B2CAA53}"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2BCC3-9741-41CB-AE1A-CE4C947862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Type-1</a:t>
                </a:r>
                <a:r>
                  <a:rPr lang="zh-CN" altLang="en-US" dirty="0"/>
                  <a:t>：没有动力参与市场交易</a:t>
                </a:r>
                <a:r>
                  <a:rPr lang="en-US" altLang="zh-CN" dirty="0"/>
                  <a:t>,</a:t>
                </a:r>
                <a14:m>
                  <m:oMath xmlns:m="http://schemas.openxmlformats.org/officeDocument/2006/math">
                    <m:r>
                      <a:rPr lang="en-US" altLang="zh-CN" sz="1200" b="0" i="1" smtClean="0">
                        <a:solidFill>
                          <a:schemeClr val="tx1"/>
                        </a:solidFill>
                        <a:latin typeface="Cambria Math" panose="02040503050406030204" pitchFamily="18" charset="0"/>
                      </a:rPr>
                      <m:t>𝑡</m:t>
                    </m:r>
                    <m:r>
                      <a:rPr lang="en-US" altLang="zh-CN" sz="1200" b="0" i="1" smtClean="0">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只</m:t>
                    </m:r>
                  </m:oMath>
                </a14:m>
                <a:r>
                  <a:rPr lang="zh-CN" altLang="en-US" dirty="0"/>
                  <a:t>持有资本，当资本收益率很高，</a:t>
                </a:r>
                <a:r>
                  <a:rPr lang="en-US" altLang="zh-CN" dirty="0"/>
                  <a:t>Type-1</a:t>
                </a:r>
                <a:r>
                  <a:rPr lang="zh-CN" altLang="en-US" dirty="0"/>
                  <a:t>不会选择将资本换成消费品，不参与市场交易；当资本收益率比较低（等于资本的价格时），是否将资本换成消费品是无差异的</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Type-1</a:t>
                </a:r>
                <a:r>
                  <a:rPr lang="zh-CN" altLang="en-US" dirty="0"/>
                  <a:t>：没有动力参与市场交易</a:t>
                </a:r>
                <a:r>
                  <a:rPr lang="en-US" altLang="zh-CN" dirty="0"/>
                  <a:t>,</a:t>
                </a:r>
                <a:r>
                  <a:rPr lang="en-US" altLang="zh-CN" sz="1200" b="0" i="0">
                    <a:solidFill>
                      <a:schemeClr val="tx1"/>
                    </a:solidFill>
                    <a:latin typeface="Cambria Math" panose="02040503050406030204" pitchFamily="18" charset="0"/>
                  </a:rPr>
                  <a:t>𝑡=1</a:t>
                </a:r>
                <a:r>
                  <a:rPr lang="zh-CN" altLang="en-US" i="0">
                    <a:solidFill>
                      <a:schemeClr val="tx1"/>
                    </a:solidFill>
                    <a:latin typeface="Cambria Math" panose="02040503050406030204" pitchFamily="18" charset="0"/>
                  </a:rPr>
                  <a:t>只</a:t>
                </a:r>
                <a:r>
                  <a:rPr lang="zh-CN" altLang="en-US" dirty="0"/>
                  <a:t>持有资本，当资本收益率很高，</a:t>
                </a:r>
                <a:r>
                  <a:rPr lang="en-US" altLang="zh-CN" dirty="0"/>
                  <a:t>Type-1</a:t>
                </a:r>
                <a:r>
                  <a:rPr lang="zh-CN" altLang="en-US" dirty="0"/>
                  <a:t>不会选择将资本换成消费品，不参与市场交易；当资本收益率比较低（等于资本的价格时），是否将资本换成消费品是无差异的</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8DB2BCC3-9741-41CB-AE1A-CE4C947862B1}" type="slidenum">
              <a:rPr lang="zh-CN" altLang="en-US" smtClean="0"/>
              <a:t>4</a:t>
            </a:fld>
            <a:endParaRPr lang="zh-CN" altLang="en-US"/>
          </a:p>
        </p:txBody>
      </p:sp>
    </p:spTree>
    <p:extLst>
      <p:ext uri="{BB962C8B-B14F-4D97-AF65-F5344CB8AC3E}">
        <p14:creationId xmlns:p14="http://schemas.microsoft.com/office/powerpoint/2010/main" val="27877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是</a:t>
            </a:r>
            <a:r>
              <a:rPr lang="en-US" altLang="zh-CN" dirty="0"/>
              <a:t>liquidity traders</a:t>
            </a:r>
            <a:r>
              <a:rPr lang="zh-CN" altLang="en-US" dirty="0"/>
              <a:t>持有的资本，即对无风险证券的需求，</a:t>
            </a:r>
            <a:r>
              <a:rPr lang="en-US" altLang="zh-CN" dirty="0"/>
              <a:t>D</a:t>
            </a:r>
            <a:r>
              <a:rPr lang="zh-CN" altLang="en-US" dirty="0"/>
              <a:t>是公司发行的无风险证券，二者的差额即为政府发行的部分</a:t>
            </a:r>
          </a:p>
        </p:txBody>
      </p:sp>
      <p:sp>
        <p:nvSpPr>
          <p:cNvPr id="4" name="灯片编号占位符 3"/>
          <p:cNvSpPr>
            <a:spLocks noGrp="1"/>
          </p:cNvSpPr>
          <p:nvPr>
            <p:ph type="sldNum" sz="quarter" idx="5"/>
          </p:nvPr>
        </p:nvSpPr>
        <p:spPr/>
        <p:txBody>
          <a:bodyPr/>
          <a:lstStyle/>
          <a:p>
            <a:fld id="{8DB2BCC3-9741-41CB-AE1A-CE4C947862B1}" type="slidenum">
              <a:rPr lang="zh-CN" altLang="en-US" smtClean="0"/>
              <a:t>21</a:t>
            </a:fld>
            <a:endParaRPr lang="zh-CN" altLang="en-US"/>
          </a:p>
        </p:txBody>
      </p:sp>
    </p:spTree>
    <p:extLst>
      <p:ext uri="{BB962C8B-B14F-4D97-AF65-F5344CB8AC3E}">
        <p14:creationId xmlns:p14="http://schemas.microsoft.com/office/powerpoint/2010/main" val="299670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836967"/>
                    </a:solidFill>
                  </a:rPr>
                  <a:t>在</a:t>
                </a:r>
                <a14:m>
                  <m:oMath xmlns:m="http://schemas.openxmlformats.org/officeDocument/2006/math">
                    <m:r>
                      <a:rPr lang="zh-CN" altLang="en-US" i="1" dirty="0" smtClean="0">
                        <a:solidFill>
                          <a:srgbClr val="836967"/>
                        </a:solidFill>
                        <a:latin typeface="Cambria Math" panose="02040503050406030204" pitchFamily="18" charset="0"/>
                      </a:rPr>
                      <m:t>情形二中，</m:t>
                    </m:r>
                    <m:r>
                      <a:rPr lang="en-US" altLang="zh-CN" b="0" i="1" dirty="0" smtClean="0">
                        <a:solidFill>
                          <a:srgbClr val="836967"/>
                        </a:solidFill>
                        <a:latin typeface="Cambria Math" panose="02040503050406030204" pitchFamily="18" charset="0"/>
                      </a:rPr>
                      <m:t>𝑇</m:t>
                    </m:r>
                    <m:r>
                      <m:rPr>
                        <m:sty m:val="p"/>
                      </m:rPr>
                      <a:rPr lang="en-US" altLang="zh-CN" b="0" i="1" dirty="0" smtClean="0">
                        <a:solidFill>
                          <a:srgbClr val="836967"/>
                        </a:solidFill>
                        <a:latin typeface="Cambria Math" panose="02040503050406030204" pitchFamily="18" charset="0"/>
                      </a:rPr>
                      <m:t>pye</m:t>
                    </m:r>
                    <m:r>
                      <a:rPr lang="en-US" altLang="zh-CN" b="0" i="1" dirty="0" smtClean="0">
                        <a:solidFill>
                          <a:srgbClr val="836967"/>
                        </a:solidFill>
                        <a:latin typeface="Cambria Math" panose="02040503050406030204" pitchFamily="18" charset="0"/>
                      </a:rPr>
                      <m:t>−3</m:t>
                    </m:r>
                    <m:r>
                      <a:rPr lang="zh-CN" altLang="en-US" b="0" i="1" dirty="0" smtClean="0">
                        <a:solidFill>
                          <a:srgbClr val="836967"/>
                        </a:solidFill>
                        <a:latin typeface="Cambria Math" panose="02040503050406030204" pitchFamily="18" charset="0"/>
                      </a:rPr>
                      <m:t>储存了部分消费品，说明持有消费品和持有资本品对其是无差异的，即</m:t>
                    </m:r>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r>
                      <a:rPr lang="zh-CN" altLang="en-US" dirty="0" smtClean="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𝑗</m:t>
                        </m:r>
                      </m:sub>
                    </m:sSub>
                  </m:oMath>
                </a14:m>
                <a:r>
                  <a:rPr lang="zh-CN" altLang="en-US" dirty="0"/>
                  <a:t>，购买资本需付出的成本与持有资本带来的收益相等</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836967"/>
                    </a:solidFill>
                  </a:rPr>
                  <a:t>在</a:t>
                </a:r>
                <a:r>
                  <a:rPr lang="zh-CN" altLang="en-US" i="0" dirty="0">
                    <a:solidFill>
                      <a:srgbClr val="836967"/>
                    </a:solidFill>
                    <a:latin typeface="Cambria Math" panose="02040503050406030204" pitchFamily="18" charset="0"/>
                  </a:rPr>
                  <a:t>情形二中，</a:t>
                </a:r>
                <a:r>
                  <a:rPr lang="en-US" altLang="zh-CN" b="0" i="0" dirty="0">
                    <a:solidFill>
                      <a:srgbClr val="836967"/>
                    </a:solidFill>
                    <a:latin typeface="Cambria Math" panose="02040503050406030204" pitchFamily="18" charset="0"/>
                  </a:rPr>
                  <a:t>𝑇pye-3</a:t>
                </a:r>
                <a:r>
                  <a:rPr lang="zh-CN" altLang="en-US" b="0" i="0" dirty="0">
                    <a:solidFill>
                      <a:srgbClr val="836967"/>
                    </a:solidFill>
                    <a:latin typeface="Cambria Math" panose="02040503050406030204" pitchFamily="18" charset="0"/>
                  </a:rPr>
                  <a:t>储存了部分消费品，说明持有消费品和持有资本品对其是无差异的，即</a:t>
                </a:r>
                <a:r>
                  <a:rPr lang="en-US" altLang="zh-CN" i="0" dirty="0">
                    <a:latin typeface="Cambria Math" panose="02040503050406030204" pitchFamily="18" charset="0"/>
                  </a:rPr>
                  <a:t>𝑃</a:t>
                </a:r>
                <a:r>
                  <a:rPr lang="en-US" altLang="zh-CN" i="0" dirty="0">
                    <a:solidFill>
                      <a:srgbClr val="836967"/>
                    </a:solidFill>
                    <a:latin typeface="Cambria Math" panose="02040503050406030204" pitchFamily="18" charset="0"/>
                  </a:rPr>
                  <a:t>_(</a:t>
                </a:r>
                <a:r>
                  <a:rPr lang="en-US" altLang="zh-CN" i="0" dirty="0">
                    <a:latin typeface="Cambria Math" panose="02040503050406030204" pitchFamily="18" charset="0"/>
                  </a:rPr>
                  <a:t>𝑖𝐽</a:t>
                </a:r>
                <a:r>
                  <a:rPr lang="en-US" altLang="zh-CN" i="0" dirty="0">
                    <a:solidFill>
                      <a:srgbClr val="836967"/>
                    </a:solidFill>
                    <a:latin typeface="Cambria Math" panose="02040503050406030204" pitchFamily="18" charset="0"/>
                  </a:rPr>
                  <a:t> ̇ )</a:t>
                </a:r>
                <a:r>
                  <a:rPr lang="zh-CN" altLang="en-US" i="0" dirty="0">
                    <a:latin typeface="Cambria Math" panose="02040503050406030204" pitchFamily="18" charset="0"/>
                  </a:rPr>
                  <a:t>=𝑅</a:t>
                </a:r>
                <a:r>
                  <a:rPr lang="zh-CN" altLang="en-US" i="0" dirty="0">
                    <a:solidFill>
                      <a:srgbClr val="836967"/>
                    </a:solidFill>
                    <a:latin typeface="Cambria Math" panose="02040503050406030204" pitchFamily="18" charset="0"/>
                  </a:rPr>
                  <a:t>_</a:t>
                </a:r>
                <a:r>
                  <a:rPr lang="zh-CN" altLang="en-US" i="0" dirty="0">
                    <a:latin typeface="Cambria Math" panose="02040503050406030204" pitchFamily="18" charset="0"/>
                  </a:rPr>
                  <a:t>𝑗</a:t>
                </a:r>
                <a:r>
                  <a:rPr lang="zh-CN" altLang="en-US" dirty="0"/>
                  <a:t>，购买资本需付出的成本与持有资本带来的收益相等</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8DB2BCC3-9741-41CB-AE1A-CE4C947862B1}" type="slidenum">
              <a:rPr lang="zh-CN" altLang="en-US" smtClean="0"/>
              <a:t>6</a:t>
            </a:fld>
            <a:endParaRPr lang="zh-CN" altLang="en-US"/>
          </a:p>
        </p:txBody>
      </p:sp>
    </p:spTree>
    <p:extLst>
      <p:ext uri="{BB962C8B-B14F-4D97-AF65-F5344CB8AC3E}">
        <p14:creationId xmlns:p14="http://schemas.microsoft.com/office/powerpoint/2010/main" val="101348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B2BCC3-9741-41CB-AE1A-CE4C947862B1}" type="slidenum">
              <a:rPr lang="zh-CN" altLang="en-US" smtClean="0"/>
              <a:t>8</a:t>
            </a:fld>
            <a:endParaRPr lang="zh-CN" altLang="en-US"/>
          </a:p>
        </p:txBody>
      </p:sp>
    </p:spTree>
    <p:extLst>
      <p:ext uri="{BB962C8B-B14F-4D97-AF65-F5344CB8AC3E}">
        <p14:creationId xmlns:p14="http://schemas.microsoft.com/office/powerpoint/2010/main" val="2545244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这个交易联盟为自我执行的纳什联盟（</a:t>
            </a:r>
            <a:r>
              <a:rPr lang="en-US" altLang="zh-CN" dirty="0">
                <a:solidFill>
                  <a:schemeClr val="tx1"/>
                </a:solidFill>
              </a:rPr>
              <a:t> self- enforcing Nash coalition</a:t>
            </a:r>
            <a:r>
              <a:rPr lang="zh-CN" altLang="en-US" dirty="0">
                <a:solidFill>
                  <a:schemeClr val="tx1"/>
                </a:solidFill>
              </a:rPr>
              <a:t>），一旦联盟决定了资本供应总量，为了最大化自身利益，成员会执行联盟的决策，而不会有偏向该决策的动机。</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8DB2BCC3-9741-41CB-AE1A-CE4C947862B1}" type="slidenum">
              <a:rPr lang="zh-CN" altLang="en-US" smtClean="0"/>
              <a:t>9</a:t>
            </a:fld>
            <a:endParaRPr lang="zh-CN" altLang="en-US"/>
          </a:p>
        </p:txBody>
      </p:sp>
    </p:spTree>
    <p:extLst>
      <p:ext uri="{BB962C8B-B14F-4D97-AF65-F5344CB8AC3E}">
        <p14:creationId xmlns:p14="http://schemas.microsoft.com/office/powerpoint/2010/main" val="29694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B2BCC3-9741-41CB-AE1A-CE4C947862B1}" type="slidenum">
              <a:rPr lang="zh-CN" altLang="en-US" smtClean="0"/>
              <a:t>10</a:t>
            </a:fld>
            <a:endParaRPr lang="zh-CN" altLang="en-US"/>
          </a:p>
        </p:txBody>
      </p:sp>
    </p:spTree>
    <p:extLst>
      <p:ext uri="{BB962C8B-B14F-4D97-AF65-F5344CB8AC3E}">
        <p14:creationId xmlns:p14="http://schemas.microsoft.com/office/powerpoint/2010/main" val="186205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B2BCC3-9741-41CB-AE1A-CE4C947862B1}" type="slidenum">
              <a:rPr lang="zh-CN" altLang="en-US" smtClean="0"/>
              <a:t>12</a:t>
            </a:fld>
            <a:endParaRPr lang="zh-CN" altLang="en-US"/>
          </a:p>
        </p:txBody>
      </p:sp>
    </p:spTree>
    <p:extLst>
      <p:ext uri="{BB962C8B-B14F-4D97-AF65-F5344CB8AC3E}">
        <p14:creationId xmlns:p14="http://schemas.microsoft.com/office/powerpoint/2010/main" val="164386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Type-1</a:t>
                </a:r>
                <a:r>
                  <a:rPr lang="zh-CN" altLang="en-US" dirty="0"/>
                  <a:t>：总效用</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𝑙</m:t>
                            </m:r>
                          </m:sub>
                        </m:sSub>
                      </m:num>
                      <m:den>
                        <m:r>
                          <a:rPr lang="en-US" altLang="zh-CN" i="1">
                            <a:latin typeface="Cambria Math" panose="02040503050406030204" pitchFamily="18" charset="0"/>
                          </a:rPr>
                          <m:t>2</m:t>
                        </m:r>
                      </m:den>
                    </m:f>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𝑙𝐿</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𝑙𝐿</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𝑀</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𝑙𝐿</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𝐿</m:t>
                            </m:r>
                          </m:sub>
                        </m:sSub>
                      </m:e>
                    </m:d>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𝑙</m:t>
                            </m:r>
                          </m:sub>
                        </m:sSub>
                      </m:num>
                      <m:den>
                        <m:r>
                          <a:rPr lang="en-US" altLang="zh-CN" i="1">
                            <a:latin typeface="Cambria Math" panose="02040503050406030204" pitchFamily="18" charset="0"/>
                          </a:rPr>
                          <m:t>2</m:t>
                        </m:r>
                      </m:den>
                    </m:f>
                    <m:r>
                      <a:rPr lang="zh-CN" altLang="en-US" i="1">
                        <a:latin typeface="Cambria Math" panose="02040503050406030204" pitchFamily="18" charset="0"/>
                      </a:rPr>
                      <m:t>𝑀</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𝐻</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h</m:t>
                            </m:r>
                          </m:sub>
                        </m:sSub>
                      </m:num>
                      <m:den>
                        <m:r>
                          <a:rPr lang="en-US" altLang="zh-CN" i="1">
                            <a:latin typeface="Cambria Math" panose="02040503050406030204" pitchFamily="18" charset="0"/>
                          </a:rPr>
                          <m:t>2</m:t>
                        </m:r>
                      </m:den>
                    </m:f>
                    <m:r>
                      <a:rPr lang="zh-CN" altLang="en-US" i="1">
                        <a:latin typeface="Cambria Math" panose="02040503050406030204" pitchFamily="18" charset="0"/>
                      </a:rPr>
                      <m:t>𝑀</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𝐿</m:t>
                        </m:r>
                      </m:sub>
                    </m:sSub>
                  </m:oMath>
                </a14:m>
                <a:r>
                  <a:rPr lang="en-US" altLang="zh-CN" dirty="0"/>
                  <a:t> </a:t>
                </a:r>
                <a14:m>
                  <m:oMath xmlns:m="http://schemas.openxmlformats.org/officeDocument/2006/math">
                    <m:r>
                      <a:rPr lang="en-US" altLang="zh-CN">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h</m:t>
                            </m:r>
                          </m:sub>
                        </m:sSub>
                      </m:num>
                      <m:den>
                        <m:r>
                          <a:rPr lang="en-US" altLang="zh-CN" i="1">
                            <a:latin typeface="Cambria Math" panose="02040503050406030204" pitchFamily="18" charset="0"/>
                          </a:rPr>
                          <m:t>2</m:t>
                        </m:r>
                      </m:den>
                    </m:f>
                    <m:r>
                      <a:rPr lang="zh-CN" altLang="en-US" i="1">
                        <a:latin typeface="Cambria Math" panose="02040503050406030204" pitchFamily="18" charset="0"/>
                      </a:rPr>
                      <m:t>𝑀</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𝐻</m:t>
                        </m:r>
                      </m:sub>
                    </m:sSub>
                  </m:oMath>
                </a14:m>
                <a:endParaRPr lang="zh-CN" altLang="en-US" dirty="0"/>
              </a:p>
            </p:txBody>
          </p:sp>
        </mc:Choice>
        <mc:Fallback xmlns="">
          <p:sp>
            <p:nvSpPr>
              <p:cNvPr id="3" name="备注占位符 2"/>
              <p:cNvSpPr>
                <a:spLocks noGrp="1"/>
              </p:cNvSpPr>
              <p:nvPr>
                <p:ph type="body" idx="1"/>
              </p:nvPr>
            </p:nvSpPr>
            <p:spPr/>
            <p:txBody>
              <a:bodyPr/>
              <a:lstStyle/>
              <a:p>
                <a:r>
                  <a:rPr lang="en-US" altLang="zh-CN" dirty="0"/>
                  <a:t>Type-1</a:t>
                </a:r>
                <a:r>
                  <a:rPr lang="zh-CN" altLang="en-US" dirty="0"/>
                  <a:t>：总效用</a:t>
                </a:r>
                <a:r>
                  <a:rPr lang="en-US" altLang="zh-CN" dirty="0"/>
                  <a:t>=</a:t>
                </a:r>
                <a:r>
                  <a:rPr lang="en-US" altLang="zh-CN" i="0">
                    <a:latin typeface="Cambria Math" panose="02040503050406030204" pitchFamily="18" charset="0"/>
                  </a:rPr>
                  <a:t>〖</a:t>
                </a:r>
                <a:r>
                  <a:rPr lang="en-US" altLang="zh-CN" b="0" i="0">
                    <a:latin typeface="Cambria Math" panose="02040503050406030204" pitchFamily="18" charset="0"/>
                  </a:rPr>
                  <a:t>𝑀𝑒〗_2+</a:t>
                </a:r>
                <a:r>
                  <a:rPr lang="en-US" altLang="zh-CN" i="0">
                    <a:latin typeface="Cambria Math" panose="02040503050406030204" pitchFamily="18" charset="0"/>
                  </a:rPr>
                  <a:t>𝑞_𝑙/2 [𝑀_𝑙𝐿 𝑃_𝑙𝐿^∗</a:t>
                </a:r>
                <a:r>
                  <a:rPr lang="en-US" altLang="zh-CN" b="0" i="0">
                    <a:latin typeface="Cambria Math" panose="02040503050406030204" pitchFamily="18" charset="0"/>
                  </a:rPr>
                  <a:t>+(</a:t>
                </a:r>
                <a:r>
                  <a:rPr lang="zh-CN" altLang="en-US" i="0">
                    <a:latin typeface="Cambria Math" panose="02040503050406030204" pitchFamily="18" charset="0"/>
                  </a:rPr>
                  <a:t>𝑀</a:t>
                </a:r>
                <a:r>
                  <a:rPr lang="en-US" altLang="zh-CN" i="0">
                    <a:latin typeface="Cambria Math" panose="02040503050406030204" pitchFamily="18" charset="0"/>
                  </a:rPr>
                  <a:t>−𝑀_𝑙𝐿 )</a:t>
                </a:r>
                <a:r>
                  <a:rPr lang="en-US" altLang="zh-CN" b="0" i="0">
                    <a:latin typeface="Cambria Math" panose="02040503050406030204" pitchFamily="18" charset="0"/>
                  </a:rPr>
                  <a:t> 𝑅_𝐿 ]+</a:t>
                </a:r>
                <a:r>
                  <a:rPr lang="en-US" altLang="zh-CN" i="0">
                    <a:latin typeface="Cambria Math" panose="02040503050406030204" pitchFamily="18" charset="0"/>
                  </a:rPr>
                  <a:t>𝑞_𝑙/2</a:t>
                </a:r>
                <a:r>
                  <a:rPr lang="zh-CN" altLang="en-US" i="0">
                    <a:latin typeface="Cambria Math" panose="02040503050406030204" pitchFamily="18" charset="0"/>
                  </a:rPr>
                  <a:t> 𝑀</a:t>
                </a:r>
                <a:r>
                  <a:rPr lang="en-US" altLang="zh-CN" i="0">
                    <a:latin typeface="Cambria Math" panose="02040503050406030204" pitchFamily="18" charset="0"/>
                  </a:rPr>
                  <a:t>𝑅_</a:t>
                </a:r>
                <a:r>
                  <a:rPr lang="en-US" altLang="zh-CN" b="0" i="0">
                    <a:latin typeface="Cambria Math" panose="02040503050406030204" pitchFamily="18" charset="0"/>
                  </a:rPr>
                  <a:t>𝐻</a:t>
                </a:r>
                <a:r>
                  <a:rPr lang="en-US" altLang="zh-CN" i="0">
                    <a:latin typeface="Cambria Math" panose="02040503050406030204" pitchFamily="18" charset="0"/>
                  </a:rPr>
                  <a:t>+𝑞_ℎ/2</a:t>
                </a:r>
                <a:r>
                  <a:rPr lang="zh-CN" altLang="en-US" i="0">
                    <a:latin typeface="Cambria Math" panose="02040503050406030204" pitchFamily="18" charset="0"/>
                  </a:rPr>
                  <a:t> 𝑀</a:t>
                </a:r>
                <a:r>
                  <a:rPr lang="en-US" altLang="zh-CN" i="0">
                    <a:latin typeface="Cambria Math" panose="02040503050406030204" pitchFamily="18" charset="0"/>
                  </a:rPr>
                  <a:t>𝑅_𝐿</a:t>
                </a:r>
                <a:r>
                  <a:rPr lang="en-US" altLang="zh-CN" dirty="0"/>
                  <a:t> </a:t>
                </a:r>
                <a:r>
                  <a:rPr lang="en-US" altLang="zh-CN" i="0">
                    <a:latin typeface="Cambria Math" panose="02040503050406030204" pitchFamily="18" charset="0"/>
                  </a:rPr>
                  <a:t>+𝑞_ℎ/2</a:t>
                </a:r>
                <a:r>
                  <a:rPr lang="zh-CN" altLang="en-US" i="0">
                    <a:latin typeface="Cambria Math" panose="02040503050406030204" pitchFamily="18" charset="0"/>
                  </a:rPr>
                  <a:t> 𝑀</a:t>
                </a:r>
                <a:r>
                  <a:rPr lang="en-US" altLang="zh-CN" i="0">
                    <a:latin typeface="Cambria Math" panose="02040503050406030204" pitchFamily="18" charset="0"/>
                  </a:rPr>
                  <a:t>𝑅_</a:t>
                </a:r>
                <a:r>
                  <a:rPr lang="en-US" altLang="zh-CN" b="0" i="0">
                    <a:latin typeface="Cambria Math" panose="02040503050406030204" pitchFamily="18" charset="0"/>
                  </a:rPr>
                  <a:t>𝐻</a:t>
                </a:r>
                <a:endParaRPr lang="zh-CN" altLang="en-US" dirty="0"/>
              </a:p>
            </p:txBody>
          </p:sp>
        </mc:Fallback>
      </mc:AlternateContent>
      <p:sp>
        <p:nvSpPr>
          <p:cNvPr id="4" name="灯片编号占位符 3"/>
          <p:cNvSpPr>
            <a:spLocks noGrp="1"/>
          </p:cNvSpPr>
          <p:nvPr>
            <p:ph type="sldNum" sz="quarter" idx="5"/>
          </p:nvPr>
        </p:nvSpPr>
        <p:spPr/>
        <p:txBody>
          <a:bodyPr/>
          <a:lstStyle/>
          <a:p>
            <a:fld id="{8DB2BCC3-9741-41CB-AE1A-CE4C947862B1}" type="slidenum">
              <a:rPr lang="zh-CN" altLang="en-US" smtClean="0"/>
              <a:t>14</a:t>
            </a:fld>
            <a:endParaRPr lang="zh-CN" altLang="en-US"/>
          </a:p>
        </p:txBody>
      </p:sp>
    </p:spTree>
    <p:extLst>
      <p:ext uri="{BB962C8B-B14F-4D97-AF65-F5344CB8AC3E}">
        <p14:creationId xmlns:p14="http://schemas.microsoft.com/office/powerpoint/2010/main" val="18066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type-1</a:t>
            </a:r>
            <a:r>
              <a:rPr lang="zh-CN" altLang="en-US" dirty="0"/>
              <a:t>，投资的是权益工具，银行破产得不到任何回报，禀赋只有</a:t>
            </a:r>
            <a:r>
              <a:rPr lang="en-US" altLang="zh-CN" dirty="0"/>
              <a:t>2</a:t>
            </a:r>
            <a:r>
              <a:rPr lang="zh-CN" altLang="en-US" dirty="0"/>
              <a:t>期获得的消费品</a:t>
            </a:r>
            <a:endParaRPr lang="en-US" altLang="zh-CN" dirty="0"/>
          </a:p>
          <a:p>
            <a:r>
              <a:rPr lang="zh-CN" altLang="en-US" dirty="0"/>
              <a:t>对于</a:t>
            </a:r>
            <a:r>
              <a:rPr lang="en-US" altLang="zh-CN" dirty="0"/>
              <a:t>Type-3</a:t>
            </a:r>
            <a:r>
              <a:rPr lang="zh-CN" altLang="en-US" dirty="0"/>
              <a:t>，投资的是债务工具，即使银行破产也可以得到偿付，所以其禀赋是</a:t>
            </a:r>
            <a:r>
              <a:rPr lang="en-US" altLang="zh-CN" dirty="0"/>
              <a:t>0</a:t>
            </a:r>
            <a:r>
              <a:rPr lang="zh-CN" altLang="en-US" dirty="0"/>
              <a:t>期资本在</a:t>
            </a:r>
            <a:r>
              <a:rPr lang="en-US" altLang="zh-CN" dirty="0"/>
              <a:t>2</a:t>
            </a:r>
            <a:r>
              <a:rPr lang="zh-CN" altLang="en-US" dirty="0"/>
              <a:t>期的回报，以及</a:t>
            </a:r>
            <a:r>
              <a:rPr lang="en-US" altLang="zh-CN" dirty="0"/>
              <a:t>1</a:t>
            </a:r>
            <a:r>
              <a:rPr lang="zh-CN" altLang="en-US" dirty="0"/>
              <a:t>期将消费品换成银行存款在</a:t>
            </a:r>
            <a:r>
              <a:rPr lang="en-US" altLang="zh-CN" dirty="0"/>
              <a:t>2</a:t>
            </a:r>
            <a:r>
              <a:rPr lang="zh-CN" altLang="en-US" dirty="0"/>
              <a:t>期的回报</a:t>
            </a:r>
          </a:p>
        </p:txBody>
      </p:sp>
      <p:sp>
        <p:nvSpPr>
          <p:cNvPr id="4" name="灯片编号占位符 3"/>
          <p:cNvSpPr>
            <a:spLocks noGrp="1"/>
          </p:cNvSpPr>
          <p:nvPr>
            <p:ph type="sldNum" sz="quarter" idx="5"/>
          </p:nvPr>
        </p:nvSpPr>
        <p:spPr/>
        <p:txBody>
          <a:bodyPr/>
          <a:lstStyle/>
          <a:p>
            <a:fld id="{8DB2BCC3-9741-41CB-AE1A-CE4C947862B1}" type="slidenum">
              <a:rPr lang="zh-CN" altLang="en-US" smtClean="0"/>
              <a:t>19</a:t>
            </a:fld>
            <a:endParaRPr lang="zh-CN" altLang="en-US"/>
          </a:p>
        </p:txBody>
      </p:sp>
    </p:spTree>
    <p:extLst>
      <p:ext uri="{BB962C8B-B14F-4D97-AF65-F5344CB8AC3E}">
        <p14:creationId xmlns:p14="http://schemas.microsoft.com/office/powerpoint/2010/main" val="210029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银行有</a:t>
            </a:r>
            <a:r>
              <a:rPr lang="en-US" altLang="zh-CN" dirty="0"/>
              <a:t>1/2</a:t>
            </a:r>
            <a:r>
              <a:rPr lang="zh-CN" altLang="en-US" dirty="0"/>
              <a:t>的概率破产，股权持有人收益为</a:t>
            </a:r>
            <a:r>
              <a:rPr lang="en-US" altLang="zh-CN" dirty="0"/>
              <a:t>0,1/2</a:t>
            </a:r>
            <a:r>
              <a:rPr lang="zh-CN" altLang="en-US" dirty="0"/>
              <a:t>概率不破产，收益为银行总资产收益减轻偿付给债权人的部分再减去缴纳的保险费</a:t>
            </a:r>
          </a:p>
        </p:txBody>
      </p:sp>
      <p:sp>
        <p:nvSpPr>
          <p:cNvPr id="4" name="灯片编号占位符 3"/>
          <p:cNvSpPr>
            <a:spLocks noGrp="1"/>
          </p:cNvSpPr>
          <p:nvPr>
            <p:ph type="sldNum" sz="quarter" idx="5"/>
          </p:nvPr>
        </p:nvSpPr>
        <p:spPr/>
        <p:txBody>
          <a:bodyPr/>
          <a:lstStyle/>
          <a:p>
            <a:fld id="{8DB2BCC3-9741-41CB-AE1A-CE4C947862B1}" type="slidenum">
              <a:rPr lang="zh-CN" altLang="en-US" smtClean="0"/>
              <a:t>20</a:t>
            </a:fld>
            <a:endParaRPr lang="zh-CN" altLang="en-US"/>
          </a:p>
        </p:txBody>
      </p:sp>
    </p:spTree>
    <p:extLst>
      <p:ext uri="{BB962C8B-B14F-4D97-AF65-F5344CB8AC3E}">
        <p14:creationId xmlns:p14="http://schemas.microsoft.com/office/powerpoint/2010/main" val="169415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359910"/>
          </a:xfrm>
        </p:spPr>
        <p:txBody>
          <a:bodyPr anchor="b">
            <a:normAutofit/>
          </a:bodyPr>
          <a:lstStyle>
            <a:lvl1pPr algn="ctr">
              <a:lnSpc>
                <a:spcPct val="100000"/>
              </a:lnSpc>
              <a:defRPr sz="5400" kern="0" spc="0" baseline="0">
                <a:solidFill>
                  <a:schemeClr val="tx1">
                    <a:lumMod val="85000"/>
                    <a:lumOff val="15000"/>
                  </a:schemeClr>
                </a:solidFill>
                <a:latin typeface="Palatino Linotype" panose="02040502050505030304" pitchFamily="18" charset="0"/>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97280" y="4293705"/>
            <a:ext cx="10058400" cy="1304916"/>
          </a:xfrm>
        </p:spPr>
        <p:txBody>
          <a:bodyPr lIns="91440" rIns="91440">
            <a:normAutofit/>
          </a:bodyPr>
          <a:lstStyle>
            <a:lvl1pPr marL="0" indent="0" algn="ctr">
              <a:buNone/>
              <a:defRPr sz="2800" kern="0" cap="none" spc="0" baseline="0">
                <a:solidFill>
                  <a:schemeClr val="tx2"/>
                </a:solidFill>
                <a:latin typeface="Palatino Linotype" panose="02040502050505030304" pitchFamily="18" charset="0"/>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cxnSp>
        <p:nvCxnSpPr>
          <p:cNvPr id="9" name="Straight Connector 8"/>
          <p:cNvCxnSpPr/>
          <p:nvPr/>
        </p:nvCxnSpPr>
        <p:spPr>
          <a:xfrm>
            <a:off x="1158240" y="420628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nvPr>
        </p:nvSpPr>
        <p:spPr/>
        <p:txBody>
          <a:bodyPr/>
          <a:lstStyle/>
          <a:p>
            <a:fld id="{44FE7506-1694-40AF-BAC5-58F6EB98BA1C}" type="datetime1">
              <a:rPr lang="zh-CN" altLang="en-US" smtClean="0"/>
              <a:t>2022-10-23</a:t>
            </a:fld>
            <a:endParaRPr lang="zh-CN" altLang="en-US"/>
          </a:p>
        </p:txBody>
      </p:sp>
      <p:sp>
        <p:nvSpPr>
          <p:cNvPr id="13" name="页脚占位符 12"/>
          <p:cNvSpPr>
            <a:spLocks noGrp="1"/>
          </p:cNvSpPr>
          <p:nvPr>
            <p:ph type="ftr" sz="quarter" idx="11"/>
          </p:nvPr>
        </p:nvSpPr>
        <p:spPr/>
        <p:txBody>
          <a:bodyPr/>
          <a:lstStyle/>
          <a:p>
            <a:endParaRPr lang="zh-CN" altLang="en-US"/>
          </a:p>
        </p:txBody>
      </p:sp>
      <p:sp>
        <p:nvSpPr>
          <p:cNvPr id="14" name="灯片编号占位符 13"/>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日期占位符 6"/>
          <p:cNvSpPr>
            <a:spLocks noGrp="1"/>
          </p:cNvSpPr>
          <p:nvPr>
            <p:ph type="dt" sz="half" idx="10"/>
          </p:nvPr>
        </p:nvSpPr>
        <p:spPr/>
        <p:txBody>
          <a:bodyPr/>
          <a:lstStyle/>
          <a:p>
            <a:fld id="{AD0B5E80-8516-435A-A1F0-B81F2FD4A438}" type="datetime1">
              <a:rPr lang="zh-CN" altLang="en-US" smtClean="0"/>
              <a:t>2022-10-23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日期占位符 7"/>
          <p:cNvSpPr>
            <a:spLocks noGrp="1"/>
          </p:cNvSpPr>
          <p:nvPr>
            <p:ph type="dt" sz="half" idx="10"/>
          </p:nvPr>
        </p:nvSpPr>
        <p:spPr/>
        <p:txBody>
          <a:bodyPr/>
          <a:lstStyle/>
          <a:p>
            <a:fld id="{655109EC-995A-410F-AB65-C2DC844A7F7C}" type="datetime1">
              <a:rPr lang="zh-CN" altLang="en-US" smtClean="0"/>
              <a:t>2022-10-23</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502920" indent="-457200">
              <a:lnSpc>
                <a:spcPct val="100000"/>
              </a:lnSpc>
              <a:buFont typeface="Wingdings" panose="05000000000000000000" pitchFamily="2" charset="2"/>
              <a:buChar char="n"/>
              <a:defRPr sz="2400"/>
            </a:lvl1pPr>
            <a:lvl2pPr marL="871220" indent="-365760">
              <a:lnSpc>
                <a:spcPct val="100000"/>
              </a:lnSpc>
              <a:buFont typeface="Wingdings" panose="05000000000000000000" pitchFamily="2" charset="2"/>
              <a:buChar char="p"/>
              <a:defRPr sz="2000"/>
            </a:lvl2pPr>
            <a:lvl3pPr marL="1238250" indent="-367030">
              <a:buFont typeface="Wingdings" panose="05000000000000000000" pitchFamily="2" charset="2"/>
              <a:buChar char="Ø"/>
              <a:defRPr sz="2000" baseline="0"/>
            </a:lvl3pPr>
            <a:lvl4pPr marL="425450" indent="0">
              <a:buNone/>
              <a:defRPr/>
            </a:lvl4pPr>
          </a:lstStyle>
          <a:p>
            <a:pPr lvl="0"/>
            <a:r>
              <a:rPr lang="zh-CN" altLang="en-US"/>
              <a:t>单击此处编辑母版文本样式</a:t>
            </a:r>
          </a:p>
          <a:p>
            <a:pPr lvl="1"/>
            <a:r>
              <a:rPr lang="zh-CN" altLang="en-US"/>
              <a:t>二级</a:t>
            </a:r>
          </a:p>
          <a:p>
            <a:pPr lvl="2"/>
            <a:r>
              <a:rPr lang="zh-CN" altLang="en-US"/>
              <a:t>三级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fld id="{027582C5-708B-421E-9E8F-698EE767301B}" type="datetime1">
              <a:rPr lang="zh-CN" altLang="en-US" smtClean="0"/>
              <a:t>2022-10-23</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100000"/>
              </a:lnSpc>
              <a:defRPr sz="405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10"/>
          </p:nvPr>
        </p:nvSpPr>
        <p:spPr/>
        <p:txBody>
          <a:bodyPr/>
          <a:lstStyle/>
          <a:p>
            <a:fld id="{362CC60F-3128-44B0-B70E-58CAA6B8CCEF}" type="datetime1">
              <a:rPr lang="zh-CN" altLang="en-US" smtClean="0"/>
              <a:t>2022-10-23</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p:cNvSpPr>
            <a:spLocks noGrp="1"/>
          </p:cNvSpPr>
          <p:nvPr>
            <p:ph type="dt" sz="half" idx="10"/>
          </p:nvPr>
        </p:nvSpPr>
        <p:spPr/>
        <p:txBody>
          <a:bodyPr/>
          <a:lstStyle/>
          <a:p>
            <a:fld id="{1D5D94CC-B76F-416D-8254-5E5B69666122}" type="datetime1">
              <a:rPr lang="zh-CN" altLang="en-US" smtClean="0"/>
              <a:t>2022-10-23</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p:cNvSpPr>
            <a:spLocks noGrp="1"/>
          </p:cNvSpPr>
          <p:nvPr>
            <p:ph type="dt" sz="half" idx="10"/>
          </p:nvPr>
        </p:nvSpPr>
        <p:spPr/>
        <p:txBody>
          <a:bodyPr/>
          <a:lstStyle/>
          <a:p>
            <a:fld id="{0CC259A1-F9D1-4EA9-8150-E697C7E6E4D3}" type="datetime1">
              <a:rPr lang="zh-CN" altLang="en-US" smtClean="0"/>
              <a:t>2022-10-23</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9" name="日期占位符 8"/>
          <p:cNvSpPr>
            <a:spLocks noGrp="1"/>
          </p:cNvSpPr>
          <p:nvPr>
            <p:ph type="dt" sz="half" idx="10"/>
          </p:nvPr>
        </p:nvSpPr>
        <p:spPr/>
        <p:txBody>
          <a:bodyPr/>
          <a:lstStyle/>
          <a:p>
            <a:fld id="{436A5DD6-261C-4610-8B6C-F882BFF8132E}" type="datetime1">
              <a:rPr lang="zh-CN" altLang="en-US" smtClean="0"/>
              <a:t>2022-10-23</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9" name="日期占位符 8"/>
          <p:cNvSpPr>
            <a:spLocks noGrp="1"/>
          </p:cNvSpPr>
          <p:nvPr>
            <p:ph type="dt" sz="half" idx="10"/>
          </p:nvPr>
        </p:nvSpPr>
        <p:spPr/>
        <p:txBody>
          <a:bodyPr/>
          <a:lstStyle/>
          <a:p>
            <a:fld id="{E1757070-895F-43E3-8DC3-8E96968B5AC6}" type="datetime1">
              <a:rPr lang="zh-CN" altLang="en-US" smtClean="0"/>
              <a:t>2022-10-23</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33F76F35-AAFA-43DC-88AC-ECF00D2327C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82497"/>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22412" y="286604"/>
            <a:ext cx="10058400" cy="70753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22412" y="1207008"/>
            <a:ext cx="10058400" cy="4662086"/>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1122412" y="6370885"/>
            <a:ext cx="2160000" cy="365127"/>
          </a:xfrm>
          <a:prstGeom prst="rect">
            <a:avLst/>
          </a:prstGeom>
        </p:spPr>
        <p:txBody>
          <a:bodyPr vert="horz" lIns="91440" tIns="45720" rIns="91440" bIns="45720" rtlCol="0" anchor="ctr"/>
          <a:lstStyle>
            <a:lvl1pPr algn="l">
              <a:defRPr sz="1400" baseline="0">
                <a:solidFill>
                  <a:schemeClr val="tx1">
                    <a:tint val="75000"/>
                  </a:schemeClr>
                </a:solidFill>
              </a:defRPr>
            </a:lvl1pPr>
          </a:lstStyle>
          <a:p>
            <a:fld id="{4BCC752B-1E90-45C5-99D2-A7794C5B7650}" type="datetime1">
              <a:rPr lang="zh-CN" altLang="en-US" smtClean="0"/>
              <a:t>2022-10-23</a:t>
            </a:fld>
            <a:endParaRPr lang="zh-CN" altLang="en-US"/>
          </a:p>
        </p:txBody>
      </p:sp>
      <p:sp>
        <p:nvSpPr>
          <p:cNvPr id="9" name="页脚占位符 8"/>
          <p:cNvSpPr>
            <a:spLocks noGrp="1"/>
          </p:cNvSpPr>
          <p:nvPr>
            <p:ph type="ftr" sz="quarter" idx="3"/>
          </p:nvPr>
        </p:nvSpPr>
        <p:spPr>
          <a:xfrm>
            <a:off x="3456000" y="6356348"/>
            <a:ext cx="5280000" cy="365125"/>
          </a:xfrm>
          <a:prstGeom prst="rect">
            <a:avLst/>
          </a:prstGeom>
        </p:spPr>
        <p:txBody>
          <a:bodyPr vert="horz" lIns="91440" tIns="45720" rIns="91440" bIns="45720" rtlCol="0" anchor="ctr"/>
          <a:lstStyle>
            <a:lvl1pPr algn="ctr">
              <a:defRPr sz="1400" baseline="0">
                <a:solidFill>
                  <a:schemeClr val="tx1">
                    <a:tint val="75000"/>
                  </a:schemeClr>
                </a:solidFill>
              </a:defRPr>
            </a:lvl1pPr>
          </a:lstStyle>
          <a:p>
            <a:endParaRPr lang="zh-CN" altLang="en-US"/>
          </a:p>
        </p:txBody>
      </p:sp>
      <p:sp>
        <p:nvSpPr>
          <p:cNvPr id="11" name="灯片编号占位符 10"/>
          <p:cNvSpPr>
            <a:spLocks noGrp="1"/>
          </p:cNvSpPr>
          <p:nvPr>
            <p:ph type="sldNum" sz="quarter" idx="4"/>
          </p:nvPr>
        </p:nvSpPr>
        <p:spPr>
          <a:xfrm>
            <a:off x="9020812" y="6356346"/>
            <a:ext cx="2160000" cy="365127"/>
          </a:xfrm>
          <a:prstGeom prst="rect">
            <a:avLst/>
          </a:prstGeom>
        </p:spPr>
        <p:txBody>
          <a:bodyPr vert="horz" lIns="91440" tIns="45720" rIns="91440" bIns="45720" rtlCol="0" anchor="ctr"/>
          <a:lstStyle>
            <a:lvl1pPr algn="r">
              <a:defRPr sz="1400">
                <a:solidFill>
                  <a:schemeClr val="tx1">
                    <a:tint val="75000"/>
                  </a:schemeClr>
                </a:solidFill>
              </a:defRPr>
            </a:lvl1pPr>
          </a:lstStyle>
          <a:p>
            <a:fld id="{33F76F35-AAFA-43DC-88AC-ECF00D2327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100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200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120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3600" dirty="0"/>
              <a:t>Financial Intermediaries and Liquidity Creation</a:t>
            </a:r>
            <a:br>
              <a:rPr lang="en-US" altLang="zh-CN" sz="3600" dirty="0"/>
            </a:br>
            <a:br>
              <a:rPr lang="en-US" altLang="zh-CN" sz="3600" dirty="0"/>
            </a:br>
            <a:r>
              <a:rPr lang="en-US" altLang="zh-CN" sz="2400" dirty="0"/>
              <a:t>by GARY GORTON and GEORGE PENNACCH</a:t>
            </a:r>
            <a:endParaRPr lang="zh-CN" altLang="en-US" sz="2800" dirty="0"/>
          </a:p>
        </p:txBody>
      </p:sp>
      <p:sp>
        <p:nvSpPr>
          <p:cNvPr id="3" name="副标题 2"/>
          <p:cNvSpPr>
            <a:spLocks noGrp="1"/>
          </p:cNvSpPr>
          <p:nvPr>
            <p:ph type="subTitle" idx="1"/>
          </p:nvPr>
        </p:nvSpPr>
        <p:spPr/>
        <p:txBody>
          <a:bodyPr>
            <a:normAutofit/>
          </a:bodyPr>
          <a:lstStyle/>
          <a:p>
            <a:r>
              <a:rPr lang="zh-CN" altLang="en-US" sz="2400" dirty="0"/>
              <a:t>陈雅珍</a:t>
            </a:r>
            <a:endParaRPr lang="en-US" altLang="zh-CN" sz="2400" dirty="0"/>
          </a:p>
          <a:p>
            <a:r>
              <a:rPr lang="en-US" altLang="zh-CN" sz="2400" dirty="0"/>
              <a:t>2022.10.23</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市场出清价格为</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𝑃</m:t>
                        </m:r>
                      </m:e>
                      <m:sub>
                        <m:r>
                          <a:rPr lang="zh-CN" altLang="en-US" i="1" dirty="0">
                            <a:latin typeface="Cambria Math" panose="02040503050406030204" pitchFamily="18" charset="0"/>
                          </a:rPr>
                          <m:t>𝑖</m:t>
                        </m:r>
                      </m:sub>
                    </m:sSub>
                    <m:sSup>
                      <m:sSupPr>
                        <m:ctrlPr>
                          <a:rPr lang="zh-CN" altLang="en-US" i="1" dirty="0">
                            <a:solidFill>
                              <a:srgbClr val="836967"/>
                            </a:solidFill>
                            <a:latin typeface="Cambria Math" panose="02040503050406030204" pitchFamily="18" charset="0"/>
                          </a:rPr>
                        </m:ctrlPr>
                      </m:sSupPr>
                      <m:e>
                        <m:r>
                          <a:rPr lang="zh-CN" altLang="en-US" i="1" baseline="-25000" dirty="0">
                            <a:latin typeface="Cambria Math" panose="02040503050406030204" pitchFamily="18" charset="0"/>
                          </a:rPr>
                          <m:t>𝑗</m:t>
                        </m:r>
                      </m:e>
                      <m:sup>
                        <m:r>
                          <a:rPr lang="zh-CN" altLang="en-US" i="0" dirty="0">
                            <a:latin typeface="Cambria Math" panose="02040503050406030204" pitchFamily="18" charset="0"/>
                          </a:rPr>
                          <m:t>∗</m:t>
                        </m:r>
                      </m:sup>
                    </m:sSup>
                  </m:oMath>
                </a14:m>
                <a:r>
                  <a:rPr lang="zh-CN" altLang="en-US" dirty="0"/>
                  <a:t>，该价格使得消费品的供给与需求相等，即</a:t>
                </a:r>
                <a:endParaRPr lang="en-US" altLang="zh-CN" dirty="0"/>
              </a:p>
              <a:p>
                <a:pPr marL="45720" indent="0" algn="ctr">
                  <a:buNone/>
                </a:pPr>
                <a14:m>
                  <m:oMath xmlns:m="http://schemas.openxmlformats.org/officeDocument/2006/math">
                    <m:r>
                      <a:rPr lang="zh-CN" altLang="en-US" i="1" dirty="0" smtClean="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𝑃</m:t>
                        </m:r>
                      </m:e>
                      <m:sub>
                        <m:r>
                          <a:rPr lang="zh-CN" altLang="en-US" i="1" dirty="0">
                            <a:latin typeface="Cambria Math" panose="02040503050406030204" pitchFamily="18" charset="0"/>
                          </a:rPr>
                          <m:t>𝑖</m:t>
                        </m:r>
                      </m:sub>
                    </m:sSub>
                    <m:sSup>
                      <m:sSupPr>
                        <m:ctrlPr>
                          <a:rPr lang="zh-CN" altLang="en-US" i="1" dirty="0">
                            <a:solidFill>
                              <a:srgbClr val="836967"/>
                            </a:solidFill>
                            <a:latin typeface="Cambria Math" panose="02040503050406030204" pitchFamily="18" charset="0"/>
                          </a:rPr>
                        </m:ctrlPr>
                      </m:sSupPr>
                      <m:e>
                        <m:r>
                          <a:rPr lang="zh-CN" altLang="en-US" i="1" baseline="-25000" dirty="0">
                            <a:latin typeface="Cambria Math" panose="02040503050406030204" pitchFamily="18" charset="0"/>
                          </a:rPr>
                          <m:t>𝑗</m:t>
                        </m:r>
                      </m:e>
                      <m:sup>
                        <m:r>
                          <a:rPr lang="zh-CN" altLang="en-US" dirty="0">
                            <a:latin typeface="Cambria Math" panose="02040503050406030204" pitchFamily="18" charset="0"/>
                          </a:rPr>
                          <m:t>∗</m:t>
                        </m:r>
                      </m:sup>
                    </m:sSup>
                    <m:r>
                      <a:rPr lang="en-US" altLang="zh-CN" i="1" dirty="0">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𝑀</m:t>
                        </m:r>
                      </m:e>
                      <m:sub>
                        <m:r>
                          <a:rPr lang="en-US" altLang="zh-CN" i="1" dirty="0">
                            <a:latin typeface="Cambria Math" panose="02040503050406030204" pitchFamily="18" charset="0"/>
                          </a:rPr>
                          <m:t>𝑖𝑗</m:t>
                        </m:r>
                      </m:sub>
                    </m:sSub>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𝑃</m:t>
                        </m:r>
                      </m:e>
                      <m:sub>
                        <m:r>
                          <a:rPr lang="zh-CN" altLang="en-US" i="1" dirty="0">
                            <a:latin typeface="Cambria Math" panose="02040503050406030204" pitchFamily="18" charset="0"/>
                          </a:rPr>
                          <m:t>𝑖</m:t>
                        </m:r>
                      </m:sub>
                    </m:sSub>
                    <m:sSup>
                      <m:sSupPr>
                        <m:ctrlPr>
                          <a:rPr lang="zh-CN" altLang="en-US" i="1" dirty="0">
                            <a:solidFill>
                              <a:srgbClr val="836967"/>
                            </a:solidFill>
                            <a:latin typeface="Cambria Math" panose="02040503050406030204" pitchFamily="18" charset="0"/>
                          </a:rPr>
                        </m:ctrlPr>
                      </m:sSupPr>
                      <m:e>
                        <m:r>
                          <a:rPr lang="zh-CN" altLang="en-US" i="1" baseline="-25000" dirty="0">
                            <a:latin typeface="Cambria Math" panose="02040503050406030204" pitchFamily="18" charset="0"/>
                          </a:rPr>
                          <m:t>𝑗</m:t>
                        </m:r>
                      </m:e>
                      <m:sup>
                        <m:r>
                          <a:rPr lang="zh-CN" altLang="en-US" dirty="0">
                            <a:latin typeface="Cambria Math" panose="02040503050406030204" pitchFamily="18" charset="0"/>
                          </a:rPr>
                          <m:t>∗</m:t>
                        </m:r>
                      </m:sup>
                    </m:sSup>
                    <m:r>
                      <a:rPr lang="zh-CN" altLang="en-US" dirty="0">
                        <a:latin typeface="Cambria Math" panose="02040503050406030204" pitchFamily="18" charset="0"/>
                      </a:rPr>
                      <m:t>=</m:t>
                    </m:r>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𝑃</m:t>
                            </m:r>
                          </m:e>
                          <m:sub>
                            <m:r>
                              <a:rPr lang="zh-CN" altLang="en-US" i="1" dirty="0">
                                <a:latin typeface="Cambria Math" panose="02040503050406030204" pitchFamily="18" charset="0"/>
                              </a:rPr>
                              <m:t>𝑖</m:t>
                            </m:r>
                          </m:sub>
                        </m:sSub>
                        <m:sSup>
                          <m:sSupPr>
                            <m:ctrlPr>
                              <a:rPr lang="zh-CN" altLang="en-US" i="1" dirty="0">
                                <a:solidFill>
                                  <a:srgbClr val="836967"/>
                                </a:solidFill>
                                <a:latin typeface="Cambria Math" panose="02040503050406030204" pitchFamily="18" charset="0"/>
                              </a:rPr>
                            </m:ctrlPr>
                          </m:sSupPr>
                          <m:e>
                            <m:r>
                              <a:rPr lang="zh-CN" altLang="en-US" i="1" baseline="-25000" dirty="0">
                                <a:latin typeface="Cambria Math" panose="02040503050406030204" pitchFamily="18" charset="0"/>
                              </a:rPr>
                              <m:t>𝑗</m:t>
                            </m:r>
                          </m:e>
                          <m:sup>
                            <m:r>
                              <a:rPr lang="zh-CN" altLang="en-US" dirty="0">
                                <a:latin typeface="Cambria Math" panose="02040503050406030204" pitchFamily="18" charset="0"/>
                              </a:rPr>
                              <m:t>∗</m:t>
                            </m:r>
                          </m:sup>
                        </m:sSup>
                      </m:e>
                    </m:d>
                  </m:oMath>
                </a14:m>
                <a:r>
                  <a:rPr lang="zh-CN" altLang="en-US" dirty="0"/>
                  <a:t>，</a:t>
                </a:r>
                <a14:m>
                  <m:oMath xmlns:m="http://schemas.openxmlformats.org/officeDocument/2006/math">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𝑃</m:t>
                            </m:r>
                          </m:e>
                          <m:sub>
                            <m:r>
                              <a:rPr lang="zh-CN" altLang="en-US" i="1" dirty="0">
                                <a:latin typeface="Cambria Math" panose="02040503050406030204" pitchFamily="18" charset="0"/>
                              </a:rPr>
                              <m:t>𝑖</m:t>
                            </m:r>
                          </m:sub>
                        </m:sSub>
                        <m:sSup>
                          <m:sSupPr>
                            <m:ctrlPr>
                              <a:rPr lang="zh-CN" altLang="en-US" i="1" dirty="0">
                                <a:solidFill>
                                  <a:srgbClr val="836967"/>
                                </a:solidFill>
                                <a:latin typeface="Cambria Math" panose="02040503050406030204" pitchFamily="18" charset="0"/>
                              </a:rPr>
                            </m:ctrlPr>
                          </m:sSupPr>
                          <m:e>
                            <m:r>
                              <a:rPr lang="zh-CN" altLang="en-US" i="1" baseline="-25000" dirty="0">
                                <a:latin typeface="Cambria Math" panose="02040503050406030204" pitchFamily="18" charset="0"/>
                              </a:rPr>
                              <m:t>𝑗</m:t>
                            </m:r>
                          </m:e>
                          <m:sup>
                            <m:r>
                              <a:rPr lang="zh-CN" altLang="en-US" dirty="0">
                                <a:latin typeface="Cambria Math" panose="02040503050406030204" pitchFamily="18" charset="0"/>
                              </a:rPr>
                              <m:t>∗</m:t>
                            </m:r>
                          </m:sup>
                        </m:sSup>
                      </m:e>
                    </m:d>
                    <m:r>
                      <a:rPr lang="zh-CN" altLang="en-US" i="1" dirty="0">
                        <a:latin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oMath>
                </a14:m>
                <a:endParaRPr lang="en-US" altLang="zh-CN" dirty="0"/>
              </a:p>
              <a:p>
                <a:pPr marL="45720" indent="0">
                  <a:buNone/>
                </a:pPr>
                <a:endParaRPr lang="en-US" altLang="zh-CN" dirty="0"/>
              </a:p>
              <a:p>
                <a:r>
                  <a:rPr lang="zh-CN" altLang="en-US" dirty="0"/>
                  <a:t>假设</a:t>
                </a:r>
                <a14:m>
                  <m:oMath xmlns:m="http://schemas.openxmlformats.org/officeDocument/2006/math">
                    <m:sSup>
                      <m:sSupPr>
                        <m:ctrlPr>
                          <a:rPr lang="zh-CN" altLang="en-US" i="1" dirty="0" smtClean="0">
                            <a:solidFill>
                              <a:srgbClr val="836967"/>
                            </a:solidFill>
                            <a:latin typeface="Cambria Math" panose="02040503050406030204" pitchFamily="18" charset="0"/>
                          </a:rPr>
                        </m:ctrlPr>
                      </m:sSupPr>
                      <m:e>
                        <m:r>
                          <a:rPr lang="zh-CN" altLang="en-US" i="1" dirty="0">
                            <a:latin typeface="Cambria Math" panose="02040503050406030204" pitchFamily="18" charset="0"/>
                          </a:rPr>
                          <m:t>𝑅</m:t>
                        </m:r>
                      </m:e>
                      <m:sup>
                        <m:r>
                          <a:rPr lang="zh-CN" altLang="en-US" i="0" dirty="0">
                            <a:latin typeface="Cambria Math" panose="02040503050406030204" pitchFamily="18" charset="0"/>
                          </a:rPr>
                          <m:t>∗</m:t>
                        </m:r>
                      </m:sup>
                    </m:sSup>
                    <m:r>
                      <a:rPr lang="zh-CN" altLang="en-US" i="0" dirty="0">
                        <a:latin typeface="Cambria Math" panose="02040503050406030204" pitchFamily="18" charset="0"/>
                      </a:rPr>
                      <m:t>=</m:t>
                    </m:r>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𝑞</m:t>
                        </m:r>
                      </m:e>
                      <m:sub>
                        <m:r>
                          <a:rPr lang="zh-CN" altLang="en-US" i="1" dirty="0">
                            <a:latin typeface="Cambria Math" panose="02040503050406030204" pitchFamily="18" charset="0"/>
                          </a:rPr>
                          <m:t>h</m:t>
                        </m:r>
                      </m:sub>
                      <m:sup>
                        <m:r>
                          <a:rPr lang="zh-CN" altLang="en-US" i="0" dirty="0">
                            <a:latin typeface="Cambria Math" panose="02040503050406030204" pitchFamily="18" charset="0"/>
                          </a:rPr>
                          <m:t>′</m:t>
                        </m:r>
                      </m:sup>
                    </m:sSubSup>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h</m:t>
                        </m:r>
                      </m:sub>
                    </m:sSub>
                    <m:r>
                      <a:rPr lang="zh-CN" altLang="en-US" i="0" dirty="0">
                        <a:latin typeface="Cambria Math" panose="02040503050406030204" pitchFamily="18" charset="0"/>
                      </a:rPr>
                      <m:t>+</m:t>
                    </m:r>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𝑞</m:t>
                        </m:r>
                      </m:e>
                      <m:sub>
                        <m:r>
                          <a:rPr lang="zh-CN" altLang="en-US" i="1" dirty="0">
                            <a:latin typeface="Cambria Math" panose="02040503050406030204" pitchFamily="18" charset="0"/>
                          </a:rPr>
                          <m:t>𝑙</m:t>
                        </m:r>
                      </m:sub>
                      <m:sup>
                        <m:r>
                          <a:rPr lang="zh-CN" altLang="en-US" i="0" dirty="0">
                            <a:latin typeface="Cambria Math" panose="02040503050406030204" pitchFamily="18" charset="0"/>
                          </a:rPr>
                          <m:t>′</m:t>
                        </m:r>
                      </m:sup>
                    </m:sSubSup>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oMath>
                </a14:m>
                <a:r>
                  <a:rPr lang="zh-CN" altLang="en-US" dirty="0"/>
                  <a:t>，</a:t>
                </a:r>
                <a:r>
                  <a:rPr lang="zh-CN" altLang="en-US" dirty="0">
                    <a:solidFill>
                      <a:srgbClr val="836967"/>
                    </a:solidFill>
                  </a:rPr>
                  <a:t> </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𝑅</m:t>
                        </m:r>
                      </m:e>
                      <m:sup>
                        <m:r>
                          <a:rPr lang="zh-CN" altLang="en-US" dirty="0">
                            <a:latin typeface="Cambria Math" panose="02040503050406030204" pitchFamily="18" charset="0"/>
                          </a:rPr>
                          <m:t>∗</m:t>
                        </m:r>
                      </m:sup>
                    </m:sSup>
                  </m:oMath>
                </a14:m>
                <a:r>
                  <a:rPr lang="zh-CN" altLang="en-US" dirty="0"/>
                  <a:t>是在</a:t>
                </a:r>
                <a14:m>
                  <m:oMath xmlns:m="http://schemas.openxmlformats.org/officeDocument/2006/math">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oMath>
                </a14:m>
                <a:r>
                  <a:rPr lang="zh-CN" altLang="en-US" dirty="0"/>
                  <a:t>市场状态</a:t>
                </a:r>
                <a14:m>
                  <m:oMath xmlns:m="http://schemas.openxmlformats.org/officeDocument/2006/math">
                    <m:d>
                      <m:dPr>
                        <m:begChr m:val="{"/>
                        <m:endChr m:val="}"/>
                        <m:ctrlPr>
                          <a:rPr lang="zh-CN" altLang="en-US" i="1" dirty="0" smtClean="0">
                            <a:solidFill>
                              <a:srgbClr val="836967"/>
                            </a:solidFill>
                            <a:latin typeface="Cambria Math" panose="02040503050406030204" pitchFamily="18" charset="0"/>
                          </a:rPr>
                        </m:ctrlPr>
                      </m:dPr>
                      <m:e>
                        <m:r>
                          <a:rPr lang="zh-CN" altLang="en-US" i="1" dirty="0">
                            <a:latin typeface="Cambria Math" panose="02040503050406030204" pitchFamily="18" charset="0"/>
                          </a:rPr>
                          <m:t>𝑙</m:t>
                        </m:r>
                        <m:r>
                          <a:rPr lang="zh-CN" altLang="en-US" i="0" dirty="0">
                            <a:latin typeface="Cambria Math" panose="02040503050406030204" pitchFamily="18" charset="0"/>
                          </a:rPr>
                          <m:t>,</m:t>
                        </m:r>
                        <m:r>
                          <a:rPr lang="zh-CN" altLang="en-US" i="1" dirty="0">
                            <a:latin typeface="Cambria Math" panose="02040503050406030204" pitchFamily="18" charset="0"/>
                          </a:rPr>
                          <m:t>𝐿</m:t>
                        </m:r>
                      </m:e>
                    </m:d>
                  </m:oMath>
                </a14:m>
                <a:r>
                  <a:rPr lang="zh-CN" altLang="en-US" dirty="0"/>
                  <a:t>真实发生时晚期消费者的预期资本回报率</a:t>
                </a:r>
                <a14:m>
                  <m:oMath xmlns:m="http://schemas.openxmlformats.org/officeDocument/2006/math">
                    <m:r>
                      <a:rPr lang="zh-CN" altLang="en-US" i="1" dirty="0">
                        <a:solidFill>
                          <a:srgbClr val="836967"/>
                        </a:solidFill>
                        <a:latin typeface="Cambria Math" panose="02040503050406030204" pitchFamily="18" charset="0"/>
                      </a:rPr>
                      <m:t>，</m:t>
                    </m:r>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𝑞</m:t>
                        </m:r>
                      </m:e>
                      <m:sub>
                        <m:r>
                          <a:rPr lang="zh-CN" altLang="en-US" i="1" dirty="0">
                            <a:latin typeface="Cambria Math" panose="02040503050406030204" pitchFamily="18" charset="0"/>
                          </a:rPr>
                          <m:t>h</m:t>
                        </m:r>
                      </m:sub>
                      <m:sup>
                        <m:r>
                          <a:rPr lang="zh-CN" altLang="en-US" dirty="0">
                            <a:latin typeface="Cambria Math" panose="02040503050406030204" pitchFamily="18" charset="0"/>
                          </a:rPr>
                          <m:t>′</m:t>
                        </m:r>
                      </m:sup>
                    </m:sSubSup>
                    <m:r>
                      <a:rPr lang="zh-CN" altLang="en-US" i="1" dirty="0">
                        <a:latin typeface="Cambria Math" panose="02040503050406030204" pitchFamily="18" charset="0"/>
                      </a:rPr>
                      <m:t> </m:t>
                    </m:r>
                  </m:oMath>
                </a14:m>
                <a:r>
                  <a:rPr lang="zh-CN" altLang="en-US" dirty="0"/>
                  <a:t>和</a:t>
                </a:r>
                <a14:m>
                  <m:oMath xmlns:m="http://schemas.openxmlformats.org/officeDocument/2006/math">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𝑞</m:t>
                        </m:r>
                      </m:e>
                      <m:sub>
                        <m:r>
                          <a:rPr lang="zh-CN" altLang="en-US" i="1" dirty="0">
                            <a:latin typeface="Cambria Math" panose="02040503050406030204" pitchFamily="18" charset="0"/>
                          </a:rPr>
                          <m:t>𝑙</m:t>
                        </m:r>
                      </m:sub>
                      <m:sup>
                        <m:r>
                          <a:rPr lang="zh-CN" altLang="en-US" dirty="0">
                            <a:latin typeface="Cambria Math" panose="02040503050406030204" pitchFamily="18" charset="0"/>
                          </a:rPr>
                          <m:t>′</m:t>
                        </m:r>
                      </m:sup>
                    </m:sSubSup>
                  </m:oMath>
                </a14:m>
                <a:r>
                  <a:rPr lang="zh-CN" altLang="en-US" dirty="0"/>
                  <a:t>分别是</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oMath>
                </a14:m>
                <a:r>
                  <a:rPr lang="zh-CN" altLang="en-US" dirty="0"/>
                  <a:t>和</a:t>
                </a:r>
                <a14:m>
                  <m:oMath xmlns:m="http://schemas.openxmlformats.org/officeDocument/2006/math">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r>
                      <a:rPr lang="zh-CN" altLang="en-US"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smtClean="0">
                            <a:latin typeface="Cambria Math" panose="02040503050406030204" pitchFamily="18" charset="0"/>
                          </a:rPr>
                          <m:t>𝑙</m:t>
                        </m:r>
                      </m:sub>
                    </m:sSub>
                  </m:oMath>
                </a14:m>
                <a:r>
                  <a:rPr lang="zh-CN" altLang="en-US" dirty="0"/>
                  <a:t>的后验概率</a:t>
                </a:r>
                <a:endParaRPr lang="en-US" altLang="zh-CN" dirty="0"/>
              </a:p>
              <a:p>
                <a:r>
                  <a:rPr lang="zh-CN" altLang="en-US" dirty="0"/>
                  <a:t>命题一：假设</a:t>
                </a:r>
                <a14:m>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en-US" altLang="zh-CN" i="1" smtClean="0">
                                <a:latin typeface="Cambria Math" panose="02040503050406030204" pitchFamily="18" charset="0"/>
                              </a:rPr>
                            </m:ctrlPr>
                          </m:accPr>
                          <m:e>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𝑃</m:t>
                                </m:r>
                              </m:e>
                              <m:sub>
                                <m:r>
                                  <a:rPr lang="en-US" altLang="zh-CN" i="1" smtClean="0">
                                    <a:latin typeface="Cambria Math" panose="02040503050406030204" pitchFamily="18" charset="0"/>
                                  </a:rPr>
                                  <m:t>𝑖𝑗</m:t>
                                </m:r>
                              </m:sub>
                            </m:sSub>
                          </m:e>
                        </m:acc>
                      </m:e>
                    </m:d>
                  </m:oMath>
                </a14:m>
                <a:r>
                  <a:rPr lang="zh-CN" altLang="en-US" dirty="0"/>
                  <a:t>是完全信息市场中的价格，如果①</a:t>
                </a:r>
                <a:r>
                  <a:rPr lang="zh-CN" altLang="en-US" dirty="0">
                    <a:solidFill>
                      <a:srgbClr val="836967"/>
                    </a:solidFill>
                  </a:rPr>
                  <a:t> </a:t>
                </a:r>
                <a14:m>
                  <m:oMath xmlns:m="http://schemas.openxmlformats.org/officeDocument/2006/math">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e>
                        </m:d>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den>
                    </m:f>
                    <m:r>
                      <a:rPr lang="zh-CN" altLang="en-US" i="0" dirty="0">
                        <a:latin typeface="Cambria Math" panose="02040503050406030204" pitchFamily="18" charset="0"/>
                      </a:rPr>
                      <m:t>≤</m:t>
                    </m:r>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𝑅</m:t>
                        </m:r>
                      </m:e>
                      <m:sup>
                        <m:r>
                          <a:rPr lang="zh-CN" altLang="en-US" i="0" dirty="0">
                            <a:latin typeface="Cambria Math" panose="02040503050406030204" pitchFamily="18" charset="0"/>
                          </a:rPr>
                          <m:t>∗</m:t>
                        </m:r>
                      </m:sup>
                    </m:sSup>
                  </m:oMath>
                </a14:m>
                <a:r>
                  <a:rPr lang="zh-CN" altLang="en-US" dirty="0"/>
                  <a:t>；②</a:t>
                </a:r>
                <a14:m>
                  <m:oMath xmlns:m="http://schemas.openxmlformats.org/officeDocument/2006/math">
                    <m:f>
                      <m:fPr>
                        <m:ctrlPr>
                          <a:rPr lang="zh-CN" altLang="en-US" i="1" dirty="0" smtClean="0">
                            <a:solidFill>
                              <a:srgbClr val="836967"/>
                            </a:solidFill>
                            <a:latin typeface="Cambria Math" panose="02040503050406030204" pitchFamily="18" charset="0"/>
                          </a:rPr>
                        </m:ctrlPr>
                      </m:fPr>
                      <m:num>
                        <m:r>
                          <a:rPr lang="zh-CN" altLang="en-US" i="1" dirty="0">
                            <a:latin typeface="Cambria Math" panose="02040503050406030204" pitchFamily="18" charset="0"/>
                          </a:rPr>
                          <m:t>𝑀</m:t>
                        </m:r>
                      </m:num>
                      <m:den>
                        <m:r>
                          <a:rPr lang="zh-CN" altLang="en-US" i="1" dirty="0">
                            <a:latin typeface="Cambria Math" panose="02040503050406030204" pitchFamily="18" charset="0"/>
                          </a:rPr>
                          <m:t>𝑁</m:t>
                        </m:r>
                      </m:den>
                    </m:f>
                    <m:r>
                      <a:rPr lang="zh-CN" altLang="en-US" i="0" dirty="0">
                        <a:latin typeface="Cambria Math" panose="02040503050406030204" pitchFamily="18" charset="0"/>
                      </a:rPr>
                      <m:t>≥</m:t>
                    </m:r>
                    <m:f>
                      <m:fPr>
                        <m:ctrlPr>
                          <a:rPr lang="zh-CN" altLang="en-US" i="1" dirty="0">
                            <a:solidFill>
                              <a:srgbClr val="836967"/>
                            </a:solidFill>
                            <a:latin typeface="Cambria Math" panose="02040503050406030204" pitchFamily="18" charset="0"/>
                          </a:rPr>
                        </m:ctrlPr>
                      </m:fPr>
                      <m:num>
                        <m:d>
                          <m:dPr>
                            <m:ctrlPr>
                              <a:rPr lang="zh-CN" altLang="en-US" i="1" dirty="0">
                                <a:solidFill>
                                  <a:srgbClr val="836967"/>
                                </a:solidFill>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e>
                        </m:d>
                      </m:num>
                      <m:den>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e>
                        </m:d>
                      </m:den>
                    </m:f>
                  </m:oMath>
                </a14:m>
                <a:r>
                  <a:rPr lang="zh-CN" altLang="en-US" dirty="0"/>
                  <a:t>，则</a:t>
                </a:r>
                <a14:m>
                  <m:oMath xmlns:m="http://schemas.openxmlformats.org/officeDocument/2006/math">
                    <m:sSubSup>
                      <m:sSubSupPr>
                        <m:ctrlPr>
                          <a:rPr lang="zh-CN" altLang="en-US" i="1" dirty="0" smtClean="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a:latin typeface="Cambria Math" panose="02040503050406030204" pitchFamily="18" charset="0"/>
                          </a:rPr>
                          <m:t>𝑙𝐻</m:t>
                        </m:r>
                      </m:sub>
                      <m:sup>
                        <m:r>
                          <a:rPr lang="zh-CN" altLang="en-US" i="0" dirty="0">
                            <a:latin typeface="Cambria Math" panose="02040503050406030204" pitchFamily="18" charset="0"/>
                          </a:rPr>
                          <m:t>∗</m:t>
                        </m:r>
                      </m:sup>
                    </m:sSubSup>
                    <m:r>
                      <a:rPr lang="en-US" altLang="zh-CN" i="1" dirty="0">
                        <a:latin typeface="Cambria Math" panose="02040503050406030204" pitchFamily="18" charset="0"/>
                      </a:rPr>
                      <m:t>=</m:t>
                    </m:r>
                    <m:acc>
                      <m:accPr>
                        <m:chr m:val="̂"/>
                        <m:ctrlPr>
                          <a:rPr lang="en-US" altLang="zh-CN" i="1" dirty="0" smtClean="0">
                            <a:solidFill>
                              <a:srgbClr val="836967"/>
                            </a:solidFill>
                            <a:latin typeface="Cambria Math" panose="02040503050406030204" pitchFamily="18" charset="0"/>
                          </a:rPr>
                        </m:ctrlPr>
                      </m:accPr>
                      <m:e>
                        <m:sSub>
                          <m:sSubPr>
                            <m:ctrlPr>
                              <a:rPr lang="zh-CN" altLang="en-US" i="1" dirty="0" smtClean="0">
                                <a:solidFill>
                                  <a:srgbClr val="836967"/>
                                </a:solidFill>
                                <a:latin typeface="Cambria Math" panose="02040503050406030204" pitchFamily="18" charset="0"/>
                              </a:rPr>
                            </m:ctrlPr>
                          </m:sSubPr>
                          <m:e>
                            <m:r>
                              <a:rPr lang="zh-CN" altLang="en-US" i="1" dirty="0" smtClean="0">
                                <a:solidFill>
                                  <a:srgbClr val="836967"/>
                                </a:solidFill>
                                <a:latin typeface="Cambria Math" panose="02040503050406030204" pitchFamily="18" charset="0"/>
                              </a:rPr>
                              <m:t>𝑃</m:t>
                            </m:r>
                          </m:e>
                          <m:sub>
                            <m:r>
                              <a:rPr lang="zh-CN" altLang="en-US" i="1" dirty="0" smtClean="0">
                                <a:solidFill>
                                  <a:srgbClr val="836967"/>
                                </a:solidFill>
                                <a:latin typeface="Cambria Math" panose="02040503050406030204" pitchFamily="18" charset="0"/>
                              </a:rPr>
                              <m:t>𝑙𝐻</m:t>
                            </m:r>
                          </m:sub>
                        </m:sSub>
                      </m:e>
                    </m:acc>
                  </m:oMath>
                </a14:m>
                <a:r>
                  <a:rPr lang="zh-CN" altLang="en-US" dirty="0"/>
                  <a:t>，</a:t>
                </a:r>
                <a:r>
                  <a:rPr lang="zh-CN" altLang="en-US" dirty="0">
                    <a:solidFill>
                      <a:srgbClr val="836967"/>
                    </a:solidFill>
                  </a:rPr>
                  <a:t> </a:t>
                </a:r>
                <a14:m>
                  <m:oMath xmlns:m="http://schemas.openxmlformats.org/officeDocument/2006/math">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smtClean="0">
                            <a:latin typeface="Cambria Math" panose="02040503050406030204" pitchFamily="18" charset="0"/>
                          </a:rPr>
                          <m:t>h𝐿</m:t>
                        </m:r>
                      </m:sub>
                      <m:sup>
                        <m:r>
                          <a:rPr lang="zh-CN" altLang="en-US" dirty="0">
                            <a:latin typeface="Cambria Math" panose="02040503050406030204" pitchFamily="18" charset="0"/>
                          </a:rPr>
                          <m:t>∗</m:t>
                        </m:r>
                      </m:sup>
                    </m:sSubSup>
                    <m:r>
                      <a:rPr lang="en-US" altLang="zh-CN" i="1" dirty="0">
                        <a:latin typeface="Cambria Math" panose="02040503050406030204" pitchFamily="18" charset="0"/>
                      </a:rPr>
                      <m:t>=</m:t>
                    </m:r>
                    <m:acc>
                      <m:accPr>
                        <m:chr m:val="̂"/>
                        <m:ctrlPr>
                          <a:rPr lang="en-US" altLang="zh-CN" i="1" dirty="0">
                            <a:solidFill>
                              <a:srgbClr val="836967"/>
                            </a:solidFill>
                            <a:latin typeface="Cambria Math" panose="02040503050406030204" pitchFamily="18" charset="0"/>
                          </a:rPr>
                        </m:ctrlPr>
                      </m:accPr>
                      <m:e>
                        <m:sSub>
                          <m:sSubPr>
                            <m:ctrlPr>
                              <a:rPr lang="zh-CN" altLang="en-US" i="1" dirty="0">
                                <a:solidFill>
                                  <a:srgbClr val="836967"/>
                                </a:solidFill>
                                <a:latin typeface="Cambria Math" panose="02040503050406030204" pitchFamily="18" charset="0"/>
                              </a:rPr>
                            </m:ctrlPr>
                          </m:sSubPr>
                          <m:e>
                            <m:r>
                              <a:rPr lang="zh-CN" altLang="en-US" i="1" dirty="0">
                                <a:solidFill>
                                  <a:srgbClr val="836967"/>
                                </a:solidFill>
                                <a:latin typeface="Cambria Math" panose="02040503050406030204" pitchFamily="18" charset="0"/>
                              </a:rPr>
                              <m:t>𝑃</m:t>
                            </m:r>
                          </m:e>
                          <m:sub>
                            <m:r>
                              <a:rPr lang="zh-CN" altLang="en-US" i="1" dirty="0" smtClean="0">
                                <a:solidFill>
                                  <a:srgbClr val="836967"/>
                                </a:solidFill>
                                <a:latin typeface="Cambria Math" panose="02040503050406030204" pitchFamily="18" charset="0"/>
                              </a:rPr>
                              <m:t>h𝐿</m:t>
                            </m:r>
                          </m:sub>
                        </m:sSub>
                      </m:e>
                    </m:acc>
                  </m:oMath>
                </a14:m>
                <a:r>
                  <a:rPr lang="zh-CN" altLang="en-US" dirty="0"/>
                  <a:t>，</a:t>
                </a:r>
                <a:r>
                  <a:rPr lang="zh-CN" altLang="en-US" dirty="0">
                    <a:solidFill>
                      <a:srgbClr val="836967"/>
                    </a:solidFill>
                  </a:rPr>
                  <a:t> </a:t>
                </a:r>
                <a14:m>
                  <m:oMath xmlns:m="http://schemas.openxmlformats.org/officeDocument/2006/math">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a:latin typeface="Cambria Math" panose="02040503050406030204" pitchFamily="18" charset="0"/>
                          </a:rPr>
                          <m:t>h</m:t>
                        </m:r>
                        <m:r>
                          <a:rPr lang="zh-CN" altLang="en-US" i="1" dirty="0" smtClean="0">
                            <a:latin typeface="Cambria Math" panose="02040503050406030204" pitchFamily="18" charset="0"/>
                          </a:rPr>
                          <m:t>𝐻</m:t>
                        </m:r>
                      </m:sub>
                      <m:sup>
                        <m:r>
                          <a:rPr lang="zh-CN" altLang="en-US" dirty="0">
                            <a:latin typeface="Cambria Math" panose="02040503050406030204" pitchFamily="18" charset="0"/>
                          </a:rPr>
                          <m:t>∗</m:t>
                        </m:r>
                      </m:sup>
                    </m:sSubSup>
                    <m:r>
                      <a:rPr lang="en-US" altLang="zh-CN" i="1" dirty="0">
                        <a:latin typeface="Cambria Math" panose="02040503050406030204" pitchFamily="18" charset="0"/>
                      </a:rPr>
                      <m:t>=</m:t>
                    </m:r>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smtClean="0">
                            <a:latin typeface="Cambria Math" panose="02040503050406030204" pitchFamily="18" charset="0"/>
                          </a:rPr>
                          <m:t>𝑙𝐿</m:t>
                        </m:r>
                      </m:sub>
                      <m:sup>
                        <m:r>
                          <a:rPr lang="zh-CN" altLang="en-US" dirty="0">
                            <a:latin typeface="Cambria Math" panose="02040503050406030204" pitchFamily="18" charset="0"/>
                          </a:rPr>
                          <m:t>∗</m:t>
                        </m:r>
                      </m:sup>
                    </m:sSubSup>
                    <m:r>
                      <a:rPr lang="en-US" altLang="zh-CN" i="1" dirty="0">
                        <a:latin typeface="Cambria Math" panose="02040503050406030204" pitchFamily="18" charset="0"/>
                      </a:rPr>
                      <m:t>=</m:t>
                    </m:r>
                    <m:acc>
                      <m:accPr>
                        <m:chr m:val="̂"/>
                        <m:ctrlPr>
                          <a:rPr lang="en-US" altLang="zh-CN" i="1" dirty="0">
                            <a:solidFill>
                              <a:srgbClr val="836967"/>
                            </a:solidFill>
                            <a:latin typeface="Cambria Math" panose="02040503050406030204" pitchFamily="18" charset="0"/>
                          </a:rPr>
                        </m:ctrlPr>
                      </m:accPr>
                      <m:e>
                        <m:sSub>
                          <m:sSubPr>
                            <m:ctrlPr>
                              <a:rPr lang="zh-CN" altLang="en-US" i="1" dirty="0">
                                <a:solidFill>
                                  <a:srgbClr val="836967"/>
                                </a:solidFill>
                                <a:latin typeface="Cambria Math" panose="02040503050406030204" pitchFamily="18" charset="0"/>
                              </a:rPr>
                            </m:ctrlPr>
                          </m:sSubPr>
                          <m:e>
                            <m:r>
                              <a:rPr lang="zh-CN" altLang="en-US" i="1" dirty="0">
                                <a:solidFill>
                                  <a:srgbClr val="836967"/>
                                </a:solidFill>
                                <a:latin typeface="Cambria Math" panose="02040503050406030204" pitchFamily="18" charset="0"/>
                              </a:rPr>
                              <m:t>𝑃</m:t>
                            </m:r>
                          </m:e>
                          <m:sub>
                            <m:r>
                              <a:rPr lang="zh-CN" altLang="en-US" i="1" dirty="0" smtClean="0">
                                <a:solidFill>
                                  <a:srgbClr val="836967"/>
                                </a:solidFill>
                                <a:latin typeface="Cambria Math" panose="02040503050406030204" pitchFamily="18" charset="0"/>
                              </a:rPr>
                              <m:t>h𝐻</m:t>
                            </m:r>
                          </m:sub>
                        </m:sSub>
                      </m:e>
                    </m:acc>
                  </m:oMath>
                </a14:m>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212" t="-1569" r="-1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432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11</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在市场状态</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𝑙</m:t>
                        </m:r>
                        <m:r>
                          <a:rPr lang="en-US" altLang="zh-CN" i="1" smtClean="0">
                            <a:latin typeface="Cambria Math" panose="02040503050406030204" pitchFamily="18" charset="0"/>
                          </a:rPr>
                          <m:t>,</m:t>
                        </m:r>
                        <m:r>
                          <a:rPr lang="en-US" altLang="zh-CN" i="1" smtClean="0">
                            <a:latin typeface="Cambria Math" panose="02040503050406030204" pitchFamily="18" charset="0"/>
                          </a:rPr>
                          <m:t>𝐻</m:t>
                        </m:r>
                      </m:e>
                    </m:d>
                  </m:oMath>
                </a14:m>
                <a:r>
                  <a:rPr lang="zh-CN" altLang="en-US" dirty="0"/>
                  <a:t>，</a:t>
                </a:r>
                <a:r>
                  <a:rPr lang="en-US" altLang="zh-CN" dirty="0"/>
                  <a:t>No storage</a:t>
                </a:r>
              </a:p>
              <a:p>
                <a:pPr marL="505460" lvl="1" indent="0" algn="ctr">
                  <a:buNone/>
                </a:pPr>
                <a14:m>
                  <m:oMath xmlns:m="http://schemas.openxmlformats.org/officeDocument/2006/math">
                    <m:sSubSup>
                      <m:sSubSupPr>
                        <m:ctrlPr>
                          <a:rPr lang="zh-CN" altLang="en-US" i="1" dirty="0" smtClean="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a:latin typeface="Cambria Math" panose="02040503050406030204" pitchFamily="18" charset="0"/>
                          </a:rPr>
                          <m:t>𝑙𝐻</m:t>
                        </m:r>
                      </m:sub>
                      <m:sup>
                        <m:r>
                          <a:rPr lang="zh-CN" altLang="en-US" i="0" dirty="0">
                            <a:latin typeface="Cambria Math" panose="02040503050406030204" pitchFamily="18" charset="0"/>
                          </a:rPr>
                          <m:t>∗</m:t>
                        </m:r>
                      </m:sup>
                    </m:sSubSup>
                    <m:r>
                      <a:rPr lang="en-US" altLang="zh-CN" i="1" dirty="0" smtClean="0">
                        <a:latin typeface="Cambria Math" panose="02040503050406030204" pitchFamily="18" charset="0"/>
                        <a:ea typeface="Cambria Math" panose="02040503050406030204" pitchFamily="18" charset="0"/>
                      </a:rPr>
                      <m:t>=</m:t>
                    </m:r>
                    <m:f>
                      <m:fPr>
                        <m:ctrlPr>
                          <a:rPr lang="zh-CN" altLang="en-US" i="1" dirty="0" smtClean="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den>
                    </m:f>
                  </m:oMath>
                </a14:m>
                <a:r>
                  <a:rPr lang="zh-CN" altLang="en-US" dirty="0"/>
                  <a:t>，</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𝑀</m:t>
                        </m:r>
                      </m:e>
                      <m:sub>
                        <m:r>
                          <a:rPr lang="zh-CN" altLang="en-US" i="1" dirty="0">
                            <a:latin typeface="Cambria Math" panose="02040503050406030204" pitchFamily="18" charset="0"/>
                          </a:rPr>
                          <m:t>𝑙</m:t>
                        </m:r>
                      </m:sub>
                    </m:sSub>
                    <m:r>
                      <a:rPr lang="zh-CN" altLang="en-US" i="1" baseline="-25000" dirty="0">
                        <a:latin typeface="Cambria Math" panose="02040503050406030204" pitchFamily="18" charset="0"/>
                      </a:rPr>
                      <m:t>𝐻</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a:latin typeface="Cambria Math" panose="02040503050406030204" pitchFamily="18" charset="0"/>
                              </a:rPr>
                              <m:t>𝑙𝐻</m:t>
                            </m:r>
                          </m:sub>
                          <m:sup>
                            <m:r>
                              <a:rPr lang="zh-CN" altLang="en-US" dirty="0">
                                <a:latin typeface="Cambria Math" panose="02040503050406030204" pitchFamily="18" charset="0"/>
                              </a:rPr>
                              <m:t>∗</m:t>
                            </m:r>
                          </m:sup>
                        </m:sSubSup>
                      </m:e>
                    </m:d>
                    <m:r>
                      <a:rPr lang="en-US" altLang="zh-CN" i="1" dirty="0"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smtClean="0">
                                <a:latin typeface="Cambria Math" panose="02040503050406030204" pitchFamily="18" charset="0"/>
                              </a:rPr>
                              <m:t>𝑙</m:t>
                            </m:r>
                          </m:sub>
                        </m:sSub>
                      </m:e>
                    </m:d>
                  </m:oMath>
                </a14:m>
                <a:endParaRPr lang="en-US" altLang="zh-CN" dirty="0"/>
              </a:p>
              <a:p>
                <a:r>
                  <a:rPr lang="zh-CN" altLang="en-US" dirty="0"/>
                  <a:t>在市场状态</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h</m:t>
                        </m:r>
                        <m:r>
                          <a:rPr lang="en-US" altLang="zh-CN" i="1" smtClean="0">
                            <a:latin typeface="Cambria Math" panose="02040503050406030204" pitchFamily="18" charset="0"/>
                          </a:rPr>
                          <m:t>,</m:t>
                        </m:r>
                        <m:r>
                          <a:rPr lang="en-US" altLang="zh-CN" i="1" smtClean="0">
                            <a:latin typeface="Cambria Math" panose="02040503050406030204" pitchFamily="18" charset="0"/>
                          </a:rPr>
                          <m:t>𝐻</m:t>
                        </m:r>
                      </m:e>
                    </m:d>
                  </m:oMath>
                </a14:m>
                <a:r>
                  <a:rPr lang="zh-CN" altLang="en-US" dirty="0"/>
                  <a:t>，</a:t>
                </a:r>
                <a:r>
                  <a:rPr lang="en-US" altLang="zh-CN" dirty="0"/>
                  <a:t>No storage</a:t>
                </a:r>
              </a:p>
              <a:p>
                <a:pPr marL="505460" lvl="1" indent="0" algn="ctr">
                  <a:buNone/>
                </a:pPr>
                <a14:m>
                  <m:oMath xmlns:m="http://schemas.openxmlformats.org/officeDocument/2006/math">
                    <m:sSubSup>
                      <m:sSubSupPr>
                        <m:ctrlPr>
                          <a:rPr lang="zh-CN" altLang="en-US" i="1" dirty="0" smtClean="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en-US" altLang="zh-CN" i="1">
                            <a:latin typeface="Cambria Math" panose="02040503050406030204" pitchFamily="18" charset="0"/>
                          </a:rPr>
                          <m:t>h</m:t>
                        </m:r>
                        <m:r>
                          <a:rPr lang="zh-CN" altLang="en-US" i="1" dirty="0">
                            <a:latin typeface="Cambria Math" panose="02040503050406030204" pitchFamily="18" charset="0"/>
                          </a:rPr>
                          <m:t>𝐻</m:t>
                        </m:r>
                      </m:sub>
                      <m:sup>
                        <m:r>
                          <a:rPr lang="zh-CN" altLang="en-US" i="0" dirty="0">
                            <a:latin typeface="Cambria Math" panose="02040503050406030204" pitchFamily="18" charset="0"/>
                          </a:rPr>
                          <m:t>∗</m:t>
                        </m:r>
                      </m:sup>
                    </m:sSubSup>
                    <m:r>
                      <a:rPr lang="en-US" altLang="zh-CN" i="1" dirty="0" smtClean="0">
                        <a:latin typeface="Cambria Math" panose="02040503050406030204" pitchFamily="18" charset="0"/>
                        <a:ea typeface="Cambria Math" panose="02040503050406030204" pitchFamily="18" charset="0"/>
                      </a:rPr>
                      <m:t>=</m:t>
                    </m:r>
                    <m:f>
                      <m:fPr>
                        <m:ctrlPr>
                          <a:rPr lang="zh-CN" altLang="en-US" i="1" dirty="0" smtClean="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en-US" altLang="zh-CN" i="1">
                                    <a:latin typeface="Cambria Math" panose="02040503050406030204" pitchFamily="18" charset="0"/>
                                  </a:rPr>
                                  <m:t>h</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en-US" altLang="zh-CN" i="1">
                                <a:latin typeface="Cambria Math" panose="02040503050406030204" pitchFamily="18" charset="0"/>
                              </a:rPr>
                              <m:t>h</m:t>
                            </m:r>
                          </m:sub>
                        </m:sSub>
                      </m:den>
                    </m:f>
                  </m:oMath>
                </a14:m>
                <a:r>
                  <a:rPr lang="zh-CN" altLang="en-US" dirty="0"/>
                  <a:t>，</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𝑀</m:t>
                        </m:r>
                      </m:e>
                      <m:sub>
                        <m:r>
                          <a:rPr lang="en-US" altLang="zh-CN" i="1">
                            <a:latin typeface="Cambria Math" panose="02040503050406030204" pitchFamily="18" charset="0"/>
                          </a:rPr>
                          <m:t>h</m:t>
                        </m:r>
                      </m:sub>
                    </m:sSub>
                    <m:r>
                      <a:rPr lang="zh-CN" altLang="en-US" i="1" baseline="-25000" dirty="0">
                        <a:latin typeface="Cambria Math" panose="02040503050406030204" pitchFamily="18" charset="0"/>
                      </a:rPr>
                      <m:t>𝐻</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en-US" altLang="zh-CN" i="1">
                                <a:latin typeface="Cambria Math" panose="02040503050406030204" pitchFamily="18" charset="0"/>
                              </a:rPr>
                              <m:t>h</m:t>
                            </m:r>
                            <m:r>
                              <a:rPr lang="zh-CN" altLang="en-US" i="1" dirty="0">
                                <a:latin typeface="Cambria Math" panose="02040503050406030204" pitchFamily="18" charset="0"/>
                              </a:rPr>
                              <m:t>𝐻</m:t>
                            </m:r>
                          </m:sub>
                          <m:sup>
                            <m:r>
                              <a:rPr lang="zh-CN" altLang="en-US" dirty="0">
                                <a:latin typeface="Cambria Math" panose="02040503050406030204" pitchFamily="18" charset="0"/>
                              </a:rPr>
                              <m:t>∗</m:t>
                            </m:r>
                          </m:sup>
                        </m:sSubSup>
                      </m:e>
                    </m:d>
                    <m:r>
                      <a:rPr lang="en-US" altLang="zh-CN" i="1" dirty="0"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e>
                    </m:d>
                  </m:oMath>
                </a14:m>
                <a:endParaRPr lang="en-US" altLang="zh-CN" dirty="0"/>
              </a:p>
              <a:p>
                <a:r>
                  <a:rPr lang="zh-CN" altLang="en-US" dirty="0"/>
                  <a:t>在市场状态</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𝐿</m:t>
                        </m:r>
                      </m:e>
                    </m:d>
                  </m:oMath>
                </a14:m>
                <a:r>
                  <a:rPr lang="zh-CN" altLang="en-US" dirty="0"/>
                  <a:t>，</a:t>
                </a:r>
                <a:r>
                  <a:rPr lang="en-US" altLang="zh-CN" dirty="0"/>
                  <a:t>Some storage</a:t>
                </a:r>
              </a:p>
              <a:p>
                <a:pPr marL="505460" lvl="1" indent="0" algn="ctr">
                  <a:buNone/>
                </a:pPr>
                <a14:m>
                  <m:oMath xmlns:m="http://schemas.openxmlformats.org/officeDocument/2006/math">
                    <m:sSubSup>
                      <m:sSubSupPr>
                        <m:ctrlPr>
                          <a:rPr lang="zh-CN" altLang="en-US" i="1" dirty="0" smtClean="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en-US" altLang="zh-CN" i="1">
                            <a:latin typeface="Cambria Math" panose="02040503050406030204" pitchFamily="18" charset="0"/>
                          </a:rPr>
                          <m:t>h𝐿</m:t>
                        </m:r>
                      </m:sub>
                      <m:sup>
                        <m:r>
                          <a:rPr lang="zh-CN" altLang="en-US" i="0" dirty="0">
                            <a:latin typeface="Cambria Math" panose="02040503050406030204" pitchFamily="18" charset="0"/>
                          </a:rPr>
                          <m:t>∗</m:t>
                        </m:r>
                      </m:sup>
                    </m:sSubSup>
                    <m:r>
                      <a:rPr lang="en-US" altLang="zh-CN" i="1" dirty="0" smtClean="0">
                        <a:latin typeface="Cambria Math" panose="02040503050406030204" pitchFamily="18" charset="0"/>
                        <a:ea typeface="Cambria Math" panose="02040503050406030204" pitchFamily="18" charset="0"/>
                      </a:rPr>
                      <m:t>=</m:t>
                    </m:r>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oMath>
                </a14:m>
                <a:r>
                  <a:rPr lang="zh-CN" altLang="en-US" dirty="0"/>
                  <a:t>，</a:t>
                </a:r>
                <a14:m>
                  <m:oMath xmlns:m="http://schemas.openxmlformats.org/officeDocument/2006/math">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𝑀</m:t>
                        </m:r>
                      </m:e>
                      <m:sub>
                        <m:r>
                          <a:rPr lang="en-US" altLang="zh-CN" i="1" dirty="0" smtClean="0">
                            <a:latin typeface="Cambria Math" panose="02040503050406030204" pitchFamily="18" charset="0"/>
                            <a:ea typeface="Cambria Math" panose="02040503050406030204" pitchFamily="18" charset="0"/>
                          </a:rPr>
                          <m:t>h𝐿</m:t>
                        </m:r>
                      </m:sub>
                    </m:sSub>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en-US" altLang="zh-CN" i="1">
                                <a:latin typeface="Cambria Math" panose="02040503050406030204" pitchFamily="18" charset="0"/>
                              </a:rPr>
                              <m:t>h𝐿</m:t>
                            </m:r>
                          </m:sub>
                          <m:sup>
                            <m:r>
                              <a:rPr lang="zh-CN" altLang="en-US" dirty="0">
                                <a:latin typeface="Cambria Math" panose="02040503050406030204" pitchFamily="18" charset="0"/>
                              </a:rPr>
                              <m:t>∗</m:t>
                            </m:r>
                          </m:sup>
                        </m:sSubSup>
                      </m:e>
                    </m:d>
                    <m:r>
                      <a:rPr lang="en-US" altLang="zh-CN" i="1" dirty="0">
                        <a:latin typeface="Cambria Math" panose="02040503050406030204" pitchFamily="18" charset="0"/>
                        <a:ea typeface="Cambria Math" panose="02040503050406030204" pitchFamily="18" charset="0"/>
                      </a:rPr>
                      <m:t>&lt;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e>
                    </m:d>
                  </m:oMath>
                </a14:m>
                <a:endParaRPr lang="zh-CN" altLang="en-US" dirty="0"/>
              </a:p>
              <a:p>
                <a:r>
                  <a:rPr lang="zh-CN" altLang="en-US" dirty="0"/>
                  <a:t>在市场状态</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𝑙</m:t>
                        </m:r>
                        <m:r>
                          <a:rPr lang="en-US" altLang="zh-CN" i="1" smtClean="0">
                            <a:latin typeface="Cambria Math" panose="02040503050406030204" pitchFamily="18" charset="0"/>
                          </a:rPr>
                          <m:t>,</m:t>
                        </m:r>
                        <m:r>
                          <a:rPr lang="en-US" altLang="zh-CN" i="1" smtClean="0">
                            <a:latin typeface="Cambria Math" panose="02040503050406030204" pitchFamily="18" charset="0"/>
                          </a:rPr>
                          <m:t>𝐿</m:t>
                        </m:r>
                      </m:e>
                    </m:d>
                  </m:oMath>
                </a14:m>
                <a:r>
                  <a:rPr lang="zh-CN" altLang="en-US" dirty="0"/>
                  <a:t>，</a:t>
                </a:r>
                <a:r>
                  <a:rPr lang="en-US" altLang="zh-CN" dirty="0"/>
                  <a:t>No storage</a:t>
                </a:r>
              </a:p>
              <a:p>
                <a:pPr marL="505460" lvl="1" indent="0" algn="ctr">
                  <a:buNone/>
                </a:pPr>
                <a14:m>
                  <m:oMath xmlns:m="http://schemas.openxmlformats.org/officeDocument/2006/math">
                    <m:sSubSup>
                      <m:sSubSupPr>
                        <m:ctrlPr>
                          <a:rPr lang="zh-CN" altLang="en-US" i="1" dirty="0" smtClean="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a:latin typeface="Cambria Math" panose="02040503050406030204" pitchFamily="18" charset="0"/>
                          </a:rPr>
                          <m:t>𝑙</m:t>
                        </m:r>
                        <m:r>
                          <a:rPr lang="zh-CN" altLang="en-US" i="1" dirty="0" smtClean="0">
                            <a:latin typeface="Cambria Math" panose="02040503050406030204" pitchFamily="18" charset="0"/>
                          </a:rPr>
                          <m:t>𝐿</m:t>
                        </m:r>
                      </m:sub>
                      <m:sup>
                        <m:r>
                          <a:rPr lang="zh-CN" altLang="en-US" i="0" dirty="0">
                            <a:latin typeface="Cambria Math" panose="02040503050406030204" pitchFamily="18" charset="0"/>
                          </a:rPr>
                          <m:t>∗</m:t>
                        </m:r>
                      </m:sup>
                    </m:sSubSup>
                    <m:r>
                      <a:rPr lang="en-US" altLang="zh-CN" i="1" dirty="0" smtClean="0">
                        <a:latin typeface="Cambria Math" panose="02040503050406030204" pitchFamily="18" charset="0"/>
                        <a:ea typeface="Cambria Math" panose="02040503050406030204" pitchFamily="18" charset="0"/>
                      </a:rPr>
                      <m: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en-US" altLang="zh-CN" i="1">
                                    <a:latin typeface="Cambria Math" panose="02040503050406030204" pitchFamily="18" charset="0"/>
                                  </a:rPr>
                                  <m:t>h</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en-US" altLang="zh-CN" i="1">
                                <a:latin typeface="Cambria Math" panose="02040503050406030204" pitchFamily="18" charset="0"/>
                              </a:rPr>
                              <m:t>h</m:t>
                            </m:r>
                          </m:sub>
                        </m:sSub>
                      </m:den>
                    </m:f>
                  </m:oMath>
                </a14:m>
                <a:r>
                  <a:rPr lang="zh-CN" altLang="en-US" dirty="0"/>
                  <a:t>，</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𝑀</m:t>
                        </m:r>
                      </m:e>
                      <m:sub>
                        <m:r>
                          <a:rPr lang="zh-CN" altLang="en-US" i="1" dirty="0">
                            <a:latin typeface="Cambria Math" panose="02040503050406030204" pitchFamily="18" charset="0"/>
                          </a:rPr>
                          <m:t>𝑙</m:t>
                        </m:r>
                        <m:r>
                          <a:rPr lang="en-US" altLang="zh-CN" b="0" i="1" dirty="0" smtClean="0">
                            <a:latin typeface="Cambria Math" panose="02040503050406030204" pitchFamily="18" charset="0"/>
                          </a:rPr>
                          <m:t>𝐿</m:t>
                        </m:r>
                      </m:sub>
                    </m:sSub>
                    <m:r>
                      <a:rPr lang="en-US" altLang="zh-CN" i="1" dirty="0" smtClean="0">
                        <a:latin typeface="Cambria Math" panose="02040503050406030204" pitchFamily="18" charset="0"/>
                        <a:ea typeface="Cambria Math" panose="02040503050406030204" pitchFamily="18" charset="0"/>
                      </a:rPr>
                      <m:t>=</m:t>
                    </m:r>
                    <m:f>
                      <m:fPr>
                        <m:ctrlPr>
                          <a:rPr lang="zh-CN" altLang="en-US" i="1" dirty="0" smtClean="0">
                            <a:solidFill>
                              <a:srgbClr val="836967"/>
                            </a:solidFill>
                            <a:latin typeface="Cambria Math" panose="02040503050406030204" pitchFamily="18" charset="0"/>
                          </a:rPr>
                        </m:ctrlPr>
                      </m:fPr>
                      <m:num>
                        <m:r>
                          <a:rPr lang="zh-CN" altLang="en-US" i="1" dirty="0">
                            <a:latin typeface="Cambria Math" panose="02040503050406030204" pitchFamily="18" charset="0"/>
                          </a:rPr>
                          <m:t>𝑁</m:t>
                        </m:r>
                        <m:d>
                          <m:dPr>
                            <m:ctrlPr>
                              <a:rPr lang="zh-CN" altLang="en-US" i="1" dirty="0">
                                <a:solidFill>
                                  <a:srgbClr val="836967"/>
                                </a:solidFill>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e>
                        </m:d>
                      </m:num>
                      <m:den>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e>
                        </m:d>
                      </m:den>
                    </m:f>
                  </m:oMath>
                </a14:m>
                <a:r>
                  <a:rPr lang="zh-CN" altLang="en-US" dirty="0"/>
                  <a:t>，</a:t>
                </a:r>
                <a14:m>
                  <m:oMath xmlns:m="http://schemas.openxmlformats.org/officeDocument/2006/math">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Sup>
                          <m:sSubSupPr>
                            <m:ctrlPr>
                              <a:rPr lang="zh-CN" altLang="en-US" i="1" dirty="0">
                                <a:solidFill>
                                  <a:srgbClr val="836967"/>
                                </a:solidFill>
                                <a:latin typeface="Cambria Math" panose="02040503050406030204" pitchFamily="18" charset="0"/>
                              </a:rPr>
                            </m:ctrlPr>
                          </m:sSubSupPr>
                          <m:e>
                            <m:r>
                              <a:rPr lang="zh-CN" altLang="en-US" i="1" dirty="0">
                                <a:latin typeface="Cambria Math" panose="02040503050406030204" pitchFamily="18" charset="0"/>
                              </a:rPr>
                              <m:t>𝑃</m:t>
                            </m:r>
                          </m:e>
                          <m:sub>
                            <m:r>
                              <a:rPr lang="zh-CN" altLang="en-US" i="1" dirty="0">
                                <a:latin typeface="Cambria Math" panose="02040503050406030204" pitchFamily="18" charset="0"/>
                              </a:rPr>
                              <m:t>𝑙𝐿</m:t>
                            </m:r>
                          </m:sub>
                          <m:sup>
                            <m:r>
                              <a:rPr lang="zh-CN" altLang="en-US" dirty="0">
                                <a:latin typeface="Cambria Math" panose="02040503050406030204" pitchFamily="18" charset="0"/>
                              </a:rPr>
                              <m:t>∗</m:t>
                            </m:r>
                          </m:sup>
                        </m:sSubSup>
                      </m:e>
                    </m:d>
                    <m:r>
                      <a:rPr lang="en-US" altLang="zh-CN" i="1" dirty="0"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en-US" altLang="zh-CN" i="1">
                                <a:latin typeface="Cambria Math" panose="02040503050406030204" pitchFamily="18" charset="0"/>
                              </a:rPr>
                              <m:t>h</m:t>
                            </m:r>
                          </m:sub>
                        </m:sSub>
                      </m:e>
                    </m:d>
                  </m:oMath>
                </a14:m>
                <a:endParaRPr lang="zh-CN" altLang="en-US" dirty="0"/>
              </a:p>
              <a:p>
                <a:pPr lvl="1">
                  <a:buFont typeface="Wingdings" panose="05000000000000000000" pitchFamily="2" charset="2"/>
                  <a:buChar char="n"/>
                </a:pPr>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t="-1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594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pPr algn="just"/>
                <a:r>
                  <a:rPr lang="zh-CN" altLang="en-US" dirty="0"/>
                  <a:t>在市场状态</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𝑙</m:t>
                        </m:r>
                        <m:r>
                          <a:rPr lang="en-US" altLang="zh-CN" i="1" smtClean="0">
                            <a:latin typeface="Cambria Math" panose="02040503050406030204" pitchFamily="18" charset="0"/>
                          </a:rPr>
                          <m:t>,</m:t>
                        </m:r>
                        <m:r>
                          <a:rPr lang="en-US" altLang="zh-CN" i="1" smtClean="0">
                            <a:latin typeface="Cambria Math" panose="02040503050406030204" pitchFamily="18" charset="0"/>
                          </a:rPr>
                          <m:t>𝐿</m:t>
                        </m:r>
                      </m:e>
                    </m:d>
                  </m:oMath>
                </a14:m>
                <a:r>
                  <a:rPr lang="zh-CN" altLang="en-US" dirty="0"/>
                  <a:t>，资本的回报率很低，</a:t>
                </a:r>
                <a:r>
                  <a:rPr lang="en-US" altLang="zh-CN" dirty="0"/>
                  <a:t>Type-1</a:t>
                </a:r>
                <a:r>
                  <a:rPr lang="zh-CN" altLang="en-US" dirty="0"/>
                  <a:t>倾向于持有的资本出售，换取消费品，然后将消费品持有到</a:t>
                </a:r>
                <a14:m>
                  <m:oMath xmlns:m="http://schemas.openxmlformats.org/officeDocument/2006/math">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=2</m:t>
                    </m:r>
                  </m:oMath>
                </a14:m>
                <a:endParaRPr lang="en-US" altLang="zh-CN" dirty="0"/>
              </a:p>
              <a:p>
                <a:pPr algn="just"/>
                <a:r>
                  <a:rPr lang="zh-CN" altLang="en-US" dirty="0"/>
                  <a:t>具备信息优势的交易者会模拟市场状态</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h</m:t>
                        </m:r>
                        <m:r>
                          <a:rPr lang="en-US" altLang="zh-CN" i="1" smtClean="0">
                            <a:latin typeface="Cambria Math" panose="02040503050406030204" pitchFamily="18" charset="0"/>
                          </a:rPr>
                          <m:t>,</m:t>
                        </m:r>
                        <m:r>
                          <a:rPr lang="en-US" altLang="zh-CN" b="0" i="1" smtClean="0">
                            <a:latin typeface="Cambria Math" panose="02040503050406030204" pitchFamily="18" charset="0"/>
                          </a:rPr>
                          <m:t>𝐻</m:t>
                        </m:r>
                      </m:e>
                    </m:d>
                  </m:oMath>
                </a14:m>
                <a:r>
                  <a:rPr lang="zh-CN" altLang="en-US" dirty="0"/>
                  <a:t>下的行为，给晚期消费者营造一种市场假象，诱导其卖出所有的消费品</a:t>
                </a:r>
                <a:endParaRPr lang="en-US" altLang="zh-CN" dirty="0"/>
              </a:p>
              <a:p>
                <a:pPr marL="45720" indent="0" algn="jus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𝑖𝐿</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𝑖𝐿</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𝑖𝐿</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sub>
                          </m:sSub>
                        </m:e>
                      </m:d>
                    </m:oMath>
                  </m:oMathPara>
                </a14:m>
                <a:endParaRPr lang="en-US" altLang="zh-CN" b="0" dirty="0"/>
              </a:p>
              <a:p>
                <a:pPr algn="just"/>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𝑙𝐿</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b="0" i="1" smtClean="0">
                            <a:latin typeface="Cambria Math" panose="02040503050406030204" pitchFamily="18" charset="0"/>
                          </a:rPr>
                          <m:t>h𝐻</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sub>
                        </m:sSub>
                      </m:den>
                    </m:f>
                  </m:oMath>
                </a14:m>
                <a:r>
                  <a:rPr lang="zh-CN" altLang="en-US" dirty="0"/>
                  <a:t>，代入上式可以解出</a:t>
                </a:r>
                <a:endParaRPr lang="en-US" altLang="zh-CN" dirty="0"/>
              </a:p>
              <a:p>
                <a:pPr marL="45720" indent="0" algn="jus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𝑙𝐿</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sub>
                          </m:sSub>
                          <m:r>
                            <a:rPr lang="en-US" altLang="zh-CN" b="0" i="1" smtClean="0">
                              <a:latin typeface="Cambria Math" panose="02040503050406030204" pitchFamily="18" charset="0"/>
                            </a:rPr>
                            <m:t>)</m:t>
                          </m:r>
                        </m:den>
                      </m:f>
                    </m:oMath>
                  </m:oMathPara>
                </a14:m>
                <a:endParaRPr lang="en-US" altLang="zh-CN" dirty="0"/>
              </a:p>
              <a:p>
                <a:pPr marL="756920" lvl="1" indent="-342900" algn="just"/>
                <a:r>
                  <a:rPr lang="zh-CN" altLang="en-US" dirty="0"/>
                  <a:t>根据假设，</a:t>
                </a:r>
                <a:r>
                  <a:rPr lang="zh-CN" altLang="en-US" dirty="0">
                    <a:solidFill>
                      <a:srgbClr val="836967"/>
                    </a:solidFill>
                  </a:rPr>
                  <a:t> </a:t>
                </a:r>
                <a14:m>
                  <m:oMath xmlns:m="http://schemas.openxmlformats.org/officeDocument/2006/math">
                    <m:f>
                      <m:fPr>
                        <m:ctrlPr>
                          <a:rPr lang="zh-CN" altLang="en-US" i="1" dirty="0" smtClean="0">
                            <a:solidFill>
                              <a:srgbClr val="836967"/>
                            </a:solidFill>
                            <a:latin typeface="Cambria Math" panose="02040503050406030204" pitchFamily="18" charset="0"/>
                          </a:rPr>
                        </m:ctrlPr>
                      </m:fPr>
                      <m:num>
                        <m:r>
                          <a:rPr lang="zh-CN" altLang="en-US" i="1" dirty="0">
                            <a:latin typeface="Cambria Math" panose="02040503050406030204" pitchFamily="18" charset="0"/>
                          </a:rPr>
                          <m:t>𝑀</m:t>
                        </m:r>
                      </m:num>
                      <m:den>
                        <m:r>
                          <a:rPr lang="zh-CN" altLang="en-US" i="1" dirty="0">
                            <a:latin typeface="Cambria Math" panose="02040503050406030204" pitchFamily="18" charset="0"/>
                          </a:rPr>
                          <m:t>𝑁</m:t>
                        </m:r>
                      </m:den>
                    </m:f>
                    <m:r>
                      <a:rPr lang="zh-CN" altLang="en-US" i="0" dirty="0">
                        <a:latin typeface="Cambria Math" panose="02040503050406030204" pitchFamily="18" charset="0"/>
                      </a:rPr>
                      <m:t>≥</m:t>
                    </m:r>
                    <m:f>
                      <m:fPr>
                        <m:ctrlPr>
                          <a:rPr lang="zh-CN" altLang="en-US" i="1" dirty="0">
                            <a:solidFill>
                              <a:srgbClr val="836967"/>
                            </a:solidFill>
                            <a:latin typeface="Cambria Math" panose="02040503050406030204" pitchFamily="18" charset="0"/>
                          </a:rPr>
                        </m:ctrlPr>
                      </m:fPr>
                      <m:num>
                        <m:d>
                          <m:dPr>
                            <m:ctrlPr>
                              <a:rPr lang="zh-CN" altLang="en-US" i="1" dirty="0">
                                <a:solidFill>
                                  <a:srgbClr val="836967"/>
                                </a:solidFill>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𝑙</m:t>
                                </m:r>
                              </m:sub>
                            </m:sSub>
                          </m:e>
                        </m:d>
                      </m:num>
                      <m:den>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h</m:t>
                                </m:r>
                              </m:sub>
                            </m:sSub>
                          </m:e>
                        </m:d>
                      </m:den>
                    </m:f>
                  </m:oMath>
                </a14:m>
                <a:r>
                  <a:rPr lang="zh-CN" altLang="en-US" dirty="0"/>
                  <a:t>，确保</a:t>
                </a:r>
                <a:r>
                  <a:rPr lang="en-US" altLang="zh-CN" dirty="0"/>
                  <a:t>informed trader</a:t>
                </a:r>
                <a:r>
                  <a:rPr lang="zh-CN" altLang="en-US" dirty="0"/>
                  <a:t>有足够的资本进行操作</a:t>
                </a:r>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212" t="-1569" r="-1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744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lstStyle/>
              <a:p>
                <a:r>
                  <a:rPr lang="zh-CN" altLang="en-US" dirty="0"/>
                  <a:t>在面对价格</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𝑙𝐿</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sub>
                        </m:sSub>
                      </m:den>
                    </m:f>
                  </m:oMath>
                </a14:m>
                <a:r>
                  <a:rPr lang="zh-CN" altLang="en-US" dirty="0"/>
                  <a:t>时，晚期消费者为何还会选择出售持有的消费品</a:t>
                </a:r>
                <a:endParaRPr lang="en-US" altLang="zh-CN" dirty="0"/>
              </a:p>
              <a:p>
                <a:pPr lvl="1"/>
                <a:r>
                  <a:rPr lang="zh-CN" altLang="en-US" dirty="0"/>
                  <a:t>因为此时仍然有利可图，根据假设可知</a:t>
                </a:r>
                <a:endParaRPr lang="en-US" altLang="zh-CN" dirty="0"/>
              </a:p>
              <a:p>
                <a:pPr marL="505460" lvl="1" indent="0" algn="ctr">
                  <a:buNone/>
                </a:pP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𝑙𝐿</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h</m:t>
                            </m:r>
                          </m:sub>
                        </m:sSub>
                      </m:den>
                    </m:f>
                  </m:oMath>
                </a14:m>
                <a:r>
                  <a:rPr lang="zh-CN" altLang="en-US" dirty="0"/>
                  <a:t> </a:t>
                </a:r>
                <a14:m>
                  <m:oMath xmlns:m="http://schemas.openxmlformats.org/officeDocument/2006/math">
                    <m:r>
                      <a:rPr lang="zh-CN" altLang="en-US" dirty="0">
                        <a:latin typeface="Cambria Math" panose="02040503050406030204" pitchFamily="18" charset="0"/>
                      </a:rPr>
                      <m:t>≤</m:t>
                    </m:r>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𝑅</m:t>
                        </m:r>
                      </m:e>
                      <m:sup>
                        <m:r>
                          <a:rPr lang="zh-CN" altLang="en-US" dirty="0">
                            <a:latin typeface="Cambria Math" panose="02040503050406030204" pitchFamily="18" charset="0"/>
                          </a:rPr>
                          <m:t>∗</m:t>
                        </m:r>
                      </m:sup>
                    </m:sSup>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𝑙𝐿</m:t>
                        </m:r>
                      </m:sub>
                    </m:sSub>
                  </m:oMath>
                </a14:m>
                <a:r>
                  <a:rPr lang="zh-CN" altLang="en-US" dirty="0"/>
                  <a:t>是否为</a:t>
                </a:r>
                <a:r>
                  <a:rPr lang="en-US" altLang="zh-CN" dirty="0"/>
                  <a:t>self-enforcing Nash coalition</a:t>
                </a:r>
              </a:p>
              <a:p>
                <a:pPr lvl="1"/>
                <a:r>
                  <a:rPr lang="zh-CN" altLang="en-US" dirty="0"/>
                  <a:t>具备信息优势的交易者拥有的资本总量为</a:t>
                </a:r>
                <a14:m>
                  <m:oMath xmlns:m="http://schemas.openxmlformats.org/officeDocument/2006/math">
                    <m:r>
                      <a:rPr lang="en-US" altLang="zh-CN" b="0" i="1" smtClean="0">
                        <a:latin typeface="Cambria Math" panose="02040503050406030204" pitchFamily="18" charset="0"/>
                      </a:rPr>
                      <m:t>𝑀</m:t>
                    </m:r>
                  </m:oMath>
                </a14:m>
                <a:r>
                  <a:rPr lang="zh-CN" altLang="en-US" dirty="0"/>
                  <a:t>，每个参与者可以出售</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𝑙𝐿</m:t>
                            </m:r>
                          </m:sub>
                        </m:sSub>
                      </m:num>
                      <m:den>
                        <m:r>
                          <a:rPr lang="en-US" altLang="zh-CN" b="0" i="1" smtClean="0">
                            <a:latin typeface="Cambria Math" panose="02040503050406030204" pitchFamily="18" charset="0"/>
                          </a:rPr>
                          <m:t>𝑀</m:t>
                        </m:r>
                      </m:den>
                    </m:f>
                    <m:r>
                      <a:rPr lang="zh-CN" altLang="en-US" i="1">
                        <a:latin typeface="Cambria Math" panose="02040503050406030204" pitchFamily="18" charset="0"/>
                      </a:rPr>
                      <m:t>单位</m:t>
                    </m:r>
                  </m:oMath>
                </a14:m>
                <a:r>
                  <a:rPr lang="zh-CN" altLang="en-US" dirty="0"/>
                  <a:t>资本，如果有人想要出售更多的资本，那么价格则无法继续维持在</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𝑙𝐿</m:t>
                        </m:r>
                      </m:sub>
                      <m:sup>
                        <m:r>
                          <a:rPr lang="en-US" altLang="zh-CN" i="1">
                            <a:latin typeface="Cambria Math" panose="02040503050406030204" pitchFamily="18" charset="0"/>
                          </a:rPr>
                          <m:t>∗</m:t>
                        </m:r>
                      </m:sup>
                    </m:sSubSup>
                    <m:r>
                      <a:rPr lang="zh-CN" altLang="en-US" i="1" smtClean="0">
                        <a:latin typeface="Cambria Math" panose="02040503050406030204" pitchFamily="18" charset="0"/>
                      </a:rPr>
                      <m:t>。</m:t>
                    </m:r>
                  </m:oMath>
                </a14:m>
                <a:r>
                  <a:rPr lang="zh-CN" altLang="en-US" dirty="0"/>
                  <a:t>新的市场价格将会揭示出真实的市场状态，使得晚期消费者不再愿意出售消费品</a:t>
                </a:r>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r="-1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691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a:xfrm>
                <a:off x="1122412" y="1207008"/>
                <a:ext cx="10058400" cy="5020537"/>
              </a:xfrm>
            </p:spPr>
            <p:txBody>
              <a:bodyPr>
                <a:normAutofit/>
              </a:bodyPr>
              <a:lstStyle/>
              <a:p>
                <a:r>
                  <a:rPr lang="en-US" altLang="zh-CN" dirty="0"/>
                  <a:t>Type-1</a:t>
                </a:r>
                <a:r>
                  <a:rPr lang="zh-CN" altLang="en-US" dirty="0"/>
                  <a:t>每单位资本的期望效用</a:t>
                </a:r>
                <a:endParaRPr lang="en-US" altLang="zh-CN" dirty="0"/>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pPr lvl="1"/>
                <a:endParaRPr lang="en-US" altLang="zh-CN" b="0" i="1" dirty="0">
                  <a:latin typeface="Cambria Math" panose="02040503050406030204" pitchFamily="18" charset="0"/>
                </a:endParaRPr>
              </a:p>
              <a:p>
                <a:pPr lvl="1"/>
                <a:endParaRPr lang="en-US" altLang="zh-CN" i="1" dirty="0">
                  <a:latin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𝑅</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𝑙</m:t>
                            </m:r>
                          </m:sub>
                        </m:sSub>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𝑙𝐿</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𝐿</m:t>
                            </m:r>
                          </m:sub>
                        </m:sSub>
                      </m:e>
                    </m:d>
                  </m:oMath>
                </a14:m>
                <a:r>
                  <a:rPr lang="zh-CN" altLang="en-US" dirty="0">
                    <a:latin typeface="Cambria Math" panose="02040503050406030204" pitchFamily="18" charset="0"/>
                  </a:rPr>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𝑚</m:t>
                        </m:r>
                      </m:sub>
                    </m:sSub>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𝑙𝐿</m:t>
                            </m:r>
                          </m:sub>
                        </m:sSub>
                      </m:num>
                      <m:den>
                        <m:r>
                          <a:rPr lang="en-US" altLang="zh-CN" i="1">
                            <a:latin typeface="Cambria Math" panose="02040503050406030204" pitchFamily="18" charset="0"/>
                          </a:rPr>
                          <m:t>𝑀</m:t>
                        </m:r>
                      </m:den>
                    </m:f>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𝑁</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en-US" altLang="zh-CN" i="1">
                            <a:latin typeface="Cambria Math" panose="02040503050406030204" pitchFamily="18" charset="0"/>
                          </a:rPr>
                          <m:t>)</m:t>
                        </m:r>
                      </m:num>
                      <m:den>
                        <m:r>
                          <a:rPr lang="en-US" altLang="zh-CN" b="0" i="1" smtClean="0">
                            <a:latin typeface="Cambria Math" panose="02040503050406030204" pitchFamily="18" charset="0"/>
                          </a:rPr>
                          <m:t>𝑀</m:t>
                        </m:r>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sub>
                        </m:sSub>
                        <m:r>
                          <a:rPr lang="en-US" altLang="zh-CN" i="1">
                            <a:latin typeface="Cambria Math" panose="02040503050406030204" pitchFamily="18" charset="0"/>
                          </a:rPr>
                          <m:t>)</m:t>
                        </m:r>
                      </m:den>
                    </m:f>
                  </m:oMath>
                </a14:m>
                <a:endParaRPr lang="en-US" altLang="zh-CN" dirty="0">
                  <a:latin typeface="Cambria Math" panose="02040503050406030204" pitchFamily="18" charset="0"/>
                </a:endParaRPr>
              </a:p>
              <a:p>
                <a:pPr lvl="1"/>
                <a:r>
                  <a:rPr lang="zh-CN" altLang="en-US" dirty="0"/>
                  <a:t>根据假设</a:t>
                </a:r>
                <a14:m>
                  <m:oMath xmlns:m="http://schemas.openxmlformats.org/officeDocument/2006/math">
                    <m:f>
                      <m:fPr>
                        <m:ctrlPr>
                          <a:rPr lang="zh-CN" altLang="en-US" i="1" dirty="0" smtClean="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den>
                    </m:f>
                    <m:r>
                      <a:rPr lang="zh-CN" altLang="en-US" i="0" dirty="0">
                        <a:latin typeface="Cambria Math" panose="02040503050406030204" pitchFamily="18" charset="0"/>
                      </a:rPr>
                      <m:t>&gt;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r>
                      <a:rPr lang="zh-CN" altLang="en-US" i="1" dirty="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𝑙𝐿</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r>
                              <a:rPr lang="en-US" altLang="zh-CN" i="1">
                                <a:latin typeface="Cambria Math" panose="02040503050406030204" pitchFamily="18" charset="0"/>
                              </a:rPr>
                              <m:t>)</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sub>
                        </m:sSub>
                      </m:den>
                    </m:f>
                  </m:oMath>
                </a14:m>
                <a:r>
                  <a:rPr lang="zh-CN" altLang="en-US" dirty="0"/>
                  <a:t>，有</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𝐿</m:t>
                        </m:r>
                      </m:sub>
                    </m:sSub>
                    <m:r>
                      <a:rPr lang="en-US" altLang="zh-CN" i="0" dirty="0">
                        <a:latin typeface="Cambria Math" panose="02040503050406030204" pitchFamily="18" charset="0"/>
                      </a:rPr>
                      <m:t>&lt;</m:t>
                    </m:r>
                    <m:sSubSup>
                      <m:sSubSupPr>
                        <m:ctrlPr>
                          <a:rPr lang="en-US" altLang="zh-CN" i="1" dirty="0">
                            <a:solidFill>
                              <a:srgbClr val="836967"/>
                            </a:solidFill>
                            <a:latin typeface="Cambria Math" panose="02040503050406030204" pitchFamily="18" charset="0"/>
                          </a:rPr>
                        </m:ctrlPr>
                      </m:sSubSupPr>
                      <m:e>
                        <m:r>
                          <a:rPr lang="en-US" altLang="zh-CN" i="1" dirty="0">
                            <a:latin typeface="Cambria Math" panose="02040503050406030204" pitchFamily="18" charset="0"/>
                          </a:rPr>
                          <m:t>𝑃</m:t>
                        </m:r>
                      </m:e>
                      <m:sub>
                        <m:r>
                          <a:rPr lang="en-US" altLang="zh-CN" i="1" dirty="0">
                            <a:latin typeface="Cambria Math" panose="02040503050406030204" pitchFamily="18" charset="0"/>
                          </a:rPr>
                          <m:t>𝑙𝐿</m:t>
                        </m:r>
                      </m:sub>
                      <m:sup>
                        <m:r>
                          <a:rPr lang="en-US" altLang="zh-CN" i="0" dirty="0">
                            <a:latin typeface="Cambria Math" panose="02040503050406030204" pitchFamily="18" charset="0"/>
                          </a:rPr>
                          <m:t>∗</m:t>
                        </m:r>
                      </m:sup>
                    </m:sSubSup>
                  </m:oMath>
                </a14:m>
                <a:endParaRPr lang="en-US" altLang="zh-CN" dirty="0"/>
              </a:p>
              <a:p>
                <a:pPr lvl="1"/>
                <a:r>
                  <a:rPr lang="zh-CN" altLang="en-US" dirty="0"/>
                  <a:t>又有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&gt;0</m:t>
                    </m:r>
                  </m:oMath>
                </a14:m>
                <a:r>
                  <a:rPr lang="zh-CN" altLang="en-US" dirty="0"/>
                  <a:t>，所以</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𝑙</m:t>
                            </m:r>
                          </m:sub>
                        </m:sSub>
                      </m:num>
                      <m:den>
                        <m:r>
                          <a:rPr lang="en-US" altLang="zh-CN" i="1">
                            <a:latin typeface="Cambria Math" panose="02040503050406030204" pitchFamily="18" charset="0"/>
                          </a:rPr>
                          <m:t>2</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𝑙𝐿</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𝐿</m:t>
                            </m:r>
                          </m:sub>
                        </m:sSub>
                      </m:e>
                    </m:d>
                  </m:oMath>
                </a14:m>
                <a:endParaRPr lang="en-US" altLang="zh-CN" dirty="0">
                  <a:latin typeface="Cambria Math" panose="02040503050406030204" pitchFamily="18" charset="0"/>
                </a:endParaRPr>
              </a:p>
              <a:p>
                <a:r>
                  <a:rPr lang="en-US" altLang="zh-CN" dirty="0"/>
                  <a:t>Type-2&amp;3</a:t>
                </a:r>
                <a:r>
                  <a:rPr lang="zh-CN" altLang="en-US" dirty="0"/>
                  <a:t>每单位资本的期望效用</a:t>
                </a:r>
                <a:endParaRPr lang="en-US" altLang="zh-CN" dirty="0"/>
              </a:p>
              <a:p>
                <a:pPr lvl="1"/>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𝑅</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𝑙</m:t>
                            </m:r>
                          </m:sub>
                        </m:sSub>
                      </m:num>
                      <m:den>
                        <m:r>
                          <a:rPr lang="en-US" altLang="zh-CN" b="0" i="1" smtClean="0">
                            <a:latin typeface="Cambria Math" panose="02040503050406030204" pitchFamily="18" charset="0"/>
                          </a:rPr>
                          <m:t>2</m:t>
                        </m:r>
                      </m:den>
                    </m:f>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e>
                        </m:d>
                      </m:num>
                      <m:den>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h</m:t>
                                </m:r>
                              </m:sub>
                            </m:sSub>
                          </m:e>
                        </m:d>
                      </m:den>
                    </m:f>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𝑙𝐿</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𝐿</m:t>
                            </m:r>
                          </m:sub>
                        </m:sSub>
                      </m:e>
                    </m:d>
                  </m:oMath>
                </a14:m>
                <a:endParaRPr lang="en-US" altLang="zh-CN" b="0"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xfrm>
                <a:off x="1122412" y="1207008"/>
                <a:ext cx="10058400" cy="5020537"/>
              </a:xfrm>
              <a:blipFill>
                <a:blip r:embed="rId3"/>
                <a:stretch>
                  <a:fillRect l="-1212" t="-1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格 4">
                <a:extLst>
                  <a:ext uri="{FF2B5EF4-FFF2-40B4-BE49-F238E27FC236}">
                    <a16:creationId xmlns:a16="http://schemas.microsoft.com/office/drawing/2014/main" id="{61E670DE-BE42-4C5F-8B11-A0E9F579EE98}"/>
                  </a:ext>
                </a:extLst>
              </p:cNvPr>
              <p:cNvGraphicFramePr>
                <a:graphicFrameLocks noGrp="1"/>
              </p:cNvGraphicFramePr>
              <p:nvPr>
                <p:extLst>
                  <p:ext uri="{D42A27DB-BD31-4B8C-83A1-F6EECF244321}">
                    <p14:modId xmlns:p14="http://schemas.microsoft.com/office/powerpoint/2010/main" val="2042133851"/>
                  </p:ext>
                </p:extLst>
              </p:nvPr>
            </p:nvGraphicFramePr>
            <p:xfrm>
              <a:off x="2030341" y="1738590"/>
              <a:ext cx="8889908" cy="1616837"/>
            </p:xfrm>
            <a:graphic>
              <a:graphicData uri="http://schemas.openxmlformats.org/drawingml/2006/table">
                <a:tbl>
                  <a:tblPr firstRow="1" bandRow="1">
                    <a:tableStyleId>{5C22544A-7EE6-4342-B048-85BDC9FD1C3A}</a:tableStyleId>
                  </a:tblPr>
                  <a:tblGrid>
                    <a:gridCol w="1605686">
                      <a:extLst>
                        <a:ext uri="{9D8B030D-6E8A-4147-A177-3AD203B41FA5}">
                          <a16:colId xmlns:a16="http://schemas.microsoft.com/office/drawing/2014/main" val="2726843418"/>
                        </a:ext>
                      </a:extLst>
                    </a:gridCol>
                    <a:gridCol w="2239256">
                      <a:extLst>
                        <a:ext uri="{9D8B030D-6E8A-4147-A177-3AD203B41FA5}">
                          <a16:colId xmlns:a16="http://schemas.microsoft.com/office/drawing/2014/main" val="3511559112"/>
                        </a:ext>
                      </a:extLst>
                    </a:gridCol>
                    <a:gridCol w="1608083">
                      <a:extLst>
                        <a:ext uri="{9D8B030D-6E8A-4147-A177-3AD203B41FA5}">
                          <a16:colId xmlns:a16="http://schemas.microsoft.com/office/drawing/2014/main" val="381556745"/>
                        </a:ext>
                      </a:extLst>
                    </a:gridCol>
                    <a:gridCol w="1576552">
                      <a:extLst>
                        <a:ext uri="{9D8B030D-6E8A-4147-A177-3AD203B41FA5}">
                          <a16:colId xmlns:a16="http://schemas.microsoft.com/office/drawing/2014/main" val="2539849367"/>
                        </a:ext>
                      </a:extLst>
                    </a:gridCol>
                    <a:gridCol w="1860331">
                      <a:extLst>
                        <a:ext uri="{9D8B030D-6E8A-4147-A177-3AD203B41FA5}">
                          <a16:colId xmlns:a16="http://schemas.microsoft.com/office/drawing/2014/main" val="227429753"/>
                        </a:ext>
                      </a:extLst>
                    </a:gridCol>
                  </a:tblGrid>
                  <a:tr h="385248">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=0</m:t>
                                </m:r>
                              </m:oMath>
                            </m:oMathPara>
                          </a14:m>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oMath>
                            </m:oMathPara>
                          </a14:m>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352957019"/>
                      </a:ext>
                    </a:extLst>
                  </a:tr>
                  <a:tr h="489147">
                    <a:tc v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sz="1800" i="1" smtClean="0">
                                        <a:latin typeface="Cambria Math" panose="02040503050406030204" pitchFamily="18" charset="0"/>
                                      </a:rPr>
                                    </m:ctrlPr>
                                  </m:dPr>
                                  <m:e>
                                    <m:r>
                                      <a:rPr lang="en-US" altLang="zh-CN" sz="1800" i="1" smtClean="0">
                                        <a:latin typeface="Cambria Math" panose="02040503050406030204" pitchFamily="18" charset="0"/>
                                      </a:rPr>
                                      <m:t>𝑙</m:t>
                                    </m:r>
                                    <m:r>
                                      <a:rPr lang="en-US" altLang="zh-CN" sz="1800" i="1" smtClean="0">
                                        <a:latin typeface="Cambria Math" panose="02040503050406030204" pitchFamily="18" charset="0"/>
                                      </a:rPr>
                                      <m:t>,</m:t>
                                    </m:r>
                                    <m:r>
                                      <a:rPr lang="en-US" altLang="zh-CN" sz="1800" i="1" smtClean="0">
                                        <a:latin typeface="Cambria Math" panose="02040503050406030204" pitchFamily="18" charset="0"/>
                                      </a:rPr>
                                      <m:t>𝐿</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b="0" i="1" smtClean="0">
                                                <a:latin typeface="Cambria Math" panose="02040503050406030204" pitchFamily="18" charset="0"/>
                                              </a:rPr>
                                              <m:t>𝑙</m:t>
                                            </m:r>
                                          </m:sub>
                                        </m:sSub>
                                      </m:num>
                                      <m:den>
                                        <m:r>
                                          <a:rPr lang="en-US" altLang="zh-CN" sz="1800" b="0" i="1" smtClean="0">
                                            <a:latin typeface="Cambria Math" panose="02040503050406030204" pitchFamily="18" charset="0"/>
                                          </a:rPr>
                                          <m:t>2</m:t>
                                        </m:r>
                                      </m:den>
                                    </m:f>
                                  </m:e>
                                </m:d>
                              </m:oMath>
                            </m:oMathPara>
                          </a14:m>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sz="1800" i="1" smtClean="0">
                                        <a:latin typeface="Cambria Math" panose="02040503050406030204" pitchFamily="18" charset="0"/>
                                      </a:rPr>
                                    </m:ctrlPr>
                                  </m:dPr>
                                  <m:e>
                                    <m:r>
                                      <a:rPr lang="en-US" altLang="zh-CN" sz="1800" i="1" smtClean="0">
                                        <a:latin typeface="Cambria Math" panose="02040503050406030204" pitchFamily="18" charset="0"/>
                                      </a:rPr>
                                      <m:t>𝑙</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b="0" i="1" smtClean="0">
                                                <a:latin typeface="Cambria Math" panose="02040503050406030204" pitchFamily="18" charset="0"/>
                                              </a:rPr>
                                              <m:t>𝑙</m:t>
                                            </m:r>
                                          </m:sub>
                                        </m:sSub>
                                      </m:num>
                                      <m:den>
                                        <m:r>
                                          <a:rPr lang="en-US" altLang="zh-CN" sz="1800" b="0" i="1" smtClean="0">
                                            <a:latin typeface="Cambria Math" panose="02040503050406030204" pitchFamily="18" charset="0"/>
                                          </a:rPr>
                                          <m:t>2</m:t>
                                        </m:r>
                                      </m:den>
                                    </m:f>
                                  </m:e>
                                </m:d>
                              </m:oMath>
                            </m:oMathPara>
                          </a14:m>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14:m>
                            <m:oMathPara xmlns:m="http://schemas.openxmlformats.org/officeDocument/2006/math">
                              <m:oMathParaPr>
                                <m:jc m:val="center"/>
                              </m:oMathParaPr>
                              <m:oMath xmlns:m="http://schemas.openxmlformats.org/officeDocument/2006/math">
                                <m:d>
                                  <m:dPr>
                                    <m:begChr m:val="{"/>
                                    <m:endChr m:val="}"/>
                                    <m:ctrlPr>
                                      <a:rPr lang="en-US" altLang="zh-CN" sz="1800" i="1" smtClean="0">
                                        <a:latin typeface="Cambria Math" panose="02040503050406030204" pitchFamily="18" charset="0"/>
                                      </a:rPr>
                                    </m:ctrlPr>
                                  </m:dPr>
                                  <m:e>
                                    <m:r>
                                      <a:rPr lang="en-US" altLang="zh-CN" sz="1800" b="0" i="1" smtClean="0">
                                        <a:latin typeface="Cambria Math" panose="02040503050406030204" pitchFamily="18" charset="0"/>
                                      </a:rPr>
                                      <m:t>h</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𝐿</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b="0" i="1" smtClean="0">
                                                <a:latin typeface="Cambria Math" panose="02040503050406030204" pitchFamily="18" charset="0"/>
                                              </a:rPr>
                                              <m:t>h</m:t>
                                            </m:r>
                                          </m:sub>
                                        </m:sSub>
                                      </m:num>
                                      <m:den>
                                        <m:r>
                                          <a:rPr lang="en-US" altLang="zh-CN" sz="1800" b="0" i="1" smtClean="0">
                                            <a:latin typeface="Cambria Math" panose="02040503050406030204" pitchFamily="18" charset="0"/>
                                          </a:rPr>
                                          <m:t>2</m:t>
                                        </m:r>
                                      </m:den>
                                    </m:f>
                                  </m:e>
                                </m:d>
                              </m:oMath>
                            </m:oMathPara>
                          </a14:m>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sz="1800" i="1" smtClean="0">
                                        <a:latin typeface="Cambria Math" panose="02040503050406030204" pitchFamily="18" charset="0"/>
                                      </a:rPr>
                                    </m:ctrlPr>
                                  </m:dPr>
                                  <m:e>
                                    <m:r>
                                      <a:rPr lang="en-US" altLang="zh-CN" sz="1800" b="0" i="1" smtClean="0">
                                        <a:latin typeface="Cambria Math" panose="02040503050406030204" pitchFamily="18" charset="0"/>
                                      </a:rPr>
                                      <m:t>h</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𝑞</m:t>
                                            </m:r>
                                          </m:e>
                                          <m:sub>
                                            <m:r>
                                              <a:rPr lang="en-US" altLang="zh-CN" sz="1800" b="0" i="1" smtClean="0">
                                                <a:latin typeface="Cambria Math" panose="02040503050406030204" pitchFamily="18" charset="0"/>
                                              </a:rPr>
                                              <m:t>h</m:t>
                                            </m:r>
                                          </m:sub>
                                        </m:sSub>
                                      </m:num>
                                      <m:den>
                                        <m:r>
                                          <a:rPr lang="en-US" altLang="zh-CN" sz="1800" b="0" i="1" smtClean="0">
                                            <a:latin typeface="Cambria Math" panose="02040503050406030204" pitchFamily="18" charset="0"/>
                                          </a:rPr>
                                          <m:t>2</m:t>
                                        </m:r>
                                      </m:den>
                                    </m:f>
                                  </m:e>
                                </m:d>
                              </m:oMath>
                            </m:oMathPara>
                          </a14:m>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24179271"/>
                      </a:ext>
                    </a:extLst>
                  </a:tr>
                  <a:tr h="536720">
                    <a:tc>
                      <a:txBody>
                        <a:bodyPr/>
                        <a:lstStyle/>
                        <a:p>
                          <a:pPr algn="ctr"/>
                          <a:r>
                            <a:rPr lang="zh-CN" altLang="en-US" sz="1800" dirty="0"/>
                            <a:t>资本：</a:t>
                          </a:r>
                          <a14:m>
                            <m:oMath xmlns:m="http://schemas.openxmlformats.org/officeDocument/2006/math">
                              <m:r>
                                <a:rPr lang="zh-CN" altLang="en-US" sz="1800" i="1" smtClean="0">
                                  <a:latin typeface="Cambria Math" panose="02040503050406030204" pitchFamily="18" charset="0"/>
                                </a:rPr>
                                <m:t>𝑀</m:t>
                              </m:r>
                            </m:oMath>
                          </a14:m>
                          <a:endParaRPr lang="en-US" altLang="zh-CN" sz="1800" dirty="0"/>
                        </a:p>
                        <a:p>
                          <a:pPr algn="ctr"/>
                          <a:r>
                            <a:rPr lang="zh-CN" altLang="en-US" sz="1800" dirty="0"/>
                            <a:t>消费品：</a:t>
                          </a:r>
                          <a:r>
                            <a:rPr lang="en-US" altLang="zh-CN" sz="1800" dirty="0"/>
                            <a:t>0</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dirty="0"/>
                            <a:t>资本：</a:t>
                          </a:r>
                          <a14:m>
                            <m:oMath xmlns:m="http://schemas.openxmlformats.org/officeDocument/2006/math">
                              <m:r>
                                <a:rPr lang="zh-CN" altLang="en-US" sz="1800" i="1" smtClean="0">
                                  <a:latin typeface="Cambria Math" panose="02040503050406030204" pitchFamily="18" charset="0"/>
                                </a:rPr>
                                <m:t>𝑀</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𝑙𝐿</m:t>
                                  </m:r>
                                </m:sub>
                              </m:sSub>
                            </m:oMath>
                          </a14:m>
                          <a:endParaRPr lang="en-US" altLang="zh-CN" sz="1800" dirty="0"/>
                        </a:p>
                        <a:p>
                          <a:pPr algn="ctr"/>
                          <a:r>
                            <a:rPr lang="zh-CN" altLang="en-US" sz="1800" dirty="0"/>
                            <a:t>消费品：</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𝑀</m:t>
                                  </m:r>
                                </m:e>
                                <m:sub>
                                  <m:r>
                                    <a:rPr lang="en-US" altLang="zh-CN" sz="1800" b="0" i="1" smtClean="0">
                                      <a:latin typeface="Cambria Math" panose="02040503050406030204" pitchFamily="18" charset="0"/>
                                    </a:rPr>
                                    <m:t>𝑙𝐿</m:t>
                                  </m:r>
                                </m:sub>
                              </m:sSub>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𝑙𝐿</m:t>
                                  </m:r>
                                </m:sub>
                                <m:sup>
                                  <m:r>
                                    <a:rPr lang="en-US" altLang="zh-CN" sz="1800" b="0" i="1" smtClean="0">
                                      <a:latin typeface="Cambria Math" panose="02040503050406030204" pitchFamily="18" charset="0"/>
                                    </a:rPr>
                                    <m:t>∗</m:t>
                                  </m:r>
                                </m:sup>
                              </m:sSubSup>
                            </m:oMath>
                          </a14:m>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800" dirty="0"/>
                            <a:t>资本：</a:t>
                          </a:r>
                          <a14:m>
                            <m:oMath xmlns:m="http://schemas.openxmlformats.org/officeDocument/2006/math">
                              <m:r>
                                <a:rPr lang="zh-CN" altLang="en-US" sz="1800" i="1" smtClean="0">
                                  <a:latin typeface="Cambria Math" panose="02040503050406030204" pitchFamily="18" charset="0"/>
                                </a:rPr>
                                <m:t>𝑀</m:t>
                              </m:r>
                            </m:oMath>
                          </a14:m>
                          <a:endParaRPr lang="en-US" altLang="zh-CN" sz="1800" dirty="0"/>
                        </a:p>
                        <a:p>
                          <a:pPr algn="ctr"/>
                          <a:r>
                            <a:rPr lang="zh-CN" altLang="en-US" sz="1800" dirty="0"/>
                            <a:t>消费品：</a:t>
                          </a:r>
                          <a:r>
                            <a:rPr lang="en-US" altLang="zh-CN" sz="1800" dirty="0"/>
                            <a:t>0</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800" dirty="0"/>
                            <a:t>资本：</a:t>
                          </a:r>
                          <a14:m>
                            <m:oMath xmlns:m="http://schemas.openxmlformats.org/officeDocument/2006/math">
                              <m:r>
                                <a:rPr lang="zh-CN" altLang="en-US" sz="1800" i="1" smtClean="0">
                                  <a:latin typeface="Cambria Math" panose="02040503050406030204" pitchFamily="18" charset="0"/>
                                </a:rPr>
                                <m:t>𝑀</m:t>
                              </m:r>
                            </m:oMath>
                          </a14:m>
                          <a:endParaRPr lang="en-US" altLang="zh-CN" sz="1800" dirty="0"/>
                        </a:p>
                        <a:p>
                          <a:pPr algn="ctr"/>
                          <a:r>
                            <a:rPr lang="zh-CN" altLang="en-US" sz="1800" dirty="0"/>
                            <a:t>消费品：</a:t>
                          </a:r>
                          <a:r>
                            <a:rPr lang="en-US" altLang="zh-CN" sz="1800" dirty="0"/>
                            <a:t>0</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800" dirty="0"/>
                            <a:t>资本：</a:t>
                          </a:r>
                          <a14:m>
                            <m:oMath xmlns:m="http://schemas.openxmlformats.org/officeDocument/2006/math">
                              <m:r>
                                <a:rPr lang="zh-CN" altLang="en-US" sz="1800" i="1" smtClean="0">
                                  <a:latin typeface="Cambria Math" panose="02040503050406030204" pitchFamily="18" charset="0"/>
                                </a:rPr>
                                <m:t>𝑀</m:t>
                              </m:r>
                            </m:oMath>
                          </a14:m>
                          <a:endParaRPr lang="en-US" altLang="zh-CN" sz="1800" dirty="0"/>
                        </a:p>
                        <a:p>
                          <a:pPr algn="ctr"/>
                          <a:r>
                            <a:rPr lang="zh-CN" altLang="en-US" sz="1800" dirty="0"/>
                            <a:t>消费品：</a:t>
                          </a:r>
                          <a:r>
                            <a:rPr lang="en-US" altLang="zh-CN" sz="1800" dirty="0"/>
                            <a:t>0</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26788549"/>
                      </a:ext>
                    </a:extLst>
                  </a:tr>
                </a:tbl>
              </a:graphicData>
            </a:graphic>
          </p:graphicFrame>
        </mc:Choice>
        <mc:Fallback xmlns="">
          <p:graphicFrame>
            <p:nvGraphicFramePr>
              <p:cNvPr id="8" name="表格 4">
                <a:extLst>
                  <a:ext uri="{FF2B5EF4-FFF2-40B4-BE49-F238E27FC236}">
                    <a16:creationId xmlns:a16="http://schemas.microsoft.com/office/drawing/2014/main" id="{61E670DE-BE42-4C5F-8B11-A0E9F579EE98}"/>
                  </a:ext>
                </a:extLst>
              </p:cNvPr>
              <p:cNvGraphicFramePr>
                <a:graphicFrameLocks noGrp="1"/>
              </p:cNvGraphicFramePr>
              <p:nvPr>
                <p:extLst>
                  <p:ext uri="{D42A27DB-BD31-4B8C-83A1-F6EECF244321}">
                    <p14:modId xmlns:p14="http://schemas.microsoft.com/office/powerpoint/2010/main" val="2042133851"/>
                  </p:ext>
                </p:extLst>
              </p:nvPr>
            </p:nvGraphicFramePr>
            <p:xfrm>
              <a:off x="2030341" y="1738590"/>
              <a:ext cx="8889908" cy="1616837"/>
            </p:xfrm>
            <a:graphic>
              <a:graphicData uri="http://schemas.openxmlformats.org/drawingml/2006/table">
                <a:tbl>
                  <a:tblPr firstRow="1" bandRow="1">
                    <a:tableStyleId>{5C22544A-7EE6-4342-B048-85BDC9FD1C3A}</a:tableStyleId>
                  </a:tblPr>
                  <a:tblGrid>
                    <a:gridCol w="1605686">
                      <a:extLst>
                        <a:ext uri="{9D8B030D-6E8A-4147-A177-3AD203B41FA5}">
                          <a16:colId xmlns:a16="http://schemas.microsoft.com/office/drawing/2014/main" val="2726843418"/>
                        </a:ext>
                      </a:extLst>
                    </a:gridCol>
                    <a:gridCol w="2239256">
                      <a:extLst>
                        <a:ext uri="{9D8B030D-6E8A-4147-A177-3AD203B41FA5}">
                          <a16:colId xmlns:a16="http://schemas.microsoft.com/office/drawing/2014/main" val="3511559112"/>
                        </a:ext>
                      </a:extLst>
                    </a:gridCol>
                    <a:gridCol w="1608083">
                      <a:extLst>
                        <a:ext uri="{9D8B030D-6E8A-4147-A177-3AD203B41FA5}">
                          <a16:colId xmlns:a16="http://schemas.microsoft.com/office/drawing/2014/main" val="381556745"/>
                        </a:ext>
                      </a:extLst>
                    </a:gridCol>
                    <a:gridCol w="1576552">
                      <a:extLst>
                        <a:ext uri="{9D8B030D-6E8A-4147-A177-3AD203B41FA5}">
                          <a16:colId xmlns:a16="http://schemas.microsoft.com/office/drawing/2014/main" val="2539849367"/>
                        </a:ext>
                      </a:extLst>
                    </a:gridCol>
                    <a:gridCol w="1860331">
                      <a:extLst>
                        <a:ext uri="{9D8B030D-6E8A-4147-A177-3AD203B41FA5}">
                          <a16:colId xmlns:a16="http://schemas.microsoft.com/office/drawing/2014/main" val="227429753"/>
                        </a:ext>
                      </a:extLst>
                    </a:gridCol>
                  </a:tblGrid>
                  <a:tr h="396240">
                    <a:tc rowSpan="2">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9" t="-621" r="-453409" b="-75155"/>
                          </a:stretch>
                        </a:blipFill>
                      </a:tcPr>
                    </a:tc>
                    <a:tc gridSpan="4">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176" t="-1538" r="-167" b="-333846"/>
                          </a:stretch>
                        </a:blipFill>
                      </a:tcPr>
                    </a:tc>
                    <a:tc h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352957019"/>
                      </a:ext>
                    </a:extLst>
                  </a:tr>
                  <a:tr h="580517">
                    <a:tc vMerge="1">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2207" t="-68750" r="-226158" b="-126042"/>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39394" t="-68750" r="-214394" b="-126042"/>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45946" t="-68750" r="-118533" b="-126042"/>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8689" t="-68750" r="-656" b="-126042"/>
                          </a:stretch>
                        </a:blipFill>
                      </a:tcPr>
                    </a:tc>
                    <a:extLst>
                      <a:ext uri="{0D108BD9-81ED-4DB2-BD59-A6C34878D82A}">
                        <a16:rowId xmlns:a16="http://schemas.microsoft.com/office/drawing/2014/main" val="224179271"/>
                      </a:ext>
                    </a:extLst>
                  </a:tr>
                  <a:tr h="64008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9" t="-154286" r="-453409" b="-1523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2207" t="-154286" r="-226158" b="-1523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39394" t="-154286" r="-214394" b="-1523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45946" t="-154286" r="-118533" b="-1523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78689" t="-154286" r="-656" b="-15238"/>
                          </a:stretch>
                        </a:blipFill>
                      </a:tcPr>
                    </a:tc>
                    <a:extLst>
                      <a:ext uri="{0D108BD9-81ED-4DB2-BD59-A6C34878D82A}">
                        <a16:rowId xmlns:a16="http://schemas.microsoft.com/office/drawing/2014/main" val="326788549"/>
                      </a:ext>
                    </a:extLst>
                  </a:tr>
                </a:tbl>
              </a:graphicData>
            </a:graphic>
          </p:graphicFrame>
        </mc:Fallback>
      </mc:AlternateContent>
    </p:spTree>
    <p:extLst>
      <p:ext uri="{BB962C8B-B14F-4D97-AF65-F5344CB8AC3E}">
        <p14:creationId xmlns:p14="http://schemas.microsoft.com/office/powerpoint/2010/main" val="269973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私人流动性创造</a:t>
            </a:r>
            <a:r>
              <a:rPr lang="en-US" altLang="zh-CN" dirty="0"/>
              <a:t>-</a:t>
            </a:r>
            <a:r>
              <a:rPr lang="zh-CN" altLang="en-US" dirty="0"/>
              <a:t>银行金融中介</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15</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假设在银行在</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a:t>可以发行证券，其中无风险债务工具数量为</a:t>
                </a:r>
                <a14:m>
                  <m:oMath xmlns:m="http://schemas.openxmlformats.org/officeDocument/2006/math">
                    <m:r>
                      <a:rPr lang="en-US" altLang="zh-CN" b="0" i="1" smtClean="0">
                        <a:latin typeface="Cambria Math" panose="02040503050406030204" pitchFamily="18" charset="0"/>
                      </a:rPr>
                      <m:t>𝐷</m:t>
                    </m:r>
                  </m:oMath>
                </a14:m>
                <a:r>
                  <a:rPr lang="zh-CN" altLang="en-US" dirty="0"/>
                  <a:t>，权益工具为</a:t>
                </a:r>
                <a14:m>
                  <m:oMath xmlns:m="http://schemas.openxmlformats.org/officeDocument/2006/math">
                    <m:r>
                      <a:rPr lang="en-US" altLang="zh-CN" b="0" i="1" smtClean="0">
                        <a:latin typeface="Cambria Math" panose="02040503050406030204" pitchFamily="18" charset="0"/>
                      </a:rPr>
                      <m:t>𝐸</m:t>
                    </m:r>
                  </m:oMath>
                </a14:m>
                <a:r>
                  <a:rPr lang="zh-CN" altLang="en-US" dirty="0"/>
                  <a:t>，总资产</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在</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=2</m:t>
                    </m:r>
                  </m:oMath>
                </a14:m>
                <a:r>
                  <a:rPr lang="zh-CN" altLang="en-US" dirty="0"/>
                  <a:t>的价值为</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oMath>
                </a14:m>
                <a:endParaRPr lang="en-US" altLang="zh-CN" dirty="0"/>
              </a:p>
              <a:p>
                <a:r>
                  <a:rPr lang="zh-CN" altLang="en-US" dirty="0"/>
                  <a:t>为了保证发行的债务工具是无风险的，即在任何时候都可以对债权人进行足额偿付，需满足以下条件</a:t>
                </a:r>
                <a:endParaRPr lang="en-US" altLang="zh-CN" dirty="0"/>
              </a:p>
              <a:p>
                <a:pPr marL="505460" lvl="1" indent="0" algn="ctr">
                  <a:buNone/>
                </a:pPr>
                <a14:m>
                  <m:oMath xmlns:m="http://schemas.openxmlformats.org/officeDocument/2006/math">
                    <m:r>
                      <a:rPr lang="en-US" altLang="zh-CN" b="0" i="1" smtClean="0">
                        <a:latin typeface="Cambria Math" panose="02040503050406030204" pitchFamily="18" charset="0"/>
                      </a:rPr>
                      <m:t>𝐷</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𝐿</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𝐿</m:t>
                        </m:r>
                      </m:sub>
                    </m:sSub>
                  </m:oMath>
                </a14:m>
                <a:r>
                  <a:rPr lang="zh-CN" altLang="en-US" dirty="0"/>
                  <a:t>，即</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m:t>
                        </m:r>
                      </m:num>
                      <m:den>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𝐿</m:t>
                            </m:r>
                          </m:sub>
                        </m:sSub>
                      </m:num>
                      <m:den>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𝐷</m:t>
                            </m:r>
                          </m:sub>
                        </m:sSub>
                      </m:den>
                    </m:f>
                  </m:oMath>
                </a14:m>
                <a:r>
                  <a:rPr lang="zh-CN" altLang="en-US" dirty="0"/>
                  <a:t>或</a:t>
                </a:r>
                <a14:m>
                  <m:oMath xmlns:m="http://schemas.openxmlformats.org/officeDocument/2006/math">
                    <m:r>
                      <a:rPr lang="en-US" altLang="zh-CN" b="0" i="1" dirty="0" smtClean="0">
                        <a:latin typeface="Cambria Math" panose="02040503050406030204" pitchFamily="18" charset="0"/>
                      </a:rPr>
                      <m:t>𝐸</m:t>
                    </m:r>
                    <m:r>
                      <a:rPr lang="en-US" altLang="zh-CN" b="0" i="1"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𝐷</m:t>
                        </m:r>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𝑅</m:t>
                            </m:r>
                          </m:e>
                          <m:sub>
                            <m:r>
                              <a:rPr lang="en-US" altLang="zh-CN" b="0" i="1" dirty="0" smtClean="0">
                                <a:latin typeface="Cambria Math" panose="02040503050406030204" pitchFamily="18" charset="0"/>
                                <a:ea typeface="Cambria Math" panose="02040503050406030204" pitchFamily="18" charset="0"/>
                              </a:rPr>
                              <m:t>𝐷</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𝑅</m:t>
                            </m:r>
                          </m:e>
                          <m:sub>
                            <m:r>
                              <a:rPr lang="en-US" altLang="zh-CN" b="0" i="1" dirty="0" smtClean="0">
                                <a:latin typeface="Cambria Math" panose="02040503050406030204" pitchFamily="18" charset="0"/>
                                <a:ea typeface="Cambria Math" panose="02040503050406030204" pitchFamily="18" charset="0"/>
                              </a:rPr>
                              <m:t>𝐿</m:t>
                            </m:r>
                          </m:sub>
                        </m:sSub>
                        <m:r>
                          <a:rPr lang="en-US" altLang="zh-CN" b="0" i="1" dirty="0" smtClean="0">
                            <a:latin typeface="Cambria Math" panose="02040503050406030204" pitchFamily="18" charset="0"/>
                            <a:ea typeface="Cambria Math" panose="02040503050406030204" pitchFamily="18" charset="0"/>
                          </a:rPr>
                          <m:t>)</m:t>
                        </m:r>
                      </m:num>
                      <m:den>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𝑅</m:t>
                            </m:r>
                          </m:e>
                          <m:sub>
                            <m:r>
                              <a:rPr lang="en-US" altLang="zh-CN" b="0" i="1" dirty="0" smtClean="0">
                                <a:latin typeface="Cambria Math" panose="02040503050406030204" pitchFamily="18" charset="0"/>
                                <a:ea typeface="Cambria Math" panose="02040503050406030204" pitchFamily="18" charset="0"/>
                              </a:rPr>
                              <m:t>𝐿</m:t>
                            </m:r>
                          </m:sub>
                        </m:sSub>
                      </m:den>
                    </m:f>
                  </m:oMath>
                </a14:m>
                <a:endParaRPr lang="en-US" altLang="zh-CN" dirty="0"/>
              </a:p>
              <a:p>
                <a:r>
                  <a:rPr lang="zh-CN" altLang="en-US" dirty="0"/>
                  <a:t>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𝐷</m:t>
                        </m:r>
                      </m:sub>
                    </m:sSub>
                  </m:oMath>
                </a14:m>
                <a:r>
                  <a:rPr lang="zh-CN" altLang="en-US" dirty="0"/>
                  <a:t>足够高时，不具备信息优势的代理人则会选择购买银行发行的无风险债务工具</a:t>
                </a:r>
                <a:endParaRPr lang="en-US" altLang="zh-CN" dirty="0"/>
              </a:p>
              <a:p>
                <a:r>
                  <a:rPr lang="zh-CN" altLang="en-US" dirty="0"/>
                  <a:t>当具备信息优势的代理人也选择购买银行发行的权益工具，而非组成交易联盟时，那么在不完全信息股票市场中讨论的现象将不会存在</a:t>
                </a:r>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t="-1438"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9076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私人流动性创造</a:t>
            </a:r>
            <a:r>
              <a:rPr lang="en-US" altLang="zh-CN" dirty="0"/>
              <a:t>-</a:t>
            </a:r>
            <a:r>
              <a:rPr lang="zh-CN" altLang="en-US" dirty="0"/>
              <a:t>银行金融中介</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fontScale="92500"/>
              </a:bodyPr>
              <a:lstStyle/>
              <a:p>
                <a:pPr>
                  <a:lnSpc>
                    <a:spcPct val="120000"/>
                  </a:lnSpc>
                </a:pPr>
                <a:r>
                  <a:rPr lang="zh-CN" altLang="en-US" dirty="0"/>
                  <a:t>命题二：</a:t>
                </a:r>
                <a:r>
                  <a:rPr lang="en-US" altLang="zh-CN" dirty="0"/>
                  <a:t> </a:t>
                </a:r>
                <a:r>
                  <a:rPr lang="zh-CN" altLang="en-US" dirty="0"/>
                  <a:t>具备信息优势的交易者持有的资本与不具备信息优势的交易者持有的资本之比</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𝑁</m:t>
                        </m:r>
                      </m:den>
                    </m:f>
                  </m:oMath>
                </a14:m>
                <a:r>
                  <a:rPr lang="zh-CN" altLang="en-US" dirty="0"/>
                  <a:t>足够大，那么会存在一个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𝐷</m:t>
                        </m:r>
                      </m:sub>
                    </m:sSub>
                  </m:oMath>
                </a14:m>
                <a:r>
                  <a:rPr lang="zh-CN" altLang="en-US" dirty="0"/>
                  <a:t>，使得</a:t>
                </a:r>
                <a:endParaRPr lang="en-US" altLang="zh-CN" dirty="0"/>
              </a:p>
              <a:p>
                <a:pPr lvl="1">
                  <a:lnSpc>
                    <a:spcPct val="120000"/>
                  </a:lnSpc>
                </a:pPr>
                <a:r>
                  <a:rPr lang="zh-CN" altLang="en-US" dirty="0"/>
                  <a:t>债务工具是无风险的</a:t>
                </a:r>
                <a:endParaRPr lang="en-US" altLang="zh-CN" dirty="0"/>
              </a:p>
              <a:p>
                <a:pPr lvl="1">
                  <a:lnSpc>
                    <a:spcPct val="120000"/>
                  </a:lnSpc>
                </a:pPr>
                <a:r>
                  <a:rPr lang="zh-CN" altLang="en-US" dirty="0"/>
                  <a:t>不具备信息优势的交易者更偏好于购买银行的债务工具而非在股票市场投资</a:t>
                </a:r>
                <a:endParaRPr lang="en-US" altLang="zh-CN" dirty="0"/>
              </a:p>
              <a:p>
                <a:pPr lvl="1">
                  <a:lnSpc>
                    <a:spcPct val="120000"/>
                  </a:lnSpc>
                </a:pPr>
                <a:r>
                  <a:rPr lang="zh-CN" altLang="en-US" dirty="0"/>
                  <a:t>具备信息优势的交易者更偏好于购买银行的权益工具而非组建交易联盟</a:t>
                </a:r>
                <a:endParaRPr lang="en-US" altLang="zh-CN" dirty="0"/>
              </a:p>
              <a:p>
                <a:pPr>
                  <a:lnSpc>
                    <a:spcPct val="120000"/>
                  </a:lnSpc>
                </a:pP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𝑁</m:t>
                        </m:r>
                      </m:den>
                    </m:f>
                  </m:oMath>
                </a14:m>
                <a:r>
                  <a:rPr lang="zh-CN" altLang="en-US" dirty="0"/>
                  <a:t>越大，具备信息优势的代理人持有的资本就越多，从组建交易联盟中获得的额外收益就越小，吸引其投资于银行权益工具所需的资本回报率就越低</a:t>
                </a:r>
                <a:endParaRPr lang="en-US" altLang="zh-CN" dirty="0"/>
              </a:p>
              <a:p>
                <a:pPr>
                  <a:lnSpc>
                    <a:spcPct val="120000"/>
                  </a:lnSpc>
                </a:pPr>
                <a:r>
                  <a:rPr lang="zh-CN" altLang="en-US" dirty="0"/>
                  <a:t>如果银行股本所需资本回报率不高，则可以提高债务工具的回报率吸引流动性交易者进行投资</a:t>
                </a:r>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091" t="-654" r="-1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302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私人流动性创造</a:t>
            </a:r>
            <a:r>
              <a:rPr lang="en-US" altLang="zh-CN" dirty="0"/>
              <a:t>-</a:t>
            </a:r>
            <a:r>
              <a:rPr lang="zh-CN" altLang="en-US" dirty="0"/>
              <a:t>银行金融中介</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命题三：</a:t>
                </a:r>
                <a:r>
                  <a:rPr lang="en-US" altLang="zh-CN" dirty="0"/>
                  <a:t> </a:t>
                </a:r>
                <a:r>
                  <a:rPr lang="zh-CN" altLang="en-US" dirty="0"/>
                  <a:t>如果</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𝑀</m:t>
                        </m:r>
                      </m:num>
                      <m:den>
                        <m:r>
                          <a:rPr lang="en-US" altLang="zh-CN" b="0" i="1" smtClean="0">
                            <a:latin typeface="Cambria Math" panose="02040503050406030204" pitchFamily="18" charset="0"/>
                          </a:rPr>
                          <m:t>𝑁</m:t>
                        </m:r>
                      </m:den>
                    </m:f>
                  </m:oMath>
                </a14:m>
                <a:r>
                  <a:rPr lang="zh-CN" altLang="en-US" dirty="0"/>
                  <a:t>足够大，当下列情形成立时，那么市场就存在均衡</a:t>
                </a:r>
                <a:endParaRPr lang="en-US" altLang="zh-CN" dirty="0"/>
              </a:p>
              <a:p>
                <a:pPr lvl="1"/>
                <a:r>
                  <a:rPr lang="zh-CN" altLang="en-US" dirty="0"/>
                  <a:t>所有的流动性交易者都投资于银行发行的无风险债务工具</a:t>
                </a:r>
                <a:endParaRPr lang="en-US" altLang="zh-CN" dirty="0"/>
              </a:p>
              <a:p>
                <a:pPr lvl="1"/>
                <a:r>
                  <a:rPr lang="zh-CN" altLang="en-US" dirty="0"/>
                  <a:t>具备信息优势的交易者选择投资于银行发行的权益工具</a:t>
                </a:r>
                <a:endParaRPr lang="en-US" altLang="zh-CN" dirty="0"/>
              </a:p>
              <a:p>
                <a:r>
                  <a:rPr lang="zh-CN" altLang="en-US" dirty="0"/>
                  <a:t>在</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，早期消费者会选择出售持有的债券，买入消费品</a:t>
                </a:r>
                <a:endParaRPr lang="en-US" altLang="zh-CN" dirty="0"/>
              </a:p>
              <a:p>
                <a:r>
                  <a:rPr lang="zh-CN" altLang="en-US" dirty="0"/>
                  <a:t>在</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zh-CN" altLang="en-US" dirty="0"/>
                  <a:t>，晚期消费者会出售消费品，买入银行债券，而不是在股票市场上交易，因为只有在资本的收益率比较低时，具备信息优势的交易者才会出售他们持有的股票</a:t>
                </a:r>
                <a:endParaRPr lang="en-US" altLang="zh-CN" dirty="0"/>
              </a:p>
              <a:p>
                <a:r>
                  <a:rPr lang="zh-CN" altLang="en-US" dirty="0"/>
                  <a:t>因此，流动性交易者可以通过避免与具备信息优势的人做交易来保护自身的利益不受侵害</a:t>
                </a:r>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r="-1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969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私人流动性创造</a:t>
            </a:r>
            <a:r>
              <a:rPr lang="en-US" altLang="zh-CN" dirty="0"/>
              <a:t>-</a:t>
            </a:r>
            <a:r>
              <a:rPr lang="zh-CN" altLang="en-US" dirty="0"/>
              <a:t>公司</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lstStyle/>
              <a:p>
                <a:r>
                  <a:rPr lang="zh-CN" altLang="en-US" dirty="0"/>
                  <a:t>假设公司在</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a:t>也可以发行无风险债券</a:t>
                </a:r>
                <a:endParaRPr lang="en-US" altLang="zh-CN" dirty="0"/>
              </a:p>
              <a:p>
                <a:endParaRPr lang="en-US" altLang="zh-CN" dirty="0"/>
              </a:p>
              <a:p>
                <a:r>
                  <a:rPr lang="zh-CN" altLang="en-US" dirty="0"/>
                  <a:t>无风险债券的回报率为</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𝐷</m:t>
                        </m:r>
                      </m:sub>
                    </m:sSub>
                  </m:oMath>
                </a14:m>
                <a:endParaRPr lang="en-US" altLang="zh-CN" dirty="0"/>
              </a:p>
              <a:p>
                <a:pPr lvl="1"/>
                <a14:m>
                  <m:oMath xmlns:m="http://schemas.openxmlformats.org/officeDocument/2006/math">
                    <m:r>
                      <a:rPr lang="en-US" altLang="zh-CN" b="0" i="1" smtClean="0">
                        <a:latin typeface="Cambria Math" panose="02040503050406030204" pitchFamily="18" charset="0"/>
                      </a:rPr>
                      <m:t>𝐷</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𝐷</m:t>
                        </m:r>
                      </m:sub>
                    </m:sSub>
                    <m:r>
                      <a:rPr lang="en-US" altLang="zh-CN" i="1">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𝐿</m:t>
                        </m:r>
                      </m:sub>
                    </m:sSub>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𝐸</m:t>
                    </m:r>
                  </m:oMath>
                </a14:m>
                <a:endParaRPr lang="en-US" altLang="zh-CN" dirty="0"/>
              </a:p>
              <a:p>
                <a:pPr lvl="1"/>
                <a:r>
                  <a:rPr lang="zh-CN" altLang="en-US" dirty="0"/>
                  <a:t>公司的无风险债券与银行的无风险债券收益率应当相同</a:t>
                </a:r>
                <a:endParaRPr lang="en-US" altLang="zh-CN" dirty="0"/>
              </a:p>
              <a:p>
                <a:pPr lvl="1"/>
                <a:endParaRPr lang="en-US" altLang="zh-CN" dirty="0"/>
              </a:p>
              <a:p>
                <a:r>
                  <a:rPr lang="zh-CN" altLang="en-US" dirty="0"/>
                  <a:t>对公司发行无风险债券作用的讨论与银行类似</a:t>
                </a:r>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t="-1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79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存款保险制度</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19</a:t>
            </a:fld>
            <a:endParaRPr lang="zh-CN" altLang="en-US"/>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假设银行可能无法对其储户进行足额偿付，即</a:t>
                </a:r>
                <a:endParaRPr lang="en-US" altLang="zh-CN" dirty="0"/>
              </a:p>
              <a:p>
                <a:pPr marL="50546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𝐷</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𝐿</m:t>
                          </m:r>
                        </m:sub>
                      </m:sSub>
                    </m:oMath>
                  </m:oMathPara>
                </a14:m>
                <a:endParaRPr lang="en-US" altLang="zh-CN" dirty="0"/>
              </a:p>
              <a:p>
                <a:pPr marL="480060" indent="-342900"/>
                <a:r>
                  <a:rPr lang="zh-CN" altLang="en-US" dirty="0"/>
                  <a:t>如果银行在</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=2</m:t>
                    </m:r>
                  </m:oMath>
                </a14:m>
                <a:r>
                  <a:rPr lang="zh-CN" altLang="en-US" dirty="0"/>
                  <a:t>破产，那么政府可以对</a:t>
                </a:r>
                <a:r>
                  <a:rPr lang="en-US" altLang="zh-CN" dirty="0"/>
                  <a:t>Type-1&amp;3</a:t>
                </a:r>
                <a:r>
                  <a:rPr lang="zh-CN" altLang="en-US" dirty="0"/>
                  <a:t>（数量为</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r>
                  <a:rPr lang="zh-CN" altLang="en-US" dirty="0"/>
                  <a:t>）进行征税，税额为</a:t>
                </a:r>
                <a14:m>
                  <m:oMath xmlns:m="http://schemas.openxmlformats.org/officeDocument/2006/math">
                    <m:r>
                      <a:rPr lang="en-US" altLang="zh-CN" i="1">
                        <a:latin typeface="Cambria Math" panose="02040503050406030204" pitchFamily="18" charset="0"/>
                      </a:rPr>
                      <m:t>𝑇</m:t>
                    </m:r>
                  </m:oMath>
                </a14:m>
                <a:endParaRPr lang="en-US" altLang="zh-CN" dirty="0"/>
              </a:p>
              <a:p>
                <a:pPr marL="848360" lvl="1" indent="-342900"/>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𝐿</m:t>
                        </m:r>
                      </m:sub>
                    </m:sSub>
                  </m:oMath>
                </a14:m>
                <a:endParaRPr lang="en-US" altLang="zh-CN" dirty="0"/>
              </a:p>
              <a:p>
                <a:pPr marL="480060" indent="-342900"/>
                <a:r>
                  <a:rPr lang="zh-CN" altLang="en-US" dirty="0"/>
                  <a:t>每个人负担的税额不能超过持有的禀赋，即同时满足下列条件：</a:t>
                </a:r>
                <a:endParaRPr lang="en-US" altLang="zh-CN" dirty="0"/>
              </a:p>
              <a:p>
                <a:pPr marL="848360" lvl="1" indent="-342900"/>
                <a14:m>
                  <m:oMath xmlns:m="http://schemas.openxmlformats.org/officeDocument/2006/math">
                    <m:f>
                      <m:fPr>
                        <m:ctrlPr>
                          <a:rPr lang="en-US" altLang="zh-CN" i="1" dirty="0" smtClean="0">
                            <a:solidFill>
                              <a:srgbClr val="836967"/>
                            </a:solidFill>
                            <a:latin typeface="Cambria Math" panose="02040503050406030204" pitchFamily="18" charset="0"/>
                          </a:rPr>
                        </m:ctrlPr>
                      </m:fPr>
                      <m:num>
                        <m:r>
                          <a:rPr lang="en-US" altLang="zh-CN" i="1" dirty="0" smtClean="0">
                            <a:latin typeface="Cambria Math" panose="02040503050406030204" pitchFamily="18" charset="0"/>
                          </a:rPr>
                          <m:t>𝑇</m:t>
                        </m:r>
                      </m:num>
                      <m:den>
                        <m:r>
                          <a:rPr lang="en-US" altLang="zh-CN" i="1" dirty="0" smtClean="0">
                            <a:latin typeface="Cambria Math" panose="02040503050406030204" pitchFamily="18" charset="0"/>
                          </a:rPr>
                          <m:t>𝑀</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𝑁</m:t>
                        </m:r>
                        <m:d>
                          <m:dPr>
                            <m:ctrlPr>
                              <a:rPr lang="en-US" altLang="zh-CN" i="1" dirty="0" smtClean="0">
                                <a:solidFill>
                                  <a:srgbClr val="836967"/>
                                </a:solidFill>
                                <a:latin typeface="Cambria Math" panose="02040503050406030204" pitchFamily="18" charset="0"/>
                              </a:rPr>
                            </m:ctrlPr>
                          </m:dPr>
                          <m:e>
                            <m:r>
                              <a:rPr lang="en-US" altLang="zh-CN" i="0" dirty="0" smtClean="0">
                                <a:latin typeface="Cambria Math" panose="02040503050406030204" pitchFamily="18" charset="0"/>
                              </a:rPr>
                              <m:t>1−</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𝑖</m:t>
                                </m:r>
                              </m:sub>
                            </m:sSub>
                          </m:e>
                        </m:d>
                      </m:den>
                    </m:f>
                    <m:r>
                      <a:rPr lang="en-US" altLang="zh-CN" i="0" dirty="0" smtClean="0">
                        <a:latin typeface="Cambria Math" panose="02040503050406030204" pitchFamily="18" charset="0"/>
                      </a:rPr>
                      <m:t>&lt;</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2</m:t>
                        </m:r>
                      </m:sub>
                    </m:sSub>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𝑓𝑜𝑟</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oMath>
                </a14:m>
                <a:endParaRPr lang="en-US" altLang="zh-CN" b="0" dirty="0"/>
              </a:p>
              <a:p>
                <a:pPr marL="848360" lvl="1" indent="-342900"/>
                <a14:m>
                  <m:oMath xmlns:m="http://schemas.openxmlformats.org/officeDocument/2006/math">
                    <m:f>
                      <m:fPr>
                        <m:ctrlPr>
                          <a:rPr lang="en-US" altLang="zh-CN" i="1" dirty="0" smtClean="0">
                            <a:solidFill>
                              <a:srgbClr val="836967"/>
                            </a:solidFill>
                            <a:latin typeface="Cambria Math" panose="02040503050406030204" pitchFamily="18" charset="0"/>
                          </a:rPr>
                        </m:ctrlPr>
                      </m:fPr>
                      <m:num>
                        <m:r>
                          <a:rPr lang="en-US" altLang="zh-CN" i="1" dirty="0" smtClean="0">
                            <a:latin typeface="Cambria Math" panose="02040503050406030204" pitchFamily="18" charset="0"/>
                          </a:rPr>
                          <m:t>𝑇</m:t>
                        </m:r>
                      </m:num>
                      <m:den>
                        <m:r>
                          <a:rPr lang="en-US" altLang="zh-CN" i="1" dirty="0" smtClean="0">
                            <a:latin typeface="Cambria Math" panose="02040503050406030204" pitchFamily="18" charset="0"/>
                          </a:rPr>
                          <m:t>𝑀</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𝑁</m:t>
                        </m:r>
                        <m:d>
                          <m:dPr>
                            <m:ctrlPr>
                              <a:rPr lang="en-US" altLang="zh-CN" i="1" dirty="0" smtClean="0">
                                <a:solidFill>
                                  <a:srgbClr val="836967"/>
                                </a:solidFill>
                                <a:latin typeface="Cambria Math" panose="02040503050406030204" pitchFamily="18" charset="0"/>
                              </a:rPr>
                            </m:ctrlPr>
                          </m:dPr>
                          <m:e>
                            <m:r>
                              <a:rPr lang="en-US" altLang="zh-CN" i="0" dirty="0" smtClean="0">
                                <a:latin typeface="Cambria Math" panose="02040503050406030204" pitchFamily="18" charset="0"/>
                              </a:rPr>
                              <m:t>1−</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𝑖</m:t>
                                </m:r>
                              </m:sub>
                            </m:sSub>
                          </m:e>
                        </m:d>
                      </m:den>
                    </m:f>
                    <m:r>
                      <a:rPr lang="en-US" altLang="zh-CN" i="0" dirty="0" smtClean="0">
                        <a:latin typeface="Cambria Math" panose="02040503050406030204" pitchFamily="18" charset="0"/>
                      </a:rPr>
                      <m:t>&lt;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𝐷</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𝑒</m:t>
                        </m:r>
                      </m:e>
                      <m:sub>
                        <m:r>
                          <a:rPr lang="en-US" altLang="zh-CN" b="0" i="1" dirty="0" smtClean="0">
                            <a:latin typeface="Cambria Math" panose="02040503050406030204" pitchFamily="18" charset="0"/>
                          </a:rPr>
                          <m:t>1</m:t>
                        </m:r>
                      </m:sub>
                    </m:sSub>
                    <m:f>
                      <m:fPr>
                        <m:ctrlPr>
                          <a:rPr lang="en-US" altLang="zh-CN" b="0"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𝐷</m:t>
                            </m:r>
                          </m:sub>
                        </m:sSub>
                      </m:num>
                      <m:den>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𝑃</m:t>
                            </m:r>
                          </m:e>
                          <m:sub>
                            <m:r>
                              <a:rPr lang="en-US" altLang="zh-CN" b="0" i="1" dirty="0" smtClean="0">
                                <a:latin typeface="Cambria Math" panose="02040503050406030204" pitchFamily="18" charset="0"/>
                              </a:rPr>
                              <m:t>𝐷𝑖</m:t>
                            </m:r>
                          </m:sub>
                        </m:sSub>
                      </m:den>
                    </m:f>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𝑓𝑜𝑟</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oMath>
                </a14:m>
                <a:endParaRPr lang="en-US" altLang="zh-CN" b="0" dirty="0"/>
              </a:p>
              <a:p>
                <a:pPr marL="480060" indent="-342900"/>
                <a:r>
                  <a:rPr lang="zh-CN" altLang="en-US" dirty="0"/>
                  <a:t>如果银行没有倒闭，那么政府就对银行征收保险费，保险费的费率为</a:t>
                </a:r>
                <a14:m>
                  <m:oMath xmlns:m="http://schemas.openxmlformats.org/officeDocument/2006/math">
                    <m:r>
                      <a:rPr lang="en-US" altLang="zh-CN" b="0" i="1" smtClean="0">
                        <a:latin typeface="Cambria Math" panose="02040503050406030204" pitchFamily="18" charset="0"/>
                      </a:rPr>
                      <m:t>𝜙</m:t>
                    </m:r>
                  </m:oMath>
                </a14:m>
                <a:endParaRPr lang="en-US" altLang="zh-CN" dirty="0"/>
              </a:p>
              <a:p>
                <a:pPr marL="480060" indent="-342900"/>
                <a:endParaRPr lang="en-US" altLang="zh-CN" b="0" dirty="0"/>
              </a:p>
              <a:p>
                <a:pPr marL="480060" indent="-342900"/>
                <a:endParaRPr lang="en-US" altLang="zh-CN" dirty="0"/>
              </a:p>
            </p:txBody>
          </p:sp>
        </mc:Choice>
        <mc:Fallback>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212" t="-1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146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122412" y="1207008"/>
                <a:ext cx="10058400" cy="4468578"/>
              </a:xfrm>
            </p:spPr>
            <p:txBody>
              <a:bodyPr>
                <a:normAutofit/>
              </a:bodyPr>
              <a:lstStyle/>
              <a:p>
                <a:pPr>
                  <a:lnSpc>
                    <a:spcPct val="120000"/>
                  </a:lnSpc>
                </a:pPr>
                <a:r>
                  <a:rPr lang="zh-CN" altLang="en-US" dirty="0"/>
                  <a:t>时间：</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=0,1,2</m:t>
                    </m:r>
                  </m:oMath>
                </a14:m>
                <a:r>
                  <a:rPr lang="zh-CN" altLang="en-US" dirty="0"/>
                  <a:t>；单一商品经济</a:t>
                </a:r>
                <a:endParaRPr lang="en-US" altLang="zh-CN" dirty="0"/>
              </a:p>
              <a:p>
                <a:pPr>
                  <a:lnSpc>
                    <a:spcPct val="120000"/>
                  </a:lnSpc>
                </a:pPr>
                <a:r>
                  <a:rPr lang="zh-CN" altLang="en-US" dirty="0"/>
                  <a:t>偏好：三类代理人</a:t>
                </a:r>
                <a:endParaRPr lang="en-US" altLang="zh-CN" dirty="0"/>
              </a:p>
              <a:p>
                <a:pPr lvl="1">
                  <a:lnSpc>
                    <a:spcPct val="120000"/>
                  </a:lnSpc>
                </a:pPr>
                <a:r>
                  <a:rPr lang="en-US" altLang="zh-CN" dirty="0"/>
                  <a:t>Type-1</a:t>
                </a:r>
                <a:r>
                  <a:rPr lang="zh-CN" altLang="en-US" dirty="0"/>
                  <a:t>：</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a:t>偏好已知，</a:t>
                </a:r>
                <a:r>
                  <a:rPr lang="en-US" altLang="zh-CN" dirty="0"/>
                  <a:t> </a:t>
                </a:r>
                <a14:m>
                  <m:oMath xmlns:m="http://schemas.openxmlformats.org/officeDocument/2006/math">
                    <m:r>
                      <a:rPr lang="en-US" altLang="zh-CN" i="1">
                        <a:latin typeface="Cambria Math" panose="02040503050406030204" pitchFamily="18" charset="0"/>
                      </a:rPr>
                      <m:t>𝑈</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oMath>
                </a14:m>
                <a:endParaRPr lang="en-US" altLang="zh-CN" dirty="0"/>
              </a:p>
              <a:p>
                <a:pPr lvl="1">
                  <a:lnSpc>
                    <a:spcPct val="120000"/>
                  </a:lnSpc>
                </a:pPr>
                <a:r>
                  <a:rPr lang="en-US" altLang="zh-CN" dirty="0"/>
                  <a:t>Type-2</a:t>
                </a:r>
                <a:r>
                  <a:rPr lang="zh-CN" altLang="en-US" dirty="0"/>
                  <a:t>：</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a:t>偏好未知，</a:t>
                </a:r>
                <a:r>
                  <a:rPr lang="en-US" altLang="zh-CN" dirty="0"/>
                  <a:t> </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m:t>
                    </m:r>
                  </m:oMath>
                </a14:m>
                <a:r>
                  <a:rPr lang="zh-CN" altLang="en-US" dirty="0"/>
                  <a:t>偏好已知，</a:t>
                </a:r>
                <a:r>
                  <a:rPr lang="en-US" altLang="zh-CN" dirty="0"/>
                  <a:t> </a:t>
                </a:r>
                <a14:m>
                  <m:oMath xmlns:m="http://schemas.openxmlformats.org/officeDocument/2006/math">
                    <m:r>
                      <a:rPr lang="en-US" altLang="zh-CN" b="0" i="1" smtClean="0">
                        <a:solidFill>
                          <a:schemeClr val="tx1"/>
                        </a:solidFill>
                        <a:latin typeface="Cambria Math" panose="02040503050406030204" pitchFamily="18" charset="0"/>
                      </a:rPr>
                      <m:t>𝑈</m:t>
                    </m:r>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a:rPr lang="en-US" altLang="zh-CN" b="0" i="1" smtClean="0">
                            <a:solidFill>
                              <a:schemeClr val="tx1"/>
                            </a:solidFill>
                            <a:latin typeface="Cambria Math" panose="02040503050406030204" pitchFamily="18" charset="0"/>
                          </a:rPr>
                          <m:t>1</m:t>
                        </m:r>
                      </m:sub>
                    </m:sSub>
                  </m:oMath>
                </a14:m>
                <a:r>
                  <a:rPr lang="zh-CN" altLang="en-US" dirty="0"/>
                  <a:t>，</a:t>
                </a:r>
                <a:r>
                  <a:rPr lang="en-US" altLang="zh-CN" dirty="0"/>
                  <a:t> early consumer </a:t>
                </a:r>
              </a:p>
              <a:p>
                <a:pPr lvl="1">
                  <a:lnSpc>
                    <a:spcPct val="120000"/>
                  </a:lnSpc>
                </a:pPr>
                <a:r>
                  <a:rPr lang="en-US" altLang="zh-CN" dirty="0"/>
                  <a:t>Type-3</a:t>
                </a:r>
                <a:r>
                  <a:rPr lang="zh-CN" altLang="en-US" dirty="0"/>
                  <a:t>：</a:t>
                </a:r>
                <a:r>
                  <a:rPr lang="en-US" altLang="zh-CN" b="0" dirty="0"/>
                  <a:t>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a:t>偏好未知，</a:t>
                </a:r>
                <a:r>
                  <a:rPr lang="en-US" altLang="zh-CN" dirty="0"/>
                  <a:t> </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m:t>
                    </m:r>
                  </m:oMath>
                </a14:m>
                <a:r>
                  <a:rPr lang="zh-CN" altLang="en-US" dirty="0"/>
                  <a:t>偏好已知，</a:t>
                </a:r>
                <a:r>
                  <a:rPr lang="en-US" altLang="zh-CN" dirty="0"/>
                  <a:t> </a:t>
                </a:r>
                <a14:m>
                  <m:oMath xmlns:m="http://schemas.openxmlformats.org/officeDocument/2006/math">
                    <m:r>
                      <a:rPr lang="en-US" altLang="zh-CN" i="1">
                        <a:latin typeface="Cambria Math" panose="02040503050406030204" pitchFamily="18" charset="0"/>
                      </a:rPr>
                      <m:t>𝑈</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zh-CN" altLang="en-US" i="1">
                        <a:latin typeface="Cambria Math" panose="02040503050406030204" pitchFamily="18" charset="0"/>
                      </a:rPr>
                      <m:t>，</m:t>
                    </m:r>
                  </m:oMath>
                </a14:m>
                <a:r>
                  <a:rPr lang="en-US" altLang="zh-CN" dirty="0"/>
                  <a:t>late consumer</a:t>
                </a:r>
              </a:p>
              <a:p>
                <a:pPr lvl="2">
                  <a:lnSpc>
                    <a:spcPct val="120000"/>
                  </a:lnSpc>
                </a:pPr>
                <a:r>
                  <a:rPr lang="en-US" altLang="zh-CN" dirty="0"/>
                  <a:t>Type-2&amp;3</a:t>
                </a:r>
                <a:r>
                  <a:rPr lang="zh-CN" altLang="en-US" dirty="0"/>
                  <a:t>统称为流动性交易者（</a:t>
                </a:r>
                <a:r>
                  <a:rPr lang="en-US" altLang="zh-CN" dirty="0"/>
                  <a:t>liquidity traders</a:t>
                </a:r>
                <a:r>
                  <a:rPr lang="zh-CN" altLang="en-US" dirty="0"/>
                  <a:t>），数量为</a:t>
                </a:r>
                <a14:m>
                  <m:oMath xmlns:m="http://schemas.openxmlformats.org/officeDocument/2006/math">
                    <m:r>
                      <a:rPr lang="en-US" altLang="zh-CN" i="1" smtClean="0">
                        <a:latin typeface="Cambria Math" panose="02040503050406030204" pitchFamily="18" charset="0"/>
                      </a:rPr>
                      <m:t>𝑁</m:t>
                    </m:r>
                  </m:oMath>
                </a14:m>
                <a:endParaRPr lang="en-US" altLang="zh-CN" dirty="0"/>
              </a:p>
              <a:p>
                <a:pPr lvl="2">
                  <a:lnSpc>
                    <a:spcPct val="120000"/>
                  </a:lnSpc>
                </a:pP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 </m:t>
                    </m:r>
                  </m:oMath>
                </a14:m>
                <a:r>
                  <a:rPr lang="zh-CN" altLang="en-US" dirty="0"/>
                  <a:t>：</a:t>
                </a:r>
                <a:r>
                  <a:rPr lang="en-US" altLang="zh-CN" dirty="0"/>
                  <a:t>Type-2</a:t>
                </a:r>
                <a:r>
                  <a:rPr lang="zh-CN" altLang="en-US" dirty="0"/>
                  <a:t>在</a:t>
                </a:r>
                <a:r>
                  <a:rPr lang="en-US" altLang="zh-CN" dirty="0"/>
                  <a:t>liquidity traders</a:t>
                </a:r>
                <a:r>
                  <a:rPr lang="zh-CN" altLang="en-US" dirty="0"/>
                  <a:t>中的占比</a:t>
                </a:r>
                <a:endParaRPr lang="en-US" altLang="zh-CN" dirty="0"/>
              </a:p>
              <a:p>
                <a:pPr lvl="2">
                  <a:lnSpc>
                    <a:spcPct val="120000"/>
                  </a:lnSpc>
                </a:pP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𝑖</m:t>
                        </m:r>
                      </m:sub>
                    </m:sSub>
                  </m:oMath>
                </a14:m>
                <a:r>
                  <a:rPr lang="zh-CN" altLang="en-US" dirty="0"/>
                  <a:t>的取值可能为</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h</m:t>
                        </m:r>
                      </m:sub>
                    </m:sSub>
                    <m:r>
                      <a:rPr lang="zh-CN" altLang="en-US" i="1" dirty="0" smtClean="0">
                        <a:latin typeface="Cambria Math" panose="02040503050406030204" pitchFamily="18" charset="0"/>
                      </a:rPr>
                      <m:t>，</m:t>
                    </m:r>
                  </m:oMath>
                </a14:m>
                <a:r>
                  <a:rPr lang="zh-CN" altLang="en-US" dirty="0"/>
                  <a:t>概率为</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b="0" i="1" dirty="0" smtClean="0">
                            <a:latin typeface="Cambria Math" panose="02040503050406030204" pitchFamily="18" charset="0"/>
                          </a:rPr>
                          <m:t>h</m:t>
                        </m:r>
                      </m:sub>
                    </m:sSub>
                  </m:oMath>
                </a14:m>
                <a:r>
                  <a:rPr lang="zh-CN" altLang="en-US" dirty="0"/>
                  <a:t>，也可能为</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𝑙</m:t>
                        </m:r>
                      </m:sub>
                    </m:sSub>
                    <m:r>
                      <a:rPr lang="zh-CN" altLang="en-US" i="1" dirty="0">
                        <a:latin typeface="Cambria Math" panose="02040503050406030204" pitchFamily="18" charset="0"/>
                      </a:rPr>
                      <m:t>，</m:t>
                    </m:r>
                  </m:oMath>
                </a14:m>
                <a:r>
                  <a:rPr lang="zh-CN" altLang="en-US" dirty="0"/>
                  <a:t>概率为</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smtClean="0">
                            <a:latin typeface="Cambria Math" panose="02040503050406030204" pitchFamily="18" charset="0"/>
                          </a:rPr>
                          <m:t>𝑙</m:t>
                        </m:r>
                      </m:sub>
                    </m:sSub>
                  </m:oMath>
                </a14:m>
                <a:r>
                  <a:rPr lang="zh-CN" altLang="en-US" dirty="0"/>
                  <a:t>，</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h</m:t>
                        </m:r>
                      </m:sub>
                    </m:sSub>
                    <m:r>
                      <a:rPr lang="en-US" altLang="zh-CN" i="0" dirty="0" smtClean="0">
                        <a:latin typeface="Cambria Math" panose="02040503050406030204" pitchFamily="18" charset="0"/>
                      </a:rPr>
                      <m:t>&gt;</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𝑙</m:t>
                        </m:r>
                      </m:sub>
                    </m:sSub>
                  </m:oMath>
                </a14:m>
                <a:endParaRPr lang="en-US" altLang="zh-CN" sz="1800" dirty="0"/>
              </a:p>
              <a:p>
                <a:pPr lvl="1">
                  <a:buFont typeface="Wingdings" panose="05000000000000000000" pitchFamily="2" charset="2"/>
                  <a:buChar char="Ø"/>
                </a:pPr>
                <a:endParaRPr lang="en-US" altLang="zh-CN" sz="1800" i="1" dirty="0">
                  <a:latin typeface="Cambria Math" panose="02040503050406030204" pitchFamily="18" charset="0"/>
                </a:endParaRPr>
              </a:p>
              <a:p>
                <a:pPr lvl="1"/>
                <a:endParaRPr lang="en-US" altLang="zh-CN" sz="1800" dirty="0"/>
              </a:p>
              <a:p>
                <a:endParaRPr lang="zh-CN" altLang="en-US" sz="20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122412" y="1207008"/>
                <a:ext cx="10058400" cy="4468578"/>
              </a:xfrm>
              <a:blipFill>
                <a:blip r:embed="rId2"/>
                <a:stretch>
                  <a:fillRect l="-1212" t="-81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模型设定</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存款保险制度</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20</a:t>
            </a:fld>
            <a:endParaRPr lang="zh-CN" altLang="en-US"/>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银行权益持有人的期望收益为</a:t>
                </a:r>
                <a:r>
                  <a:rPr lang="en-US" altLang="zh-CN" dirty="0"/>
                  <a:t>:</a:t>
                </a:r>
              </a:p>
              <a:p>
                <a:pPr marL="414020" lvl="1"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𝐸</m:t>
                      </m:r>
                      <m:d>
                        <m:dPr>
                          <m:begChr m:val="["/>
                          <m:endChr m:val="]"/>
                          <m:ctrlPr>
                            <a:rPr lang="en-US" altLang="zh-CN" i="1" dirty="0" smtClean="0">
                              <a:solidFill>
                                <a:srgbClr val="836967"/>
                              </a:solidFill>
                              <a:latin typeface="Cambria Math" panose="02040503050406030204" pitchFamily="18" charset="0"/>
                            </a:rPr>
                          </m:ctrlPr>
                        </m:dPr>
                        <m:e>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𝐸</m:t>
                              </m:r>
                            </m:sub>
                          </m:sSub>
                        </m:e>
                      </m:d>
                      <m:r>
                        <a:rPr lang="en-US" altLang="zh-CN" i="1" dirty="0" smtClean="0">
                          <a:latin typeface="Cambria Math" panose="02040503050406030204" pitchFamily="18" charset="0"/>
                        </a:rPr>
                        <m:t>𝐸</m:t>
                      </m:r>
                      <m:r>
                        <a:rPr lang="en-US" altLang="zh-CN" i="0" dirty="0" smtClean="0">
                          <a:latin typeface="Cambria Math" panose="02040503050406030204" pitchFamily="18" charset="0"/>
                        </a:rPr>
                        <m:t>=</m:t>
                      </m:r>
                      <m:f>
                        <m:fPr>
                          <m:ctrlPr>
                            <a:rPr lang="en-US" altLang="zh-CN" i="1" dirty="0" smtClean="0">
                              <a:solidFill>
                                <a:srgbClr val="836967"/>
                              </a:solidFill>
                              <a:latin typeface="Cambria Math" panose="02040503050406030204" pitchFamily="18" charset="0"/>
                            </a:rPr>
                          </m:ctrlPr>
                        </m:fPr>
                        <m:num>
                          <m:r>
                            <a:rPr lang="en-US" altLang="zh-CN" i="0" dirty="0" smtClean="0">
                              <a:latin typeface="Cambria Math" panose="02040503050406030204" pitchFamily="18" charset="0"/>
                            </a:rPr>
                            <m:t>1</m:t>
                          </m:r>
                        </m:num>
                        <m:den>
                          <m:r>
                            <a:rPr lang="en-US" altLang="zh-CN" i="0" dirty="0" smtClean="0">
                              <a:latin typeface="Cambria Math" panose="02040503050406030204" pitchFamily="18" charset="0"/>
                            </a:rPr>
                            <m:t>2</m:t>
                          </m:r>
                        </m:den>
                      </m:f>
                      <m:d>
                        <m:dPr>
                          <m:begChr m:val="["/>
                          <m:endChr m:val="]"/>
                          <m:ctrlPr>
                            <a:rPr lang="en-US" altLang="zh-CN" i="1" dirty="0" smtClean="0">
                              <a:solidFill>
                                <a:srgbClr val="836967"/>
                              </a:solidFill>
                              <a:latin typeface="Cambria Math" panose="02040503050406030204" pitchFamily="18" charset="0"/>
                            </a:rPr>
                          </m:ctrlPr>
                        </m:dPr>
                        <m:e>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𝐻</m:t>
                              </m:r>
                            </m:sub>
                          </m:sSub>
                          <m:d>
                            <m:dPr>
                              <m:ctrlPr>
                                <a:rPr lang="en-US" altLang="zh-CN" i="1" dirty="0" smtClean="0">
                                  <a:solidFill>
                                    <a:srgbClr val="836967"/>
                                  </a:solidFill>
                                  <a:latin typeface="Cambria Math" panose="02040503050406030204" pitchFamily="18" charset="0"/>
                                </a:rPr>
                              </m:ctrlPr>
                            </m:dPr>
                            <m:e>
                              <m:r>
                                <a:rPr lang="en-US" altLang="zh-CN" i="1" dirty="0" smtClean="0">
                                  <a:latin typeface="Cambria Math" panose="02040503050406030204" pitchFamily="18" charset="0"/>
                                </a:rPr>
                                <m:t>𝐷</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𝐸</m:t>
                              </m:r>
                            </m:e>
                          </m:d>
                          <m:r>
                            <a:rPr lang="en-US" altLang="zh-CN" i="0" dirty="0" smtClean="0">
                              <a:latin typeface="Cambria Math" panose="02040503050406030204" pitchFamily="18" charset="0"/>
                            </a:rPr>
                            <m:t>−</m:t>
                          </m:r>
                          <m:d>
                            <m:dPr>
                              <m:ctrlPr>
                                <a:rPr lang="en-US" altLang="zh-CN" i="1" dirty="0" smtClean="0">
                                  <a:solidFill>
                                    <a:srgbClr val="836967"/>
                                  </a:solidFill>
                                  <a:latin typeface="Cambria Math" panose="02040503050406030204" pitchFamily="18" charset="0"/>
                                </a:rPr>
                              </m:ctrlPr>
                            </m:dPr>
                            <m:e>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𝐷</m:t>
                                  </m:r>
                                </m:sub>
                              </m:sSub>
                              <m:r>
                                <a:rPr lang="en-US" altLang="zh-CN" i="0" dirty="0" smtClean="0">
                                  <a:latin typeface="Cambria Math" panose="02040503050406030204" pitchFamily="18" charset="0"/>
                                </a:rPr>
                                <m:t>+</m:t>
                              </m:r>
                              <m:r>
                                <a:rPr lang="en-US" altLang="zh-CN" b="0" i="1" dirty="0" smtClean="0">
                                  <a:latin typeface="Cambria Math" panose="02040503050406030204" pitchFamily="18" charset="0"/>
                                </a:rPr>
                                <m:t>𝜙</m:t>
                              </m:r>
                            </m:e>
                          </m:d>
                          <m:r>
                            <a:rPr lang="en-US" altLang="zh-CN" i="1" dirty="0" smtClean="0">
                              <a:latin typeface="Cambria Math" panose="02040503050406030204" pitchFamily="18" charset="0"/>
                            </a:rPr>
                            <m:t>𝐷</m:t>
                          </m:r>
                        </m:e>
                      </m:d>
                      <m:r>
                        <a:rPr lang="en-US" altLang="zh-CN" i="0" dirty="0" smtClean="0">
                          <a:latin typeface="Cambria Math" panose="02040503050406030204" pitchFamily="18" charset="0"/>
                        </a:rPr>
                        <m:t>+</m:t>
                      </m:r>
                      <m:f>
                        <m:fPr>
                          <m:ctrlPr>
                            <a:rPr lang="en-US" altLang="zh-CN" i="1" dirty="0" smtClean="0">
                              <a:solidFill>
                                <a:srgbClr val="836967"/>
                              </a:solidFill>
                              <a:latin typeface="Cambria Math" panose="02040503050406030204" pitchFamily="18" charset="0"/>
                            </a:rPr>
                          </m:ctrlPr>
                        </m:fPr>
                        <m:num>
                          <m:r>
                            <a:rPr lang="en-US" altLang="zh-CN" i="0" dirty="0" smtClean="0">
                              <a:latin typeface="Cambria Math" panose="02040503050406030204" pitchFamily="18" charset="0"/>
                            </a:rPr>
                            <m:t>1</m:t>
                          </m:r>
                        </m:num>
                        <m:den>
                          <m:r>
                            <a:rPr lang="en-US" altLang="zh-CN" i="0" dirty="0" smtClean="0">
                              <a:latin typeface="Cambria Math" panose="02040503050406030204" pitchFamily="18" charset="0"/>
                            </a:rPr>
                            <m:t>2</m:t>
                          </m:r>
                        </m:den>
                      </m:f>
                      <m:r>
                        <a:rPr lang="en-US" altLang="zh-CN" i="0" dirty="0" smtClean="0">
                          <a:latin typeface="Cambria Math" panose="02040503050406030204" pitchFamily="18" charset="0"/>
                        </a:rPr>
                        <m:t>⋅0</m:t>
                      </m:r>
                    </m:oMath>
                  </m:oMathPara>
                </a14:m>
                <a:endParaRPr lang="en-US" altLang="zh-CN" dirty="0"/>
              </a:p>
              <a:p>
                <a:r>
                  <a:rPr lang="zh-CN" altLang="en-US" dirty="0"/>
                  <a:t>当银行未破产时缴纳的保费与破产时获得的偿付相等，那么就可以求解出公平费率，即</a:t>
                </a:r>
                <a:endParaRPr lang="en-US" altLang="zh-CN" dirty="0"/>
              </a:p>
              <a:p>
                <a:pPr marL="414020" lvl="1" indent="0" algn="ctr">
                  <a:buNone/>
                </a:pP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𝜙</m:t>
                    </m:r>
                    <m:r>
                      <m:rPr>
                        <m:sty m:val="p"/>
                      </m:rPr>
                      <a:rPr lang="en-US" altLang="zh-CN" b="0" i="0" dirty="0" smtClean="0">
                        <a:latin typeface="Cambria Math" panose="02040503050406030204" pitchFamily="18" charset="0"/>
                        <a:ea typeface="Cambria Math" panose="02040503050406030204" pitchFamily="18" charset="0"/>
                      </a:rPr>
                      <m:t>D</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𝑇</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𝐷</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𝐷</m:t>
                        </m:r>
                      </m:sub>
                    </m:sSub>
                    <m:r>
                      <a:rPr lang="en-US" altLang="zh-CN" i="0" dirty="0" smtClean="0">
                        <a:latin typeface="Cambria Math" panose="02040503050406030204" pitchFamily="18" charset="0"/>
                      </a:rPr>
                      <m:t>−</m:t>
                    </m:r>
                    <m:d>
                      <m:dPr>
                        <m:ctrlPr>
                          <a:rPr lang="en-US" altLang="zh-CN" i="1" dirty="0" smtClean="0">
                            <a:solidFill>
                              <a:srgbClr val="836967"/>
                            </a:solidFill>
                            <a:latin typeface="Cambria Math" panose="02040503050406030204" pitchFamily="18" charset="0"/>
                          </a:rPr>
                        </m:ctrlPr>
                      </m:dPr>
                      <m:e>
                        <m:r>
                          <a:rPr lang="en-US" altLang="zh-CN" b="0" i="1" dirty="0" smtClean="0">
                            <a:solidFill>
                              <a:srgbClr val="836967"/>
                            </a:solidFill>
                            <a:latin typeface="Cambria Math" panose="02040503050406030204" pitchFamily="18" charset="0"/>
                          </a:rPr>
                          <m:t>𝐷</m:t>
                        </m:r>
                        <m:r>
                          <a:rPr lang="en-US" altLang="zh-CN" b="0" i="1" dirty="0" smtClean="0">
                            <a:solidFill>
                              <a:srgbClr val="836967"/>
                            </a:solidFill>
                            <a:latin typeface="Cambria Math" panose="02040503050406030204" pitchFamily="18" charset="0"/>
                          </a:rPr>
                          <m:t>+</m:t>
                        </m:r>
                        <m:r>
                          <a:rPr lang="en-US" altLang="zh-CN" b="0" i="1" dirty="0" smtClean="0">
                            <a:solidFill>
                              <a:srgbClr val="836967"/>
                            </a:solidFill>
                            <a:latin typeface="Cambria Math" panose="02040503050406030204" pitchFamily="18" charset="0"/>
                          </a:rPr>
                          <m:t>𝐸</m:t>
                        </m:r>
                      </m:e>
                    </m:d>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𝐿</m:t>
                        </m:r>
                      </m:sub>
                    </m:sSub>
                    <m:r>
                      <a:rPr lang="zh-CN" altLang="en-US" i="1" dirty="0">
                        <a:latin typeface="Cambria Math" panose="02040503050406030204" pitchFamily="18" charset="0"/>
                      </a:rPr>
                      <m:t>，</m:t>
                    </m:r>
                  </m:oMath>
                </a14:m>
                <a:r>
                  <a:rPr lang="zh-CN" altLang="en-US" dirty="0"/>
                  <a:t>求解</a:t>
                </a:r>
                <a14:m>
                  <m:oMath xmlns:m="http://schemas.openxmlformats.org/officeDocument/2006/math">
                    <m:r>
                      <a:rPr lang="en-US" altLang="zh-CN" i="1" dirty="0" smtClean="0">
                        <a:latin typeface="Cambria Math" panose="02040503050406030204" pitchFamily="18" charset="0"/>
                      </a:rPr>
                      <m:t>𝜙</m:t>
                    </m:r>
                    <m:r>
                      <a:rPr lang="en-US" altLang="zh-CN" i="0" dirty="0" smtClean="0">
                        <a:latin typeface="Cambria Math" panose="02040503050406030204" pitchFamily="18" charset="0"/>
                      </a:rPr>
                      <m:t>=</m:t>
                    </m:r>
                    <m:func>
                      <m:funcPr>
                        <m:ctrlPr>
                          <a:rPr lang="en-US" altLang="zh-CN" i="1" dirty="0" smtClean="0">
                            <a:latin typeface="Cambria Math" panose="02040503050406030204" pitchFamily="18" charset="0"/>
                          </a:rPr>
                        </m:ctrlPr>
                      </m:funcPr>
                      <m:fNa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𝐷</m:t>
                            </m:r>
                          </m:sub>
                        </m:sSub>
                      </m:fName>
                      <m:e>
                        <m:r>
                          <a:rPr lang="en-US" altLang="zh-CN" i="0" dirty="0" smtClean="0">
                            <a:latin typeface="Cambria Math" panose="02040503050406030204" pitchFamily="18" charset="0"/>
                          </a:rPr>
                          <m:t>−</m:t>
                        </m:r>
                        <m:f>
                          <m:fPr>
                            <m:ctrlPr>
                              <a:rPr lang="en-US" altLang="zh-CN" i="1" dirty="0" smtClean="0">
                                <a:solidFill>
                                  <a:srgbClr val="836967"/>
                                </a:solidFill>
                                <a:latin typeface="Cambria Math" panose="02040503050406030204" pitchFamily="18" charset="0"/>
                              </a:rPr>
                            </m:ctrlPr>
                          </m:fPr>
                          <m:num>
                            <m:d>
                              <m:dPr>
                                <m:ctrlPr>
                                  <a:rPr lang="en-US" altLang="zh-CN" i="1" dirty="0">
                                    <a:solidFill>
                                      <a:srgbClr val="836967"/>
                                    </a:solidFill>
                                    <a:latin typeface="Cambria Math" panose="02040503050406030204" pitchFamily="18" charset="0"/>
                                  </a:rPr>
                                </m:ctrlPr>
                              </m:dPr>
                              <m:e>
                                <m:r>
                                  <a:rPr lang="en-US" altLang="zh-CN" i="1" dirty="0">
                                    <a:solidFill>
                                      <a:srgbClr val="836967"/>
                                    </a:solidFill>
                                    <a:latin typeface="Cambria Math" panose="02040503050406030204" pitchFamily="18" charset="0"/>
                                  </a:rPr>
                                  <m:t>𝐷</m:t>
                                </m:r>
                                <m:r>
                                  <a:rPr lang="en-US" altLang="zh-CN" i="1" dirty="0">
                                    <a:solidFill>
                                      <a:srgbClr val="836967"/>
                                    </a:solidFill>
                                    <a:latin typeface="Cambria Math" panose="02040503050406030204" pitchFamily="18" charset="0"/>
                                  </a:rPr>
                                  <m:t>+</m:t>
                                </m:r>
                                <m:r>
                                  <a:rPr lang="en-US" altLang="zh-CN" i="1" dirty="0">
                                    <a:solidFill>
                                      <a:srgbClr val="836967"/>
                                    </a:solidFill>
                                    <a:latin typeface="Cambria Math" panose="02040503050406030204" pitchFamily="18" charset="0"/>
                                  </a:rPr>
                                  <m:t>𝐸</m:t>
                                </m:r>
                              </m:e>
                            </m:d>
                          </m:num>
                          <m:den>
                            <m:r>
                              <a:rPr lang="en-US" altLang="zh-CN" i="1" dirty="0" smtClean="0">
                                <a:latin typeface="Cambria Math" panose="02040503050406030204" pitchFamily="18" charset="0"/>
                              </a:rPr>
                              <m:t>𝐷</m:t>
                            </m:r>
                          </m:den>
                        </m:f>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𝐿</m:t>
                            </m:r>
                          </m:sub>
                        </m:sSub>
                      </m:e>
                    </m:func>
                  </m:oMath>
                </a14:m>
                <a:endParaRPr lang="en-US" altLang="zh-CN" dirty="0"/>
              </a:p>
              <a:p>
                <a:r>
                  <a:rPr lang="zh-CN" altLang="en-US" dirty="0"/>
                  <a:t>将</a:t>
                </a:r>
                <a14:m>
                  <m:oMath xmlns:m="http://schemas.openxmlformats.org/officeDocument/2006/math">
                    <m:r>
                      <a:rPr lang="en-US" altLang="zh-CN" dirty="0" smtClean="0">
                        <a:latin typeface="Cambria Math" panose="02040503050406030204" pitchFamily="18" charset="0"/>
                      </a:rPr>
                      <m:t>∅</m:t>
                    </m:r>
                  </m:oMath>
                </a14:m>
                <a:r>
                  <a:rPr lang="zh-CN" altLang="en-US" dirty="0"/>
                  <a:t>代入期望收益的式子，整理可得</a:t>
                </a:r>
                <a:endParaRPr lang="en-US" altLang="zh-CN" dirty="0"/>
              </a:p>
              <a:p>
                <a:pPr marL="505460" lvl="1" indent="0" algn="ctr">
                  <a:buNone/>
                </a:pPr>
                <a14:m>
                  <m:oMath xmlns:m="http://schemas.openxmlformats.org/officeDocument/2006/math">
                    <m:r>
                      <a:rPr lang="en-US" altLang="zh-CN" i="1" dirty="0" smtClean="0">
                        <a:latin typeface="Cambria Math" panose="02040503050406030204" pitchFamily="18" charset="0"/>
                      </a:rPr>
                      <m:t>𝐸</m:t>
                    </m:r>
                    <m:d>
                      <m:dPr>
                        <m:begChr m:val="["/>
                        <m:endChr m:val="]"/>
                        <m:ctrlPr>
                          <a:rPr lang="en-US" altLang="zh-CN" i="1" dirty="0" smtClean="0">
                            <a:solidFill>
                              <a:srgbClr val="836967"/>
                            </a:solidFill>
                            <a:latin typeface="Cambria Math" panose="02040503050406030204" pitchFamily="18" charset="0"/>
                          </a:rPr>
                        </m:ctrlPr>
                      </m:dPr>
                      <m:e>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𝐸</m:t>
                            </m:r>
                          </m:sub>
                        </m:sSub>
                      </m:e>
                    </m:d>
                    <m:r>
                      <a:rPr lang="en-US" altLang="zh-CN" i="1" dirty="0" smtClean="0">
                        <a:latin typeface="Cambria Math" panose="02040503050406030204" pitchFamily="18" charset="0"/>
                      </a:rPr>
                      <m:t>𝐸</m:t>
                    </m:r>
                    <m:r>
                      <a:rPr lang="en-US" altLang="zh-CN" i="0" dirty="0" smtClean="0">
                        <a:latin typeface="Cambria Math" panose="02040503050406030204" pitchFamily="18" charset="0"/>
                      </a:rPr>
                      <m:t>=</m:t>
                    </m:r>
                    <m:r>
                      <m:rPr>
                        <m:sty m:val="p"/>
                      </m:rPr>
                      <a:rPr lang="en-US" altLang="zh-CN" b="0" i="0" dirty="0" smtClean="0">
                        <a:latin typeface="Cambria Math" panose="02040503050406030204" pitchFamily="18" charset="0"/>
                      </a:rPr>
                      <m:t>R</m:t>
                    </m:r>
                    <m:d>
                      <m:dPr>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D</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E</m:t>
                        </m:r>
                      </m:e>
                    </m:d>
                    <m:r>
                      <a:rPr lang="en-US" altLang="zh-CN" b="0" i="0" dirty="0" smtClean="0">
                        <a:latin typeface="Cambria Math" panose="02040503050406030204" pitchFamily="18" charset="0"/>
                      </a:rPr>
                      <m:t>−</m:t>
                    </m:r>
                  </m:oMath>
                </a14:m>
                <a:r>
                  <a:rPr lang="en-US" altLang="zh-CN" dirty="0">
                    <a:solidFill>
                      <a:srgbClr val="836967"/>
                    </a:solidFill>
                  </a:rPr>
                  <a:t> </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𝐷</m:t>
                        </m:r>
                      </m:sub>
                    </m:sSub>
                  </m:oMath>
                </a14:m>
                <a:r>
                  <a:rPr lang="en-US" altLang="zh-CN" dirty="0"/>
                  <a:t> </a:t>
                </a:r>
                <a14:m>
                  <m:oMath xmlns:m="http://schemas.openxmlformats.org/officeDocument/2006/math">
                    <m:r>
                      <a:rPr lang="en-US" altLang="zh-CN" i="1" dirty="0">
                        <a:latin typeface="Cambria Math" panose="02040503050406030204" pitchFamily="18" charset="0"/>
                      </a:rPr>
                      <m:t>𝐷</m:t>
                    </m:r>
                  </m:oMath>
                </a14:m>
                <a:r>
                  <a:rPr lang="zh-CN" altLang="en-US" dirty="0"/>
                  <a:t>，</a:t>
                </a:r>
                <a:r>
                  <a:rPr lang="en-US" altLang="zh-CN" dirty="0"/>
                  <a:t> </a:t>
                </a:r>
                <a14:m>
                  <m:oMath xmlns:m="http://schemas.openxmlformats.org/officeDocument/2006/math">
                    <m:r>
                      <m:rPr>
                        <m:sty m:val="p"/>
                      </m:rPr>
                      <a:rPr lang="en-US" altLang="zh-CN" dirty="0">
                        <a:latin typeface="Cambria Math" panose="02040503050406030204" pitchFamily="18" charset="0"/>
                      </a:rPr>
                      <m:t>R</m:t>
                    </m:r>
                    <m:r>
                      <a:rPr lang="en-US" altLang="zh-CN" i="1" dirty="0" smtClean="0">
                        <a:latin typeface="Cambria Math" panose="02040503050406030204" pitchFamily="18" charset="0"/>
                      </a:rPr>
                      <m:t>=</m:t>
                    </m:r>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𝑅</m:t>
                        </m:r>
                      </m:e>
                    </m:acc>
                  </m:oMath>
                </a14:m>
                <a:endParaRPr lang="en-US" altLang="zh-CN" dirty="0"/>
              </a:p>
              <a:p>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𝐷</m:t>
                        </m:r>
                      </m:sub>
                    </m:sSub>
                  </m:oMath>
                </a14:m>
                <a:r>
                  <a:rPr lang="zh-CN" altLang="en-US" dirty="0"/>
                  <a:t>也会趋近于</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𝑅</m:t>
                        </m:r>
                      </m:e>
                    </m:acc>
                  </m:oMath>
                </a14:m>
                <a:r>
                  <a:rPr lang="zh-CN" altLang="en-US" dirty="0"/>
                  <a:t>，与之前讨论的没有存款保险制度下不存在风险的银行流动性创造情况类似</a:t>
                </a:r>
                <a:endParaRPr lang="en-US" altLang="zh-CN" dirty="0"/>
              </a:p>
            </p:txBody>
          </p:sp>
        </mc:Choice>
        <mc:Fallback>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212" t="-1569" r="-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131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政府债券市场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21</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a:xfrm>
                <a:off x="1122411" y="1207008"/>
                <a:ext cx="10187273" cy="4662086"/>
              </a:xfrm>
            </p:spPr>
            <p:txBody>
              <a:bodyPr>
                <a:normAutofit/>
              </a:bodyPr>
              <a:lstStyle/>
              <a:p>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a:t>,</a:t>
                </a:r>
                <a:r>
                  <a:rPr lang="zh-CN" altLang="en-US" dirty="0"/>
                  <a:t>政府发行无风险债券的数量为</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=2</m:t>
                    </m:r>
                  </m:oMath>
                </a14:m>
                <a:r>
                  <a:rPr lang="zh-CN" altLang="en-US" dirty="0"/>
                  <a:t>，政府债券的价值则为</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𝐵</m:t>
                      </m:r>
                      <m:r>
                        <a:rPr lang="en-US" altLang="zh-CN" b="0" i="1" dirty="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𝐷</m:t>
                          </m:r>
                        </m:sub>
                      </m:sSub>
                    </m:oMath>
                  </m:oMathPara>
                </a14:m>
                <a:endParaRPr lang="en-US" altLang="zh-CN" b="0" dirty="0"/>
              </a:p>
              <a:p>
                <a:r>
                  <a:rPr lang="zh-CN" altLang="en-US" dirty="0"/>
                  <a:t>政府将发行无风险债券获得的资金进行投资，</a:t>
                </a:r>
                <a:r>
                  <a:rPr lang="en-US" altLang="zh-CN" dirty="0"/>
                  <a:t> </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=2</m:t>
                    </m:r>
                    <m:r>
                      <a:rPr lang="zh-CN" altLang="en-US" i="1">
                        <a:latin typeface="Cambria Math" panose="02040503050406030204" pitchFamily="18" charset="0"/>
                      </a:rPr>
                      <m:t>收益</m:t>
                    </m:r>
                  </m:oMath>
                </a14:m>
                <a:r>
                  <a:rPr lang="zh-CN" altLang="en-US" dirty="0"/>
                  <a:t>为</a:t>
                </a:r>
                <a14:m>
                  <m:oMath xmlns:m="http://schemas.openxmlformats.org/officeDocument/2006/math">
                    <m:d>
                      <m:dPr>
                        <m:ctrlPr>
                          <a:rPr lang="en-US" altLang="zh-CN" i="1" dirty="0">
                            <a:latin typeface="Cambria Math" panose="02040503050406030204" pitchFamily="18" charset="0"/>
                          </a:rPr>
                        </m:ctrlPr>
                      </m:dPr>
                      <m:e>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𝐷</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oMath>
                </a14:m>
                <a:endParaRPr lang="en-US" altLang="zh-CN" dirty="0"/>
              </a:p>
              <a:p>
                <a:r>
                  <a:rPr lang="zh-CN" altLang="en-US" dirty="0"/>
                  <a:t>当无法足额偿付，对</a:t>
                </a:r>
                <a:r>
                  <a:rPr lang="en-US" altLang="zh-CN" dirty="0"/>
                  <a:t>Tpye-1&amp;3</a:t>
                </a:r>
                <a:r>
                  <a:rPr lang="zh-CN" altLang="en-US" dirty="0"/>
                  <a:t>进行征税予以弥补，每个人负担的税额仍然不能超过持有的禀赋</a:t>
                </a:r>
                <a:endParaRPr lang="en-US" altLang="zh-CN" dirty="0"/>
              </a:p>
              <a:p>
                <a:r>
                  <a:rPr lang="zh-CN" altLang="en-US" dirty="0"/>
                  <a:t>权益与债务的回报率仍然趋近于</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𝑅</m:t>
                        </m:r>
                      </m:e>
                    </m:acc>
                  </m:oMath>
                </a14:m>
                <a:r>
                  <a:rPr lang="zh-CN" altLang="en-US" dirty="0"/>
                  <a:t>，每一类代理人获得的效用与完全信息市场下获得的效用相同</a:t>
                </a:r>
                <a:endParaRPr lang="en-US" altLang="zh-CN"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xfrm>
                <a:off x="1122411" y="1207008"/>
                <a:ext cx="10187273" cy="4662086"/>
              </a:xfrm>
              <a:blipFill>
                <a:blip r:embed="rId3"/>
                <a:stretch>
                  <a:fillRect l="-1197" t="-1569" r="-1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195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总结</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22</a:t>
            </a:fld>
            <a:endParaRPr lang="zh-CN" altLang="en-US"/>
          </a:p>
        </p:txBody>
      </p:sp>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与完全信息市场相比，在信息不对称市场中，具备信息优势的代理人可以获得更高的效用水平，而不具备信息优势的代理人效用水平更低</a:t>
            </a:r>
            <a:endParaRPr lang="en-US" altLang="zh-CN" dirty="0"/>
          </a:p>
          <a:p>
            <a:r>
              <a:rPr lang="zh-CN" altLang="en-US" dirty="0"/>
              <a:t>银行可以通过创造无风险债务工具（如存款）供不具备信息优势的代理人进行交易，则可以消除信息不对称带来的利益扭曲</a:t>
            </a:r>
            <a:endParaRPr lang="en-US" altLang="zh-CN" dirty="0"/>
          </a:p>
          <a:p>
            <a:r>
              <a:rPr lang="zh-CN" altLang="en-US" dirty="0"/>
              <a:t>在现实中，银行经营不善也会面临倒闭的风险，存款保险制度的存在使得银行存款在风险状态下也可以发挥同样的效果</a:t>
            </a:r>
            <a:endParaRPr lang="en-US" altLang="zh-CN" dirty="0"/>
          </a:p>
          <a:p>
            <a:r>
              <a:rPr lang="zh-CN" altLang="en-US" dirty="0"/>
              <a:t>如果公司和政府也可以发行无风险证券，也可以提供和银行存款一样的作用</a:t>
            </a:r>
            <a:endParaRPr lang="zh-CN" altLang="en-US" sz="2000" dirty="0"/>
          </a:p>
        </p:txBody>
      </p:sp>
    </p:spTree>
    <p:extLst>
      <p:ext uri="{BB962C8B-B14F-4D97-AF65-F5344CB8AC3E}">
        <p14:creationId xmlns:p14="http://schemas.microsoft.com/office/powerpoint/2010/main" val="302135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模型设定</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3</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a:xfrm>
                <a:off x="1122412" y="1207008"/>
                <a:ext cx="10058400" cy="4941544"/>
              </a:xfrm>
            </p:spPr>
            <p:txBody>
              <a:bodyPr>
                <a:normAutofit fontScale="92500"/>
              </a:bodyPr>
              <a:lstStyle/>
              <a:p>
                <a:r>
                  <a:rPr lang="zh-CN" altLang="en-US" sz="2600" dirty="0"/>
                  <a:t>禀赋与技术</a:t>
                </a:r>
                <a:endParaRPr lang="en-US" altLang="zh-CN" sz="2600" dirty="0"/>
              </a:p>
              <a:p>
                <a:pPr marL="45720" indent="0">
                  <a:buNone/>
                </a:pPr>
                <a:endParaRPr lang="en-US" altLang="zh-CN" dirty="0"/>
              </a:p>
              <a:p>
                <a:endParaRPr lang="en-US" altLang="zh-CN" dirty="0"/>
              </a:p>
              <a:p>
                <a:endParaRPr lang="en-US" altLang="zh-CN" dirty="0"/>
              </a:p>
              <a:p>
                <a:endParaRPr lang="en-US" altLang="zh-CN" dirty="0"/>
              </a:p>
              <a:p>
                <a:pPr lvl="1">
                  <a:lnSpc>
                    <a:spcPct val="110000"/>
                  </a:lnSpc>
                </a:pPr>
                <a:r>
                  <a:rPr lang="zh-CN" altLang="en-US" sz="2200" dirty="0"/>
                  <a:t>每一单位资本在</a:t>
                </a:r>
                <a14:m>
                  <m:oMath xmlns:m="http://schemas.openxmlformats.org/officeDocument/2006/math">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=2</m:t>
                    </m:r>
                  </m:oMath>
                </a14:m>
                <a:r>
                  <a:rPr lang="zh-CN" altLang="en-US" sz="2200" dirty="0"/>
                  <a:t>产生的回报为</a:t>
                </a:r>
                <a14:m>
                  <m:oMath xmlns:m="http://schemas.openxmlformats.org/officeDocument/2006/math">
                    <m:sSub>
                      <m:sSubPr>
                        <m:ctrlPr>
                          <a:rPr lang="zh-CN" altLang="en-US" sz="2200" i="1" dirty="0" smtClean="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smtClean="0">
                            <a:latin typeface="Cambria Math" panose="02040503050406030204" pitchFamily="18" charset="0"/>
                          </a:rPr>
                          <m:t>𝑗</m:t>
                        </m:r>
                      </m:sub>
                    </m:sSub>
                  </m:oMath>
                </a14:m>
                <a:r>
                  <a:rPr lang="zh-CN" altLang="en-US" sz="2200" dirty="0">
                    <a:latin typeface="Cambria Math" panose="02040503050406030204" pitchFamily="18" charset="0"/>
                  </a:rPr>
                  <a:t>单位的消费品</a:t>
                </a:r>
                <a:endParaRPr lang="en-US" altLang="zh-CN" sz="2200" dirty="0">
                  <a:latin typeface="Cambria Math" panose="02040503050406030204" pitchFamily="18" charset="0"/>
                </a:endParaRPr>
              </a:p>
              <a:p>
                <a:pPr lvl="1">
                  <a:lnSpc>
                    <a:spcPct val="110000"/>
                  </a:lnSpc>
                </a:pPr>
                <a14:m>
                  <m:oMath xmlns:m="http://schemas.openxmlformats.org/officeDocument/2006/math">
                    <m:sSub>
                      <m:sSubPr>
                        <m:ctrlPr>
                          <a:rPr lang="zh-CN" altLang="en-US" sz="2200" i="1" dirty="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a:latin typeface="Cambria Math" panose="02040503050406030204" pitchFamily="18" charset="0"/>
                          </a:rPr>
                          <m:t>𝑗</m:t>
                        </m:r>
                      </m:sub>
                    </m:sSub>
                  </m:oMath>
                </a14:m>
                <a:r>
                  <a:rPr lang="zh-CN" altLang="en-US" sz="2200" dirty="0"/>
                  <a:t>可能为</a:t>
                </a:r>
                <a14:m>
                  <m:oMath xmlns:m="http://schemas.openxmlformats.org/officeDocument/2006/math">
                    <m:sSub>
                      <m:sSubPr>
                        <m:ctrlPr>
                          <a:rPr lang="zh-CN" altLang="en-US" sz="2200" i="1" dirty="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smtClean="0">
                            <a:latin typeface="Cambria Math" panose="02040503050406030204" pitchFamily="18" charset="0"/>
                          </a:rPr>
                          <m:t>𝐻</m:t>
                        </m:r>
                      </m:sub>
                    </m:sSub>
                  </m:oMath>
                </a14:m>
                <a:r>
                  <a:rPr lang="zh-CN" altLang="en-US" sz="2200" dirty="0"/>
                  <a:t>，也可能为</a:t>
                </a:r>
                <a14:m>
                  <m:oMath xmlns:m="http://schemas.openxmlformats.org/officeDocument/2006/math">
                    <m:sSub>
                      <m:sSubPr>
                        <m:ctrlPr>
                          <a:rPr lang="zh-CN" altLang="en-US" sz="2200" i="1" dirty="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smtClean="0">
                            <a:latin typeface="Cambria Math" panose="02040503050406030204" pitchFamily="18" charset="0"/>
                          </a:rPr>
                          <m:t>𝐿</m:t>
                        </m:r>
                      </m:sub>
                    </m:sSub>
                  </m:oMath>
                </a14:m>
                <a:r>
                  <a:rPr lang="zh-CN" altLang="en-US" sz="2200" dirty="0"/>
                  <a:t>，</a:t>
                </a:r>
                <a14:m>
                  <m:oMath xmlns:m="http://schemas.openxmlformats.org/officeDocument/2006/math">
                    <m:sSub>
                      <m:sSubPr>
                        <m:ctrlPr>
                          <a:rPr lang="zh-CN" altLang="en-US" sz="2200" i="1" dirty="0" smtClean="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a:latin typeface="Cambria Math" panose="02040503050406030204" pitchFamily="18" charset="0"/>
                          </a:rPr>
                          <m:t>𝐻</m:t>
                        </m:r>
                      </m:sub>
                    </m:sSub>
                    <m:r>
                      <a:rPr lang="zh-CN" altLang="en-US" sz="2200" i="0" dirty="0">
                        <a:latin typeface="Cambria Math" panose="02040503050406030204" pitchFamily="18" charset="0"/>
                      </a:rPr>
                      <m:t>&gt;</m:t>
                    </m:r>
                    <m:sSub>
                      <m:sSubPr>
                        <m:ctrlPr>
                          <a:rPr lang="zh-CN" altLang="en-US" sz="2200" i="1" dirty="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a:latin typeface="Cambria Math" panose="02040503050406030204" pitchFamily="18" charset="0"/>
                          </a:rPr>
                          <m:t>𝐿</m:t>
                        </m:r>
                      </m:sub>
                    </m:sSub>
                    <m:r>
                      <a:rPr lang="zh-CN" altLang="en-US" sz="2200" i="0" dirty="0">
                        <a:latin typeface="Cambria Math" panose="02040503050406030204" pitchFamily="18" charset="0"/>
                      </a:rPr>
                      <m:t>&gt;0</m:t>
                    </m:r>
                  </m:oMath>
                </a14:m>
                <a:r>
                  <a:rPr lang="zh-CN" altLang="en-US" sz="2200" dirty="0"/>
                  <a:t>，在</a:t>
                </a:r>
                <a14:m>
                  <m:oMath xmlns:m="http://schemas.openxmlformats.org/officeDocument/2006/math">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=0</m:t>
                    </m:r>
                  </m:oMath>
                </a14:m>
                <a:r>
                  <a:rPr lang="zh-CN" altLang="en-US" sz="2200" dirty="0">
                    <a:solidFill>
                      <a:schemeClr val="tx1"/>
                    </a:solidFill>
                  </a:rPr>
                  <a:t>两者出现的概率相等，均为</a:t>
                </a:r>
                <a14:m>
                  <m:oMath xmlns:m="http://schemas.openxmlformats.org/officeDocument/2006/math">
                    <m:f>
                      <m:fPr>
                        <m:ctrlPr>
                          <a:rPr lang="zh-CN" altLang="en-US" sz="2200" i="1" dirty="0" smtClean="0">
                            <a:solidFill>
                              <a:schemeClr val="tx1"/>
                            </a:solidFill>
                            <a:latin typeface="Cambria Math" panose="02040503050406030204" pitchFamily="18" charset="0"/>
                          </a:rPr>
                        </m:ctrlPr>
                      </m:fPr>
                      <m:num>
                        <m:r>
                          <a:rPr lang="zh-CN" altLang="en-US" sz="2200" dirty="0">
                            <a:solidFill>
                              <a:schemeClr val="tx1"/>
                            </a:solidFill>
                            <a:latin typeface="Cambria Math" panose="02040503050406030204" pitchFamily="18" charset="0"/>
                          </a:rPr>
                          <m:t>1</m:t>
                        </m:r>
                      </m:num>
                      <m:den>
                        <m:r>
                          <a:rPr lang="zh-CN" altLang="en-US" sz="2200" i="0" dirty="0">
                            <a:solidFill>
                              <a:schemeClr val="tx1"/>
                            </a:solidFill>
                            <a:latin typeface="Cambria Math" panose="02040503050406030204" pitchFamily="18" charset="0"/>
                          </a:rPr>
                          <m:t>2</m:t>
                        </m:r>
                      </m:den>
                    </m:f>
                  </m:oMath>
                </a14:m>
                <a:endParaRPr lang="en-US" altLang="zh-CN" sz="2800" dirty="0">
                  <a:solidFill>
                    <a:schemeClr val="tx1"/>
                  </a:solidFill>
                </a:endParaRPr>
              </a:p>
              <a:p>
                <a:pPr>
                  <a:lnSpc>
                    <a:spcPct val="110000"/>
                  </a:lnSpc>
                </a:pPr>
                <a:r>
                  <a:rPr lang="zh-CN" altLang="en-US" sz="2600" dirty="0">
                    <a:solidFill>
                      <a:schemeClr val="tx1"/>
                    </a:solidFill>
                  </a:rPr>
                  <a:t>信息</a:t>
                </a:r>
                <a:endParaRPr lang="en-US" altLang="zh-CN" sz="2600" dirty="0">
                  <a:solidFill>
                    <a:schemeClr val="tx1"/>
                  </a:solidFill>
                </a:endParaRPr>
              </a:p>
              <a:p>
                <a:pPr lvl="1">
                  <a:lnSpc>
                    <a:spcPct val="110000"/>
                  </a:lnSpc>
                </a:pPr>
                <a:r>
                  <a:rPr lang="zh-CN" altLang="en-US" sz="2200" dirty="0">
                    <a:solidFill>
                      <a:schemeClr val="tx1"/>
                    </a:solidFill>
                  </a:rPr>
                  <a:t>在</a:t>
                </a:r>
                <a14:m>
                  <m:oMath xmlns:m="http://schemas.openxmlformats.org/officeDocument/2006/math">
                    <m:r>
                      <a:rPr lang="en-US" altLang="zh-CN" sz="2200" b="0" i="1" smtClean="0">
                        <a:solidFill>
                          <a:schemeClr val="tx1"/>
                        </a:solidFill>
                        <a:latin typeface="Cambria Math" panose="02040503050406030204" pitchFamily="18" charset="0"/>
                      </a:rPr>
                      <m:t>𝑡</m:t>
                    </m:r>
                    <m:r>
                      <a:rPr lang="en-US" altLang="zh-CN" sz="2200" b="0" i="1" smtClean="0">
                        <a:solidFill>
                          <a:schemeClr val="tx1"/>
                        </a:solidFill>
                        <a:latin typeface="Cambria Math" panose="02040503050406030204" pitchFamily="18" charset="0"/>
                      </a:rPr>
                      <m:t>=1</m:t>
                    </m:r>
                  </m:oMath>
                </a14:m>
                <a:r>
                  <a:rPr lang="zh-CN" altLang="en-US" sz="2200" dirty="0"/>
                  <a:t>，</a:t>
                </a:r>
                <a:r>
                  <a:rPr lang="en-US" altLang="zh-CN" sz="2200" dirty="0"/>
                  <a:t>Type-1</a:t>
                </a:r>
                <a:r>
                  <a:rPr lang="zh-CN" altLang="en-US" sz="2200" dirty="0"/>
                  <a:t>可以获知资本回报率</a:t>
                </a:r>
                <a14:m>
                  <m:oMath xmlns:m="http://schemas.openxmlformats.org/officeDocument/2006/math">
                    <m:sSub>
                      <m:sSubPr>
                        <m:ctrlPr>
                          <a:rPr lang="zh-CN" altLang="en-US" sz="2200" i="1" dirty="0">
                            <a:solidFill>
                              <a:srgbClr val="836967"/>
                            </a:solidFill>
                            <a:latin typeface="Cambria Math" panose="02040503050406030204" pitchFamily="18" charset="0"/>
                          </a:rPr>
                        </m:ctrlPr>
                      </m:sSubPr>
                      <m:e>
                        <m:r>
                          <a:rPr lang="zh-CN" altLang="en-US" sz="2200" i="1" dirty="0">
                            <a:latin typeface="Cambria Math" panose="02040503050406030204" pitchFamily="18" charset="0"/>
                          </a:rPr>
                          <m:t>𝑅</m:t>
                        </m:r>
                      </m:e>
                      <m:sub>
                        <m:r>
                          <a:rPr lang="zh-CN" altLang="en-US" sz="2200" i="1" dirty="0">
                            <a:latin typeface="Cambria Math" panose="02040503050406030204" pitchFamily="18" charset="0"/>
                          </a:rPr>
                          <m:t>𝑗</m:t>
                        </m:r>
                      </m:sub>
                    </m:sSub>
                  </m:oMath>
                </a14:m>
                <a:r>
                  <a:rPr lang="zh-CN" altLang="en-US" sz="2200" dirty="0"/>
                  <a:t>以及</a:t>
                </a:r>
                <a14:m>
                  <m:oMath xmlns:m="http://schemas.openxmlformats.org/officeDocument/2006/math">
                    <m:sSub>
                      <m:sSubPr>
                        <m:ctrlPr>
                          <a:rPr lang="en-US" altLang="zh-CN" sz="2200" i="1" dirty="0">
                            <a:solidFill>
                              <a:srgbClr val="836967"/>
                            </a:solidFill>
                            <a:latin typeface="Cambria Math" panose="02040503050406030204" pitchFamily="18" charset="0"/>
                          </a:rPr>
                        </m:ctrlPr>
                      </m:sSubPr>
                      <m:e>
                        <m:r>
                          <a:rPr lang="en-US" altLang="zh-CN" sz="2200" i="1" dirty="0">
                            <a:latin typeface="Cambria Math" panose="02040503050406030204" pitchFamily="18" charset="0"/>
                          </a:rPr>
                          <m:t>𝑤</m:t>
                        </m:r>
                      </m:e>
                      <m:sub>
                        <m:r>
                          <a:rPr lang="en-US" altLang="zh-CN" sz="2200" i="1" dirty="0">
                            <a:latin typeface="Cambria Math" panose="02040503050406030204" pitchFamily="18" charset="0"/>
                          </a:rPr>
                          <m:t>𝑖</m:t>
                        </m:r>
                      </m:sub>
                    </m:sSub>
                  </m:oMath>
                </a14:m>
                <a:r>
                  <a:rPr lang="zh-CN" altLang="en-US" sz="2200" dirty="0">
                    <a:solidFill>
                      <a:schemeClr val="tx1"/>
                    </a:solidFill>
                  </a:rPr>
                  <a:t>等相关信息，</a:t>
                </a:r>
                <a:r>
                  <a:rPr lang="en-US" altLang="zh-CN" sz="2200" dirty="0">
                    <a:solidFill>
                      <a:schemeClr val="tx1"/>
                    </a:solidFill>
                  </a:rPr>
                  <a:t>informed traders</a:t>
                </a:r>
              </a:p>
              <a:p>
                <a:pPr lvl="1">
                  <a:lnSpc>
                    <a:spcPct val="110000"/>
                  </a:lnSpc>
                </a:pPr>
                <a:r>
                  <a:rPr lang="zh-CN" altLang="en-US" sz="2200" dirty="0">
                    <a:solidFill>
                      <a:schemeClr val="tx1"/>
                    </a:solidFill>
                  </a:rPr>
                  <a:t>流动性交易者在</a:t>
                </a:r>
                <a14:m>
                  <m:oMath xmlns:m="http://schemas.openxmlformats.org/officeDocument/2006/math">
                    <m:r>
                      <a:rPr lang="en-US" altLang="zh-CN" sz="2200" i="1">
                        <a:solidFill>
                          <a:schemeClr val="tx1"/>
                        </a:solidFill>
                        <a:latin typeface="Cambria Math" panose="02040503050406030204" pitchFamily="18" charset="0"/>
                      </a:rPr>
                      <m:t>𝑡</m:t>
                    </m:r>
                    <m:r>
                      <a:rPr lang="en-US" altLang="zh-CN" sz="2200" i="1">
                        <a:solidFill>
                          <a:schemeClr val="tx1"/>
                        </a:solidFill>
                        <a:latin typeface="Cambria Math" panose="02040503050406030204" pitchFamily="18" charset="0"/>
                      </a:rPr>
                      <m:t>=1</m:t>
                    </m:r>
                  </m:oMath>
                </a14:m>
                <a:r>
                  <a:rPr lang="zh-CN" altLang="en-US" sz="2200" dirty="0">
                    <a:solidFill>
                      <a:schemeClr val="tx1"/>
                    </a:solidFill>
                  </a:rPr>
                  <a:t>仅可以知道自己的偏好，无法知晓其他信息</a:t>
                </a:r>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xfrm>
                <a:off x="1122412" y="1207008"/>
                <a:ext cx="10058400" cy="4941544"/>
              </a:xfrm>
              <a:blipFill>
                <a:blip r:embed="rId2"/>
                <a:stretch>
                  <a:fillRect l="-1212" t="-14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7">
                <a:extLst>
                  <a:ext uri="{FF2B5EF4-FFF2-40B4-BE49-F238E27FC236}">
                    <a16:creationId xmlns:a16="http://schemas.microsoft.com/office/drawing/2014/main" id="{1A573EA7-11A6-4475-A9AA-412F238F3516}"/>
                  </a:ext>
                </a:extLst>
              </p:cNvPr>
              <p:cNvGraphicFramePr>
                <a:graphicFrameLocks noGrp="1"/>
              </p:cNvGraphicFramePr>
              <p:nvPr>
                <p:extLst>
                  <p:ext uri="{D42A27DB-BD31-4B8C-83A1-F6EECF244321}">
                    <p14:modId xmlns:p14="http://schemas.microsoft.com/office/powerpoint/2010/main" val="53449190"/>
                  </p:ext>
                </p:extLst>
              </p:nvPr>
            </p:nvGraphicFramePr>
            <p:xfrm>
              <a:off x="2150673" y="1828802"/>
              <a:ext cx="8191506" cy="1600198"/>
            </p:xfrm>
            <a:graphic>
              <a:graphicData uri="http://schemas.openxmlformats.org/drawingml/2006/table">
                <a:tbl>
                  <a:tblPr firstRow="1" bandRow="1">
                    <a:tableStyleId>{5C22544A-7EE6-4342-B048-85BDC9FD1C3A}</a:tableStyleId>
                  </a:tblPr>
                  <a:tblGrid>
                    <a:gridCol w="1648894">
                      <a:extLst>
                        <a:ext uri="{9D8B030D-6E8A-4147-A177-3AD203B41FA5}">
                          <a16:colId xmlns:a16="http://schemas.microsoft.com/office/drawing/2014/main" val="861916599"/>
                        </a:ext>
                      </a:extLst>
                    </a:gridCol>
                    <a:gridCol w="2203233">
                      <a:extLst>
                        <a:ext uri="{9D8B030D-6E8A-4147-A177-3AD203B41FA5}">
                          <a16:colId xmlns:a16="http://schemas.microsoft.com/office/drawing/2014/main" val="3844908609"/>
                        </a:ext>
                      </a:extLst>
                    </a:gridCol>
                    <a:gridCol w="2573969">
                      <a:extLst>
                        <a:ext uri="{9D8B030D-6E8A-4147-A177-3AD203B41FA5}">
                          <a16:colId xmlns:a16="http://schemas.microsoft.com/office/drawing/2014/main" val="3924176803"/>
                        </a:ext>
                      </a:extLst>
                    </a:gridCol>
                    <a:gridCol w="1765410">
                      <a:extLst>
                        <a:ext uri="{9D8B030D-6E8A-4147-A177-3AD203B41FA5}">
                          <a16:colId xmlns:a16="http://schemas.microsoft.com/office/drawing/2014/main" val="1777485080"/>
                        </a:ext>
                      </a:extLst>
                    </a:gridCol>
                  </a:tblGrid>
                  <a:tr h="329575">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=0</m:t>
                                </m:r>
                              </m:oMath>
                            </m:oMathPara>
                          </a14:m>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oMath>
                            </m:oMathPara>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=2</m:t>
                                </m:r>
                              </m:oMath>
                            </m:oMathPara>
                          </a14:m>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6780078"/>
                      </a:ext>
                    </a:extLst>
                  </a:tr>
                  <a:tr h="329575">
                    <a:tc>
                      <a:txBody>
                        <a:bodyPr/>
                        <a:lstStyle/>
                        <a:p>
                          <a:pPr algn="ctr"/>
                          <a:r>
                            <a:rPr lang="en-US" altLang="zh-CN" sz="2000" dirty="0"/>
                            <a:t>Type-1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资本：</a:t>
                          </a:r>
                          <a14:m>
                            <m:oMath xmlns:m="http://schemas.openxmlformats.org/officeDocument/2006/math">
                              <m:r>
                                <a:rPr lang="zh-CN" altLang="en-US" sz="2000" i="1" dirty="0" smtClean="0">
                                  <a:latin typeface="Cambria Math" panose="02040503050406030204" pitchFamily="18" charset="0"/>
                                </a:rPr>
                                <m:t>𝑀</m:t>
                              </m:r>
                            </m:oMath>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消费品：</a:t>
                          </a:r>
                          <a14:m>
                            <m:oMath xmlns:m="http://schemas.openxmlformats.org/officeDocument/2006/math">
                              <m:r>
                                <a:rPr lang="zh-CN" altLang="en-US" sz="2000" i="1" smtClean="0">
                                  <a:latin typeface="Cambria Math" panose="02040503050406030204" pitchFamily="18" charset="0"/>
                                </a:rPr>
                                <m:t>𝑀</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𝑒</m:t>
                                  </m:r>
                                </m:e>
                                <m:sub>
                                  <m:r>
                                    <a:rPr lang="zh-CN" altLang="en-US" sz="2000" i="0">
                                      <a:latin typeface="Cambria Math" panose="02040503050406030204" pitchFamily="18" charset="0"/>
                                    </a:rPr>
                                    <m:t>2</m:t>
                                  </m:r>
                                </m:sub>
                              </m:sSub>
                            </m:oMath>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508228"/>
                      </a:ext>
                    </a:extLst>
                  </a:tr>
                  <a:tr h="329575">
                    <a:tc>
                      <a:txBody>
                        <a:bodyPr/>
                        <a:lstStyle/>
                        <a:p>
                          <a:pPr algn="ctr"/>
                          <a:r>
                            <a:rPr lang="en-US" altLang="zh-CN" sz="2000" dirty="0"/>
                            <a:t>Type-2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资本：</a:t>
                          </a:r>
                          <a14:m>
                            <m:oMath xmlns:m="http://schemas.openxmlformats.org/officeDocument/2006/math">
                              <m:r>
                                <a:rPr lang="zh-CN" altLang="en-US" sz="2000" i="1" dirty="0" smtClean="0">
                                  <a:latin typeface="Cambria Math" panose="02040503050406030204" pitchFamily="18" charset="0"/>
                                </a:rPr>
                                <m:t>𝑁</m:t>
                              </m:r>
                              <m:sSub>
                                <m:sSubPr>
                                  <m:ctrlPr>
                                    <a:rPr lang="zh-CN" altLang="en-US" sz="2000" i="1" dirty="0">
                                      <a:solidFill>
                                        <a:srgbClr val="836967"/>
                                      </a:solidFill>
                                      <a:latin typeface="Cambria Math" panose="02040503050406030204" pitchFamily="18" charset="0"/>
                                    </a:rPr>
                                  </m:ctrlPr>
                                </m:sSubPr>
                                <m:e>
                                  <m:r>
                                    <a:rPr lang="zh-CN" altLang="en-US" sz="2000" i="1" dirty="0">
                                      <a:latin typeface="Cambria Math" panose="02040503050406030204" pitchFamily="18" charset="0"/>
                                    </a:rPr>
                                    <m:t>𝑤</m:t>
                                  </m:r>
                                </m:e>
                                <m:sub>
                                  <m:r>
                                    <a:rPr lang="zh-CN" altLang="en-US" sz="2000" i="1" dirty="0">
                                      <a:latin typeface="Cambria Math" panose="02040503050406030204" pitchFamily="18" charset="0"/>
                                    </a:rPr>
                                    <m:t>𝑖</m:t>
                                  </m:r>
                                </m:sub>
                              </m:sSub>
                            </m:oMath>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消费品：</a:t>
                          </a:r>
                          <a14:m>
                            <m:oMath xmlns:m="http://schemas.openxmlformats.org/officeDocument/2006/math">
                              <m:r>
                                <a:rPr lang="zh-CN" altLang="en-US" sz="2000" i="1" dirty="0" smtClean="0">
                                  <a:latin typeface="Cambria Math" panose="02040503050406030204" pitchFamily="18" charset="0"/>
                                </a:rPr>
                                <m:t>𝑁</m:t>
                              </m:r>
                              <m:sSub>
                                <m:sSubPr>
                                  <m:ctrlPr>
                                    <a:rPr lang="zh-CN" altLang="en-US" sz="2000" i="1" dirty="0">
                                      <a:solidFill>
                                        <a:srgbClr val="836967"/>
                                      </a:solidFill>
                                      <a:latin typeface="Cambria Math" panose="02040503050406030204" pitchFamily="18" charset="0"/>
                                    </a:rPr>
                                  </m:ctrlPr>
                                </m:sSubPr>
                                <m:e>
                                  <m:sSub>
                                    <m:sSubPr>
                                      <m:ctrlPr>
                                        <a:rPr lang="zh-CN" altLang="en-US" sz="2000" i="1" dirty="0" smtClean="0">
                                          <a:solidFill>
                                            <a:srgbClr val="836967"/>
                                          </a:solidFill>
                                          <a:latin typeface="Cambria Math" panose="02040503050406030204" pitchFamily="18" charset="0"/>
                                        </a:rPr>
                                      </m:ctrlPr>
                                    </m:sSubPr>
                                    <m:e>
                                      <m:r>
                                        <a:rPr lang="zh-CN" altLang="en-US" sz="2000" i="1" dirty="0">
                                          <a:latin typeface="Cambria Math" panose="02040503050406030204" pitchFamily="18" charset="0"/>
                                        </a:rPr>
                                        <m:t>𝑒</m:t>
                                      </m:r>
                                    </m:e>
                                    <m:sub>
                                      <m:r>
                                        <a:rPr lang="zh-CN" altLang="en-US" sz="2000" i="1" dirty="0">
                                          <a:latin typeface="Cambria Math" panose="02040503050406030204" pitchFamily="18" charset="0"/>
                                        </a:rPr>
                                        <m:t>1</m:t>
                                      </m:r>
                                    </m:sub>
                                  </m:sSub>
                                  <m:r>
                                    <a:rPr lang="zh-CN" altLang="en-US" sz="2000" i="1" dirty="0">
                                      <a:latin typeface="Cambria Math" panose="02040503050406030204" pitchFamily="18" charset="0"/>
                                    </a:rPr>
                                    <m:t>𝑤</m:t>
                                  </m:r>
                                </m:e>
                                <m:sub>
                                  <m:r>
                                    <a:rPr lang="zh-CN" altLang="en-US" sz="2000" i="1" dirty="0">
                                      <a:latin typeface="Cambria Math" panose="02040503050406030204" pitchFamily="18" charset="0"/>
                                    </a:rPr>
                                    <m:t>𝑖</m:t>
                                  </m:r>
                                </m:sub>
                              </m:sSub>
                            </m:oMath>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4473860"/>
                      </a:ext>
                    </a:extLst>
                  </a:tr>
                  <a:tr h="411478">
                    <a:tc>
                      <a:txBody>
                        <a:bodyPr/>
                        <a:lstStyle/>
                        <a:p>
                          <a:pPr algn="ctr"/>
                          <a:r>
                            <a:rPr lang="en-US" altLang="zh-CN" sz="2000" dirty="0"/>
                            <a:t>Type-3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资本：</a:t>
                          </a:r>
                          <a14:m>
                            <m:oMath xmlns:m="http://schemas.openxmlformats.org/officeDocument/2006/math">
                              <m:r>
                                <a:rPr lang="zh-CN" altLang="en-US" sz="2000" i="1" dirty="0" smtClean="0">
                                  <a:latin typeface="Cambria Math" panose="02040503050406030204" pitchFamily="18" charset="0"/>
                                </a:rPr>
                                <m:t>𝑁</m:t>
                              </m:r>
                              <m:d>
                                <m:dPr>
                                  <m:ctrlPr>
                                    <a:rPr lang="zh-CN" altLang="en-US" sz="2000" i="1" dirty="0">
                                      <a:solidFill>
                                        <a:srgbClr val="836967"/>
                                      </a:solidFill>
                                      <a:latin typeface="Cambria Math" panose="02040503050406030204" pitchFamily="18" charset="0"/>
                                    </a:rPr>
                                  </m:ctrlPr>
                                </m:dPr>
                                <m:e>
                                  <m:r>
                                    <a:rPr lang="zh-CN" altLang="en-US" sz="2000" i="0" dirty="0">
                                      <a:latin typeface="Cambria Math" panose="02040503050406030204" pitchFamily="18" charset="0"/>
                                    </a:rPr>
                                    <m:t>1−</m:t>
                                  </m:r>
                                  <m:sSub>
                                    <m:sSubPr>
                                      <m:ctrlPr>
                                        <a:rPr lang="zh-CN" altLang="en-US" sz="2000" i="1" dirty="0">
                                          <a:solidFill>
                                            <a:srgbClr val="836967"/>
                                          </a:solidFill>
                                          <a:latin typeface="Cambria Math" panose="02040503050406030204" pitchFamily="18" charset="0"/>
                                        </a:rPr>
                                      </m:ctrlPr>
                                    </m:sSubPr>
                                    <m:e>
                                      <m:r>
                                        <a:rPr lang="zh-CN" altLang="en-US" sz="2000" i="1" dirty="0">
                                          <a:latin typeface="Cambria Math" panose="02040503050406030204" pitchFamily="18" charset="0"/>
                                        </a:rPr>
                                        <m:t>𝑤</m:t>
                                      </m:r>
                                    </m:e>
                                    <m:sub>
                                      <m:r>
                                        <a:rPr lang="zh-CN" altLang="en-US" sz="2000" i="1" dirty="0">
                                          <a:latin typeface="Cambria Math" panose="02040503050406030204" pitchFamily="18" charset="0"/>
                                        </a:rPr>
                                        <m:t>𝑖</m:t>
                                      </m:r>
                                    </m:sub>
                                  </m:sSub>
                                </m:e>
                              </m:d>
                            </m:oMath>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消费品：</a:t>
                          </a:r>
                          <a14:m>
                            <m:oMath xmlns:m="http://schemas.openxmlformats.org/officeDocument/2006/math">
                              <m:r>
                                <a:rPr lang="zh-CN" altLang="en-US" sz="2000" i="1" dirty="0" smtClean="0">
                                  <a:latin typeface="Cambria Math" panose="02040503050406030204" pitchFamily="18" charset="0"/>
                                </a:rPr>
                                <m:t>𝑁</m:t>
                              </m:r>
                              <m:sSub>
                                <m:sSubPr>
                                  <m:ctrlPr>
                                    <a:rPr lang="zh-CN" altLang="en-US" sz="2000" i="1" dirty="0" smtClean="0">
                                      <a:solidFill>
                                        <a:srgbClr val="836967"/>
                                      </a:solidFill>
                                      <a:latin typeface="Cambria Math" panose="02040503050406030204" pitchFamily="18" charset="0"/>
                                    </a:rPr>
                                  </m:ctrlPr>
                                </m:sSubPr>
                                <m:e>
                                  <m:r>
                                    <a:rPr lang="zh-CN" altLang="en-US" sz="2000" i="1" dirty="0">
                                      <a:solidFill>
                                        <a:srgbClr val="836967"/>
                                      </a:solidFill>
                                      <a:latin typeface="Cambria Math" panose="02040503050406030204" pitchFamily="18" charset="0"/>
                                    </a:rPr>
                                    <m:t>𝑒</m:t>
                                  </m:r>
                                </m:e>
                                <m:sub>
                                  <m:r>
                                    <a:rPr lang="zh-CN" altLang="en-US" sz="2000" i="1" dirty="0">
                                      <a:solidFill>
                                        <a:srgbClr val="836967"/>
                                      </a:solidFill>
                                      <a:latin typeface="Cambria Math" panose="02040503050406030204" pitchFamily="18" charset="0"/>
                                    </a:rPr>
                                    <m:t>1</m:t>
                                  </m:r>
                                </m:sub>
                              </m:sSub>
                              <m:d>
                                <m:dPr>
                                  <m:ctrlPr>
                                    <a:rPr lang="zh-CN" altLang="en-US" sz="2000" i="1" dirty="0">
                                      <a:solidFill>
                                        <a:srgbClr val="836967"/>
                                      </a:solidFill>
                                      <a:latin typeface="Cambria Math" panose="02040503050406030204" pitchFamily="18" charset="0"/>
                                    </a:rPr>
                                  </m:ctrlPr>
                                </m:dPr>
                                <m:e>
                                  <m:r>
                                    <a:rPr lang="zh-CN" altLang="en-US" sz="2000" i="0" dirty="0">
                                      <a:latin typeface="Cambria Math" panose="02040503050406030204" pitchFamily="18" charset="0"/>
                                    </a:rPr>
                                    <m:t>1−</m:t>
                                  </m:r>
                                  <m:sSub>
                                    <m:sSubPr>
                                      <m:ctrlPr>
                                        <a:rPr lang="zh-CN" altLang="en-US" sz="2000" i="1" dirty="0">
                                          <a:solidFill>
                                            <a:srgbClr val="836967"/>
                                          </a:solidFill>
                                          <a:latin typeface="Cambria Math" panose="02040503050406030204" pitchFamily="18" charset="0"/>
                                        </a:rPr>
                                      </m:ctrlPr>
                                    </m:sSubPr>
                                    <m:e>
                                      <m:r>
                                        <a:rPr lang="zh-CN" altLang="en-US" sz="2000" i="1" dirty="0">
                                          <a:latin typeface="Cambria Math" panose="02040503050406030204" pitchFamily="18" charset="0"/>
                                        </a:rPr>
                                        <m:t>𝑤</m:t>
                                      </m:r>
                                    </m:e>
                                    <m:sub>
                                      <m:r>
                                        <a:rPr lang="zh-CN" altLang="en-US" sz="2000" i="1" dirty="0">
                                          <a:latin typeface="Cambria Math" panose="02040503050406030204" pitchFamily="18" charset="0"/>
                                        </a:rPr>
                                        <m:t>𝑖</m:t>
                                      </m:r>
                                    </m:sub>
                                  </m:sSub>
                                </m:e>
                              </m:d>
                            </m:oMath>
                          </a14:m>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107210"/>
                      </a:ext>
                    </a:extLst>
                  </a:tr>
                </a:tbl>
              </a:graphicData>
            </a:graphic>
          </p:graphicFrame>
        </mc:Choice>
        <mc:Fallback xmlns="">
          <p:graphicFrame>
            <p:nvGraphicFramePr>
              <p:cNvPr id="7" name="表格 7">
                <a:extLst>
                  <a:ext uri="{FF2B5EF4-FFF2-40B4-BE49-F238E27FC236}">
                    <a16:creationId xmlns:a16="http://schemas.microsoft.com/office/drawing/2014/main" id="{1A573EA7-11A6-4475-A9AA-412F238F3516}"/>
                  </a:ext>
                </a:extLst>
              </p:cNvPr>
              <p:cNvGraphicFramePr>
                <a:graphicFrameLocks noGrp="1"/>
              </p:cNvGraphicFramePr>
              <p:nvPr>
                <p:extLst>
                  <p:ext uri="{D42A27DB-BD31-4B8C-83A1-F6EECF244321}">
                    <p14:modId xmlns:p14="http://schemas.microsoft.com/office/powerpoint/2010/main" val="53449190"/>
                  </p:ext>
                </p:extLst>
              </p:nvPr>
            </p:nvGraphicFramePr>
            <p:xfrm>
              <a:off x="2150673" y="1828802"/>
              <a:ext cx="8191506" cy="1600198"/>
            </p:xfrm>
            <a:graphic>
              <a:graphicData uri="http://schemas.openxmlformats.org/drawingml/2006/table">
                <a:tbl>
                  <a:tblPr firstRow="1" bandRow="1">
                    <a:tableStyleId>{5C22544A-7EE6-4342-B048-85BDC9FD1C3A}</a:tableStyleId>
                  </a:tblPr>
                  <a:tblGrid>
                    <a:gridCol w="1648894">
                      <a:extLst>
                        <a:ext uri="{9D8B030D-6E8A-4147-A177-3AD203B41FA5}">
                          <a16:colId xmlns:a16="http://schemas.microsoft.com/office/drawing/2014/main" val="861916599"/>
                        </a:ext>
                      </a:extLst>
                    </a:gridCol>
                    <a:gridCol w="2203233">
                      <a:extLst>
                        <a:ext uri="{9D8B030D-6E8A-4147-A177-3AD203B41FA5}">
                          <a16:colId xmlns:a16="http://schemas.microsoft.com/office/drawing/2014/main" val="3844908609"/>
                        </a:ext>
                      </a:extLst>
                    </a:gridCol>
                    <a:gridCol w="2573969">
                      <a:extLst>
                        <a:ext uri="{9D8B030D-6E8A-4147-A177-3AD203B41FA5}">
                          <a16:colId xmlns:a16="http://schemas.microsoft.com/office/drawing/2014/main" val="3924176803"/>
                        </a:ext>
                      </a:extLst>
                    </a:gridCol>
                    <a:gridCol w="1765410">
                      <a:extLst>
                        <a:ext uri="{9D8B030D-6E8A-4147-A177-3AD203B41FA5}">
                          <a16:colId xmlns:a16="http://schemas.microsoft.com/office/drawing/2014/main" val="1777485080"/>
                        </a:ext>
                      </a:extLst>
                    </a:gridCol>
                  </a:tblGrid>
                  <a:tr h="396240">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5346" t="-3077" r="-198061" b="-329231"/>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9645" t="-3077" r="-69031" b="-329231"/>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64138" t="-3077" r="-690" b="-329231"/>
                          </a:stretch>
                        </a:blipFill>
                      </a:tcPr>
                    </a:tc>
                    <a:extLst>
                      <a:ext uri="{0D108BD9-81ED-4DB2-BD59-A6C34878D82A}">
                        <a16:rowId xmlns:a16="http://schemas.microsoft.com/office/drawing/2014/main" val="3706780078"/>
                      </a:ext>
                    </a:extLst>
                  </a:tr>
                  <a:tr h="396240">
                    <a:tc>
                      <a:txBody>
                        <a:bodyPr/>
                        <a:lstStyle/>
                        <a:p>
                          <a:pPr algn="ctr"/>
                          <a:r>
                            <a:rPr lang="en-US" altLang="zh-CN" sz="2000" dirty="0"/>
                            <a:t>Type-1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5346" t="-103077" r="-198061" b="-229231"/>
                          </a:stretch>
                        </a:blipFill>
                      </a:tcPr>
                    </a:tc>
                    <a:tc>
                      <a:txBody>
                        <a:bodyPr/>
                        <a:lstStyle/>
                        <a:p>
                          <a:pPr algn="ct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64138" t="-103077" r="-690" b="-229231"/>
                          </a:stretch>
                        </a:blipFill>
                      </a:tcPr>
                    </a:tc>
                    <a:extLst>
                      <a:ext uri="{0D108BD9-81ED-4DB2-BD59-A6C34878D82A}">
                        <a16:rowId xmlns:a16="http://schemas.microsoft.com/office/drawing/2014/main" val="1722508228"/>
                      </a:ext>
                    </a:extLst>
                  </a:tr>
                  <a:tr h="396240">
                    <a:tc>
                      <a:txBody>
                        <a:bodyPr/>
                        <a:lstStyle/>
                        <a:p>
                          <a:pPr algn="ctr"/>
                          <a:r>
                            <a:rPr lang="en-US" altLang="zh-CN" sz="2000" dirty="0"/>
                            <a:t>Type-2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5346" t="-203077" r="-198061" b="-129231"/>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9645" t="-203077" r="-69031" b="-129231"/>
                          </a:stretch>
                        </a:blipFill>
                      </a:tcPr>
                    </a:tc>
                    <a:tc>
                      <a:txBody>
                        <a:bodyPr/>
                        <a:lstStyle/>
                        <a:p>
                          <a:pPr algn="ct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4473860"/>
                      </a:ext>
                    </a:extLst>
                  </a:tr>
                  <a:tr h="411478">
                    <a:tc>
                      <a:txBody>
                        <a:bodyPr/>
                        <a:lstStyle/>
                        <a:p>
                          <a:pPr algn="ctr"/>
                          <a:r>
                            <a:rPr lang="en-US" altLang="zh-CN" sz="2000" dirty="0"/>
                            <a:t>Type-3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5346" t="-289706" r="-198061" b="-23529"/>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9645" t="-289706" r="-69031" b="-23529"/>
                          </a:stretch>
                        </a:blipFill>
                      </a:tcPr>
                    </a:tc>
                    <a:tc>
                      <a:txBody>
                        <a:bodyPr/>
                        <a:lstStyle/>
                        <a:p>
                          <a:pPr algn="ct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107210"/>
                      </a:ext>
                    </a:extLst>
                  </a:tr>
                </a:tbl>
              </a:graphicData>
            </a:graphic>
          </p:graphicFrame>
        </mc:Fallback>
      </mc:AlternateContent>
    </p:spTree>
    <p:extLst>
      <p:ext uri="{BB962C8B-B14F-4D97-AF65-F5344CB8AC3E}">
        <p14:creationId xmlns:p14="http://schemas.microsoft.com/office/powerpoint/2010/main" val="374199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4</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a:xfrm>
                <a:off x="1122412" y="1207008"/>
                <a:ext cx="10058400" cy="5025626"/>
              </a:xfrm>
            </p:spPr>
            <p:txBody>
              <a:bodyPr>
                <a:normAutofit/>
              </a:bodyPr>
              <a:lstStyle/>
              <a:p>
                <a:r>
                  <a:rPr lang="zh-CN" altLang="en-US" sz="2400" b="0" dirty="0">
                    <a:solidFill>
                      <a:schemeClr val="tx1"/>
                    </a:solidFill>
                    <a:latin typeface="Cambria Math" panose="02040503050406030204" pitchFamily="18" charset="0"/>
                  </a:rPr>
                  <a:t>不存在信息不对称，</a:t>
                </a:r>
                <a:r>
                  <a:rPr lang="zh-CN" altLang="en-US" dirty="0">
                    <a:solidFill>
                      <a:schemeClr val="tx1"/>
                    </a:solidFill>
                    <a:latin typeface="Cambria Math" panose="02040503050406030204" pitchFamily="18" charset="0"/>
                  </a:rPr>
                  <a:t>三类代理人均能</a:t>
                </a:r>
                <a:r>
                  <a:rPr lang="zh-CN" altLang="en-US" dirty="0">
                    <a:solidFill>
                      <a:schemeClr val="tx1"/>
                    </a:solidFill>
                  </a:rPr>
                  <a:t>知晓</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𝑗</m:t>
                        </m:r>
                      </m:sub>
                    </m:sSub>
                  </m:oMath>
                </a14:m>
                <a:r>
                  <a:rPr lang="zh-CN" altLang="en-US" dirty="0"/>
                  <a:t>及</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oMath>
                </a14:m>
                <a:r>
                  <a:rPr lang="zh-CN" altLang="en-US" dirty="0">
                    <a:solidFill>
                      <a:schemeClr val="tx1"/>
                    </a:solidFill>
                  </a:rPr>
                  <a:t>等相关信息</a:t>
                </a:r>
                <a:endParaRPr lang="en-US" altLang="zh-CN" sz="2400" b="0" dirty="0">
                  <a:solidFill>
                    <a:schemeClr val="tx1"/>
                  </a:solidFill>
                  <a:latin typeface="Cambria Math" panose="02040503050406030204" pitchFamily="18" charset="0"/>
                </a:endParaRPr>
              </a:p>
              <a:p>
                <a14:m>
                  <m:oMath xmlns:m="http://schemas.openxmlformats.org/officeDocument/2006/math">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=1</m:t>
                    </m:r>
                  </m:oMath>
                </a14:m>
                <a:r>
                  <a:rPr lang="zh-CN" altLang="en-US" sz="2400" dirty="0"/>
                  <a:t>，市场的状态为</a:t>
                </a:r>
                <a14:m>
                  <m:oMath xmlns:m="http://schemas.openxmlformats.org/officeDocument/2006/math">
                    <m:d>
                      <m:dPr>
                        <m:begChr m:val="{"/>
                        <m:endChr m:val="}"/>
                        <m:ctrlPr>
                          <a:rPr lang="zh-CN" altLang="en-US" sz="2400" i="1" dirty="0" smtClean="0">
                            <a:solidFill>
                              <a:srgbClr val="836967"/>
                            </a:solidFill>
                            <a:latin typeface="Cambria Math" panose="02040503050406030204" pitchFamily="18" charset="0"/>
                          </a:rPr>
                        </m:ctrlPr>
                      </m:dPr>
                      <m:e>
                        <m:r>
                          <a:rPr lang="en-US" altLang="zh-CN" i="1" dirty="0">
                            <a:latin typeface="Cambria Math" panose="02040503050406030204" pitchFamily="18" charset="0"/>
                          </a:rPr>
                          <m:t>𝑖</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𝑗</m:t>
                        </m:r>
                      </m:e>
                    </m:d>
                  </m:oMath>
                </a14:m>
                <a:r>
                  <a:rPr lang="zh-CN" altLang="en-US" sz="2400" dirty="0"/>
                  <a:t>，</a:t>
                </a:r>
                <a14:m>
                  <m:oMath xmlns:m="http://schemas.openxmlformats.org/officeDocument/2006/math">
                    <m:r>
                      <a:rPr lang="en-US" altLang="zh-CN" i="1" dirty="0">
                        <a:latin typeface="Cambria Math" panose="02040503050406030204" pitchFamily="18" charset="0"/>
                      </a:rPr>
                      <m:t>𝑖</m:t>
                    </m:r>
                    <m:r>
                      <a:rPr lang="zh-CN" altLang="en-US" sz="2400" i="0" dirty="0">
                        <a:latin typeface="Cambria Math" panose="02040503050406030204" pitchFamily="18" charset="0"/>
                      </a:rPr>
                      <m:t>=</m:t>
                    </m:r>
                    <m:r>
                      <a:rPr lang="zh-CN" altLang="en-US" sz="2400" i="1" dirty="0">
                        <a:latin typeface="Cambria Math" panose="02040503050406030204" pitchFamily="18" charset="0"/>
                      </a:rPr>
                      <m:t>h</m:t>
                    </m:r>
                    <m:r>
                      <a:rPr lang="zh-CN" altLang="en-US" sz="2400" i="0" dirty="0">
                        <a:latin typeface="Cambria Math" panose="02040503050406030204" pitchFamily="18" charset="0"/>
                      </a:rPr>
                      <m:t>,</m:t>
                    </m:r>
                    <m:r>
                      <a:rPr lang="zh-CN" altLang="en-US" sz="2400" i="1" dirty="0">
                        <a:latin typeface="Cambria Math" panose="02040503050406030204" pitchFamily="18" charset="0"/>
                      </a:rPr>
                      <m:t>𝑙</m:t>
                    </m:r>
                  </m:oMath>
                </a14:m>
                <a:r>
                  <a:rPr lang="zh-CN" altLang="en-US" sz="2400" dirty="0"/>
                  <a:t>，</a:t>
                </a:r>
                <a14:m>
                  <m:oMath xmlns:m="http://schemas.openxmlformats.org/officeDocument/2006/math">
                    <m:r>
                      <a:rPr lang="zh-CN" altLang="en-US" sz="2400" i="1" dirty="0" smtClean="0">
                        <a:latin typeface="Cambria Math" panose="02040503050406030204" pitchFamily="18" charset="0"/>
                      </a:rPr>
                      <m:t>𝑗</m:t>
                    </m:r>
                    <m:r>
                      <a:rPr lang="zh-CN" altLang="en-US" sz="2400" i="0" dirty="0">
                        <a:latin typeface="Cambria Math" panose="02040503050406030204" pitchFamily="18" charset="0"/>
                      </a:rPr>
                      <m:t>=</m:t>
                    </m:r>
                    <m:r>
                      <a:rPr lang="zh-CN" altLang="en-US" i="1" dirty="0" smtClean="0">
                        <a:latin typeface="Cambria Math" panose="02040503050406030204" pitchFamily="18" charset="0"/>
                      </a:rPr>
                      <m:t>𝐻</m:t>
                    </m:r>
                    <m:r>
                      <a:rPr lang="zh-CN" altLang="en-US" dirty="0">
                        <a:latin typeface="Cambria Math" panose="02040503050406030204" pitchFamily="18" charset="0"/>
                      </a:rPr>
                      <m:t>,</m:t>
                    </m:r>
                    <m:r>
                      <a:rPr lang="zh-CN" altLang="en-US" sz="2400" i="1" dirty="0">
                        <a:latin typeface="Cambria Math" panose="02040503050406030204" pitchFamily="18" charset="0"/>
                      </a:rPr>
                      <m:t>𝐿</m:t>
                    </m:r>
                  </m:oMath>
                </a14:m>
                <a:endParaRPr lang="en-US" altLang="zh-CN" sz="2400" dirty="0"/>
              </a:p>
              <a:p>
                <a14:m>
                  <m:oMath xmlns:m="http://schemas.openxmlformats.org/officeDocument/2006/math">
                    <m:sSub>
                      <m:sSubPr>
                        <m:ctrlPr>
                          <a:rPr lang="en-US" altLang="zh-CN" sz="2400" i="1" dirty="0" smtClean="0">
                            <a:solidFill>
                              <a:srgbClr val="836967"/>
                            </a:solidFill>
                            <a:latin typeface="Cambria Math" panose="02040503050406030204" pitchFamily="18" charset="0"/>
                          </a:rPr>
                        </m:ctrlPr>
                      </m:sSubPr>
                      <m:e>
                        <m:r>
                          <a:rPr lang="en-US" altLang="zh-CN" sz="2400" i="1" dirty="0" smtClean="0">
                            <a:latin typeface="Cambria Math" panose="02040503050406030204" pitchFamily="18" charset="0"/>
                          </a:rPr>
                          <m:t>𝑃</m:t>
                        </m:r>
                      </m:e>
                      <m:sub>
                        <m:r>
                          <a:rPr lang="en-US" altLang="zh-CN" sz="2400" i="1" dirty="0" smtClean="0">
                            <a:latin typeface="Cambria Math" panose="02040503050406030204" pitchFamily="18" charset="0"/>
                          </a:rPr>
                          <m:t>𝑖</m:t>
                        </m:r>
                        <m:acc>
                          <m:accPr>
                            <m:chr m:val="̇"/>
                            <m:ctrlPr>
                              <a:rPr lang="en-US" altLang="zh-CN" sz="2400" i="1" dirty="0" smtClean="0">
                                <a:solidFill>
                                  <a:srgbClr val="836967"/>
                                </a:solidFill>
                                <a:latin typeface="Cambria Math" panose="02040503050406030204" pitchFamily="18" charset="0"/>
                              </a:rPr>
                            </m:ctrlPr>
                          </m:accPr>
                          <m:e>
                            <m:r>
                              <a:rPr lang="en-US" altLang="zh-CN" sz="2400" i="1" dirty="0" smtClean="0">
                                <a:latin typeface="Cambria Math" panose="02040503050406030204" pitchFamily="18" charset="0"/>
                              </a:rPr>
                              <m:t>𝐽</m:t>
                            </m:r>
                          </m:e>
                        </m:acc>
                      </m:sub>
                    </m:sSub>
                  </m:oMath>
                </a14:m>
                <a:r>
                  <a:rPr lang="zh-CN" altLang="en-US" sz="2400" dirty="0"/>
                  <a:t>，</a:t>
                </a:r>
                <a:r>
                  <a:rPr lang="en-US" altLang="zh-CN" dirty="0">
                    <a:solidFill>
                      <a:schemeClr val="tx1"/>
                    </a:solidFill>
                  </a:rPr>
                  <a:t> </a:t>
                </a:r>
                <a14:m>
                  <m:oMath xmlns:m="http://schemas.openxmlformats.org/officeDocument/2006/math">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oMath>
                </a14:m>
                <a:r>
                  <a:rPr lang="zh-CN" altLang="en-US" dirty="0"/>
                  <a:t>时，市场状态</a:t>
                </a:r>
                <a14:m>
                  <m:oMath xmlns:m="http://schemas.openxmlformats.org/officeDocument/2006/math">
                    <m:d>
                      <m:dPr>
                        <m:begChr m:val="{"/>
                        <m:endChr m:val="}"/>
                        <m:ctrlPr>
                          <a:rPr lang="zh-CN" altLang="en-US" i="1" dirty="0">
                            <a:solidFill>
                              <a:srgbClr val="836967"/>
                            </a:solidFill>
                            <a:latin typeface="Cambria Math" panose="02040503050406030204" pitchFamily="18" charset="0"/>
                          </a:rPr>
                        </m:ctrlPr>
                      </m:dPr>
                      <m:e>
                        <m:r>
                          <a:rPr lang="en-US" altLang="zh-CN" i="1" dirty="0">
                            <a:latin typeface="Cambria Math" panose="02040503050406030204" pitchFamily="18" charset="0"/>
                          </a:rPr>
                          <m:t>𝑖</m:t>
                        </m:r>
                        <m:r>
                          <a:rPr lang="zh-CN" altLang="en-US" dirty="0">
                            <a:latin typeface="Cambria Math" panose="02040503050406030204" pitchFamily="18" charset="0"/>
                          </a:rPr>
                          <m:t>,</m:t>
                        </m:r>
                        <m:r>
                          <a:rPr lang="zh-CN" altLang="en-US" i="1" dirty="0">
                            <a:latin typeface="Cambria Math" panose="02040503050406030204" pitchFamily="18" charset="0"/>
                          </a:rPr>
                          <m:t>𝑗</m:t>
                        </m:r>
                      </m:e>
                    </m:d>
                  </m:oMath>
                </a14:m>
                <a:r>
                  <a:rPr lang="zh-CN" altLang="en-US" sz="2400" dirty="0"/>
                  <a:t>下资本品的价格（用消费品表示的价格）</a:t>
                </a:r>
                <a:endParaRPr lang="en-US" altLang="zh-CN" sz="2400" dirty="0"/>
              </a:p>
              <a:p>
                <a:r>
                  <a:rPr lang="zh-CN" altLang="en-US" dirty="0"/>
                  <a:t>三类代理人的行为：</a:t>
                </a:r>
                <a:endParaRPr lang="en-US" altLang="zh-CN" dirty="0"/>
              </a:p>
              <a:p>
                <a:pPr lvl="1"/>
                <a:r>
                  <a:rPr lang="en-US" altLang="zh-CN" dirty="0"/>
                  <a:t>Type-1</a:t>
                </a:r>
                <a:r>
                  <a:rPr lang="zh-CN" altLang="en-US" dirty="0"/>
                  <a:t>：没有动力参与市场交易</a:t>
                </a:r>
                <a:endParaRPr lang="en-US" altLang="zh-CN" dirty="0"/>
              </a:p>
              <a:p>
                <a:pPr lvl="1"/>
                <a:r>
                  <a:rPr lang="en-US" altLang="zh-CN" dirty="0"/>
                  <a:t>Type-2</a:t>
                </a:r>
                <a:r>
                  <a:rPr lang="zh-CN" altLang="en-US" dirty="0"/>
                  <a:t>：效用水平由</a:t>
                </a:r>
                <a14:m>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消费</m:t>
                    </m:r>
                  </m:oMath>
                </a14:m>
                <a:r>
                  <a:rPr lang="zh-CN" altLang="en-US" dirty="0"/>
                  <a:t>决定，会把所持有的资本全部换成消费品</a:t>
                </a:r>
                <a:endParaRPr lang="en-US" altLang="zh-CN" dirty="0"/>
              </a:p>
              <a:p>
                <a:pPr lvl="1"/>
                <a:r>
                  <a:rPr lang="en-US" altLang="zh-CN" dirty="0"/>
                  <a:t>Type-3</a:t>
                </a:r>
                <a:r>
                  <a:rPr lang="zh-CN" altLang="en-US" dirty="0"/>
                  <a:t>：</a:t>
                </a:r>
                <a:r>
                  <a:rPr lang="en-US" altLang="zh-CN" sz="2000" b="0" dirty="0">
                    <a:solidFill>
                      <a:schemeClr val="tx1"/>
                    </a:solidFill>
                  </a:rPr>
                  <a:t> </a:t>
                </a:r>
                <a14:m>
                  <m:oMath xmlns:m="http://schemas.openxmlformats.org/officeDocument/2006/math">
                    <m:r>
                      <a:rPr lang="en-US" altLang="zh-CN" sz="2000" b="0" i="1" smtClean="0">
                        <a:solidFill>
                          <a:schemeClr val="tx1"/>
                        </a:solidFill>
                        <a:latin typeface="Cambria Math" panose="02040503050406030204" pitchFamily="18" charset="0"/>
                      </a:rPr>
                      <m:t>𝑡</m:t>
                    </m:r>
                    <m:r>
                      <a:rPr lang="en-US" altLang="zh-CN" sz="2000" b="0" i="1" smtClean="0">
                        <a:solidFill>
                          <a:schemeClr val="tx1"/>
                        </a:solidFill>
                        <a:latin typeface="Cambria Math" panose="02040503050406030204" pitchFamily="18" charset="0"/>
                      </a:rPr>
                      <m:t>=1</m:t>
                    </m:r>
                  </m:oMath>
                </a14:m>
                <a:r>
                  <a:rPr lang="zh-CN" altLang="en-US" dirty="0"/>
                  <a:t>既持有资本又持有消费品，根据市场状态选择是否出售消费品</a:t>
                </a:r>
                <a:endParaRPr lang="en-US" altLang="zh-CN" dirty="0"/>
              </a:p>
              <a:p>
                <a:endParaRPr lang="zh-CN" altLang="en-US" dirty="0"/>
              </a:p>
              <a:p>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xfrm>
                <a:off x="1122412" y="1207008"/>
                <a:ext cx="10058400" cy="5025626"/>
              </a:xfrm>
              <a:blipFill>
                <a:blip r:embed="rId3"/>
                <a:stretch>
                  <a:fillRect l="-1212" t="-13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713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5</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消费品的需求：来源于</a:t>
                </a:r>
                <a:r>
                  <a:rPr lang="en-US" altLang="zh-CN" dirty="0"/>
                  <a:t>early consumer</a:t>
                </a:r>
                <a:r>
                  <a:rPr lang="zh-CN" altLang="en-US" dirty="0"/>
                  <a:t>，他们总是愿意将所有的资本都换成消费品</a:t>
                </a:r>
                <a:endParaRPr lang="en-US" altLang="zh-CN" dirty="0"/>
              </a:p>
              <a:p>
                <a:pPr marL="45720" indent="0" algn="ctr">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𝐷</m:t>
                      </m:r>
                      <m:r>
                        <a:rPr lang="zh-CN" altLang="en-US" i="0" dirty="0">
                          <a:latin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oMath>
                  </m:oMathPara>
                </a14:m>
                <a:endParaRPr lang="en-US" altLang="zh-CN" dirty="0"/>
              </a:p>
              <a:p>
                <a:pPr marL="45720" indent="0">
                  <a:buNone/>
                </a:pPr>
                <a:endParaRPr lang="en-US" altLang="zh-CN" dirty="0"/>
              </a:p>
              <a:p>
                <a:r>
                  <a:rPr lang="zh-CN" altLang="en-US" dirty="0"/>
                  <a:t>消费品的供给：来源于</a:t>
                </a:r>
                <a:r>
                  <a:rPr lang="en-US" altLang="zh-CN" dirty="0"/>
                  <a:t>late consumer</a:t>
                </a:r>
                <a:r>
                  <a:rPr lang="zh-CN" altLang="en-US" dirty="0"/>
                  <a:t>，供给的数量取决于市场状态，但最大供给量不会超过其持有的消费品禀赋</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e>
                      </m:d>
                      <m:r>
                        <a:rPr lang="zh-CN" altLang="en-US" i="1" dirty="0" smtClean="0">
                          <a:latin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oMath>
                  </m:oMathPara>
                </a14:m>
                <a:endParaRPr lang="en-US" altLang="zh-CN" dirty="0"/>
              </a:p>
              <a:p>
                <a:pPr marL="45720" indent="0">
                  <a:buNone/>
                </a:pPr>
                <a:endParaRPr lang="en-US" altLang="zh-CN" dirty="0"/>
              </a:p>
              <a:p>
                <a:r>
                  <a:rPr lang="zh-CN" altLang="en-US" dirty="0"/>
                  <a:t>均衡价格下，消费品的供给等于需求：</a:t>
                </a:r>
                <a:endParaRPr lang="en-US" altLang="zh-CN" dirty="0"/>
              </a:p>
              <a:p>
                <a:pPr marL="45720" indent="0" algn="ctr">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r>
                        <a:rPr lang="zh-CN" altLang="en-US" dirty="0">
                          <a:latin typeface="Cambria Math" panose="02040503050406030204" pitchFamily="18" charset="0"/>
                        </a:rPr>
                        <m:t>=</m:t>
                      </m:r>
                      <m:r>
                        <a:rPr lang="zh-CN" altLang="en-US" i="1" dirty="0">
                          <a:latin typeface="Cambria Math" panose="02040503050406030204" pitchFamily="18" charset="0"/>
                        </a:rPr>
                        <m:t>𝑆</m:t>
                      </m:r>
                      <m:d>
                        <m:dPr>
                          <m:ctrlPr>
                            <a:rPr lang="zh-CN" altLang="en-US" i="1" dirty="0">
                              <a:solidFill>
                                <a:srgbClr val="836967"/>
                              </a:solidFill>
                              <a:latin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e>
                      </m:d>
                      <m:r>
                        <a:rPr lang="zh-CN" altLang="en-US" i="1" dirty="0">
                          <a:latin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oMath>
                  </m:oMathPara>
                </a14:m>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t="-1569" r="-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241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6</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情形一：</a:t>
                </a:r>
                <a:r>
                  <a:rPr lang="en-US" altLang="zh-CN" dirty="0"/>
                  <a:t> Type-3</a:t>
                </a:r>
                <a:r>
                  <a:rPr lang="zh-CN" altLang="en-US" dirty="0"/>
                  <a:t>提供其所持有的所有消费品（</a:t>
                </a:r>
                <a:r>
                  <a:rPr lang="en-US" altLang="zh-CN" dirty="0"/>
                  <a:t>No storage</a:t>
                </a:r>
                <a:r>
                  <a:rPr lang="zh-CN" altLang="en-US" dirty="0"/>
                  <a:t>）</a:t>
                </a:r>
                <a:endParaRPr lang="en-US" altLang="zh-CN" dirty="0"/>
              </a:p>
              <a:p>
                <a:pPr marL="45720" indent="0" algn="ctr">
                  <a:buNone/>
                </a:pPr>
                <a14:m>
                  <m:oMathPara xmlns:m="http://schemas.openxmlformats.org/officeDocument/2006/math">
                    <m:oMathParaPr>
                      <m:jc m:val="center"/>
                    </m:oMathParaPr>
                    <m:oMath xmlns:m="http://schemas.openxmlformats.org/officeDocument/2006/math">
                      <m:r>
                        <a:rPr lang="zh-CN" altLang="en-US" i="1" dirty="0" smtClean="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r>
                        <a:rPr lang="zh-CN" altLang="en-US" dirty="0" smtClean="0">
                          <a:latin typeface="Cambria Math" panose="02040503050406030204" pitchFamily="18" charset="0"/>
                        </a:rPr>
                        <m:t>=</m:t>
                      </m:r>
                      <m:r>
                        <a:rPr lang="zh-CN" altLang="en-US" i="1" dirty="0">
                          <a:latin typeface="Cambria Math" panose="02040503050406030204" pitchFamily="18" charset="0"/>
                        </a:rPr>
                        <m:t>𝑁</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oMath>
                  </m:oMathPara>
                </a14:m>
                <a:endParaRPr lang="en-US" altLang="zh-CN" i="1" dirty="0">
                  <a:latin typeface="Cambria Math" panose="02040503050406030204" pitchFamily="18" charset="0"/>
                </a:endParaRPr>
              </a:p>
              <a:p>
                <a:pPr marL="45720" indent="0" algn="ctr">
                  <a:buNone/>
                </a:pPr>
                <a14:m>
                  <m:oMathPara xmlns:m="http://schemas.openxmlformats.org/officeDocument/2006/math">
                    <m:oMathParaPr>
                      <m:jc m:val="center"/>
                    </m:oMathParaPr>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r>
                        <a:rPr lang="zh-CN" altLang="en-US" dirty="0" smtClean="0">
                          <a:latin typeface="Cambria Math" panose="02040503050406030204" pitchFamily="18" charset="0"/>
                        </a:rPr>
                        <m:t>=</m:t>
                      </m:r>
                      <m:f>
                        <m:fPr>
                          <m:ctrlPr>
                            <a:rPr lang="zh-CN" altLang="en-US" i="1" dirty="0" smtClean="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den>
                      </m:f>
                    </m:oMath>
                  </m:oMathPara>
                </a14:m>
                <a:endParaRPr lang="zh-CN" altLang="en-US" dirty="0"/>
              </a:p>
              <a:p>
                <a:pPr marL="45720" indent="0">
                  <a:buNone/>
                </a:pPr>
                <a:r>
                  <a:rPr lang="zh-CN" altLang="en-US" dirty="0"/>
                  <a:t>当</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𝑗</m:t>
                        </m:r>
                      </m:sub>
                    </m:sSub>
                    <m:r>
                      <a:rPr lang="zh-CN" altLang="en-US" i="0" dirty="0">
                        <a:latin typeface="Cambria Math" panose="02040503050406030204" pitchFamily="18" charset="0"/>
                      </a:rPr>
                      <m:t>&gt;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den>
                    </m:f>
                  </m:oMath>
                </a14:m>
                <a:r>
                  <a:rPr lang="zh-CN" altLang="en-US" dirty="0"/>
                  <a:t>成立</a:t>
                </a:r>
                <a:endParaRPr lang="en-US" altLang="zh-CN" dirty="0"/>
              </a:p>
              <a:p>
                <a:r>
                  <a:rPr lang="zh-CN" altLang="en-US" dirty="0"/>
                  <a:t>情形二：</a:t>
                </a:r>
                <a:r>
                  <a:rPr lang="en-US" altLang="zh-CN" dirty="0"/>
                  <a:t>Type-3</a:t>
                </a:r>
                <a:r>
                  <a:rPr lang="zh-CN" altLang="en-US" dirty="0"/>
                  <a:t>不提供其所持有的所有消费品（</a:t>
                </a:r>
                <a:r>
                  <a:rPr lang="en-US" altLang="zh-CN" dirty="0"/>
                  <a:t>Some storage</a:t>
                </a:r>
                <a:r>
                  <a:rPr lang="zh-CN" altLang="en-US" dirty="0"/>
                  <a:t>）</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𝑖</m:t>
                          </m:r>
                          <m:acc>
                            <m:accPr>
                              <m:chr m:val="̇"/>
                              <m:ctrlPr>
                                <a:rPr lang="en-US" altLang="zh-CN" i="1" dirty="0">
                                  <a:solidFill>
                                    <a:srgbClr val="836967"/>
                                  </a:solidFill>
                                  <a:latin typeface="Cambria Math" panose="02040503050406030204" pitchFamily="18" charset="0"/>
                                </a:rPr>
                              </m:ctrlPr>
                            </m:accPr>
                            <m:e>
                              <m:r>
                                <a:rPr lang="en-US" altLang="zh-CN" i="1" dirty="0">
                                  <a:latin typeface="Cambria Math" panose="02040503050406030204" pitchFamily="18" charset="0"/>
                                </a:rPr>
                                <m:t>𝐽</m:t>
                              </m:r>
                            </m:e>
                          </m:acc>
                        </m:sub>
                      </m:sSub>
                      <m:r>
                        <a:rPr lang="zh-CN" altLang="en-US" dirty="0" smtClean="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𝑗</m:t>
                          </m:r>
                        </m:sub>
                      </m:sSub>
                    </m:oMath>
                  </m:oMathPara>
                </a14:m>
                <a:endParaRPr lang="en-US" altLang="zh-CN" dirty="0"/>
              </a:p>
              <a:p>
                <a:pPr marL="45720" indent="0">
                  <a:buNone/>
                </a:pPr>
                <a:r>
                  <a:rPr lang="zh-CN" altLang="en-US" dirty="0"/>
                  <a:t>当</a:t>
                </a:r>
                <a14:m>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𝑗</m:t>
                        </m:r>
                      </m:sub>
                    </m:sSub>
                    <m:r>
                      <a:rPr lang="zh-CN" altLang="en-US" i="1" dirty="0" smtClean="0">
                        <a:solidFill>
                          <a:srgbClr val="836967"/>
                        </a:solidFill>
                        <a:latin typeface="Cambria Math" panose="02040503050406030204" pitchFamily="18" charset="0"/>
                      </a:rPr>
                      <m:t>&lt;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den>
                    </m:f>
                  </m:oMath>
                </a14:m>
                <a:r>
                  <a:rPr lang="zh-CN" altLang="en-US" dirty="0"/>
                  <a:t>成立</a:t>
                </a:r>
                <a:endParaRPr lang="en-US" altLang="zh-CN" dirty="0"/>
              </a:p>
              <a:p>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333" t="-15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603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lstStyle/>
              <a:p>
                <a:r>
                  <a:rPr lang="zh-CN" altLang="en-US" dirty="0"/>
                  <a:t>假设情形一在市场状态</a:t>
                </a:r>
                <a:r>
                  <a:rPr lang="zh-CN" altLang="en-US" sz="2400" dirty="0"/>
                  <a:t>市场的状态为</a:t>
                </a:r>
                <a14:m>
                  <m:oMath xmlns:m="http://schemas.openxmlformats.org/officeDocument/2006/math">
                    <m:d>
                      <m:dPr>
                        <m:begChr m:val="{"/>
                        <m:endChr m:val="}"/>
                        <m:ctrlPr>
                          <a:rPr lang="zh-CN" altLang="en-US" sz="2400" i="1" dirty="0" smtClean="0">
                            <a:solidFill>
                              <a:srgbClr val="836967"/>
                            </a:solidFill>
                            <a:latin typeface="Cambria Math" panose="02040503050406030204" pitchFamily="18" charset="0"/>
                          </a:rPr>
                        </m:ctrlPr>
                      </m:dPr>
                      <m:e>
                        <m:r>
                          <a:rPr lang="zh-CN" altLang="en-US" i="1" dirty="0">
                            <a:latin typeface="Cambria Math" panose="02040503050406030204" pitchFamily="18" charset="0"/>
                          </a:rPr>
                          <m:t>h</m:t>
                        </m:r>
                        <m:r>
                          <a:rPr lang="zh-CN" altLang="en-US" sz="2400" i="0" dirty="0">
                            <a:latin typeface="Cambria Math" panose="02040503050406030204" pitchFamily="18" charset="0"/>
                          </a:rPr>
                          <m:t>,</m:t>
                        </m:r>
                        <m:r>
                          <a:rPr lang="zh-CN" altLang="en-US" i="1" dirty="0">
                            <a:latin typeface="Cambria Math" panose="02040503050406030204" pitchFamily="18" charset="0"/>
                          </a:rPr>
                          <m:t>𝐻</m:t>
                        </m:r>
                      </m:e>
                    </m:d>
                    <m:r>
                      <a:rPr lang="zh-CN" altLang="en-US" i="1" dirty="0">
                        <a:latin typeface="Cambria Math" panose="02040503050406030204" pitchFamily="18" charset="0"/>
                      </a:rPr>
                      <m:t>和</m:t>
                    </m:r>
                    <m:d>
                      <m:dPr>
                        <m:begChr m:val="{"/>
                        <m:endChr m:val="}"/>
                        <m:ctrlPr>
                          <a:rPr lang="zh-CN" altLang="en-US" i="1" dirty="0">
                            <a:solidFill>
                              <a:srgbClr val="836967"/>
                            </a:solidFill>
                            <a:latin typeface="Cambria Math" panose="02040503050406030204" pitchFamily="18" charset="0"/>
                          </a:rPr>
                        </m:ctrlPr>
                      </m:dPr>
                      <m:e>
                        <m:r>
                          <a:rPr lang="zh-CN" altLang="en-US" i="1" dirty="0">
                            <a:latin typeface="Cambria Math" panose="02040503050406030204" pitchFamily="18" charset="0"/>
                          </a:rPr>
                          <m:t>𝑙</m:t>
                        </m:r>
                        <m:r>
                          <a:rPr lang="zh-CN" altLang="en-US" dirty="0">
                            <a:latin typeface="Cambria Math" panose="02040503050406030204" pitchFamily="18" charset="0"/>
                          </a:rPr>
                          <m:t>,</m:t>
                        </m:r>
                        <m:r>
                          <a:rPr lang="zh-CN" altLang="en-US" i="1" dirty="0">
                            <a:latin typeface="Cambria Math" panose="02040503050406030204" pitchFamily="18" charset="0"/>
                          </a:rPr>
                          <m:t>𝐻</m:t>
                        </m:r>
                      </m:e>
                    </m:d>
                  </m:oMath>
                </a14:m>
                <a:r>
                  <a:rPr lang="zh-CN" altLang="en-US" dirty="0">
                    <a:latin typeface="Cambria Math" panose="02040503050406030204" pitchFamily="18" charset="0"/>
                  </a:rPr>
                  <a:t>时成立，在</a:t>
                </a:r>
                <a14:m>
                  <m:oMath xmlns:m="http://schemas.openxmlformats.org/officeDocument/2006/math">
                    <m:d>
                      <m:dPr>
                        <m:begChr m:val="{"/>
                        <m:endChr m:val="}"/>
                        <m:ctrlPr>
                          <a:rPr lang="zh-CN" altLang="en-US" i="1" dirty="0">
                            <a:solidFill>
                              <a:srgbClr val="836967"/>
                            </a:solidFill>
                            <a:latin typeface="Cambria Math" panose="02040503050406030204" pitchFamily="18" charset="0"/>
                          </a:rPr>
                        </m:ctrlPr>
                      </m:dPr>
                      <m:e>
                        <m:r>
                          <a:rPr lang="zh-CN" altLang="en-US" i="1" dirty="0">
                            <a:latin typeface="Cambria Math" panose="02040503050406030204" pitchFamily="18" charset="0"/>
                          </a:rPr>
                          <m:t>h</m:t>
                        </m:r>
                        <m:r>
                          <a:rPr lang="zh-CN" altLang="en-US" dirty="0">
                            <a:latin typeface="Cambria Math" panose="02040503050406030204" pitchFamily="18" charset="0"/>
                          </a:rPr>
                          <m:t>,</m:t>
                        </m:r>
                        <m:r>
                          <a:rPr lang="zh-CN" altLang="en-US" i="1" dirty="0">
                            <a:latin typeface="Cambria Math" panose="02040503050406030204" pitchFamily="18" charset="0"/>
                          </a:rPr>
                          <m:t>𝐿</m:t>
                        </m:r>
                        <m:r>
                          <m:rPr>
                            <m:nor/>
                          </m:rPr>
                          <a:rPr lang="en-US" altLang="zh-CN" dirty="0"/>
                          <m:t> </m:t>
                        </m:r>
                      </m:e>
                    </m:d>
                    <m:r>
                      <a:rPr lang="zh-CN" altLang="en-US" i="1" dirty="0">
                        <a:latin typeface="Cambria Math" panose="02040503050406030204" pitchFamily="18" charset="0"/>
                      </a:rPr>
                      <m:t>和</m:t>
                    </m:r>
                    <m:d>
                      <m:dPr>
                        <m:begChr m:val="{"/>
                        <m:endChr m:val="}"/>
                        <m:ctrlPr>
                          <a:rPr lang="zh-CN" altLang="en-US" i="1" dirty="0">
                            <a:solidFill>
                              <a:srgbClr val="836967"/>
                            </a:solidFill>
                            <a:latin typeface="Cambria Math" panose="02040503050406030204" pitchFamily="18" charset="0"/>
                          </a:rPr>
                        </m:ctrlPr>
                      </m:dPr>
                      <m:e>
                        <m:r>
                          <a:rPr lang="zh-CN" altLang="en-US" i="1" dirty="0">
                            <a:latin typeface="Cambria Math" panose="02040503050406030204" pitchFamily="18" charset="0"/>
                          </a:rPr>
                          <m:t>𝑙</m:t>
                        </m:r>
                        <m:r>
                          <a:rPr lang="zh-CN" altLang="en-US" dirty="0">
                            <a:latin typeface="Cambria Math" panose="02040503050406030204" pitchFamily="18" charset="0"/>
                          </a:rPr>
                          <m:t>,</m:t>
                        </m:r>
                        <m:r>
                          <a:rPr lang="zh-CN" altLang="en-US" i="1" dirty="0">
                            <a:latin typeface="Cambria Math" panose="02040503050406030204" pitchFamily="18" charset="0"/>
                          </a:rPr>
                          <m:t>𝐿</m:t>
                        </m:r>
                        <m:r>
                          <m:rPr>
                            <m:nor/>
                          </m:rPr>
                          <a:rPr lang="en-US" altLang="zh-CN" dirty="0"/>
                          <m:t> </m:t>
                        </m:r>
                      </m:e>
                    </m:d>
                  </m:oMath>
                </a14:m>
                <a:r>
                  <a:rPr lang="zh-CN" altLang="en-US" dirty="0">
                    <a:latin typeface="Cambria Math" panose="02040503050406030204" pitchFamily="18" charset="0"/>
                  </a:rPr>
                  <a:t>不成立，即</a:t>
                </a:r>
                <a:endParaRPr lang="en-US" altLang="zh-CN" dirty="0">
                  <a:latin typeface="Cambria Math" panose="02040503050406030204" pitchFamily="18" charset="0"/>
                </a:endParaRPr>
              </a:p>
              <a:p>
                <a:pPr marL="45720" indent="0">
                  <a:buNone/>
                </a:pPr>
                <a14:m>
                  <m:oMathPara xmlns:m="http://schemas.openxmlformats.org/officeDocument/2006/math">
                    <m:oMathParaPr>
                      <m:jc m:val="center"/>
                    </m:oMathParaPr>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r>
                        <a:rPr lang="zh-CN" altLang="en-US" i="0" dirty="0">
                          <a:latin typeface="Cambria Math" panose="02040503050406030204" pitchFamily="18" charset="0"/>
                        </a:rPr>
                        <m:t>&gt;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num>
                        <m:den>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den>
                      </m:f>
                      <m:r>
                        <a:rPr lang="zh-CN" altLang="en-US" i="0" dirty="0">
                          <a:latin typeface="Cambria Math" panose="02040503050406030204" pitchFamily="18" charset="0"/>
                        </a:rPr>
                        <m:t>&gt;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oMath>
                  </m:oMathPara>
                </a14:m>
                <a:endParaRPr lang="en-US" altLang="zh-CN" dirty="0"/>
              </a:p>
              <a:p>
                <a:r>
                  <a:rPr lang="zh-CN" altLang="en-US" dirty="0"/>
                  <a:t>根据模型假设，</a:t>
                </a:r>
                <a:r>
                  <a:rPr lang="en-US" altLang="zh-CN" dirty="0">
                    <a:solidFill>
                      <a:srgbClr val="836967"/>
                    </a:solidFill>
                  </a:rPr>
                  <a:t> </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h</m:t>
                        </m:r>
                      </m:sub>
                    </m:sSub>
                    <m:r>
                      <a:rPr lang="en-US" altLang="zh-CN" i="0" dirty="0" smtClean="0">
                        <a:latin typeface="Cambria Math" panose="02040503050406030204" pitchFamily="18" charset="0"/>
                      </a:rPr>
                      <m:t>&gt;</m:t>
                    </m:r>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smtClean="0">
                            <a:latin typeface="Cambria Math" panose="02040503050406030204" pitchFamily="18" charset="0"/>
                          </a:rPr>
                          <m:t>𝑙</m:t>
                        </m:r>
                      </m:sub>
                    </m:sSub>
                  </m:oMath>
                </a14:m>
                <a:r>
                  <a:rPr lang="zh-CN" altLang="en-US" dirty="0"/>
                  <a:t>，有</a:t>
                </a:r>
                <a:endParaRPr lang="en-US" altLang="zh-CN" dirty="0"/>
              </a:p>
              <a:p>
                <a:pPr marL="45720" indent="0">
                  <a:buNone/>
                </a:pPr>
                <a14:m>
                  <m:oMathPara xmlns:m="http://schemas.openxmlformats.org/officeDocument/2006/math">
                    <m:oMathParaPr>
                      <m:jc m:val="centerGroup"/>
                    </m:oMathParaPr>
                    <m:oMath xmlns:m="http://schemas.openxmlformats.org/officeDocument/2006/math">
                      <m:f>
                        <m:fPr>
                          <m:ctrlPr>
                            <a:rPr lang="zh-CN" altLang="en-US" i="1" dirty="0" smtClean="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0"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i="0"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e>
                          </m:d>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den>
                      </m:f>
                      <m:r>
                        <a:rPr lang="zh-CN" altLang="en-US" i="0" dirty="0">
                          <a:latin typeface="Cambria Math" panose="02040503050406030204" pitchFamily="18" charset="0"/>
                        </a:rPr>
                        <m:t>&gt;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e>
                          </m:d>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den>
                      </m:f>
                    </m:oMath>
                  </m:oMathPara>
                </a14:m>
                <a:endParaRPr lang="en-US" altLang="zh-CN" dirty="0"/>
              </a:p>
              <a:p>
                <a:r>
                  <a:rPr lang="zh-CN" altLang="en-US" dirty="0"/>
                  <a:t>综上</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zh-CN" altLang="en-US" i="1"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r>
                        <a:rPr lang="zh-CN" altLang="en-US" i="0" dirty="0">
                          <a:latin typeface="Cambria Math" panose="02040503050406030204" pitchFamily="18" charset="0"/>
                        </a:rPr>
                        <m:t>&gt;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e>
                          </m:d>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den>
                      </m:f>
                      <m:r>
                        <a:rPr lang="zh-CN" altLang="en-US" dirty="0">
                          <a:latin typeface="Cambria Math" panose="02040503050406030204" pitchFamily="18" charset="0"/>
                        </a:rPr>
                        <m:t>&gt;</m:t>
                      </m:r>
                      <m:f>
                        <m:fPr>
                          <m:ctrlPr>
                            <a:rPr lang="zh-CN" altLang="en-US" i="1" dirty="0">
                              <a:solidFill>
                                <a:srgbClr val="836967"/>
                              </a:solidFill>
                              <a:latin typeface="Cambria Math" panose="02040503050406030204" pitchFamily="18" charset="0"/>
                            </a:rPr>
                          </m:ctrlPr>
                        </m:fPr>
                        <m:num>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dirty="0">
                                  <a:latin typeface="Cambria Math" panose="02040503050406030204" pitchFamily="18" charset="0"/>
                                </a:rPr>
                                <m:t>1</m:t>
                              </m:r>
                            </m:sub>
                          </m:sSub>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e>
                          </m:d>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den>
                      </m:f>
                      <m:r>
                        <a:rPr lang="zh-CN" altLang="en-US" i="0" dirty="0">
                          <a:latin typeface="Cambria Math" panose="02040503050406030204" pitchFamily="18" charset="0"/>
                        </a:rPr>
                        <m:t>&gt;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oMath>
                  </m:oMathPara>
                </a14:m>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2"/>
                <a:stretch>
                  <a:fillRect l="-1212" t="-1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733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fontScale="92500" lnSpcReduction="20000"/>
              </a:bodyPr>
              <a:lstStyle/>
              <a:p>
                <a:r>
                  <a:rPr lang="en-US" altLang="zh-CN" dirty="0"/>
                  <a:t>Type-1</a:t>
                </a:r>
                <a:r>
                  <a:rPr lang="zh-CN" altLang="en-US" dirty="0"/>
                  <a:t>每单位资本的期望效用：</a:t>
                </a:r>
                <a:endParaRPr lang="en-US" altLang="zh-CN" dirty="0"/>
              </a:p>
              <a:p>
                <a:pPr marL="45720" indent="0" algn="ctr">
                  <a:buNone/>
                </a:pPr>
                <a14:m>
                  <m:oMath xmlns:m="http://schemas.openxmlformats.org/officeDocument/2006/math">
                    <m:r>
                      <a:rPr lang="zh-CN" altLang="en-US" i="1" smtClean="0">
                        <a:latin typeface="Cambria Math" panose="02040503050406030204" pitchFamily="18" charset="0"/>
                      </a:rPr>
                      <m:t>𝐸</m:t>
                    </m:r>
                    <m:d>
                      <m:dPr>
                        <m:begChr m:val="["/>
                        <m:endChr m:val="]"/>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2</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2</m:t>
                        </m:r>
                      </m:sub>
                    </m:sSub>
                    <m:r>
                      <a:rPr lang="zh-CN" altLang="en-US" i="0">
                        <a:latin typeface="Cambria Math" panose="02040503050406030204" pitchFamily="18" charset="0"/>
                      </a:rPr>
                      <m:t>+</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𝑅</m:t>
                        </m:r>
                      </m:e>
                    </m:acc>
                  </m:oMath>
                </a14:m>
                <a:r>
                  <a:rPr lang="zh-CN" altLang="en-US" dirty="0"/>
                  <a:t>，</a:t>
                </a:r>
                <a14:m>
                  <m:oMath xmlns:m="http://schemas.openxmlformats.org/officeDocument/2006/math">
                    <m:acc>
                      <m:accPr>
                        <m:chr m:val="̅"/>
                        <m:ctrlPr>
                          <a:rPr lang="zh-CN" altLang="en-US" i="1" dirty="0" smtClean="0">
                            <a:solidFill>
                              <a:srgbClr val="836967"/>
                            </a:solidFill>
                            <a:latin typeface="Cambria Math" panose="02040503050406030204" pitchFamily="18" charset="0"/>
                          </a:rPr>
                        </m:ctrlPr>
                      </m:accPr>
                      <m:e>
                        <m:r>
                          <a:rPr lang="zh-CN" altLang="en-US" i="1" dirty="0">
                            <a:latin typeface="Cambria Math" panose="02040503050406030204" pitchFamily="18" charset="0"/>
                          </a:rPr>
                          <m:t>𝑅</m:t>
                        </m:r>
                      </m:e>
                    </m:acc>
                    <m:r>
                      <a:rPr lang="zh-CN" altLang="en-US" i="0" dirty="0">
                        <a:latin typeface="Cambria Math" panose="02040503050406030204" pitchFamily="18" charset="0"/>
                      </a:rPr>
                      <m:t>=</m:t>
                    </m:r>
                    <m:f>
                      <m:fPr>
                        <m:ctrlPr>
                          <a:rPr lang="zh-CN" altLang="en-US" i="1" dirty="0">
                            <a:solidFill>
                              <a:srgbClr val="836967"/>
                            </a:solidFill>
                            <a:latin typeface="Cambria Math" panose="02040503050406030204" pitchFamily="18" charset="0"/>
                          </a:rPr>
                        </m:ctrlPr>
                      </m:fPr>
                      <m:num>
                        <m:r>
                          <a:rPr lang="zh-CN" altLang="en-US" i="0" dirty="0">
                            <a:latin typeface="Cambria Math" panose="02040503050406030204" pitchFamily="18" charset="0"/>
                          </a:rPr>
                          <m:t>1</m:t>
                        </m:r>
                      </m:num>
                      <m:den>
                        <m:r>
                          <a:rPr lang="zh-CN" altLang="en-US" i="0" dirty="0">
                            <a:latin typeface="Cambria Math" panose="02040503050406030204" pitchFamily="18" charset="0"/>
                          </a:rPr>
                          <m:t>2</m:t>
                        </m:r>
                      </m:den>
                    </m:f>
                    <m:d>
                      <m:dPr>
                        <m:begChr m:val="["/>
                        <m:endChr m:val="]"/>
                        <m:ctrlPr>
                          <a:rPr lang="zh-CN" altLang="en-US" i="1" dirty="0">
                            <a:solidFill>
                              <a:srgbClr val="836967"/>
                            </a:solidFill>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e>
                    </m:d>
                  </m:oMath>
                </a14:m>
                <a:endParaRPr lang="en-US" altLang="zh-CN" dirty="0"/>
              </a:p>
              <a:p>
                <a:pPr marL="45720" indent="0" algn="ctr">
                  <a:buNone/>
                </a:pPr>
                <a:endParaRPr lang="en-US" altLang="zh-CN" dirty="0"/>
              </a:p>
              <a:p>
                <a:r>
                  <a:rPr lang="en-US" altLang="zh-CN" dirty="0"/>
                  <a:t>Type-2&amp;3</a:t>
                </a:r>
                <a:r>
                  <a:rPr lang="zh-CN" altLang="en-US" dirty="0"/>
                  <a:t>每单位资本的期望效用</a:t>
                </a:r>
                <a:endParaRPr lang="en-US" altLang="zh-CN" dirty="0"/>
              </a:p>
              <a:p>
                <a:pPr marL="45720" indent="0">
                  <a:buNone/>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         </m:t>
                      </m:r>
                      <m:r>
                        <a:rPr lang="zh-CN" altLang="en-US" i="1" dirty="0" smtClean="0">
                          <a:latin typeface="Cambria Math" panose="02040503050406030204" pitchFamily="18" charset="0"/>
                        </a:rPr>
                        <m:t>𝐸</m:t>
                      </m:r>
                      <m:d>
                        <m:dPr>
                          <m:begChr m:val="["/>
                          <m:endChr m:val="]"/>
                          <m:ctrlPr>
                            <a:rPr lang="zh-CN" altLang="en-US" i="1" dirty="0">
                              <a:solidFill>
                                <a:srgbClr val="836967"/>
                              </a:solidFill>
                              <a:latin typeface="Cambria Math" panose="02040503050406030204" pitchFamily="18" charset="0"/>
                            </a:rPr>
                          </m:ctrlPr>
                        </m:dPr>
                        <m:e>
                          <m:sSub>
                            <m:sSubPr>
                              <m:ctrlPr>
                                <a:rPr lang="zh-CN" altLang="en-US" i="1" dirty="0" smtClean="0">
                                  <a:solidFill>
                                    <a:srgbClr val="836967"/>
                                  </a:solidFill>
                                  <a:latin typeface="Cambria Math" panose="02040503050406030204" pitchFamily="18" charset="0"/>
                                </a:rPr>
                              </m:ctrlPr>
                            </m:sSubPr>
                            <m:e>
                              <m:r>
                                <a:rPr lang="zh-CN" altLang="en-US" i="0" dirty="0">
                                  <a:latin typeface="Cambria Math" panose="02040503050406030204" pitchFamily="18" charset="0"/>
                                </a:rPr>
                                <m:t>𝐶</m:t>
                              </m:r>
                            </m:e>
                            <m:sub>
                              <m:r>
                                <a:rPr lang="zh-CN" altLang="en-US" i="0" dirty="0">
                                  <a:latin typeface="Cambria Math" panose="02040503050406030204" pitchFamily="18" charset="0"/>
                                </a:rPr>
                                <m:t>1</m:t>
                              </m:r>
                            </m:sub>
                          </m:sSub>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𝐶</m:t>
                              </m:r>
                            </m:e>
                            <m:sub>
                              <m:r>
                                <a:rPr lang="zh-CN" altLang="en-US" i="0" dirty="0">
                                  <a:latin typeface="Cambria Math" panose="02040503050406030204" pitchFamily="18" charset="0"/>
                                </a:rPr>
                                <m:t>2</m:t>
                              </m:r>
                            </m:sub>
                          </m:sSub>
                        </m:e>
                      </m:d>
                      <m:r>
                        <a:rPr lang="en-US" altLang="zh-CN" i="1" dirty="0" smtClean="0">
                          <a:latin typeface="Cambria Math" panose="02040503050406030204" pitchFamily="18" charset="0"/>
                          <a:ea typeface="Cambria Math" panose="02040503050406030204" pitchFamily="18" charset="0"/>
                        </a:rPr>
                        <m:t>=</m:t>
                      </m:r>
                      <m:f>
                        <m:fPr>
                          <m:ctrlPr>
                            <a:rPr lang="en-US" altLang="zh-CN" i="1" dirty="0" smtClean="0">
                              <a:latin typeface="Cambria Math" panose="02040503050406030204" pitchFamily="18" charset="0"/>
                              <a:ea typeface="Cambria Math" panose="02040503050406030204" pitchFamily="18" charset="0"/>
                            </a:rPr>
                          </m:ctrlPr>
                        </m:fPr>
                        <m:num>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𝑞</m:t>
                              </m:r>
                            </m:e>
                            <m:sub>
                              <m:r>
                                <m:rPr>
                                  <m:sty m:val="p"/>
                                </m:rPr>
                                <a:rPr lang="en-US" altLang="zh-CN" i="1" dirty="0">
                                  <a:latin typeface="Cambria Math" panose="02040503050406030204" pitchFamily="18" charset="0"/>
                                </a:rPr>
                                <m:t>h</m:t>
                              </m:r>
                            </m:sub>
                          </m:sSub>
                        </m:num>
                        <m:den>
                          <m:r>
                            <a:rPr lang="en-US" altLang="zh-CN" b="0" i="1" dirty="0" smtClean="0">
                              <a:latin typeface="Cambria Math" panose="02040503050406030204" pitchFamily="18" charset="0"/>
                              <a:ea typeface="Cambria Math" panose="02040503050406030204" pitchFamily="18" charset="0"/>
                            </a:rPr>
                            <m:t>2</m:t>
                          </m:r>
                        </m:den>
                      </m:f>
                      <m:d>
                        <m:dPr>
                          <m:begChr m:val="["/>
                          <m:endChr m:val="]"/>
                          <m:ctrlPr>
                            <a:rPr lang="en-US" altLang="zh-CN" i="1" dirty="0" smtClean="0">
                              <a:latin typeface="Cambria Math" panose="02040503050406030204" pitchFamily="18" charset="0"/>
                              <a:ea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d>
                            <m:dPr>
                              <m:ctrlPr>
                                <a:rPr lang="en-US" altLang="zh-CN" i="1" dirty="0" smtClean="0">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b="0" i="0"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h</m:t>
                                  </m:r>
                                  <m:r>
                                    <a:rPr lang="en-US" altLang="zh-CN" b="0" i="1" dirty="0" smtClean="0">
                                      <a:latin typeface="Cambria Math" panose="02040503050406030204" pitchFamily="18" charset="0"/>
                                    </a:rPr>
                                    <m:t>𝐻</m:t>
                                  </m:r>
                                </m:sub>
                              </m:sSub>
                            </m:e>
                          </m:d>
                          <m:r>
                            <a:rPr lang="en-US" altLang="zh-CN" i="1" dirty="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1</m:t>
                              </m:r>
                              <m:r>
                                <a:rPr lang="en-US" altLang="zh-CN" i="1" dirty="0">
                                  <a:latin typeface="Cambria Math" panose="02040503050406030204" pitchFamily="18" charset="0"/>
                                </a:rPr>
                                <m:t>−</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e>
                          </m:d>
                          <m:d>
                            <m:dPr>
                              <m:ctrlPr>
                                <a:rPr lang="en-US" altLang="zh-CN" i="1" dirty="0" smtClean="0">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h𝐻</m:t>
                                      </m:r>
                                    </m:sub>
                                  </m:sSub>
                                </m:den>
                              </m:f>
                            </m:e>
                          </m:d>
                        </m:e>
                      </m:d>
                    </m:oMath>
                  </m:oMathPara>
                </a14:m>
                <a:endParaRPr lang="en-US" altLang="zh-CN" i="1" dirty="0">
                  <a:latin typeface="Cambria Math" panose="02040503050406030204" pitchFamily="18" charset="0"/>
                  <a:ea typeface="Cambria Math" panose="02040503050406030204" pitchFamily="18" charset="0"/>
                </a:endParaRPr>
              </a:p>
              <a:p>
                <a:pPr marL="45720" indent="0">
                  <a:buNone/>
                </a:pP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f>
                      <m:fPr>
                        <m:ctrlPr>
                          <a:rPr lang="en-US" altLang="zh-CN" i="1" dirty="0" smtClean="0">
                            <a:latin typeface="Cambria Math" panose="02040503050406030204" pitchFamily="18" charset="0"/>
                            <a:ea typeface="Cambria Math" panose="02040503050406030204" pitchFamily="18" charset="0"/>
                          </a:rPr>
                        </m:ctrlPr>
                      </m:fPr>
                      <m:num>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𝑙</m:t>
                            </m:r>
                          </m:sub>
                        </m:sSub>
                      </m:num>
                      <m:den>
                        <m:r>
                          <a:rPr lang="en-US" altLang="zh-CN" i="1" dirty="0">
                            <a:latin typeface="Cambria Math" panose="02040503050406030204" pitchFamily="18" charset="0"/>
                            <a:ea typeface="Cambria Math" panose="02040503050406030204" pitchFamily="18" charset="0"/>
                          </a:rPr>
                          <m:t>2</m:t>
                        </m:r>
                      </m:den>
                    </m:f>
                    <m:d>
                      <m:dPr>
                        <m:begChr m:val="["/>
                        <m:endChr m:val="]"/>
                        <m:ctrlPr>
                          <a:rPr lang="en-US" altLang="zh-CN" i="1" dirty="0">
                            <a:latin typeface="Cambria Math" panose="02040503050406030204" pitchFamily="18" charset="0"/>
                            <a:ea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d>
                          <m:dPr>
                            <m:ctrlPr>
                              <a:rPr lang="en-US" altLang="zh-CN" i="1" dirty="0">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𝑙𝐻</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e>
                        </m:d>
                        <m:d>
                          <m:dPr>
                            <m:ctrlPr>
                              <a:rPr lang="en-US" altLang="zh-CN" i="1" dirty="0">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𝐻</m:t>
                                    </m:r>
                                  </m:sub>
                                </m:sSub>
                              </m:num>
                              <m:den>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𝑙𝐻</m:t>
                                    </m:r>
                                  </m:sub>
                                </m:sSub>
                              </m:den>
                            </m:f>
                          </m:e>
                        </m:d>
                      </m:e>
                    </m:d>
                  </m:oMath>
                </a14:m>
                <a:endParaRPr lang="en-US" altLang="zh-CN" i="1" dirty="0">
                  <a:latin typeface="Cambria Math" panose="02040503050406030204" pitchFamily="18" charset="0"/>
                </a:endParaRPr>
              </a:p>
              <a:p>
                <a:pPr marL="45720" indent="0">
                  <a:buNone/>
                </a:pPr>
                <a14:m>
                  <m:oMath xmlns:m="http://schemas.openxmlformats.org/officeDocument/2006/math">
                    <m:r>
                      <a:rPr lang="en-US" altLang="zh-CN" b="0" i="1" dirty="0" smtClean="0">
                        <a:latin typeface="Cambria Math" panose="02040503050406030204" pitchFamily="18" charset="0"/>
                      </a:rPr>
                      <m:t>                              </m:t>
                    </m:r>
                    <m:r>
                      <a:rPr lang="en-US" altLang="zh-CN" i="1" dirty="0">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f>
                      <m:fPr>
                        <m:ctrlPr>
                          <a:rPr lang="en-US" altLang="zh-CN" i="1" dirty="0" smtClean="0">
                            <a:latin typeface="Cambria Math" panose="02040503050406030204" pitchFamily="18" charset="0"/>
                            <a:ea typeface="Cambria Math" panose="02040503050406030204" pitchFamily="18" charset="0"/>
                          </a:rPr>
                        </m:ctrlPr>
                      </m:fPr>
                      <m:num>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𝑞</m:t>
                            </m:r>
                          </m:e>
                          <m:sub>
                            <m:r>
                              <m:rPr>
                                <m:sty m:val="p"/>
                              </m:rPr>
                              <a:rPr lang="en-US" altLang="zh-CN" i="1" dirty="0">
                                <a:latin typeface="Cambria Math" panose="02040503050406030204" pitchFamily="18" charset="0"/>
                              </a:rPr>
                              <m:t>h</m:t>
                            </m:r>
                          </m:sub>
                        </m:sSub>
                      </m:num>
                      <m:den>
                        <m:r>
                          <a:rPr lang="en-US" altLang="zh-CN" i="1" dirty="0">
                            <a:latin typeface="Cambria Math" panose="02040503050406030204" pitchFamily="18" charset="0"/>
                            <a:ea typeface="Cambria Math" panose="02040503050406030204" pitchFamily="18" charset="0"/>
                          </a:rPr>
                          <m:t>2</m:t>
                        </m:r>
                      </m:den>
                    </m:f>
                    <m:d>
                      <m:dPr>
                        <m:begChr m:val="["/>
                        <m:endChr m:val="]"/>
                        <m:ctrlPr>
                          <a:rPr lang="en-US" altLang="zh-CN" i="1" dirty="0">
                            <a:latin typeface="Cambria Math" panose="02040503050406030204" pitchFamily="18" charset="0"/>
                            <a:ea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d>
                          <m:dPr>
                            <m:ctrlPr>
                              <a:rPr lang="en-US" altLang="zh-CN" i="1" dirty="0">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h</m:t>
                                </m:r>
                                <m:r>
                                  <a:rPr lang="zh-CN" altLang="en-US" i="1" dirty="0">
                                    <a:latin typeface="Cambria Math" panose="02040503050406030204" pitchFamily="18" charset="0"/>
                                  </a:rPr>
                                  <m:t>𝐿</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h</m:t>
                                </m:r>
                              </m:sub>
                            </m:sSub>
                          </m:e>
                        </m:d>
                        <m:d>
                          <m:dPr>
                            <m:ctrlPr>
                              <a:rPr lang="en-US" altLang="zh-CN" i="1" dirty="0">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r>
                              <a:rPr lang="en-US" altLang="zh-CN" i="1" dirty="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e>
                        </m:d>
                      </m:e>
                    </m:d>
                  </m:oMath>
                </a14:m>
                <a:endParaRPr lang="en-US" altLang="zh-CN" i="1" dirty="0">
                  <a:latin typeface="Cambria Math" panose="02040503050406030204" pitchFamily="18" charset="0"/>
                </a:endParaRPr>
              </a:p>
              <a:p>
                <a:pPr marL="45720" indent="0">
                  <a:buNone/>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                              </m:t>
                      </m:r>
                      <m:r>
                        <a:rPr lang="en-US" altLang="zh-CN" i="1" dirty="0">
                          <a:latin typeface="Cambria Math" panose="02040503050406030204" pitchFamily="18" charset="0"/>
                        </a:rPr>
                        <m:t>+</m:t>
                      </m:r>
                      <m:f>
                        <m:fPr>
                          <m:ctrlPr>
                            <a:rPr lang="en-US" altLang="zh-CN" i="1" dirty="0">
                              <a:latin typeface="Cambria Math" panose="02040503050406030204" pitchFamily="18" charset="0"/>
                              <a:ea typeface="Cambria Math" panose="02040503050406030204" pitchFamily="18" charset="0"/>
                            </a:rPr>
                          </m:ctrlPr>
                        </m:fPr>
                        <m:num>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𝑙</m:t>
                              </m:r>
                            </m:sub>
                          </m:sSub>
                        </m:num>
                        <m:den>
                          <m:r>
                            <a:rPr lang="en-US" altLang="zh-CN" i="1" dirty="0">
                              <a:latin typeface="Cambria Math" panose="02040503050406030204" pitchFamily="18" charset="0"/>
                              <a:ea typeface="Cambria Math" panose="02040503050406030204" pitchFamily="18" charset="0"/>
                            </a:rPr>
                            <m:t>2</m:t>
                          </m:r>
                        </m:den>
                      </m:f>
                      <m:d>
                        <m:dPr>
                          <m:begChr m:val="["/>
                          <m:endChr m:val="]"/>
                          <m:ctrlPr>
                            <a:rPr lang="en-US" altLang="zh-CN" i="1" dirty="0">
                              <a:latin typeface="Cambria Math" panose="02040503050406030204" pitchFamily="18" charset="0"/>
                              <a:ea typeface="Cambria Math" panose="02040503050406030204" pitchFamily="18" charset="0"/>
                            </a:rPr>
                          </m:ctrlPr>
                        </m:dPr>
                        <m:e>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d>
                            <m:dPr>
                              <m:ctrlPr>
                                <a:rPr lang="en-US" altLang="zh-CN" i="1" dirty="0">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𝑙</m:t>
                                  </m:r>
                                  <m:r>
                                    <a:rPr lang="zh-CN" altLang="en-US" i="1" dirty="0">
                                      <a:latin typeface="Cambria Math" panose="02040503050406030204" pitchFamily="18" charset="0"/>
                                    </a:rPr>
                                    <m:t>𝐿</m:t>
                                  </m:r>
                                </m:sub>
                              </m:sSub>
                            </m:e>
                          </m:d>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1−</m:t>
                              </m:r>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𝑙</m:t>
                                  </m:r>
                                </m:sub>
                              </m:sSub>
                            </m:e>
                          </m:d>
                          <m:d>
                            <m:dPr>
                              <m:ctrlPr>
                                <a:rPr lang="en-US" altLang="zh-CN" i="1" dirty="0">
                                  <a:latin typeface="Cambria Math" panose="02040503050406030204" pitchFamily="18" charset="0"/>
                                </a:rPr>
                              </m:ctrlPr>
                            </m:dPr>
                            <m:e>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𝐿</m:t>
                                  </m:r>
                                </m:sub>
                              </m:sSub>
                              <m:r>
                                <a:rPr lang="en-US" altLang="zh-CN" i="1" dirty="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a:latin typeface="Cambria Math" panose="02040503050406030204" pitchFamily="18" charset="0"/>
                                    </a:rPr>
                                    <m:t>1</m:t>
                                  </m:r>
                                </m:sub>
                              </m:sSub>
                            </m:e>
                          </m:d>
                        </m:e>
                      </m:d>
                    </m:oMath>
                  </m:oMathPara>
                </a14:m>
                <a:endParaRPr lang="en-US" altLang="zh-CN" dirty="0"/>
              </a:p>
              <a:p>
                <a:pPr marL="45720" indent="0">
                  <a:buNone/>
                </a:pPr>
                <a:r>
                  <a:rPr lang="en-US" altLang="zh-CN" dirty="0"/>
                  <a:t>                           =</a:t>
                </a:r>
                <a:r>
                  <a:rPr lang="zh-CN" altLang="en-US" dirty="0">
                    <a:solidFill>
                      <a:srgbClr val="836967"/>
                    </a:solidFill>
                  </a:rPr>
                  <a:t> </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b="0" i="1" smtClean="0">
                            <a:latin typeface="Cambria Math" panose="02040503050406030204" pitchFamily="18" charset="0"/>
                          </a:rPr>
                          <m:t>1</m:t>
                        </m:r>
                      </m:sub>
                    </m:sSub>
                    <m:r>
                      <a:rPr lang="zh-CN" altLang="en-US">
                        <a:latin typeface="Cambria Math" panose="02040503050406030204" pitchFamily="18" charset="0"/>
                      </a:rPr>
                      <m:t>+</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𝑅</m:t>
                        </m:r>
                      </m:e>
                    </m:acc>
                  </m:oMath>
                </a14:m>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endParaRPr lang="zh-CN" altLang="en-US"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091" t="-2876" b="-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676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非完全信息股票市场</a:t>
            </a:r>
          </a:p>
        </p:txBody>
      </p:sp>
      <p:sp>
        <p:nvSpPr>
          <p:cNvPr id="4" name="灯片编号占位符 3"/>
          <p:cNvSpPr>
            <a:spLocks noGrp="1"/>
          </p:cNvSpPr>
          <p:nvPr>
            <p:ph type="sldNum" sz="quarter" idx="12"/>
          </p:nvPr>
        </p:nvSpPr>
        <p:spPr/>
        <p:txBody>
          <a:bodyPr/>
          <a:lstStyle/>
          <a:p>
            <a:fld id="{33F76F35-AAFA-43DC-88AC-ECF00D2327C3}" type="slidenum">
              <a:rPr lang="zh-CN" altLang="en-US" smtClean="0"/>
              <a:t>9</a:t>
            </a:fld>
            <a:endParaRPr lang="zh-CN" altLang="en-US"/>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A20A262-BB06-454F-B620-2E0BF1CAD819}"/>
                  </a:ext>
                </a:extLst>
              </p:cNvPr>
              <p:cNvSpPr>
                <a:spLocks noGrp="1"/>
              </p:cNvSpPr>
              <p:nvPr>
                <p:ph idx="1"/>
              </p:nvPr>
            </p:nvSpPr>
            <p:spPr/>
            <p:txBody>
              <a:bodyPr>
                <a:normAutofit/>
              </a:bodyPr>
              <a:lstStyle/>
              <a:p>
                <a:r>
                  <a:rPr lang="zh-CN" altLang="en-US" dirty="0"/>
                  <a:t>存在信息不对称，</a:t>
                </a:r>
                <a14:m>
                  <m:oMath xmlns:m="http://schemas.openxmlformats.org/officeDocument/2006/math">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=1</m:t>
                    </m:r>
                  </m:oMath>
                </a14:m>
                <a:r>
                  <a:rPr lang="zh-CN" altLang="en-US" sz="2400" dirty="0"/>
                  <a:t>，仅有</a:t>
                </a:r>
                <a:r>
                  <a:rPr lang="en-US" altLang="zh-CN" sz="2400" dirty="0"/>
                  <a:t>Type-1</a:t>
                </a:r>
                <a:r>
                  <a:rPr lang="zh-CN" altLang="en-US" sz="2400" dirty="0"/>
                  <a:t>可以获知</a:t>
                </a:r>
                <a14:m>
                  <m:oMath xmlns:m="http://schemas.openxmlformats.org/officeDocument/2006/math">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𝑅</m:t>
                        </m:r>
                      </m:e>
                      <m:sub>
                        <m:r>
                          <a:rPr lang="zh-CN" altLang="en-US" i="1" dirty="0">
                            <a:latin typeface="Cambria Math" panose="02040503050406030204" pitchFamily="18" charset="0"/>
                          </a:rPr>
                          <m:t>𝑗</m:t>
                        </m:r>
                      </m:sub>
                    </m:sSub>
                  </m:oMath>
                </a14:m>
                <a:r>
                  <a:rPr lang="zh-CN" altLang="en-US" dirty="0"/>
                  <a:t>以及</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oMath>
                </a14:m>
                <a:r>
                  <a:rPr lang="zh-CN" altLang="en-US" dirty="0">
                    <a:solidFill>
                      <a:schemeClr val="tx1"/>
                    </a:solidFill>
                  </a:rPr>
                  <a:t>等相关信息</a:t>
                </a:r>
                <a:endParaRPr lang="en-US" altLang="zh-CN" dirty="0">
                  <a:solidFill>
                    <a:schemeClr val="tx1"/>
                  </a:solidFill>
                </a:endParaRPr>
              </a:p>
              <a:p>
                <a:endParaRPr lang="en-US" altLang="zh-CN" dirty="0">
                  <a:solidFill>
                    <a:schemeClr val="tx1"/>
                  </a:solidFill>
                </a:endParaRPr>
              </a:p>
              <a:p>
                <a:r>
                  <a:rPr lang="zh-CN" altLang="en-US" sz="2400" dirty="0">
                    <a:solidFill>
                      <a:schemeClr val="tx1"/>
                    </a:solidFill>
                  </a:rPr>
                  <a:t>三类代理人的行为</a:t>
                </a:r>
                <a:endParaRPr lang="en-US" altLang="zh-CN" sz="2400" dirty="0">
                  <a:solidFill>
                    <a:schemeClr val="tx1"/>
                  </a:solidFill>
                </a:endParaRPr>
              </a:p>
              <a:p>
                <a:pPr lvl="1"/>
                <a:r>
                  <a:rPr lang="en-US" altLang="zh-CN" dirty="0"/>
                  <a:t>Type-1</a:t>
                </a:r>
                <a:r>
                  <a:rPr lang="zh-CN" altLang="en-US" dirty="0"/>
                  <a:t>：在信息不对称市场中，具备信息优势的交易中会形成一个交易联盟，</a:t>
                </a:r>
                <a14:m>
                  <m:oMath xmlns:m="http://schemas.openxmlformats.org/officeDocument/2006/math">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oMath>
                </a14:m>
                <a:r>
                  <a:rPr lang="zh-CN" altLang="en-US" dirty="0"/>
                  <a:t>共同决定在市场状态</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ⅈ,</m:t>
                        </m:r>
                        <m:r>
                          <a:rPr lang="en-US" altLang="zh-CN" i="1" smtClean="0">
                            <a:latin typeface="Cambria Math" panose="02040503050406030204" pitchFamily="18" charset="0"/>
                          </a:rPr>
                          <m:t>𝑗</m:t>
                        </m:r>
                      </m:e>
                    </m:d>
                    <m:r>
                      <a:rPr lang="zh-CN" altLang="en-US" i="1">
                        <a:latin typeface="Cambria Math" panose="02040503050406030204" pitchFamily="18" charset="0"/>
                      </a:rPr>
                      <m:t>下</m:t>
                    </m:r>
                  </m:oMath>
                </a14:m>
                <a:r>
                  <a:rPr lang="zh-CN" altLang="en-US" dirty="0"/>
                  <a:t>供给的资本总量</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𝑀</m:t>
                        </m:r>
                      </m:e>
                      <m:sub>
                        <m:r>
                          <a:rPr lang="en-US" altLang="zh-CN" i="1" dirty="0" smtClean="0">
                            <a:latin typeface="Cambria Math" panose="02040503050406030204" pitchFamily="18" charset="0"/>
                          </a:rPr>
                          <m:t>𝑖𝑗</m:t>
                        </m:r>
                      </m:sub>
                    </m:sSub>
                  </m:oMath>
                </a14:m>
                <a:r>
                  <a:rPr lang="zh-CN" altLang="en-US" dirty="0"/>
                  <a:t>（每一个参与者供给相同的份额</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 </m:t>
                    </m:r>
                  </m:oMath>
                </a14:m>
                <a:r>
                  <a:rPr lang="zh-CN" altLang="en-US" dirty="0"/>
                  <a:t>），</a:t>
                </a:r>
                <a:r>
                  <a:rPr lang="en-US" altLang="zh-CN" dirty="0">
                    <a:solidFill>
                      <a:srgbClr val="836967"/>
                    </a:solidFill>
                  </a:rPr>
                  <a:t> </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𝑀</m:t>
                        </m:r>
                      </m:e>
                      <m:sub>
                        <m:r>
                          <a:rPr lang="en-US" altLang="zh-CN" i="1" dirty="0">
                            <a:latin typeface="Cambria Math" panose="02040503050406030204" pitchFamily="18" charset="0"/>
                          </a:rPr>
                          <m:t>𝑖𝑗</m:t>
                        </m:r>
                      </m:sub>
                    </m:sSub>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𝑀</m:t>
                    </m:r>
                  </m:oMath>
                </a14:m>
                <a:endParaRPr lang="en-US" altLang="zh-CN" dirty="0"/>
              </a:p>
              <a:p>
                <a:pPr lvl="1"/>
                <a:r>
                  <a:rPr lang="en-US" altLang="zh-CN" dirty="0"/>
                  <a:t>Type-2</a:t>
                </a:r>
                <a:r>
                  <a:rPr lang="zh-CN" altLang="en-US" dirty="0"/>
                  <a:t>：无论市场状态如何，都会选择出售资本换取消费品，以最大化自身的效用</a:t>
                </a:r>
                <a:endParaRPr lang="en-US" altLang="zh-CN" dirty="0"/>
              </a:p>
              <a:p>
                <a:pPr lvl="1"/>
                <a:r>
                  <a:rPr lang="en-US" altLang="zh-CN" dirty="0"/>
                  <a:t>Type-3</a:t>
                </a:r>
                <a:r>
                  <a:rPr lang="zh-CN" altLang="en-US" dirty="0"/>
                  <a:t>：会根据市场状态，决定是否出售消费品</a:t>
                </a:r>
                <a:endParaRPr lang="en-US" altLang="zh-CN" dirty="0"/>
              </a:p>
            </p:txBody>
          </p:sp>
        </mc:Choice>
        <mc:Fallback xmlns="">
          <p:sp>
            <p:nvSpPr>
              <p:cNvPr id="6" name="内容占位符 5">
                <a:extLst>
                  <a:ext uri="{FF2B5EF4-FFF2-40B4-BE49-F238E27FC236}">
                    <a16:creationId xmlns:a16="http://schemas.microsoft.com/office/drawing/2014/main" id="{BA20A262-BB06-454F-B620-2E0BF1CAD819}"/>
                  </a:ext>
                </a:extLst>
              </p:cNvPr>
              <p:cNvSpPr>
                <a:spLocks noGrp="1" noRot="1" noChangeAspect="1" noMove="1" noResize="1" noEditPoints="1" noAdjustHandles="1" noChangeArrowheads="1" noChangeShapeType="1" noTextEdit="1"/>
              </p:cNvSpPr>
              <p:nvPr>
                <p:ph idx="1"/>
              </p:nvPr>
            </p:nvSpPr>
            <p:spPr>
              <a:blipFill>
                <a:blip r:embed="rId3"/>
                <a:stretch>
                  <a:fillRect l="-1212" t="-1438" r="-13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0522062"/>
      </p:ext>
    </p:extLst>
  </p:cSld>
  <p:clrMapOvr>
    <a:masterClrMapping/>
  </p:clrMapOvr>
</p:sld>
</file>

<file path=ppt/theme/theme1.xml><?xml version="1.0" encoding="utf-8"?>
<a:theme xmlns:a="http://schemas.openxmlformats.org/drawingml/2006/main" name="Presentation_Palatino">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Presentation_Palatino</Template>
  <TotalTime>700</TotalTime>
  <Words>2574</Words>
  <Application>Microsoft Office PowerPoint</Application>
  <PresentationFormat>宽屏</PresentationFormat>
  <Paragraphs>240</Paragraphs>
  <Slides>22</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Arial</vt:lpstr>
      <vt:lpstr>Calibri</vt:lpstr>
      <vt:lpstr>Cambria Math</vt:lpstr>
      <vt:lpstr>Palatino Linotype</vt:lpstr>
      <vt:lpstr>Wingdings</vt:lpstr>
      <vt:lpstr>Presentation_Palatino</vt:lpstr>
      <vt:lpstr>Financial Intermediaries and Liquidity Creation  by GARY GORTON and GEORGE PENNACCH</vt:lpstr>
      <vt:lpstr>模型设定</vt:lpstr>
      <vt:lpstr>模型设定</vt:lpstr>
      <vt:lpstr>完全信息股票市场</vt:lpstr>
      <vt:lpstr>完全信息股票市场</vt:lpstr>
      <vt:lpstr>完全信息股票市场</vt:lpstr>
      <vt:lpstr>完全信息股票市场</vt:lpstr>
      <vt:lpstr>完全信息股票市场</vt:lpstr>
      <vt:lpstr>非完全信息股票市场</vt:lpstr>
      <vt:lpstr>非完全信息股票市场</vt:lpstr>
      <vt:lpstr>非完全信息股票市场</vt:lpstr>
      <vt:lpstr>非完全信息股票市场</vt:lpstr>
      <vt:lpstr>非完全信息股票市场</vt:lpstr>
      <vt:lpstr>非完全信息股票市场</vt:lpstr>
      <vt:lpstr>私人流动性创造-银行金融中介</vt:lpstr>
      <vt:lpstr>私人流动性创造-银行金融中介</vt:lpstr>
      <vt:lpstr>私人流动性创造-银行金融中介</vt:lpstr>
      <vt:lpstr>私人流动性创造-公司</vt:lpstr>
      <vt:lpstr>存款保险制度</vt:lpstr>
      <vt:lpstr>存款保险制度</vt:lpstr>
      <vt:lpstr>政府债券市场</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Debt and Moral Hazard: The Optimal Structure of Banks' Loss Absorbing Capacity  by Misa Tanaka and John Vourdas,  Bank of England</dc:title>
  <dc:creator>Yan Liu</dc:creator>
  <cp:lastModifiedBy>林宏涛</cp:lastModifiedBy>
  <cp:revision>92</cp:revision>
  <dcterms:created xsi:type="dcterms:W3CDTF">2022-10-09T05:53:00Z</dcterms:created>
  <dcterms:modified xsi:type="dcterms:W3CDTF">2022-10-23T12:09:50Z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5AC24E580B554E8981987CD268CCFBC1</vt:lpwstr>
  </property>
  <property fmtid="{D5CDD505-2E9C-101B-9397-08002B2CF9AE}" pid="3" name="KSOProductBuildVer">
    <vt:lpwstr>2052-11.1.0.12019</vt:lpwstr>
  </property>
</Properties>
</file>