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79" r:id="rId3"/>
    <p:sldId id="257" r:id="rId4"/>
    <p:sldId id="258" r:id="rId5"/>
    <p:sldId id="259" r:id="rId6"/>
    <p:sldId id="260" r:id="rId7"/>
    <p:sldId id="261" r:id="rId8"/>
    <p:sldId id="262" r:id="rId9"/>
    <p:sldId id="263" r:id="rId10"/>
    <p:sldId id="264" r:id="rId11"/>
    <p:sldId id="280" r:id="rId12"/>
    <p:sldId id="281" r:id="rId13"/>
    <p:sldId id="282" r:id="rId14"/>
    <p:sldId id="283"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86" d="100"/>
          <a:sy n="86" d="100"/>
        </p:scale>
        <p:origin x="3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D11AE-4181-4276-94ED-18338B2CAA53}"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2BCC3-9741-41CB-AE1A-CE4C947862B1}" type="slidenum">
              <a:rPr lang="zh-CN" altLang="en-US" smtClean="0"/>
              <a:t>‹#›</a:t>
            </a:fld>
            <a:endParaRPr lang="zh-CN" altLang="en-US"/>
          </a:p>
        </p:txBody>
      </p:sp>
    </p:spTree>
    <p:extLst>
      <p:ext uri="{BB962C8B-B14F-4D97-AF65-F5344CB8AC3E}">
        <p14:creationId xmlns:p14="http://schemas.microsoft.com/office/powerpoint/2010/main" val="48897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B2BCC3-9741-41CB-AE1A-CE4C947862B1}" type="slidenum">
              <a:rPr lang="zh-CN" altLang="en-US" smtClean="0"/>
              <a:t>2</a:t>
            </a:fld>
            <a:endParaRPr lang="zh-CN" altLang="en-US"/>
          </a:p>
        </p:txBody>
      </p:sp>
    </p:spTree>
    <p:extLst>
      <p:ext uri="{BB962C8B-B14F-4D97-AF65-F5344CB8AC3E}">
        <p14:creationId xmlns:p14="http://schemas.microsoft.com/office/powerpoint/2010/main" val="61576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359910"/>
          </a:xfrm>
        </p:spPr>
        <p:txBody>
          <a:bodyPr anchor="b">
            <a:normAutofit/>
          </a:bodyPr>
          <a:lstStyle>
            <a:lvl1pPr algn="ctr">
              <a:lnSpc>
                <a:spcPct val="100000"/>
              </a:lnSpc>
              <a:defRPr sz="5400" kern="0" spc="0" baseline="0">
                <a:solidFill>
                  <a:schemeClr val="tx1">
                    <a:lumMod val="85000"/>
                    <a:lumOff val="15000"/>
                  </a:schemeClr>
                </a:solidFill>
                <a:latin typeface="Palatino Linotype" panose="02040502050505030304" pitchFamily="18" charset="0"/>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97280" y="4293705"/>
            <a:ext cx="10058400" cy="1304916"/>
          </a:xfrm>
        </p:spPr>
        <p:txBody>
          <a:bodyPr lIns="91440" rIns="91440">
            <a:normAutofit/>
          </a:bodyPr>
          <a:lstStyle>
            <a:lvl1pPr marL="0" indent="0" algn="ctr">
              <a:buNone/>
              <a:defRPr sz="2800" kern="0" cap="none" spc="0" baseline="0">
                <a:solidFill>
                  <a:schemeClr val="tx2"/>
                </a:solidFill>
                <a:latin typeface="Palatino Linotype" panose="02040502050505030304" pitchFamily="18" charset="0"/>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cxnSp>
        <p:nvCxnSpPr>
          <p:cNvPr id="9" name="Straight Connector 8"/>
          <p:cNvCxnSpPr/>
          <p:nvPr/>
        </p:nvCxnSpPr>
        <p:spPr>
          <a:xfrm>
            <a:off x="1158240" y="420628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1">
            <a:extLst>
              <a:ext uri="{FF2B5EF4-FFF2-40B4-BE49-F238E27FC236}">
                <a16:creationId xmlns:a16="http://schemas.microsoft.com/office/drawing/2014/main" id="{D071F5EF-E6AA-49FC-BB1A-EDC57113D0BC}"/>
              </a:ext>
            </a:extLst>
          </p:cNvPr>
          <p:cNvSpPr>
            <a:spLocks noGrp="1"/>
          </p:cNvSpPr>
          <p:nvPr>
            <p:ph type="dt" sz="half" idx="10"/>
          </p:nvPr>
        </p:nvSpPr>
        <p:spPr/>
        <p:txBody>
          <a:bodyPr/>
          <a:lstStyle/>
          <a:p>
            <a:fld id="{44FE7506-1694-40AF-BAC5-58F6EB98BA1C}" type="datetime1">
              <a:rPr lang="zh-CN" altLang="en-US" smtClean="0"/>
              <a:t>2022/11/27</a:t>
            </a:fld>
            <a:endParaRPr lang="zh-CN" altLang="en-US"/>
          </a:p>
        </p:txBody>
      </p:sp>
      <p:sp>
        <p:nvSpPr>
          <p:cNvPr id="13" name="页脚占位符 12">
            <a:extLst>
              <a:ext uri="{FF2B5EF4-FFF2-40B4-BE49-F238E27FC236}">
                <a16:creationId xmlns:a16="http://schemas.microsoft.com/office/drawing/2014/main" id="{A84BE39A-EC69-47E0-88C3-C23F28B6470B}"/>
              </a:ext>
            </a:extLst>
          </p:cNvPr>
          <p:cNvSpPr>
            <a:spLocks noGrp="1"/>
          </p:cNvSpPr>
          <p:nvPr>
            <p:ph type="ftr" sz="quarter" idx="11"/>
          </p:nvPr>
        </p:nvSpPr>
        <p:spPr/>
        <p:txBody>
          <a:bodyPr/>
          <a:lstStyle/>
          <a:p>
            <a:endParaRPr lang="zh-CN" altLang="en-US"/>
          </a:p>
        </p:txBody>
      </p:sp>
      <p:sp>
        <p:nvSpPr>
          <p:cNvPr id="14" name="灯片编号占位符 13">
            <a:extLst>
              <a:ext uri="{FF2B5EF4-FFF2-40B4-BE49-F238E27FC236}">
                <a16:creationId xmlns:a16="http://schemas.microsoft.com/office/drawing/2014/main" id="{2F8B7760-9974-49A5-9F91-F912FB05BB7D}"/>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282320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日期占位符 6">
            <a:extLst>
              <a:ext uri="{FF2B5EF4-FFF2-40B4-BE49-F238E27FC236}">
                <a16:creationId xmlns:a16="http://schemas.microsoft.com/office/drawing/2014/main" id="{CD6B00A7-C5F0-4D2F-BD71-BBAE89866208}"/>
              </a:ext>
            </a:extLst>
          </p:cNvPr>
          <p:cNvSpPr>
            <a:spLocks noGrp="1"/>
          </p:cNvSpPr>
          <p:nvPr>
            <p:ph type="dt" sz="half" idx="10"/>
          </p:nvPr>
        </p:nvSpPr>
        <p:spPr/>
        <p:txBody>
          <a:bodyPr/>
          <a:lstStyle/>
          <a:p>
            <a:fld id="{AD0B5E80-8516-435A-A1F0-B81F2FD4A438}" type="datetime1">
              <a:rPr lang="zh-CN" altLang="en-US" smtClean="0"/>
              <a:t>2022/11/27</a:t>
            </a:fld>
            <a:endParaRPr lang="zh-CN" altLang="en-US"/>
          </a:p>
        </p:txBody>
      </p:sp>
      <p:sp>
        <p:nvSpPr>
          <p:cNvPr id="8" name="页脚占位符 7">
            <a:extLst>
              <a:ext uri="{FF2B5EF4-FFF2-40B4-BE49-F238E27FC236}">
                <a16:creationId xmlns:a16="http://schemas.microsoft.com/office/drawing/2014/main" id="{A51FBA01-48DC-40DE-A8CD-7F56F9C5FF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B4BD07-A181-455E-9764-EDB300C73EDF}"/>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250254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日期占位符 7">
            <a:extLst>
              <a:ext uri="{FF2B5EF4-FFF2-40B4-BE49-F238E27FC236}">
                <a16:creationId xmlns:a16="http://schemas.microsoft.com/office/drawing/2014/main" id="{B2DD1052-88D6-45D8-BC6C-F36C6A8DD485}"/>
              </a:ext>
            </a:extLst>
          </p:cNvPr>
          <p:cNvSpPr>
            <a:spLocks noGrp="1"/>
          </p:cNvSpPr>
          <p:nvPr>
            <p:ph type="dt" sz="half" idx="10"/>
          </p:nvPr>
        </p:nvSpPr>
        <p:spPr/>
        <p:txBody>
          <a:bodyPr/>
          <a:lstStyle/>
          <a:p>
            <a:fld id="{655109EC-995A-410F-AB65-C2DC844A7F7C}" type="datetime1">
              <a:rPr lang="zh-CN" altLang="en-US" smtClean="0"/>
              <a:t>2022/11/27</a:t>
            </a:fld>
            <a:endParaRPr lang="zh-CN" altLang="en-US"/>
          </a:p>
        </p:txBody>
      </p:sp>
      <p:sp>
        <p:nvSpPr>
          <p:cNvPr id="9" name="页脚占位符 8">
            <a:extLst>
              <a:ext uri="{FF2B5EF4-FFF2-40B4-BE49-F238E27FC236}">
                <a16:creationId xmlns:a16="http://schemas.microsoft.com/office/drawing/2014/main" id="{AA16D00F-CE15-4F66-9C72-0E42EA427AAA}"/>
              </a:ext>
            </a:extLst>
          </p:cNvPr>
          <p:cNvSpPr>
            <a:spLocks noGrp="1"/>
          </p:cNvSpPr>
          <p:nvPr>
            <p:ph type="ftr" sz="quarter" idx="11"/>
          </p:nvPr>
        </p:nvSpPr>
        <p:spPr/>
        <p:txBody>
          <a:bodyPr/>
          <a:lstStyle/>
          <a:p>
            <a:endParaRPr lang="zh-CN" altLang="en-US"/>
          </a:p>
        </p:txBody>
      </p:sp>
      <p:sp>
        <p:nvSpPr>
          <p:cNvPr id="10" name="灯片编号占位符 9">
            <a:extLst>
              <a:ext uri="{FF2B5EF4-FFF2-40B4-BE49-F238E27FC236}">
                <a16:creationId xmlns:a16="http://schemas.microsoft.com/office/drawing/2014/main" id="{FED20847-C951-4D4D-B03C-3E01F7936709}"/>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360697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502920" indent="-457200">
              <a:lnSpc>
                <a:spcPct val="100000"/>
              </a:lnSpc>
              <a:buFont typeface="Wingdings" panose="05000000000000000000" pitchFamily="2" charset="2"/>
              <a:buChar char="n"/>
              <a:defRPr sz="2400"/>
            </a:lvl1pPr>
            <a:lvl2pPr marL="871200" indent="-365760">
              <a:lnSpc>
                <a:spcPct val="100000"/>
              </a:lnSpc>
              <a:buFont typeface="Wingdings" panose="05000000000000000000" pitchFamily="2" charset="2"/>
              <a:buChar char="p"/>
              <a:defRPr sz="2000"/>
            </a:lvl2pPr>
            <a:lvl3pPr marL="1238400" indent="-367200">
              <a:buFont typeface="Wingdings" panose="05000000000000000000" pitchFamily="2" charset="2"/>
              <a:buChar char="Ø"/>
              <a:defRPr sz="2000" baseline="0"/>
            </a:lvl3pPr>
            <a:lvl4pPr marL="425196" indent="0">
              <a:buNone/>
              <a:defRPr/>
            </a:lvl4pPr>
          </a:lstStyle>
          <a:p>
            <a:pPr lvl="0"/>
            <a:r>
              <a:rPr lang="zh-CN" altLang="en-US"/>
              <a:t>单击此处编辑母版文本样式</a:t>
            </a:r>
          </a:p>
          <a:p>
            <a:pPr lvl="1"/>
            <a:r>
              <a:rPr lang="zh-CN" altLang="en-US"/>
              <a:t>二级</a:t>
            </a:r>
          </a:p>
          <a:p>
            <a:pPr lvl="2"/>
            <a:r>
              <a:rPr lang="zh-CN" altLang="en-US"/>
              <a:t>三级</a:t>
            </a:r>
          </a:p>
        </p:txBody>
      </p:sp>
      <p:sp>
        <p:nvSpPr>
          <p:cNvPr id="7" name="标题 6">
            <a:extLst>
              <a:ext uri="{FF2B5EF4-FFF2-40B4-BE49-F238E27FC236}">
                <a16:creationId xmlns:a16="http://schemas.microsoft.com/office/drawing/2014/main" id="{A56E9EF7-7A09-4C65-A290-EEEC848BA13B}"/>
              </a:ext>
            </a:extLst>
          </p:cNvPr>
          <p:cNvSpPr>
            <a:spLocks noGrp="1"/>
          </p:cNvSpPr>
          <p:nvPr>
            <p:ph type="title"/>
          </p:nvPr>
        </p:nvSpPr>
        <p:spPr/>
        <p:txBody>
          <a:bodyPr/>
          <a:lstStyle/>
          <a:p>
            <a:r>
              <a:rPr lang="zh-CN" altLang="en-US"/>
              <a:t>单击此处编辑母版标题样式</a:t>
            </a:r>
          </a:p>
        </p:txBody>
      </p:sp>
      <p:sp>
        <p:nvSpPr>
          <p:cNvPr id="8" name="日期占位符 7">
            <a:extLst>
              <a:ext uri="{FF2B5EF4-FFF2-40B4-BE49-F238E27FC236}">
                <a16:creationId xmlns:a16="http://schemas.microsoft.com/office/drawing/2014/main" id="{E2561427-DEDF-4849-B42D-2C7735DD9D3C}"/>
              </a:ext>
            </a:extLst>
          </p:cNvPr>
          <p:cNvSpPr>
            <a:spLocks noGrp="1"/>
          </p:cNvSpPr>
          <p:nvPr>
            <p:ph type="dt" sz="half" idx="10"/>
          </p:nvPr>
        </p:nvSpPr>
        <p:spPr/>
        <p:txBody>
          <a:bodyPr/>
          <a:lstStyle/>
          <a:p>
            <a:fld id="{027582C5-708B-421E-9E8F-698EE767301B}" type="datetime1">
              <a:rPr lang="zh-CN" altLang="en-US" smtClean="0"/>
              <a:t>2022/11/27</a:t>
            </a:fld>
            <a:endParaRPr lang="zh-CN" altLang="en-US"/>
          </a:p>
        </p:txBody>
      </p:sp>
      <p:sp>
        <p:nvSpPr>
          <p:cNvPr id="9" name="页脚占位符 8">
            <a:extLst>
              <a:ext uri="{FF2B5EF4-FFF2-40B4-BE49-F238E27FC236}">
                <a16:creationId xmlns:a16="http://schemas.microsoft.com/office/drawing/2014/main" id="{4B99CB6B-8B6A-426C-B6B2-69362B169336}"/>
              </a:ext>
            </a:extLst>
          </p:cNvPr>
          <p:cNvSpPr>
            <a:spLocks noGrp="1"/>
          </p:cNvSpPr>
          <p:nvPr>
            <p:ph type="ftr" sz="quarter" idx="11"/>
          </p:nvPr>
        </p:nvSpPr>
        <p:spPr/>
        <p:txBody>
          <a:bodyPr/>
          <a:lstStyle/>
          <a:p>
            <a:endParaRPr lang="zh-CN" altLang="en-US"/>
          </a:p>
        </p:txBody>
      </p:sp>
      <p:sp>
        <p:nvSpPr>
          <p:cNvPr id="10" name="灯片编号占位符 9">
            <a:extLst>
              <a:ext uri="{FF2B5EF4-FFF2-40B4-BE49-F238E27FC236}">
                <a16:creationId xmlns:a16="http://schemas.microsoft.com/office/drawing/2014/main" id="{B3E37998-D762-429E-8E2C-03E5C1D9D596}"/>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196824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100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AE4BC097-D819-4D0E-A8AE-9202920F210E}"/>
              </a:ext>
            </a:extLst>
          </p:cNvPr>
          <p:cNvSpPr>
            <a:spLocks noGrp="1"/>
          </p:cNvSpPr>
          <p:nvPr>
            <p:ph type="dt" sz="half" idx="10"/>
          </p:nvPr>
        </p:nvSpPr>
        <p:spPr/>
        <p:txBody>
          <a:bodyPr/>
          <a:lstStyle/>
          <a:p>
            <a:fld id="{362CC60F-3128-44B0-B70E-58CAA6B8CCEF}" type="datetime1">
              <a:rPr lang="zh-CN" altLang="en-US" smtClean="0"/>
              <a:t>2022/11/27</a:t>
            </a:fld>
            <a:endParaRPr lang="zh-CN" altLang="en-US"/>
          </a:p>
        </p:txBody>
      </p:sp>
      <p:sp>
        <p:nvSpPr>
          <p:cNvPr id="10" name="页脚占位符 9">
            <a:extLst>
              <a:ext uri="{FF2B5EF4-FFF2-40B4-BE49-F238E27FC236}">
                <a16:creationId xmlns:a16="http://schemas.microsoft.com/office/drawing/2014/main" id="{6AB88433-8DC2-41EB-B343-7F26FEDA0C57}"/>
              </a:ext>
            </a:extLst>
          </p:cNvPr>
          <p:cNvSpPr>
            <a:spLocks noGrp="1"/>
          </p:cNvSpPr>
          <p:nvPr>
            <p:ph type="ftr" sz="quarter" idx="11"/>
          </p:nvPr>
        </p:nvSpPr>
        <p:spPr/>
        <p:txBody>
          <a:bodyPr/>
          <a:lstStyle/>
          <a:p>
            <a:endParaRPr lang="zh-CN" altLang="en-US"/>
          </a:p>
        </p:txBody>
      </p:sp>
      <p:sp>
        <p:nvSpPr>
          <p:cNvPr id="11" name="灯片编号占位符 10">
            <a:extLst>
              <a:ext uri="{FF2B5EF4-FFF2-40B4-BE49-F238E27FC236}">
                <a16:creationId xmlns:a16="http://schemas.microsoft.com/office/drawing/2014/main" id="{C4708503-A706-46D8-8D33-B64C8116A9E8}"/>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395184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603648FB-EFC0-4BAC-970E-90230A37A05D}"/>
              </a:ext>
            </a:extLst>
          </p:cNvPr>
          <p:cNvSpPr>
            <a:spLocks noGrp="1"/>
          </p:cNvSpPr>
          <p:nvPr>
            <p:ph type="dt" sz="half" idx="10"/>
          </p:nvPr>
        </p:nvSpPr>
        <p:spPr/>
        <p:txBody>
          <a:bodyPr/>
          <a:lstStyle/>
          <a:p>
            <a:fld id="{1D5D94CC-B76F-416D-8254-5E5B69666122}" type="datetime1">
              <a:rPr lang="zh-CN" altLang="en-US" smtClean="0"/>
              <a:t>2022/11/27</a:t>
            </a:fld>
            <a:endParaRPr lang="zh-CN" altLang="en-US"/>
          </a:p>
        </p:txBody>
      </p:sp>
      <p:sp>
        <p:nvSpPr>
          <p:cNvPr id="9" name="页脚占位符 8">
            <a:extLst>
              <a:ext uri="{FF2B5EF4-FFF2-40B4-BE49-F238E27FC236}">
                <a16:creationId xmlns:a16="http://schemas.microsoft.com/office/drawing/2014/main" id="{ECA1475E-3326-4592-A16D-1557A5470A89}"/>
              </a:ext>
            </a:extLst>
          </p:cNvPr>
          <p:cNvSpPr>
            <a:spLocks noGrp="1"/>
          </p:cNvSpPr>
          <p:nvPr>
            <p:ph type="ftr" sz="quarter" idx="11"/>
          </p:nvPr>
        </p:nvSpPr>
        <p:spPr/>
        <p:txBody>
          <a:bodyPr/>
          <a:lstStyle/>
          <a:p>
            <a:endParaRPr lang="zh-CN" altLang="en-US"/>
          </a:p>
        </p:txBody>
      </p:sp>
      <p:sp>
        <p:nvSpPr>
          <p:cNvPr id="10" name="灯片编号占位符 9">
            <a:extLst>
              <a:ext uri="{FF2B5EF4-FFF2-40B4-BE49-F238E27FC236}">
                <a16:creationId xmlns:a16="http://schemas.microsoft.com/office/drawing/2014/main" id="{7154CDC3-C2EE-42E3-8EBF-18CD30AC8676}"/>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20777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8F54FD1B-817F-4BE8-98B3-DEB878C0F38B}"/>
              </a:ext>
            </a:extLst>
          </p:cNvPr>
          <p:cNvSpPr>
            <a:spLocks noGrp="1"/>
          </p:cNvSpPr>
          <p:nvPr>
            <p:ph type="dt" sz="half" idx="10"/>
          </p:nvPr>
        </p:nvSpPr>
        <p:spPr/>
        <p:txBody>
          <a:bodyPr/>
          <a:lstStyle/>
          <a:p>
            <a:fld id="{0CC259A1-F9D1-4EA9-8150-E697C7E6E4D3}" type="datetime1">
              <a:rPr lang="zh-CN" altLang="en-US" smtClean="0"/>
              <a:t>2022/11/27</a:t>
            </a:fld>
            <a:endParaRPr lang="zh-CN" altLang="en-US"/>
          </a:p>
        </p:txBody>
      </p:sp>
      <p:sp>
        <p:nvSpPr>
          <p:cNvPr id="11" name="页脚占位符 10">
            <a:extLst>
              <a:ext uri="{FF2B5EF4-FFF2-40B4-BE49-F238E27FC236}">
                <a16:creationId xmlns:a16="http://schemas.microsoft.com/office/drawing/2014/main" id="{14B254C3-DDD2-47C6-ABFD-16765E9A947F}"/>
              </a:ext>
            </a:extLst>
          </p:cNvPr>
          <p:cNvSpPr>
            <a:spLocks noGrp="1"/>
          </p:cNvSpPr>
          <p:nvPr>
            <p:ph type="ftr" sz="quarter" idx="11"/>
          </p:nvPr>
        </p:nvSpPr>
        <p:spPr/>
        <p:txBody>
          <a:bodyPr/>
          <a:lstStyle/>
          <a:p>
            <a:endParaRPr lang="zh-CN" altLang="en-US"/>
          </a:p>
        </p:txBody>
      </p:sp>
      <p:sp>
        <p:nvSpPr>
          <p:cNvPr id="12" name="灯片编号占位符 11">
            <a:extLst>
              <a:ext uri="{FF2B5EF4-FFF2-40B4-BE49-F238E27FC236}">
                <a16:creationId xmlns:a16="http://schemas.microsoft.com/office/drawing/2014/main" id="{E22EBAA3-C332-4389-B9A5-8911476CDF1D}"/>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384870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9" name="日期占位符 8">
            <a:extLst>
              <a:ext uri="{FF2B5EF4-FFF2-40B4-BE49-F238E27FC236}">
                <a16:creationId xmlns:a16="http://schemas.microsoft.com/office/drawing/2014/main" id="{F150ADB4-E84B-432F-8173-19340B365694}"/>
              </a:ext>
            </a:extLst>
          </p:cNvPr>
          <p:cNvSpPr>
            <a:spLocks noGrp="1"/>
          </p:cNvSpPr>
          <p:nvPr>
            <p:ph type="dt" sz="half" idx="10"/>
          </p:nvPr>
        </p:nvSpPr>
        <p:spPr/>
        <p:txBody>
          <a:bodyPr/>
          <a:lstStyle/>
          <a:p>
            <a:fld id="{436A5DD6-261C-4610-8B6C-F882BFF8132E}" type="datetime1">
              <a:rPr lang="zh-CN" altLang="en-US" smtClean="0"/>
              <a:t>2022/11/27</a:t>
            </a:fld>
            <a:endParaRPr lang="zh-CN" altLang="en-US"/>
          </a:p>
        </p:txBody>
      </p:sp>
      <p:sp>
        <p:nvSpPr>
          <p:cNvPr id="10" name="页脚占位符 9">
            <a:extLst>
              <a:ext uri="{FF2B5EF4-FFF2-40B4-BE49-F238E27FC236}">
                <a16:creationId xmlns:a16="http://schemas.microsoft.com/office/drawing/2014/main" id="{3CBAC99E-8A2E-48A8-8C04-FA6AA7F2E408}"/>
              </a:ext>
            </a:extLst>
          </p:cNvPr>
          <p:cNvSpPr>
            <a:spLocks noGrp="1"/>
          </p:cNvSpPr>
          <p:nvPr>
            <p:ph type="ftr" sz="quarter" idx="11"/>
          </p:nvPr>
        </p:nvSpPr>
        <p:spPr/>
        <p:txBody>
          <a:bodyPr/>
          <a:lstStyle/>
          <a:p>
            <a:endParaRPr lang="zh-CN" altLang="en-US"/>
          </a:p>
        </p:txBody>
      </p:sp>
      <p:sp>
        <p:nvSpPr>
          <p:cNvPr id="11" name="灯片编号占位符 10">
            <a:extLst>
              <a:ext uri="{FF2B5EF4-FFF2-40B4-BE49-F238E27FC236}">
                <a16:creationId xmlns:a16="http://schemas.microsoft.com/office/drawing/2014/main" id="{BAF79F63-2F80-4E94-9C9E-55C55C40E398}"/>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221824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96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9" name="日期占位符 8">
            <a:extLst>
              <a:ext uri="{FF2B5EF4-FFF2-40B4-BE49-F238E27FC236}">
                <a16:creationId xmlns:a16="http://schemas.microsoft.com/office/drawing/2014/main" id="{F472A17D-2EAB-429E-A681-68657B4D66C2}"/>
              </a:ext>
            </a:extLst>
          </p:cNvPr>
          <p:cNvSpPr>
            <a:spLocks noGrp="1"/>
          </p:cNvSpPr>
          <p:nvPr>
            <p:ph type="dt" sz="half" idx="10"/>
          </p:nvPr>
        </p:nvSpPr>
        <p:spPr/>
        <p:txBody>
          <a:bodyPr/>
          <a:lstStyle/>
          <a:p>
            <a:fld id="{E1757070-895F-43E3-8DC3-8E96968B5AC6}" type="datetime1">
              <a:rPr lang="zh-CN" altLang="en-US" smtClean="0"/>
              <a:t>2022/11/27</a:t>
            </a:fld>
            <a:endParaRPr lang="zh-CN" altLang="en-US"/>
          </a:p>
        </p:txBody>
      </p:sp>
      <p:sp>
        <p:nvSpPr>
          <p:cNvPr id="10" name="页脚占位符 9">
            <a:extLst>
              <a:ext uri="{FF2B5EF4-FFF2-40B4-BE49-F238E27FC236}">
                <a16:creationId xmlns:a16="http://schemas.microsoft.com/office/drawing/2014/main" id="{8F884F60-3ADA-4598-B9B4-C62BB9166D81}"/>
              </a:ext>
            </a:extLst>
          </p:cNvPr>
          <p:cNvSpPr>
            <a:spLocks noGrp="1"/>
          </p:cNvSpPr>
          <p:nvPr>
            <p:ph type="ftr" sz="quarter" idx="11"/>
          </p:nvPr>
        </p:nvSpPr>
        <p:spPr/>
        <p:txBody>
          <a:bodyPr/>
          <a:lstStyle/>
          <a:p>
            <a:endParaRPr lang="zh-CN" altLang="en-US"/>
          </a:p>
        </p:txBody>
      </p:sp>
      <p:sp>
        <p:nvSpPr>
          <p:cNvPr id="11" name="灯片编号占位符 10">
            <a:extLst>
              <a:ext uri="{FF2B5EF4-FFF2-40B4-BE49-F238E27FC236}">
                <a16:creationId xmlns:a16="http://schemas.microsoft.com/office/drawing/2014/main" id="{FA35641E-2990-4BBD-84A5-90931489AB6B}"/>
              </a:ext>
            </a:extLst>
          </p:cNvPr>
          <p:cNvSpPr>
            <a:spLocks noGrp="1"/>
          </p:cNvSpPr>
          <p:nvPr>
            <p:ph type="sldNum" sz="quarter" idx="12"/>
          </p:nvPr>
        </p:nvSpPr>
        <p:spPr/>
        <p:txBody>
          <a:body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377750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82497"/>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76238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22412" y="286604"/>
            <a:ext cx="10058400" cy="70753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22412" y="1207008"/>
            <a:ext cx="10058400" cy="4662086"/>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270EB44C-90FF-4241-9A39-16EE0AAAE632}"/>
              </a:ext>
            </a:extLst>
          </p:cNvPr>
          <p:cNvSpPr>
            <a:spLocks noGrp="1"/>
          </p:cNvSpPr>
          <p:nvPr>
            <p:ph type="dt" sz="half" idx="2"/>
          </p:nvPr>
        </p:nvSpPr>
        <p:spPr>
          <a:xfrm>
            <a:off x="1122412" y="6370885"/>
            <a:ext cx="2160000" cy="365127"/>
          </a:xfrm>
          <a:prstGeom prst="rect">
            <a:avLst/>
          </a:prstGeom>
        </p:spPr>
        <p:txBody>
          <a:bodyPr vert="horz" lIns="91440" tIns="45720" rIns="91440" bIns="45720" rtlCol="0" anchor="ctr"/>
          <a:lstStyle>
            <a:lvl1pPr algn="l">
              <a:defRPr sz="1400" baseline="0">
                <a:solidFill>
                  <a:schemeClr val="tx1">
                    <a:tint val="75000"/>
                  </a:schemeClr>
                </a:solidFill>
              </a:defRPr>
            </a:lvl1pPr>
          </a:lstStyle>
          <a:p>
            <a:fld id="{4BCC752B-1E90-45C5-99D2-A7794C5B7650}" type="datetime1">
              <a:rPr lang="zh-CN" altLang="en-US" smtClean="0"/>
              <a:t>2022/11/27</a:t>
            </a:fld>
            <a:endParaRPr lang="zh-CN" altLang="en-US"/>
          </a:p>
        </p:txBody>
      </p:sp>
      <p:sp>
        <p:nvSpPr>
          <p:cNvPr id="9" name="页脚占位符 8">
            <a:extLst>
              <a:ext uri="{FF2B5EF4-FFF2-40B4-BE49-F238E27FC236}">
                <a16:creationId xmlns:a16="http://schemas.microsoft.com/office/drawing/2014/main" id="{CC80AB93-11CA-49F0-A011-54B2D993D9F1}"/>
              </a:ext>
            </a:extLst>
          </p:cNvPr>
          <p:cNvSpPr>
            <a:spLocks noGrp="1"/>
          </p:cNvSpPr>
          <p:nvPr>
            <p:ph type="ftr" sz="quarter" idx="3"/>
          </p:nvPr>
        </p:nvSpPr>
        <p:spPr>
          <a:xfrm>
            <a:off x="3456000" y="6356348"/>
            <a:ext cx="5280000" cy="365125"/>
          </a:xfrm>
          <a:prstGeom prst="rect">
            <a:avLst/>
          </a:prstGeom>
        </p:spPr>
        <p:txBody>
          <a:bodyPr vert="horz" lIns="91440" tIns="45720" rIns="91440" bIns="45720" rtlCol="0" anchor="ctr"/>
          <a:lstStyle>
            <a:lvl1pPr algn="ctr">
              <a:defRPr sz="1400" baseline="0">
                <a:solidFill>
                  <a:schemeClr val="tx1">
                    <a:tint val="75000"/>
                  </a:schemeClr>
                </a:solidFill>
              </a:defRPr>
            </a:lvl1pPr>
          </a:lstStyle>
          <a:p>
            <a:endParaRPr lang="zh-CN" altLang="en-US"/>
          </a:p>
        </p:txBody>
      </p:sp>
      <p:sp>
        <p:nvSpPr>
          <p:cNvPr id="11" name="灯片编号占位符 10">
            <a:extLst>
              <a:ext uri="{FF2B5EF4-FFF2-40B4-BE49-F238E27FC236}">
                <a16:creationId xmlns:a16="http://schemas.microsoft.com/office/drawing/2014/main" id="{9CB74452-DE6A-4AFE-87E1-63814F26A99B}"/>
              </a:ext>
            </a:extLst>
          </p:cNvPr>
          <p:cNvSpPr>
            <a:spLocks noGrp="1"/>
          </p:cNvSpPr>
          <p:nvPr>
            <p:ph type="sldNum" sz="quarter" idx="4"/>
          </p:nvPr>
        </p:nvSpPr>
        <p:spPr>
          <a:xfrm>
            <a:off x="9020812" y="6356346"/>
            <a:ext cx="2160000" cy="365127"/>
          </a:xfrm>
          <a:prstGeom prst="rect">
            <a:avLst/>
          </a:prstGeom>
        </p:spPr>
        <p:txBody>
          <a:bodyPr vert="horz" lIns="91440" tIns="45720" rIns="91440" bIns="45720" rtlCol="0" anchor="ctr"/>
          <a:lstStyle>
            <a:lvl1pPr algn="r">
              <a:defRPr sz="1400">
                <a:solidFill>
                  <a:schemeClr val="tx1">
                    <a:tint val="75000"/>
                  </a:schemeClr>
                </a:solidFill>
              </a:defRPr>
            </a:lvl1pPr>
          </a:lstStyle>
          <a:p>
            <a:fld id="{33F76F35-AAFA-43DC-88AC-ECF00D2327C3}" type="slidenum">
              <a:rPr lang="zh-CN" altLang="en-US" smtClean="0"/>
              <a:t>‹#›</a:t>
            </a:fld>
            <a:endParaRPr lang="zh-CN" altLang="en-US"/>
          </a:p>
        </p:txBody>
      </p:sp>
    </p:spTree>
    <p:extLst>
      <p:ext uri="{BB962C8B-B14F-4D97-AF65-F5344CB8AC3E}">
        <p14:creationId xmlns:p14="http://schemas.microsoft.com/office/powerpoint/2010/main" val="637372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100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96669-9982-19A3-69B5-DC9A131F2019}"/>
              </a:ext>
            </a:extLst>
          </p:cNvPr>
          <p:cNvSpPr>
            <a:spLocks noGrp="1"/>
          </p:cNvSpPr>
          <p:nvPr>
            <p:ph type="ctrTitle"/>
          </p:nvPr>
        </p:nvSpPr>
        <p:spPr/>
        <p:txBody>
          <a:bodyPr>
            <a:noAutofit/>
          </a:bodyPr>
          <a:lstStyle/>
          <a:p>
            <a:r>
              <a:rPr lang="en-US" altLang="zh-CN" sz="3600" dirty="0"/>
              <a:t>Informational </a:t>
            </a:r>
            <a:r>
              <a:rPr lang="en-US" altLang="zh-CN" sz="3600" dirty="0" err="1"/>
              <a:t>Asymmetries,Financial</a:t>
            </a:r>
            <a:r>
              <a:rPr lang="en-US" altLang="zh-CN" sz="3600" dirty="0"/>
              <a:t> </a:t>
            </a:r>
            <a:r>
              <a:rPr lang="en-US" altLang="zh-CN" sz="3600" dirty="0" err="1"/>
              <a:t>Structure,and</a:t>
            </a:r>
            <a:r>
              <a:rPr lang="en-US" altLang="zh-CN" sz="3600" dirty="0"/>
              <a:t> Financial intermediation</a:t>
            </a:r>
            <a:br>
              <a:rPr lang="en-US" altLang="zh-CN" sz="3600" dirty="0"/>
            </a:br>
            <a:br>
              <a:rPr lang="en-US" altLang="zh-CN" sz="3600" dirty="0"/>
            </a:br>
            <a:r>
              <a:rPr lang="en-US" altLang="zh-CN" sz="2800" dirty="0"/>
              <a:t>by Hayne E. Leland and David H. Pyle</a:t>
            </a:r>
            <a:endParaRPr lang="zh-CN" altLang="en-US" sz="2800" dirty="0"/>
          </a:p>
        </p:txBody>
      </p:sp>
      <p:sp>
        <p:nvSpPr>
          <p:cNvPr id="3" name="副标题 2">
            <a:extLst>
              <a:ext uri="{FF2B5EF4-FFF2-40B4-BE49-F238E27FC236}">
                <a16:creationId xmlns:a16="http://schemas.microsoft.com/office/drawing/2014/main" id="{AD9774AC-E0E9-477D-DF5B-21C1B4009EA5}"/>
              </a:ext>
            </a:extLst>
          </p:cNvPr>
          <p:cNvSpPr>
            <a:spLocks noGrp="1"/>
          </p:cNvSpPr>
          <p:nvPr>
            <p:ph type="subTitle" idx="1"/>
          </p:nvPr>
        </p:nvSpPr>
        <p:spPr/>
        <p:txBody>
          <a:bodyPr/>
          <a:lstStyle/>
          <a:p>
            <a:r>
              <a:rPr lang="zh-CN" altLang="en-US" dirty="0"/>
              <a:t>李佳</a:t>
            </a:r>
            <a:endParaRPr lang="en-US" altLang="zh-CN" dirty="0"/>
          </a:p>
          <a:p>
            <a:r>
              <a:rPr lang="en-US" altLang="zh-CN" dirty="0"/>
              <a:t>2022.11.27</a:t>
            </a:r>
            <a:endParaRPr lang="zh-CN" altLang="en-US" dirty="0"/>
          </a:p>
        </p:txBody>
      </p:sp>
    </p:spTree>
    <p:extLst>
      <p:ext uri="{BB962C8B-B14F-4D97-AF65-F5344CB8AC3E}">
        <p14:creationId xmlns:p14="http://schemas.microsoft.com/office/powerpoint/2010/main" val="146330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EBEBA95-A3BF-7EFF-C97A-B1B65A62373C}"/>
                  </a:ext>
                </a:extLst>
              </p:cNvPr>
              <p:cNvSpPr>
                <a:spLocks noGrp="1"/>
              </p:cNvSpPr>
              <p:nvPr>
                <p:ph idx="1"/>
              </p:nvPr>
            </p:nvSpPr>
            <p:spPr>
              <a:xfrm>
                <a:off x="1122411" y="1207008"/>
                <a:ext cx="10143351" cy="4536844"/>
              </a:xfrm>
            </p:spPr>
            <p:txBody>
              <a:bodyPr>
                <a:normAutofit fontScale="85000" lnSpcReduction="10000"/>
              </a:bodyPr>
              <a:lstStyle/>
              <a:p>
                <a:r>
                  <a:rPr lang="zh-CN" altLang="en-US" dirty="0"/>
                  <a:t>企业家的预期效用函数：</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𝐺</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ctrlPr>
                          <a:rPr lang="zh-CN" altLang="zh-CN" i="1" smtClean="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𝑏</m:t>
                        </m:r>
                      </m:num>
                      <m:den>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den>
                    </m:f>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oMath>
                </a14:m>
                <a:r>
                  <a:rPr lang="en-US" altLang="zh-CN" dirty="0"/>
                  <a:t>)]                              (10)</a:t>
                </a:r>
              </a:p>
              <a:p>
                <a:pPr lvl="1"/>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单调递增</m:t>
                    </m:r>
                  </m:oMath>
                </a14:m>
                <a:r>
                  <a:rPr lang="zh-CN" altLang="en-US" dirty="0"/>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t>是期末财富的方差</a:t>
                </a:r>
                <a:endParaRPr lang="en-US" altLang="zh-CN" dirty="0"/>
              </a:p>
              <a:p>
                <a:r>
                  <a:rPr lang="zh-CN" altLang="en-US" dirty="0"/>
                  <a:t>风险调整系数：</a:t>
                </a:r>
                <a14:m>
                  <m:oMath xmlns:m="http://schemas.openxmlformats.org/officeDocument/2006/math">
                    <m:r>
                      <a:rPr lang="el-GR" altLang="zh-CN" i="1">
                        <a:latin typeface="Cambria Math" panose="02040503050406030204" pitchFamily="18" charset="0"/>
                      </a:rPr>
                      <m:t>𝜆</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l-GR" altLang="zh-CN" i="1">
                            <a:latin typeface="Cambria Math" panose="02040503050406030204" pitchFamily="18" charset="0"/>
                          </a:rPr>
                          <m:t>𝜆</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𝐶𝑜𝑣</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d>
                    <m:r>
                      <a:rPr lang="zh-CN" altLang="en-US" i="1">
                        <a:latin typeface="Cambria Math" panose="02040503050406030204" pitchFamily="18" charset="0"/>
                      </a:rPr>
                      <m:t>，</m:t>
                    </m:r>
                  </m:oMath>
                </a14:m>
                <a:r>
                  <a:rPr lang="zh-CN" altLang="en-US" dirty="0"/>
                  <a:t>风险市场价格：</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l-GR" altLang="zh-CN" i="1">
                            <a:latin typeface="Cambria Math" panose="02040503050406030204" pitchFamily="18" charset="0"/>
                          </a:rPr>
                          <m:t>𝜆</m:t>
                        </m:r>
                      </m:e>
                      <m:sup>
                        <m:r>
                          <a:rPr lang="en-US" altLang="zh-CN" i="1">
                            <a:latin typeface="Cambria Math" panose="02040503050406030204" pitchFamily="18" charset="0"/>
                          </a:rPr>
                          <m:t>∗</m:t>
                        </m:r>
                      </m:sup>
                    </m:sSup>
                    <m:r>
                      <a:rPr lang="en-US" altLang="zh-CN" i="1" smtClean="0">
                        <a:latin typeface="Cambria Math" panose="020405030504060302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sub>
                            </m:sSub>
                          </m:e>
                        </m:d>
                      </m:num>
                      <m:den>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den>
                    </m:f>
                  </m:oMath>
                </a14:m>
                <a:r>
                  <a:rPr lang="en-US" altLang="zh-CN" b="0" dirty="0">
                    <a:ea typeface="宋体" panose="02010600030101010101" pitchFamily="2" charset="-122"/>
                    <a:cs typeface="Times New Roman" panose="02020603050405020304" pitchFamily="18" charset="0"/>
                  </a:rPr>
                  <a:t>             (11)</a:t>
                </a:r>
              </a:p>
              <a:p>
                <a:r>
                  <a:rPr lang="zh-CN" altLang="en-US" dirty="0"/>
                  <a:t>一阶条件</a:t>
                </a:r>
                <a:r>
                  <a:rPr lang="en-US" altLang="zh-CN" dirty="0"/>
                  <a:t>(6)</a:t>
                </a:r>
                <a:r>
                  <a:rPr lang="zh-CN" altLang="en-US" dirty="0"/>
                  <a:t>和</a:t>
                </a:r>
                <a:r>
                  <a:rPr lang="en-US" altLang="zh-CN" dirty="0"/>
                  <a:t>(7)</a:t>
                </a:r>
                <a:r>
                  <a:rPr lang="zh-CN" altLang="en-US" dirty="0"/>
                  <a:t>表示为</a:t>
                </a:r>
                <a:endParaRPr lang="en-US" altLang="zh-CN" dirty="0"/>
              </a:p>
              <a:p>
                <a:pPr marL="45720" indent="0" algn="ctr">
                  <a:buNone/>
                </a:pPr>
                <a:r>
                  <a:rPr lang="en-US" altLang="zh-CN" b="0" dirty="0"/>
                  <a: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l-GR" altLang="zh-CN" i="1">
                                <a:latin typeface="Cambria Math" panose="02040503050406030204" pitchFamily="18" charset="0"/>
                              </a:rPr>
                              <m:t>𝜆</m:t>
                            </m:r>
                          </m:e>
                          <m:sup>
                            <m:r>
                              <a:rPr lang="en-US" altLang="zh-CN" i="1">
                                <a:latin typeface="Cambria Math" panose="02040503050406030204" pitchFamily="18" charset="0"/>
                              </a:rPr>
                              <m:t>∗</m:t>
                            </m:r>
                          </m:sup>
                        </m:sSup>
                        <m:r>
                          <a:rPr lang="en-US" altLang="zh-CN" i="1" smtClean="0">
                            <a:latin typeface="Cambria Math" panose="02040503050406030204" pitchFamily="18" charset="0"/>
                          </a:rPr>
                          <m:t>𝐶𝑜𝑣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𝛼</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𝑏</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𝛽</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𝑏𝐶𝑜𝑣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b="0"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(12)</a:t>
                </a:r>
              </a:p>
              <a:p>
                <a:pPr marL="45720" indent="0" algn="ctr">
                  <a:buNone/>
                </a:pPr>
                <a:r>
                  <a:rPr lang="en-US" altLang="zh-CN" b="0" dirty="0">
                    <a:ea typeface="宋体" panose="02010600030101010101" pitchFamily="2" charset="-122"/>
                    <a:cs typeface="Times New Roman" panose="02020603050405020304" pitchFamily="18" charset="0"/>
                  </a:rPr>
                  <a:t>                        </a:t>
                </a:r>
                <a14:m>
                  <m:oMath xmlns:m="http://schemas.openxmlformats.org/officeDocument/2006/math">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sub>
                        </m:sSub>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𝛼</m:t>
                    </m:r>
                    <m:r>
                      <a:rPr lang="en-US" altLang="zh-CN" i="1">
                        <a:latin typeface="Cambria Math" panose="02040503050406030204" pitchFamily="18" charset="0"/>
                        <a:ea typeface="宋体" panose="02010600030101010101" pitchFamily="2" charset="-122"/>
                        <a:cs typeface="Times New Roman" panose="02020603050405020304" pitchFamily="18" charset="0"/>
                      </a:rPr>
                      <m:t>𝑏𝐶𝑜</m:t>
                    </m:r>
                    <m:r>
                      <a:rPr lang="en-US" altLang="zh-CN" i="1">
                        <a:latin typeface="Cambria Math" panose="02040503050406030204" pitchFamily="18" charset="0"/>
                      </a:rPr>
                      <m:t>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r>
                      <a:rPr lang="en-US" altLang="zh-CN" b="0" i="1" smtClean="0">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𝛽</m:t>
                    </m:r>
                    <m:r>
                      <a:rPr lang="en-US" altLang="zh-CN" i="1">
                        <a:latin typeface="Cambria Math" panose="02040503050406030204" pitchFamily="18" charset="0"/>
                        <a:ea typeface="宋体" panose="02010600030101010101" pitchFamily="2" charset="-122"/>
                        <a:cs typeface="Times New Roman" panose="02020603050405020304" pitchFamily="18" charset="0"/>
                      </a:rPr>
                      <m:t>𝑏</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𝑀</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dirty="0"/>
                  <a:t>                         (13) </a:t>
                </a:r>
              </a:p>
              <a:p>
                <a:r>
                  <a:rPr lang="zh-CN" altLang="en-US" dirty="0"/>
                  <a:t>从</a:t>
                </a:r>
                <a:r>
                  <a:rPr lang="en-US" altLang="zh-CN" dirty="0"/>
                  <a:t>(13)</a:t>
                </a:r>
                <a:r>
                  <a:rPr lang="zh-CN" altLang="en-US" dirty="0"/>
                  <a:t>中替换</a:t>
                </a:r>
                <a14:m>
                  <m:oMath xmlns:m="http://schemas.openxmlformats.org/officeDocument/2006/math">
                    <m:r>
                      <a:rPr lang="en-US" altLang="zh-CN" i="1" smtClean="0">
                        <a:latin typeface="Cambria Math" panose="02040503050406030204" pitchFamily="18" charset="0"/>
                        <a:ea typeface="宋体" panose="02010600030101010101" pitchFamily="2" charset="-122"/>
                        <a:cs typeface="Times New Roman" panose="02020603050405020304" pitchFamily="18" charset="0"/>
                      </a:rPr>
                      <m:t>𝛽</m:t>
                    </m:r>
                    <m:r>
                      <a:rPr lang="en-US" altLang="zh-CN" i="1"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dirty="0"/>
                  <a:t>，并使用</a:t>
                </a:r>
                <a:r>
                  <a:rPr lang="en-US" altLang="zh-CN" dirty="0"/>
                  <a:t>(11)</a:t>
                </a:r>
                <a:r>
                  <a:rPr lang="zh-CN" altLang="en-US" dirty="0"/>
                  <a:t>和</a:t>
                </a:r>
                <a:r>
                  <a:rPr lang="en-US" altLang="zh-CN" dirty="0"/>
                  <a:t>(5)</a:t>
                </a:r>
                <a:r>
                  <a:rPr lang="zh-CN" altLang="en-US" dirty="0"/>
                  <a:t>将</a:t>
                </a:r>
                <a:r>
                  <a:rPr lang="en-US" altLang="zh-CN" dirty="0"/>
                  <a:t>(12)</a:t>
                </a:r>
                <a:r>
                  <a:rPr lang="zh-CN" altLang="en-US" dirty="0"/>
                  <a:t>重写：</a:t>
                </a:r>
                <a:endParaRPr lang="en-US" altLang="zh-CN" dirty="0"/>
              </a:p>
              <a:p>
                <a:pPr marL="45720" indent="0" algn="ctr">
                  <a:buNone/>
                </a:pPr>
                <a:r>
                  <a:rPr lang="en-US" altLang="zh-CN" b="0" dirty="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𝛼</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𝑍</m:t>
                    </m:r>
                    <m:r>
                      <a:rPr lang="en-US" altLang="zh-CN" b="0" i="1" dirty="0" smtClean="0">
                        <a:latin typeface="Cambria Math" panose="020405030504060302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𝑀</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rPr>
                                  <m:t>𝐶𝑜𝑣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num>
                      <m:den>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𝑀</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den>
                    </m:f>
                  </m:oMath>
                </a14:m>
                <a:r>
                  <a:rPr lang="en-US" altLang="zh-CN" dirty="0">
                    <a:ea typeface="宋体" panose="02010600030101010101" pitchFamily="2" charset="-122"/>
                    <a:cs typeface="Times New Roman" panose="02020603050405020304" pitchFamily="18" charset="0"/>
                  </a:rPr>
                  <a:t>                                (14)</a:t>
                </a:r>
              </a:p>
              <a:p>
                <a:pPr lvl="1">
                  <a:buClr>
                    <a:srgbClr val="4775FF"/>
                  </a:buClr>
                  <a:defRPr/>
                </a:pPr>
                <a:r>
                  <a:rPr lang="zh-CN" altLang="en-US" dirty="0">
                    <a:latin typeface="+mn-ea"/>
                    <a:cs typeface="Times New Roman" panose="02020603050405020304" pitchFamily="18" charset="0"/>
                  </a:rPr>
                  <a:t>若</a:t>
                </a:r>
                <a14:m>
                  <m:oMath xmlns:m="http://schemas.openxmlformats.org/officeDocument/2006/math">
                    <m:r>
                      <a:rPr lang="en-US" altLang="zh-CN" i="1" smtClean="0">
                        <a:latin typeface="Cambria Math" panose="02040503050406030204" pitchFamily="18" charset="0"/>
                        <a:ea typeface="宋体" panose="02010600030101010101" pitchFamily="2" charset="-122"/>
                        <a:cs typeface="Times New Roman" panose="02020603050405020304" pitchFamily="18" charset="0"/>
                      </a:rPr>
                      <m:t>𝐶𝑜</m:t>
                    </m:r>
                    <m:r>
                      <a:rPr lang="en-US" altLang="zh-CN" i="1">
                        <a:latin typeface="Cambria Math" panose="02040503050406030204" pitchFamily="18" charset="0"/>
                      </a:rPr>
                      <m:t>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zh-CN" altLang="en-US"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mn-ea"/>
                    <a:cs typeface="Times New Roman" panose="02020603050405020304" pitchFamily="18" charset="0"/>
                  </a:rPr>
                  <a:t>若</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𝐶𝑜</m:t>
                    </m:r>
                    <m:r>
                      <a:rPr lang="en-US" altLang="zh-CN" i="1">
                        <a:latin typeface="Cambria Math" panose="02040503050406030204" pitchFamily="18" charset="0"/>
                      </a:rPr>
                      <m:t>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d>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i="1">
                        <a:latin typeface="Cambria Math" panose="02040503050406030204" pitchFamily="18" charset="0"/>
                      </a:rPr>
                      <m:t>𝑍</m:t>
                    </m:r>
                    <m:r>
                      <a:rPr lang="en-US" altLang="zh-CN" i="1">
                        <a:latin typeface="Cambria Math" panose="02040503050406030204" pitchFamily="18" charset="0"/>
                      </a:rPr>
                      <m:t>=0</m:t>
                    </m:r>
                  </m:oMath>
                </a14:m>
                <a:endParaRPr lang="en-US" altLang="zh-CN" dirty="0">
                  <a:latin typeface="+mn-ea"/>
                  <a:cs typeface="Times New Roman" panose="02020603050405020304" pitchFamily="18" charset="0"/>
                </a:endParaRPr>
              </a:p>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(14)</a:t>
                </a: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的解：</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d>
                      <m:dPr>
                        <m:begChr m:val="["/>
                        <m:endChr m:val="]"/>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func>
                          <m:func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uncPr>
                          <m:fName>
                            <m:r>
                              <m:rPr>
                                <m:sty m:val="p"/>
                              </m:rPr>
                              <a:rPr kumimoji="0" lang="en-US" altLang="zh-CN" sz="2400"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log</m:t>
                            </m:r>
                          </m:fName>
                          <m:e>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e>
                        </m:func>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𝐶</m:t>
                    </m:r>
                  </m:oMath>
                </a14:m>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(15)</a:t>
                </a:r>
              </a:p>
              <a:p>
                <a:pPr lvl="1">
                  <a:buClr>
                    <a:srgbClr val="4775FF"/>
                  </a:buClr>
                  <a:defRPr/>
                </a:pPr>
                <a:endParaRPr lang="en-US" altLang="zh-CN" dirty="0">
                  <a:latin typeface="+mn-ea"/>
                  <a:cs typeface="Times New Roman" panose="02020603050405020304" pitchFamily="18" charset="0"/>
                </a:endParaRPr>
              </a:p>
              <a:p>
                <a:pPr lvl="1">
                  <a:buClr>
                    <a:srgbClr val="4775FF"/>
                  </a:buClr>
                  <a:defRPr/>
                </a:pPr>
                <a:endParaRPr lang="en-US" altLang="zh-CN" dirty="0">
                  <a:latin typeface="+mn-ea"/>
                  <a:cs typeface="Times New Roman" panose="02020603050405020304" pitchFamily="18" charset="0"/>
                </a:endParaRPr>
              </a:p>
              <a:p>
                <a:pPr marL="45720" indent="0">
                  <a:buNone/>
                </a:pPr>
                <a:endParaRPr lang="en-US" altLang="zh-CN" dirty="0">
                  <a:ea typeface="宋体" panose="02010600030101010101" pitchFamily="2" charset="-122"/>
                  <a:cs typeface="Times New Roman" panose="02020603050405020304" pitchFamily="18" charset="0"/>
                </a:endParaRPr>
              </a:p>
              <a:p>
                <a:pPr marL="45720" indent="0">
                  <a:buNone/>
                </a:pPr>
                <a:endParaRPr lang="en-US" altLang="zh-CN" dirty="0"/>
              </a:p>
            </p:txBody>
          </p:sp>
        </mc:Choice>
        <mc:Fallback xmlns="">
          <p:sp>
            <p:nvSpPr>
              <p:cNvPr id="2" name="内容占位符 1">
                <a:extLst>
                  <a:ext uri="{FF2B5EF4-FFF2-40B4-BE49-F238E27FC236}">
                    <a16:creationId xmlns:a16="http://schemas.microsoft.com/office/drawing/2014/main" id="{1EBEBA95-A3BF-7EFF-C97A-B1B65A62373C}"/>
                  </a:ext>
                </a:extLst>
              </p:cNvPr>
              <p:cNvSpPr>
                <a:spLocks noGrp="1" noRot="1" noChangeAspect="1" noMove="1" noResize="1" noEditPoints="1" noAdjustHandles="1" noChangeArrowheads="1" noChangeShapeType="1" noTextEdit="1"/>
              </p:cNvSpPr>
              <p:nvPr>
                <p:ph idx="1"/>
              </p:nvPr>
            </p:nvSpPr>
            <p:spPr>
              <a:xfrm>
                <a:off x="1122411" y="1207008"/>
                <a:ext cx="10143351" cy="4536844"/>
              </a:xfrm>
              <a:blipFill>
                <a:blip r:embed="rId2"/>
                <a:stretch>
                  <a:fillRect l="-962" t="-403"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3F015DA-911B-8868-FB5F-DB049EA7E566}"/>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信号模型</m:t>
                    </m:r>
                  </m:oMath>
                </a14:m>
                <a:r>
                  <a:rPr lang="zh-CN" altLang="en-US" dirty="0"/>
                  <a:t>：示例</a:t>
                </a:r>
              </a:p>
            </p:txBody>
          </p:sp>
        </mc:Choice>
        <mc:Fallback xmlns="">
          <p:sp>
            <p:nvSpPr>
              <p:cNvPr id="3" name="标题 2">
                <a:extLst>
                  <a:ext uri="{FF2B5EF4-FFF2-40B4-BE49-F238E27FC236}">
                    <a16:creationId xmlns:a16="http://schemas.microsoft.com/office/drawing/2014/main" id="{A3F015DA-911B-8868-FB5F-DB049EA7E566}"/>
                  </a:ext>
                </a:extLst>
              </p:cNvPr>
              <p:cNvSpPr>
                <a:spLocks noGrp="1" noRot="1" noChangeAspect="1" noMove="1" noResize="1" noEditPoints="1" noAdjustHandles="1" noChangeArrowheads="1" noChangeShapeType="1" noTextEdit="1"/>
              </p:cNvSpPr>
              <p:nvPr>
                <p:ph type="title"/>
              </p:nvPr>
            </p:nvSpPr>
            <p:spPr>
              <a:blipFill>
                <a:blip r:embed="rId3"/>
                <a:stretch>
                  <a:fillRect b="-21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99FF7D2-8316-58C6-082D-77C63578DAE4}"/>
              </a:ext>
            </a:extLst>
          </p:cNvPr>
          <p:cNvSpPr>
            <a:spLocks noGrp="1"/>
          </p:cNvSpPr>
          <p:nvPr>
            <p:ph type="sldNum" sz="quarter" idx="12"/>
          </p:nvPr>
        </p:nvSpPr>
        <p:spPr/>
        <p:txBody>
          <a:bodyPr/>
          <a:lstStyle/>
          <a:p>
            <a:fld id="{33F76F35-AAFA-43DC-88AC-ECF00D2327C3}" type="slidenum">
              <a:rPr lang="zh-CN" altLang="en-US" smtClean="0"/>
              <a:t>10</a:t>
            </a:fld>
            <a:endParaRPr lang="zh-CN" altLang="en-US"/>
          </a:p>
        </p:txBody>
      </p:sp>
    </p:spTree>
    <p:extLst>
      <p:ext uri="{BB962C8B-B14F-4D97-AF65-F5344CB8AC3E}">
        <p14:creationId xmlns:p14="http://schemas.microsoft.com/office/powerpoint/2010/main" val="376988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3F015DA-911B-8868-FB5F-DB049EA7E566}"/>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信号模型</m:t>
                    </m:r>
                  </m:oMath>
                </a14:m>
                <a:r>
                  <a:rPr lang="zh-CN" altLang="en-US" dirty="0"/>
                  <a:t>：示例</a:t>
                </a:r>
              </a:p>
            </p:txBody>
          </p:sp>
        </mc:Choice>
        <mc:Fallback xmlns="">
          <p:sp>
            <p:nvSpPr>
              <p:cNvPr id="3" name="标题 2">
                <a:extLst>
                  <a:ext uri="{FF2B5EF4-FFF2-40B4-BE49-F238E27FC236}">
                    <a16:creationId xmlns:a16="http://schemas.microsoft.com/office/drawing/2014/main" id="{A3F015DA-911B-8868-FB5F-DB049EA7E566}"/>
                  </a:ext>
                </a:extLst>
              </p:cNvPr>
              <p:cNvSpPr>
                <a:spLocks noGrp="1" noRot="1" noChangeAspect="1" noMove="1" noResize="1" noEditPoints="1" noAdjustHandles="1" noChangeArrowheads="1" noChangeShapeType="1" noTextEdit="1"/>
              </p:cNvSpPr>
              <p:nvPr>
                <p:ph type="title"/>
              </p:nvPr>
            </p:nvSpPr>
            <p:spPr>
              <a:blipFill>
                <a:blip r:embed="rId2"/>
                <a:stretch>
                  <a:fillRect b="-21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99FF7D2-8316-58C6-082D-77C63578DAE4}"/>
              </a:ext>
            </a:extLst>
          </p:cNvPr>
          <p:cNvSpPr>
            <a:spLocks noGrp="1"/>
          </p:cNvSpPr>
          <p:nvPr>
            <p:ph type="sldNum" sz="quarter" idx="12"/>
          </p:nvPr>
        </p:nvSpPr>
        <p:spPr/>
        <p:txBody>
          <a:bodyPr/>
          <a:lstStyle/>
          <a:p>
            <a:fld id="{33F76F35-AAFA-43DC-88AC-ECF00D2327C3}" type="slidenum">
              <a:rPr lang="zh-CN" altLang="en-US" smtClean="0"/>
              <a:t>11</a:t>
            </a:fld>
            <a:endParaRPr lang="zh-CN" altLang="en-US"/>
          </a:p>
        </p:txBody>
      </p:sp>
      <p:pic>
        <p:nvPicPr>
          <p:cNvPr id="7" name="内容占位符 6">
            <a:extLst>
              <a:ext uri="{FF2B5EF4-FFF2-40B4-BE49-F238E27FC236}">
                <a16:creationId xmlns:a16="http://schemas.microsoft.com/office/drawing/2014/main" id="{CD7A380E-F3FD-28DA-DFD3-1ED2ACE468B7}"/>
              </a:ext>
            </a:extLst>
          </p:cNvPr>
          <p:cNvPicPr>
            <a:picLocks noGrp="1" noChangeAspect="1"/>
          </p:cNvPicPr>
          <p:nvPr>
            <p:ph idx="1"/>
          </p:nvPr>
        </p:nvPicPr>
        <p:blipFill rotWithShape="1">
          <a:blip r:embed="rId3"/>
          <a:srcRect t="9254" r="1871"/>
          <a:stretch/>
        </p:blipFill>
        <p:spPr>
          <a:xfrm>
            <a:off x="6703741" y="1253238"/>
            <a:ext cx="5121316" cy="5176757"/>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DA310E8-E73D-7A7B-FF51-7B345645788D}"/>
                  </a:ext>
                </a:extLst>
              </p:cNvPr>
              <p:cNvSpPr txBox="1"/>
              <p:nvPr/>
            </p:nvSpPr>
            <p:spPr>
              <a:xfrm>
                <a:off x="1122412" y="1216125"/>
                <a:ext cx="6166155" cy="4483471"/>
              </a:xfrm>
              <a:prstGeom prst="rect">
                <a:avLst/>
              </a:prstGeom>
              <a:noFill/>
            </p:spPr>
            <p:txBody>
              <a:bodyPr wrap="square" rtlCol="0">
                <a:spAutoFit/>
              </a:bodyPr>
              <a:lstStyle/>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lang="zh-CN" altLang="en-US" sz="2000" dirty="0">
                    <a:solidFill>
                      <a:srgbClr val="000000">
                        <a:lumMod val="75000"/>
                        <a:lumOff val="25000"/>
                      </a:srgbClr>
                    </a:solidFill>
                    <a:latin typeface="Palatino Linotype"/>
                    <a:ea typeface="楷体"/>
                  </a:rPr>
                  <a:t>考虑</a:t>
                </a:r>
                <a14:m>
                  <m:oMath xmlns:m="http://schemas.openxmlformats.org/officeDocument/2006/math">
                    <m:r>
                      <a:rPr lang="en-US" altLang="zh-CN" sz="2000" b="0" i="1" smtClean="0">
                        <a:solidFill>
                          <a:srgbClr val="000000">
                            <a:lumMod val="75000"/>
                            <a:lumOff val="25000"/>
                          </a:srgbClr>
                        </a:solidFill>
                        <a:latin typeface="Cambria Math" panose="02040503050406030204" pitchFamily="18" charset="0"/>
                        <a:ea typeface="楷体"/>
                      </a:rPr>
                      <m:t>𝐽</m:t>
                    </m:r>
                    <m:sSup>
                      <m:sSupPr>
                        <m:ctrlPr>
                          <a:rPr lang="en-US" altLang="zh-CN" sz="2000" b="0" i="1" smtClean="0">
                            <a:solidFill>
                              <a:srgbClr val="000000">
                                <a:lumMod val="75000"/>
                                <a:lumOff val="25000"/>
                              </a:srgbClr>
                            </a:solidFill>
                            <a:latin typeface="Cambria Math" panose="02040503050406030204" pitchFamily="18" charset="0"/>
                            <a:ea typeface="楷体"/>
                          </a:rPr>
                        </m:ctrlPr>
                      </m:sSupPr>
                      <m:e>
                        <m:r>
                          <a:rPr lang="en-US" altLang="zh-CN" sz="2000" b="0" i="1" smtClean="0">
                            <a:solidFill>
                              <a:srgbClr val="000000">
                                <a:lumMod val="75000"/>
                                <a:lumOff val="25000"/>
                              </a:srgbClr>
                            </a:solidFill>
                            <a:latin typeface="Cambria Math" panose="02040503050406030204" pitchFamily="18" charset="0"/>
                            <a:ea typeface="楷体"/>
                          </a:rPr>
                          <m:t>𝐽</m:t>
                        </m:r>
                      </m:e>
                      <m:sup>
                        <m:r>
                          <a:rPr lang="en-US" altLang="zh-CN" sz="2000" b="0" i="1" smtClean="0">
                            <a:solidFill>
                              <a:srgbClr val="000000">
                                <a:lumMod val="75000"/>
                                <a:lumOff val="25000"/>
                              </a:srgbClr>
                            </a:solidFill>
                            <a:latin typeface="Cambria Math" panose="02040503050406030204" pitchFamily="18" charset="0"/>
                            <a:ea typeface="楷体"/>
                          </a:rPr>
                          <m:t>′</m:t>
                        </m:r>
                      </m:sup>
                    </m:sSup>
                  </m:oMath>
                </a14:m>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sSub>
                      <m:sSubPr>
                        <m:ctrlP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sSubPr>
                      <m:e>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e>
                      <m:sub>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𝐽</m:t>
                        </m:r>
                      </m:sub>
                    </m:sSub>
                    <m:d>
                      <m:dPr>
                        <m:ctrlP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0</m:t>
                        </m:r>
                      </m:e>
                    </m:d>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m:t>
                    </m:r>
                    <m:d>
                      <m:dPr>
                        <m:ctrlP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𝑟</m:t>
                        </m:r>
                      </m:e>
                    </m:d>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lang="el-GR" altLang="zh-CN" sz="1600" i="1">
                        <a:latin typeface="Cambria Math" panose="02040503050406030204" pitchFamily="18" charset="0"/>
                      </a:rPr>
                      <m:t>𝜆</m:t>
                    </m:r>
                  </m:oMath>
                </a14:m>
                <a:endParaRPr lang="en-US" altLang="zh-CN" sz="1600" i="0" dirty="0">
                  <a:latin typeface="Palatino Linotype"/>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𝑉</m:t>
                        </m:r>
                      </m:e>
                      <m:sub>
                        <m:r>
                          <a:rPr lang="en-US" altLang="zh-CN" sz="1600" b="0" i="1" smtClean="0">
                            <a:latin typeface="Cambria Math" panose="02040503050406030204" pitchFamily="18" charset="0"/>
                          </a:rPr>
                          <m:t>𝐽</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𝐾</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𝑟</m:t>
                        </m:r>
                      </m:den>
                    </m:f>
                    <m:d>
                      <m:dPr>
                        <m:begChr m:val="["/>
                        <m:endChr m:val="]"/>
                        <m:ctrlPr>
                          <a:rPr lang="en-US" altLang="zh-CN" sz="1600" b="0" i="1" smtClean="0">
                            <a:latin typeface="Cambria Math" panose="02040503050406030204" pitchFamily="18" charset="0"/>
                          </a:rPr>
                        </m:ctrlPr>
                      </m:dPr>
                      <m:e>
                        <m:sSub>
                          <m:sSubPr>
                            <m:ctrlPr>
                              <a:rPr lang="en-US" altLang="zh-CN" sz="1600" i="1">
                                <a:solidFill>
                                  <a:srgbClr val="000000">
                                    <a:lumMod val="75000"/>
                                    <a:lumOff val="25000"/>
                                  </a:srgbClr>
                                </a:solidFill>
                                <a:latin typeface="Cambria Math" panose="02040503050406030204" pitchFamily="18" charset="0"/>
                              </a:rPr>
                            </m:ctrlPr>
                          </m:sSubPr>
                          <m:e>
                            <m:r>
                              <a:rPr lang="en-US" altLang="zh-CN" sz="1600" i="1">
                                <a:solidFill>
                                  <a:srgbClr val="000000">
                                    <a:lumMod val="75000"/>
                                    <a:lumOff val="25000"/>
                                  </a:srgbClr>
                                </a:solidFill>
                                <a:latin typeface="Cambria Math" panose="02040503050406030204" pitchFamily="18" charset="0"/>
                              </a:rPr>
                              <m:t>𝜇</m:t>
                            </m:r>
                          </m:e>
                          <m:sub>
                            <m:r>
                              <a:rPr lang="en-US" altLang="zh-CN" sz="1600" i="1">
                                <a:solidFill>
                                  <a:srgbClr val="000000">
                                    <a:lumMod val="75000"/>
                                    <a:lumOff val="25000"/>
                                  </a:srgbClr>
                                </a:solidFill>
                                <a:latin typeface="Cambria Math" panose="02040503050406030204" pitchFamily="18" charset="0"/>
                              </a:rPr>
                              <m:t>𝐽</m:t>
                            </m:r>
                          </m:sub>
                        </m:sSub>
                        <m:d>
                          <m:dPr>
                            <m:ctrlPr>
                              <a:rPr lang="en-US" altLang="zh-CN" sz="1600" i="1">
                                <a:solidFill>
                                  <a:srgbClr val="000000">
                                    <a:lumMod val="75000"/>
                                    <a:lumOff val="25000"/>
                                  </a:srgbClr>
                                </a:solidFill>
                                <a:latin typeface="Cambria Math" panose="02040503050406030204" pitchFamily="18" charset="0"/>
                              </a:rPr>
                            </m:ctrlPr>
                          </m:dPr>
                          <m:e>
                            <m:r>
                              <a:rPr lang="en-US" altLang="zh-CN" sz="1600" i="1">
                                <a:solidFill>
                                  <a:srgbClr val="000000">
                                    <a:lumMod val="75000"/>
                                    <a:lumOff val="25000"/>
                                  </a:srgbClr>
                                </a:solidFill>
                                <a:latin typeface="Cambria Math" panose="02040503050406030204" pitchFamily="18" charset="0"/>
                              </a:rPr>
                              <m:t>0</m:t>
                            </m:r>
                          </m:e>
                        </m:d>
                        <m:r>
                          <a:rPr lang="en-US" altLang="zh-CN" sz="1600" b="0" i="1" smtClean="0">
                            <a:solidFill>
                              <a:srgbClr val="000000">
                                <a:lumMod val="75000"/>
                                <a:lumOff val="25000"/>
                              </a:srgbClr>
                            </a:solidFill>
                            <a:latin typeface="Cambria Math" panose="02040503050406030204" pitchFamily="18" charset="0"/>
                          </a:rPr>
                          <m:t>−</m:t>
                        </m:r>
                        <m:r>
                          <a:rPr lang="el-GR" altLang="zh-CN" sz="1600" i="1">
                            <a:latin typeface="Cambria Math" panose="02040503050406030204" pitchFamily="18" charset="0"/>
                          </a:rPr>
                          <m:t>𝜆</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𝐾</m:t>
                    </m:r>
                    <m:r>
                      <a:rPr lang="en-US" altLang="zh-CN" sz="1600" b="0" i="1" smtClean="0">
                        <a:latin typeface="Cambria Math" panose="02040503050406030204" pitchFamily="18" charset="0"/>
                      </a:rPr>
                      <m:t>&gt;0</m:t>
                    </m:r>
                  </m:oMath>
                </a14:m>
                <a:endParaRPr lang="en-US" altLang="zh-CN" sz="1600" i="0" dirty="0">
                  <a:latin typeface="Palatino Linotype"/>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r>
                      <a:rPr lang="en-US" altLang="zh-CN" sz="1600" b="0" i="1" smtClean="0">
                        <a:latin typeface="Cambria Math" panose="02040503050406030204" pitchFamily="18" charset="0"/>
                      </a:rPr>
                      <m:t>𝑀𝑎𝑥</m:t>
                    </m:r>
                    <m:r>
                      <a:rPr lang="en-US" altLang="zh-CN" sz="1600" b="0" i="1" smtClean="0">
                        <a:latin typeface="Cambria Math" panose="02040503050406030204" pitchFamily="18" charset="0"/>
                      </a:rPr>
                      <m:t> </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U</m:t>
                        </m:r>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𝛽</m:t>
                            </m:r>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𝑀</m:t>
                                    </m:r>
                                  </m:e>
                                </m:acc>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𝑀</m:t>
                                    </m:r>
                                  </m:sub>
                                </m:sSub>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𝑟</m:t>
                                </m:r>
                              </m:e>
                            </m:d>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r>
                                      <a:rPr lang="en-US" altLang="zh-CN" sz="1600" i="1">
                                        <a:latin typeface="Cambria Math" panose="02040503050406030204" pitchFamily="18" charset="0"/>
                                      </a:rPr>
                                      <m:t>𝐽</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0</m:t>
                                    </m:r>
                                  </m:e>
                                </m:d>
                                <m:r>
                                  <a:rPr lang="en-US" altLang="zh-CN" sz="1600" i="1">
                                    <a:latin typeface="Cambria Math" panose="02040503050406030204" pitchFamily="18" charset="0"/>
                                  </a:rPr>
                                  <m:t>−</m:t>
                                </m:r>
                                <m:r>
                                  <a:rPr lang="en-US" altLang="zh-CN" sz="1600" i="1">
                                    <a:latin typeface="Cambria Math" panose="02040503050406030204" pitchFamily="18" charset="0"/>
                                  </a:rPr>
                                  <m:t>𝐾</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0</m:t>
                                    </m:r>
                                  </m:sub>
                                </m:sSub>
                              </m:e>
                            </m:d>
                          </m:e>
                        </m:d>
                      </m:e>
                    </m:d>
                  </m:oMath>
                </a14:m>
                <a:endParaRPr lang="en-US" altLang="zh-CN" sz="1600" b="0" i="0" dirty="0">
                  <a:latin typeface="Palatino Linotype"/>
                </a:endParaRPr>
              </a:p>
              <a:p>
                <a:pPr marL="505440" lvl="1" defTabSz="685800">
                  <a:spcBef>
                    <a:spcPts val="150"/>
                  </a:spcBef>
                  <a:spcAft>
                    <a:spcPts val="300"/>
                  </a:spcAft>
                  <a:buClr>
                    <a:srgbClr val="4775FF"/>
                  </a:buClr>
                  <a:defRPr/>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&gt;</m:t>
                      </m:r>
                      <m:r>
                        <a:rPr lang="en-US" altLang="zh-CN" sz="1600" i="1">
                          <a:latin typeface="Cambria Math" panose="02040503050406030204" pitchFamily="18" charset="0"/>
                        </a:rPr>
                        <m:t>𝑀𝑎𝑥</m:t>
                      </m:r>
                      <m:r>
                        <a:rPr lang="en-US" altLang="zh-CN" sz="1600" b="0" i="1" smtClean="0">
                          <a:latin typeface="Cambria Math" panose="02040503050406030204" pitchFamily="18" charset="0"/>
                        </a:rPr>
                        <m:t> </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U</m:t>
                          </m:r>
                          <m:d>
                            <m:dPr>
                              <m:begChr m:val="["/>
                              <m:endChr m:val="]"/>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𝛽</m:t>
                              </m:r>
                              <m:d>
                                <m:dPr>
                                  <m:begChr m:val="["/>
                                  <m:endChr m:val="]"/>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𝑀</m:t>
                                      </m:r>
                                    </m:e>
                                  </m:acc>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𝑀</m:t>
                                      </m:r>
                                    </m:sub>
                                  </m:sSub>
                                </m:e>
                              </m:d>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0</m:t>
                                  </m:r>
                                </m:sub>
                              </m:sSub>
                            </m:e>
                          </m:d>
                        </m:e>
                      </m:d>
                    </m:oMath>
                  </m:oMathPara>
                </a14:m>
                <a:endParaRPr lang="en-US" altLang="zh-CN" sz="1600" i="0" dirty="0">
                  <a:latin typeface="Palatino Linotype"/>
                </a:endParaRPr>
              </a:p>
              <a:p>
                <a:pPr marL="871200" lvl="1" indent="-365760" defTabSz="685800">
                  <a:spcBef>
                    <a:spcPts val="150"/>
                  </a:spcBef>
                  <a:spcAft>
                    <a:spcPts val="300"/>
                  </a:spcAft>
                  <a:buClr>
                    <a:srgbClr val="4775FF"/>
                  </a:buClr>
                  <a:buFont typeface="Wingdings" panose="05000000000000000000" pitchFamily="2" charset="2"/>
                  <a:buChar char="p"/>
                  <a:defRPr/>
                </a:pPr>
                <a:r>
                  <a:rPr lang="zh-CN" altLang="en-US" sz="1700" dirty="0">
                    <a:solidFill>
                      <a:srgbClr val="000000">
                        <a:lumMod val="75000"/>
                        <a:lumOff val="25000"/>
                      </a:srgbClr>
                    </a:solidFill>
                  </a:rPr>
                  <a:t>真实</a:t>
                </a:r>
                <a14:m>
                  <m:oMath xmlns:m="http://schemas.openxmlformats.org/officeDocument/2006/math">
                    <m:r>
                      <a:rPr lang="en-US" altLang="zh-CN" sz="1700" i="1">
                        <a:solidFill>
                          <a:srgbClr val="000000">
                            <a:lumMod val="75000"/>
                            <a:lumOff val="25000"/>
                          </a:srgbClr>
                        </a:solidFill>
                        <a:latin typeface="Cambria Math" panose="02040503050406030204" pitchFamily="18" charset="0"/>
                      </a:rPr>
                      <m:t>𝜇</m:t>
                    </m:r>
                    <m:r>
                      <a:rPr lang="en-US" altLang="zh-CN" sz="1700" i="1">
                        <a:solidFill>
                          <a:srgbClr val="000000">
                            <a:lumMod val="75000"/>
                            <a:lumOff val="25000"/>
                          </a:srgbClr>
                        </a:solidFill>
                        <a:latin typeface="Cambria Math" panose="02040503050406030204" pitchFamily="18" charset="0"/>
                      </a:rPr>
                      <m:t>&lt;</m:t>
                    </m:r>
                    <m:r>
                      <a:rPr lang="en-US" altLang="zh-CN" sz="1700" i="1">
                        <a:solidFill>
                          <a:srgbClr val="000000">
                            <a:lumMod val="75000"/>
                            <a:lumOff val="25000"/>
                          </a:srgbClr>
                        </a:solidFill>
                        <a:latin typeface="Cambria Math" panose="02040503050406030204" pitchFamily="18" charset="0"/>
                      </a:rPr>
                      <m:t>𝜇</m:t>
                    </m:r>
                    <m:d>
                      <m:dPr>
                        <m:ctrlPr>
                          <a:rPr lang="en-US" altLang="zh-CN" sz="1700" i="1">
                            <a:solidFill>
                              <a:srgbClr val="000000">
                                <a:lumMod val="75000"/>
                                <a:lumOff val="25000"/>
                              </a:srgbClr>
                            </a:solidFill>
                            <a:latin typeface="Cambria Math" panose="02040503050406030204" pitchFamily="18" charset="0"/>
                          </a:rPr>
                        </m:ctrlPr>
                      </m:dPr>
                      <m:e>
                        <m:r>
                          <a:rPr lang="en-US" altLang="zh-CN" sz="1700" i="1">
                            <a:solidFill>
                              <a:srgbClr val="000000">
                                <a:lumMod val="75000"/>
                                <a:lumOff val="25000"/>
                              </a:srgbClr>
                            </a:solidFill>
                            <a:latin typeface="Cambria Math" panose="02040503050406030204" pitchFamily="18" charset="0"/>
                          </a:rPr>
                          <m:t>𝛼</m:t>
                        </m:r>
                      </m:e>
                    </m:d>
                  </m:oMath>
                </a14:m>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的企业家可以承担该项目，保留零股权，并且比他们放弃该项目时的情况更好。</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提供</a:t>
                </a:r>
                <a14:m>
                  <m:oMath xmlns:m="http://schemas.openxmlformats.org/officeDocument/2006/math">
                    <m:r>
                      <a:rPr lang="en-US" altLang="zh-CN" sz="1800" b="0" i="1" smtClean="0">
                        <a:solidFill>
                          <a:srgbClr val="000000">
                            <a:lumMod val="75000"/>
                            <a:lumOff val="25000"/>
                          </a:srgbClr>
                        </a:solidFill>
                        <a:latin typeface="Cambria Math" panose="02040503050406030204" pitchFamily="18" charset="0"/>
                        <a:ea typeface="楷体"/>
                      </a:rPr>
                      <m:t>𝐽</m:t>
                    </m:r>
                    <m:sSup>
                      <m:sSupPr>
                        <m:ctrlPr>
                          <a:rPr lang="en-US" altLang="zh-CN" sz="1800" b="0" i="1" smtClean="0">
                            <a:solidFill>
                              <a:srgbClr val="000000">
                                <a:lumMod val="75000"/>
                                <a:lumOff val="25000"/>
                              </a:srgbClr>
                            </a:solidFill>
                            <a:latin typeface="Cambria Math" panose="02040503050406030204" pitchFamily="18" charset="0"/>
                            <a:ea typeface="楷体"/>
                          </a:rPr>
                        </m:ctrlPr>
                      </m:sSupPr>
                      <m:e>
                        <m:r>
                          <a:rPr lang="en-US" altLang="zh-CN" sz="1800" b="0" i="1" smtClean="0">
                            <a:solidFill>
                              <a:srgbClr val="000000">
                                <a:lumMod val="75000"/>
                                <a:lumOff val="25000"/>
                              </a:srgbClr>
                            </a:solidFill>
                            <a:latin typeface="Cambria Math" panose="02040503050406030204" pitchFamily="18" charset="0"/>
                            <a:ea typeface="楷体"/>
                          </a:rPr>
                          <m:t>𝐽</m:t>
                        </m:r>
                      </m:e>
                      <m:sup>
                        <m:r>
                          <a:rPr lang="en-US" altLang="zh-CN" sz="1800" b="0" i="1" smtClean="0">
                            <a:solidFill>
                              <a:srgbClr val="000000">
                                <a:lumMod val="75000"/>
                                <a:lumOff val="25000"/>
                              </a:srgbClr>
                            </a:solidFill>
                            <a:latin typeface="Cambria Math" panose="02040503050406030204" pitchFamily="18" charset="0"/>
                            <a:ea typeface="楷体"/>
                          </a:rPr>
                          <m:t>′</m:t>
                        </m:r>
                      </m:sup>
                    </m:sSup>
                  </m:oMath>
                </a14:m>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估值的贷方将在企业家持有零股权的项目上亏损</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事实上，即使贷方附加了条件</a:t>
                </a:r>
                <a14:m>
                  <m:oMath xmlns:m="http://schemas.openxmlformats.org/officeDocument/2006/math">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&gt;0</m:t>
                    </m:r>
                  </m:oMath>
                </a14:m>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，也总会有一些“</a:t>
                </a:r>
                <a:r>
                  <a:rPr lang="zh-CN" altLang="en-US" sz="1700" dirty="0">
                    <a:solidFill>
                      <a:srgbClr val="000000">
                        <a:lumMod val="75000"/>
                        <a:lumOff val="25000"/>
                      </a:srgbClr>
                    </a:solidFill>
                    <a:latin typeface="Palatino Linotype"/>
                    <a:ea typeface="楷体"/>
                  </a:rPr>
                  <a:t>不劳而获</a:t>
                </a:r>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”的人，他们的收入</a:t>
                </a:r>
                <a14:m>
                  <m:oMath xmlns:m="http://schemas.openxmlformats.org/officeDocument/2006/math">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oMath>
                </a14:m>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低于市场预期</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r>
                      <a:rPr lang="en-US" altLang="zh-CN" sz="1800" b="0" i="1" smtClean="0">
                        <a:solidFill>
                          <a:srgbClr val="000000">
                            <a:lumMod val="75000"/>
                            <a:lumOff val="25000"/>
                          </a:srgbClr>
                        </a:solidFill>
                        <a:latin typeface="Cambria Math" panose="02040503050406030204" pitchFamily="18" charset="0"/>
                        <a:ea typeface="楷体"/>
                      </a:rPr>
                      <m:t>𝐽</m:t>
                    </m:r>
                    <m:sSup>
                      <m:sSupPr>
                        <m:ctrlPr>
                          <a:rPr lang="en-US" altLang="zh-CN" sz="1800" b="0" i="1" smtClean="0">
                            <a:solidFill>
                              <a:srgbClr val="000000">
                                <a:lumMod val="75000"/>
                                <a:lumOff val="25000"/>
                              </a:srgbClr>
                            </a:solidFill>
                            <a:latin typeface="Cambria Math" panose="02040503050406030204" pitchFamily="18" charset="0"/>
                            <a:ea typeface="楷体"/>
                          </a:rPr>
                        </m:ctrlPr>
                      </m:sSupPr>
                      <m:e>
                        <m:r>
                          <a:rPr lang="en-US" altLang="zh-CN" sz="1800" b="0" i="1" smtClean="0">
                            <a:solidFill>
                              <a:srgbClr val="000000">
                                <a:lumMod val="75000"/>
                                <a:lumOff val="25000"/>
                              </a:srgbClr>
                            </a:solidFill>
                            <a:latin typeface="Cambria Math" panose="02040503050406030204" pitchFamily="18" charset="0"/>
                            <a:ea typeface="楷体"/>
                          </a:rPr>
                          <m:t>𝐽</m:t>
                        </m:r>
                      </m:e>
                      <m:sup>
                        <m:r>
                          <a:rPr lang="en-US" altLang="zh-CN" sz="1800" b="0" i="1" smtClean="0">
                            <a:solidFill>
                              <a:srgbClr val="000000">
                                <a:lumMod val="75000"/>
                                <a:lumOff val="25000"/>
                              </a:srgbClr>
                            </a:solidFill>
                            <a:latin typeface="Cambria Math" panose="02040503050406030204" pitchFamily="18" charset="0"/>
                            <a:ea typeface="楷体"/>
                          </a:rPr>
                          <m:t>′</m:t>
                        </m:r>
                      </m:sup>
                    </m:sSup>
                  </m:oMath>
                </a14:m>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等估值函数在左端点不满足均衡条件</a:t>
                </a:r>
                <a14:m>
                  <m:oMath xmlns:m="http://schemas.openxmlformats.org/officeDocument/2006/math">
                    <m:r>
                      <a:rPr lang="en-US" altLang="zh-CN" sz="1600" i="1">
                        <a:solidFill>
                          <a:srgbClr val="000000">
                            <a:lumMod val="75000"/>
                            <a:lumOff val="25000"/>
                          </a:srgbClr>
                        </a:solidFill>
                        <a:latin typeface="Cambria Math" panose="02040503050406030204" pitchFamily="18" charset="0"/>
                      </a:rPr>
                      <m:t>𝜇</m:t>
                    </m:r>
                    <m:d>
                      <m:dPr>
                        <m:begChr m:val="["/>
                        <m:endChr m:val="]"/>
                        <m:ctrlPr>
                          <a:rPr lang="en-US" altLang="zh-CN" sz="1600" i="1">
                            <a:solidFill>
                              <a:srgbClr val="000000">
                                <a:lumMod val="75000"/>
                                <a:lumOff val="25000"/>
                              </a:srgbClr>
                            </a:solidFill>
                            <a:latin typeface="Cambria Math" panose="02040503050406030204" pitchFamily="18" charset="0"/>
                          </a:rPr>
                        </m:ctrlPr>
                      </m:dPr>
                      <m:e>
                        <m:sSup>
                          <m:sSupPr>
                            <m:ctrlPr>
                              <a:rPr lang="en-US" altLang="zh-CN" sz="1600" i="1">
                                <a:solidFill>
                                  <a:srgbClr val="000000">
                                    <a:lumMod val="75000"/>
                                    <a:lumOff val="25000"/>
                                  </a:srgbClr>
                                </a:solidFill>
                                <a:latin typeface="Cambria Math" panose="02040503050406030204" pitchFamily="18" charset="0"/>
                              </a:rPr>
                            </m:ctrlPr>
                          </m:sSupPr>
                          <m:e>
                            <m:r>
                              <a:rPr lang="en-US" altLang="zh-CN" sz="1600" i="1">
                                <a:solidFill>
                                  <a:srgbClr val="000000">
                                    <a:lumMod val="75000"/>
                                    <a:lumOff val="25000"/>
                                  </a:srgbClr>
                                </a:solidFill>
                                <a:latin typeface="Cambria Math" panose="02040503050406030204" pitchFamily="18" charset="0"/>
                              </a:rPr>
                              <m:t>𝛼</m:t>
                            </m:r>
                          </m:e>
                          <m:sup>
                            <m:r>
                              <a:rPr lang="en-US" altLang="zh-CN" sz="1600" i="1">
                                <a:solidFill>
                                  <a:srgbClr val="000000">
                                    <a:lumMod val="75000"/>
                                    <a:lumOff val="25000"/>
                                  </a:srgbClr>
                                </a:solidFill>
                                <a:latin typeface="Cambria Math" panose="02040503050406030204" pitchFamily="18" charset="0"/>
                              </a:rPr>
                              <m:t>∗</m:t>
                            </m:r>
                          </m:sup>
                        </m:sSup>
                        <m:d>
                          <m:dPr>
                            <m:ctrlPr>
                              <a:rPr lang="en-US" altLang="zh-CN" sz="1600" i="1">
                                <a:solidFill>
                                  <a:srgbClr val="000000">
                                    <a:lumMod val="75000"/>
                                    <a:lumOff val="25000"/>
                                  </a:srgbClr>
                                </a:solidFill>
                                <a:latin typeface="Cambria Math" panose="02040503050406030204" pitchFamily="18" charset="0"/>
                              </a:rPr>
                            </m:ctrlPr>
                          </m:dPr>
                          <m:e>
                            <m:r>
                              <a:rPr lang="en-US" altLang="zh-CN" sz="1600" i="1">
                                <a:solidFill>
                                  <a:srgbClr val="000000">
                                    <a:lumMod val="75000"/>
                                    <a:lumOff val="25000"/>
                                  </a:srgbClr>
                                </a:solidFill>
                                <a:latin typeface="Cambria Math" panose="02040503050406030204" pitchFamily="18" charset="0"/>
                              </a:rPr>
                              <m:t>𝜇</m:t>
                            </m:r>
                          </m:e>
                        </m:d>
                      </m:e>
                    </m:d>
                    <m:r>
                      <a:rPr lang="en-US" altLang="zh-CN" sz="1600" i="1">
                        <a:solidFill>
                          <a:srgbClr val="000000">
                            <a:lumMod val="75000"/>
                            <a:lumOff val="25000"/>
                          </a:srgbClr>
                        </a:solidFill>
                        <a:latin typeface="Cambria Math" panose="02040503050406030204" pitchFamily="18" charset="0"/>
                      </a:rPr>
                      <m:t>=</m:t>
                    </m:r>
                    <m:r>
                      <a:rPr lang="en-US" altLang="zh-CN" sz="1600" i="1">
                        <a:solidFill>
                          <a:srgbClr val="000000">
                            <a:lumMod val="75000"/>
                            <a:lumOff val="25000"/>
                          </a:srgbClr>
                        </a:solidFill>
                        <a:latin typeface="Cambria Math" panose="02040503050406030204" pitchFamily="18" charset="0"/>
                      </a:rPr>
                      <m:t>𝜇</m:t>
                    </m:r>
                  </m:oMath>
                </a14:m>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p:txBody>
          </p:sp>
        </mc:Choice>
        <mc:Fallback>
          <p:sp>
            <p:nvSpPr>
              <p:cNvPr id="9" name="文本框 8">
                <a:extLst>
                  <a:ext uri="{FF2B5EF4-FFF2-40B4-BE49-F238E27FC236}">
                    <a16:creationId xmlns:a16="http://schemas.microsoft.com/office/drawing/2014/main" id="{2DA310E8-E73D-7A7B-FF51-7B345645788D}"/>
                  </a:ext>
                </a:extLst>
              </p:cNvPr>
              <p:cNvSpPr txBox="1">
                <a:spLocks noRot="1" noChangeAspect="1" noMove="1" noResize="1" noEditPoints="1" noAdjustHandles="1" noChangeArrowheads="1" noChangeShapeType="1" noTextEdit="1"/>
              </p:cNvSpPr>
              <p:nvPr/>
            </p:nvSpPr>
            <p:spPr>
              <a:xfrm>
                <a:off x="1122412" y="1216125"/>
                <a:ext cx="6166155" cy="4483471"/>
              </a:xfrm>
              <a:prstGeom prst="rect">
                <a:avLst/>
              </a:prstGeom>
              <a:blipFill>
                <a:blip r:embed="rId4"/>
                <a:stretch>
                  <a:fillRect l="-99" t="-1087" r="-4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43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3F015DA-911B-8868-FB5F-DB049EA7E566}"/>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信号模型</m:t>
                    </m:r>
                  </m:oMath>
                </a14:m>
                <a:r>
                  <a:rPr lang="zh-CN" altLang="en-US" dirty="0"/>
                  <a:t>：示例</a:t>
                </a:r>
              </a:p>
            </p:txBody>
          </p:sp>
        </mc:Choice>
        <mc:Fallback xmlns="">
          <p:sp>
            <p:nvSpPr>
              <p:cNvPr id="3" name="标题 2">
                <a:extLst>
                  <a:ext uri="{FF2B5EF4-FFF2-40B4-BE49-F238E27FC236}">
                    <a16:creationId xmlns:a16="http://schemas.microsoft.com/office/drawing/2014/main" id="{A3F015DA-911B-8868-FB5F-DB049EA7E566}"/>
                  </a:ext>
                </a:extLst>
              </p:cNvPr>
              <p:cNvSpPr>
                <a:spLocks noGrp="1" noRot="1" noChangeAspect="1" noMove="1" noResize="1" noEditPoints="1" noAdjustHandles="1" noChangeArrowheads="1" noChangeShapeType="1" noTextEdit="1"/>
              </p:cNvSpPr>
              <p:nvPr>
                <p:ph type="title"/>
              </p:nvPr>
            </p:nvSpPr>
            <p:spPr>
              <a:blipFill>
                <a:blip r:embed="rId2"/>
                <a:stretch>
                  <a:fillRect b="-21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99FF7D2-8316-58C6-082D-77C63578DAE4}"/>
              </a:ext>
            </a:extLst>
          </p:cNvPr>
          <p:cNvSpPr>
            <a:spLocks noGrp="1"/>
          </p:cNvSpPr>
          <p:nvPr>
            <p:ph type="sldNum" sz="quarter" idx="12"/>
          </p:nvPr>
        </p:nvSpPr>
        <p:spPr/>
        <p:txBody>
          <a:bodyPr/>
          <a:lstStyle/>
          <a:p>
            <a:fld id="{33F76F35-AAFA-43DC-88AC-ECF00D2327C3}" type="slidenum">
              <a:rPr lang="zh-CN" altLang="en-US" smtClean="0"/>
              <a:t>12</a:t>
            </a:fld>
            <a:endParaRPr lang="zh-CN" altLang="en-US"/>
          </a:p>
        </p:txBody>
      </p:sp>
      <p:pic>
        <p:nvPicPr>
          <p:cNvPr id="7" name="内容占位符 6">
            <a:extLst>
              <a:ext uri="{FF2B5EF4-FFF2-40B4-BE49-F238E27FC236}">
                <a16:creationId xmlns:a16="http://schemas.microsoft.com/office/drawing/2014/main" id="{CD7A380E-F3FD-28DA-DFD3-1ED2ACE468B7}"/>
              </a:ext>
            </a:extLst>
          </p:cNvPr>
          <p:cNvPicPr>
            <a:picLocks noGrp="1" noChangeAspect="1"/>
          </p:cNvPicPr>
          <p:nvPr>
            <p:ph idx="1"/>
          </p:nvPr>
        </p:nvPicPr>
        <p:blipFill rotWithShape="1">
          <a:blip r:embed="rId3"/>
          <a:srcRect t="9254" r="1871"/>
          <a:stretch/>
        </p:blipFill>
        <p:spPr>
          <a:xfrm>
            <a:off x="6703741" y="1253238"/>
            <a:ext cx="5121316" cy="517675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A310E8-E73D-7A7B-FF51-7B345645788D}"/>
                  </a:ext>
                </a:extLst>
              </p:cNvPr>
              <p:cNvSpPr txBox="1"/>
              <p:nvPr/>
            </p:nvSpPr>
            <p:spPr>
              <a:xfrm>
                <a:off x="1122412" y="1216125"/>
                <a:ext cx="6166155" cy="5357877"/>
              </a:xfrm>
              <a:prstGeom prst="rect">
                <a:avLst/>
              </a:prstGeom>
              <a:noFill/>
            </p:spPr>
            <p:txBody>
              <a:bodyPr wrap="square" rtlCol="0">
                <a:spAutoFit/>
              </a:bodyPr>
              <a:lstStyle/>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lang="zh-CN" altLang="en-US" sz="2000" dirty="0">
                    <a:solidFill>
                      <a:srgbClr val="000000">
                        <a:lumMod val="75000"/>
                        <a:lumOff val="25000"/>
                      </a:srgbClr>
                    </a:solidFill>
                    <a:latin typeface="Palatino Linotype"/>
                    <a:ea typeface="楷体"/>
                  </a:rPr>
                  <a:t>考虑</a:t>
                </a:r>
                <a14:m>
                  <m:oMath xmlns:m="http://schemas.openxmlformats.org/officeDocument/2006/math">
                    <m:sSup>
                      <m:sSupPr>
                        <m:ctrlPr>
                          <a:rPr lang="en-US" altLang="zh-CN" sz="2000" b="0" i="1" smtClean="0">
                            <a:solidFill>
                              <a:srgbClr val="000000">
                                <a:lumMod val="75000"/>
                                <a:lumOff val="25000"/>
                              </a:srgbClr>
                            </a:solidFill>
                            <a:latin typeface="Cambria Math" panose="02040503050406030204" pitchFamily="18" charset="0"/>
                            <a:ea typeface="楷体"/>
                          </a:rPr>
                        </m:ctrlPr>
                      </m:sSupPr>
                      <m:e>
                        <m:r>
                          <a:rPr lang="en-US" altLang="zh-CN" sz="2000" b="0" i="1" smtClean="0">
                            <a:solidFill>
                              <a:srgbClr val="000000">
                                <a:lumMod val="75000"/>
                                <a:lumOff val="25000"/>
                              </a:srgbClr>
                            </a:solidFill>
                            <a:latin typeface="Cambria Math" panose="02040503050406030204" pitchFamily="18" charset="0"/>
                            <a:ea typeface="楷体"/>
                          </a:rPr>
                          <m:t>𝐾𝐾</m:t>
                        </m:r>
                      </m:e>
                      <m:sup>
                        <m:r>
                          <a:rPr lang="en-US" altLang="zh-CN" sz="2000" b="0" i="1" smtClean="0">
                            <a:solidFill>
                              <a:srgbClr val="000000">
                                <a:lumMod val="75000"/>
                                <a:lumOff val="25000"/>
                              </a:srgbClr>
                            </a:solidFill>
                            <a:latin typeface="Cambria Math" panose="02040503050406030204" pitchFamily="18" charset="0"/>
                            <a:ea typeface="楷体"/>
                          </a:rPr>
                          <m:t>′</m:t>
                        </m:r>
                      </m:sup>
                    </m:sSup>
                  </m:oMath>
                </a14:m>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𝑉</m:t>
                        </m:r>
                      </m:e>
                      <m:sub>
                        <m:r>
                          <a:rPr lang="en-US" altLang="zh-CN" sz="1600" b="0" i="1" smtClean="0">
                            <a:latin typeface="Cambria Math" panose="02040503050406030204" pitchFamily="18" charset="0"/>
                          </a:rPr>
                          <m:t>𝑘</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𝐾</m:t>
                    </m:r>
                  </m:oMath>
                </a14:m>
                <a:endParaRPr lang="en-US" altLang="zh-CN" sz="1600" i="0" dirty="0">
                  <a:latin typeface="Palatino Linotype"/>
                </a:endParaRPr>
              </a:p>
              <a:p>
                <a:pPr marL="871200" lvl="1" indent="-365760" defTabSz="685800">
                  <a:spcBef>
                    <a:spcPts val="150"/>
                  </a:spcBef>
                  <a:spcAft>
                    <a:spcPts val="300"/>
                  </a:spcAft>
                  <a:buClr>
                    <a:srgbClr val="4775FF"/>
                  </a:buClr>
                  <a:buFont typeface="Wingdings" panose="05000000000000000000" pitchFamily="2" charset="2"/>
                  <a:buChar char="p"/>
                  <a:defRPr/>
                </a:pPr>
                <a:r>
                  <a:rPr lang="zh-CN" altLang="en-US" sz="1600" i="0" dirty="0">
                    <a:latin typeface="Palatino Linotype"/>
                  </a:rPr>
                  <a:t>具有</a:t>
                </a:r>
                <a14:m>
                  <m:oMath xmlns:m="http://schemas.openxmlformats.org/officeDocument/2006/math">
                    <m:r>
                      <a:rPr lang="en-US" altLang="zh-CN" sz="1600" b="0" i="1" smtClean="0">
                        <a:latin typeface="Cambria Math" panose="02040503050406030204" pitchFamily="18" charset="0"/>
                      </a:rPr>
                      <m:t>𝜇</m:t>
                    </m:r>
                    <m:r>
                      <a:rPr lang="en-US" altLang="zh-CN" sz="1600" b="0" i="1" smtClean="0">
                        <a:latin typeface="Cambria Math" panose="02040503050406030204" pitchFamily="18" charset="0"/>
                      </a:rPr>
                      <m:t>&lt;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𝜇</m:t>
                        </m:r>
                      </m:e>
                      <m:sub>
                        <m:r>
                          <a:rPr lang="en-US" altLang="zh-CN" sz="1600" b="0" i="1" smtClean="0">
                            <a:latin typeface="Cambria Math" panose="02040503050406030204" pitchFamily="18" charset="0"/>
                          </a:rPr>
                          <m:t>𝐾</m:t>
                        </m:r>
                      </m:sub>
                    </m:sSub>
                    <m:r>
                      <a:rPr lang="en-US" altLang="zh-CN" sz="1600" b="0" i="1" smtClean="0">
                        <a:latin typeface="Cambria Math" panose="02040503050406030204" pitchFamily="18" charset="0"/>
                      </a:rPr>
                      <m:t>(0)</m:t>
                    </m:r>
                  </m:oMath>
                </a14:m>
                <a:r>
                  <a:rPr lang="zh-CN" altLang="en-US" sz="1600" i="0" dirty="0">
                    <a:latin typeface="Palatino Linotype"/>
                  </a:rPr>
                  <a:t>的企业家承担项目并持有</a:t>
                </a:r>
                <a:r>
                  <a:rPr lang="en-US" altLang="zh-CN" sz="1600" i="0" dirty="0">
                    <a:latin typeface="Palatino Linotype"/>
                  </a:rPr>
                  <a:t>0</a:t>
                </a:r>
                <a:r>
                  <a:rPr lang="zh-CN" altLang="en-US" sz="1600" i="0" dirty="0">
                    <a:latin typeface="Palatino Linotype"/>
                  </a:rPr>
                  <a:t>股权，或不承担项目</a:t>
                </a:r>
                <a:endParaRPr lang="en-US" altLang="zh-CN" sz="1600" i="0" dirty="0">
                  <a:latin typeface="Palatino Linotype"/>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r>
                      <a:rPr kumimoji="0" lang="en-US" altLang="zh-CN" sz="17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&gt;0</m:t>
                    </m:r>
                  </m:oMath>
                </a14:m>
                <a:r>
                  <a:rPr lang="zh-CN" altLang="en-US" sz="1700" dirty="0">
                    <a:solidFill>
                      <a:srgbClr val="000000">
                        <a:lumMod val="75000"/>
                        <a:lumOff val="25000"/>
                      </a:srgbClr>
                    </a:solidFill>
                  </a:rPr>
                  <a:t>时，不会发生搭便车行为，因为即使是所需的最小股权持有量也会将潜在的搭便车者降低到低于他们不进行项目时所产生的效用水平</a:t>
                </a:r>
                <a:endParaRPr lang="en-US" altLang="zh-CN" sz="1700" dirty="0">
                  <a:solidFill>
                    <a:srgbClr val="000000">
                      <a:lumMod val="75000"/>
                      <a:lumOff val="25000"/>
                    </a:srgbClr>
                  </a:solidFill>
                </a:endParaRPr>
              </a:p>
              <a:p>
                <a:pPr marL="871200" lvl="1" indent="-365760" defTabSz="685800">
                  <a:spcBef>
                    <a:spcPts val="150"/>
                  </a:spcBef>
                  <a:spcAft>
                    <a:spcPts val="300"/>
                  </a:spcAft>
                  <a:buClr>
                    <a:srgbClr val="4775FF"/>
                  </a:buClr>
                  <a:buFont typeface="Wingdings" panose="05000000000000000000" pitchFamily="2" charset="2"/>
                  <a:buChar char="p"/>
                  <a:defRPr/>
                </a:pPr>
                <a:r>
                  <a:rPr kumimoji="0" lang="zh-CN" altLang="en-US"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可以满足均衡条件</a:t>
                </a:r>
                <a14:m>
                  <m:oMath xmlns:m="http://schemas.openxmlformats.org/officeDocument/2006/math">
                    <m:r>
                      <a:rPr lang="en-US" altLang="zh-CN" sz="2000" b="0" i="1" smtClean="0">
                        <a:solidFill>
                          <a:srgbClr val="000000">
                            <a:lumMod val="75000"/>
                            <a:lumOff val="25000"/>
                          </a:srgbClr>
                        </a:solidFill>
                        <a:latin typeface="Cambria Math" panose="02040503050406030204" pitchFamily="18" charset="0"/>
                        <a:ea typeface="楷体"/>
                      </a:rPr>
                      <m:t>𝜇</m:t>
                    </m:r>
                    <m:d>
                      <m:dPr>
                        <m:begChr m:val="["/>
                        <m:endChr m:val="]"/>
                        <m:ctrlPr>
                          <a:rPr lang="en-US" altLang="zh-CN" sz="2000" b="0" i="1" smtClean="0">
                            <a:solidFill>
                              <a:srgbClr val="000000">
                                <a:lumMod val="75000"/>
                                <a:lumOff val="25000"/>
                              </a:srgbClr>
                            </a:solidFill>
                            <a:latin typeface="Cambria Math" panose="02040503050406030204" pitchFamily="18" charset="0"/>
                            <a:ea typeface="楷体"/>
                          </a:rPr>
                        </m:ctrlPr>
                      </m:dPr>
                      <m:e>
                        <m:sSup>
                          <m:sSupPr>
                            <m:ctrlPr>
                              <a:rPr lang="en-US" altLang="zh-CN" sz="2000" i="1">
                                <a:solidFill>
                                  <a:srgbClr val="000000">
                                    <a:lumMod val="75000"/>
                                    <a:lumOff val="25000"/>
                                  </a:srgbClr>
                                </a:solidFill>
                                <a:latin typeface="Cambria Math" panose="02040503050406030204" pitchFamily="18" charset="0"/>
                              </a:rPr>
                            </m:ctrlPr>
                          </m:sSupPr>
                          <m:e>
                            <m:r>
                              <a:rPr lang="en-US" altLang="zh-CN" sz="2000" i="1">
                                <a:solidFill>
                                  <a:srgbClr val="000000">
                                    <a:lumMod val="75000"/>
                                    <a:lumOff val="25000"/>
                                  </a:srgbClr>
                                </a:solidFill>
                                <a:latin typeface="Cambria Math" panose="02040503050406030204" pitchFamily="18" charset="0"/>
                              </a:rPr>
                              <m:t>𝛼</m:t>
                            </m:r>
                          </m:e>
                          <m:sup>
                            <m:r>
                              <a:rPr lang="en-US" altLang="zh-CN" sz="2000" i="1">
                                <a:solidFill>
                                  <a:srgbClr val="000000">
                                    <a:lumMod val="75000"/>
                                    <a:lumOff val="25000"/>
                                  </a:srgbClr>
                                </a:solidFill>
                                <a:latin typeface="Cambria Math" panose="02040503050406030204" pitchFamily="18" charset="0"/>
                              </a:rPr>
                              <m:t>∗</m:t>
                            </m:r>
                          </m:sup>
                        </m:sSup>
                        <m:d>
                          <m:dPr>
                            <m:ctrlPr>
                              <a:rPr lang="en-US" altLang="zh-CN" sz="2000" i="1">
                                <a:solidFill>
                                  <a:srgbClr val="000000">
                                    <a:lumMod val="75000"/>
                                    <a:lumOff val="25000"/>
                                  </a:srgbClr>
                                </a:solidFill>
                                <a:latin typeface="Cambria Math" panose="02040503050406030204" pitchFamily="18" charset="0"/>
                              </a:rPr>
                            </m:ctrlPr>
                          </m:dPr>
                          <m:e>
                            <m:r>
                              <a:rPr lang="en-US" altLang="zh-CN" sz="2000" i="1">
                                <a:solidFill>
                                  <a:srgbClr val="000000">
                                    <a:lumMod val="75000"/>
                                    <a:lumOff val="25000"/>
                                  </a:srgbClr>
                                </a:solidFill>
                                <a:latin typeface="Cambria Math" panose="02040503050406030204" pitchFamily="18" charset="0"/>
                              </a:rPr>
                              <m:t>𝜇</m:t>
                            </m:r>
                          </m:e>
                        </m:d>
                      </m:e>
                    </m:d>
                    <m:r>
                      <a:rPr lang="en-US" altLang="zh-CN" sz="2000" b="0" i="1" smtClean="0">
                        <a:solidFill>
                          <a:srgbClr val="000000">
                            <a:lumMod val="75000"/>
                            <a:lumOff val="25000"/>
                          </a:srgbClr>
                        </a:solidFill>
                        <a:latin typeface="Cambria Math" panose="02040503050406030204" pitchFamily="18" charset="0"/>
                      </a:rPr>
                      <m:t>=</m:t>
                    </m:r>
                    <m:r>
                      <a:rPr lang="en-US" altLang="zh-CN" sz="2000" b="0" i="1" smtClean="0">
                        <a:solidFill>
                          <a:srgbClr val="000000">
                            <a:lumMod val="75000"/>
                            <a:lumOff val="25000"/>
                          </a:srgbClr>
                        </a:solidFill>
                        <a:latin typeface="Cambria Math" panose="02040503050406030204" pitchFamily="18" charset="0"/>
                      </a:rPr>
                      <m:t>𝜇</m:t>
                    </m:r>
                  </m:oMath>
                </a14:m>
                <a:r>
                  <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rPr>
                  <a:t>  </a:t>
                </a:r>
              </a:p>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考虑</a:t>
                </a:r>
                <a14:m>
                  <m:oMath xmlns:m="http://schemas.openxmlformats.org/officeDocument/2006/math">
                    <m:sSup>
                      <m:sSup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sSup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𝐿𝐿</m:t>
                        </m:r>
                      </m:e>
                      <m:sup>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sup>
                    </m:sSup>
                  </m:oMath>
                </a14:m>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r>
                  <a:rPr kumimoji="0" lang="zh-CN" altLang="en-US" sz="1600" b="0" i="0" u="none" strike="noStrike" kern="1200" cap="none" spc="0" normalizeH="0" baseline="0" noProof="0" dirty="0">
                    <a:ln>
                      <a:noFill/>
                    </a:ln>
                    <a:solidFill>
                      <a:srgbClr val="000000"/>
                    </a:solidFill>
                    <a:effectLst/>
                    <a:uLnTx/>
                    <a:uFillTx/>
                    <a:latin typeface="Palatino Linotype"/>
                    <a:ea typeface="楷体"/>
                    <a:cs typeface="+mn-cs"/>
                  </a:rPr>
                  <a:t>不包括</a:t>
                </a:r>
                <a14:m>
                  <m:oMath xmlns:m="http://schemas.openxmlformats.org/officeDocument/2006/math">
                    <m:r>
                      <a:rPr kumimoji="0" lang="en-US" altLang="zh-CN"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𝜇</m:t>
                    </m:r>
                    <m:r>
                      <a:rPr kumimoji="0" lang="en-US" altLang="zh-CN"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&lt;</m:t>
                    </m:r>
                    <m:sSup>
                      <m:sSupPr>
                        <m:ctrlPr>
                          <a:rPr kumimoji="0" lang="en-US" altLang="zh-CN"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𝜇</m:t>
                        </m:r>
                      </m:e>
                      <m:sup>
                        <m:r>
                          <a:rPr kumimoji="0" lang="en-US" altLang="zh-CN"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p>
                  </m:oMath>
                </a14:m>
                <a:r>
                  <a:rPr kumimoji="0" lang="zh-CN" altLang="en-US" sz="1600" b="0" i="0" u="none" strike="noStrike" kern="1200" cap="none" spc="0" normalizeH="0" baseline="0" noProof="0" dirty="0">
                    <a:ln>
                      <a:noFill/>
                    </a:ln>
                    <a:solidFill>
                      <a:srgbClr val="000000"/>
                    </a:solidFill>
                    <a:effectLst/>
                    <a:uLnTx/>
                    <a:uFillTx/>
                    <a:latin typeface="Palatino Linotype"/>
                    <a:ea typeface="楷体"/>
                    <a:cs typeface="+mn-cs"/>
                  </a:rPr>
                  <a:t>的</a:t>
                </a:r>
                <a14:m>
                  <m:oMath xmlns:m="http://schemas.openxmlformats.org/officeDocument/2006/math">
                    <m:r>
                      <a:rPr kumimoji="0" lang="en-US" altLang="zh-CN" sz="16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𝛼</m:t>
                    </m:r>
                  </m:oMath>
                </a14:m>
                <a:r>
                  <a:rPr kumimoji="0" lang="zh-CN" altLang="en-US" sz="1600" b="0" i="0" u="none" strike="noStrike" kern="1200" cap="none" spc="0" normalizeH="0" baseline="0" noProof="0" dirty="0">
                    <a:ln>
                      <a:noFill/>
                    </a:ln>
                    <a:solidFill>
                      <a:srgbClr val="000000"/>
                    </a:solidFill>
                    <a:effectLst/>
                    <a:uLnTx/>
                    <a:uFillTx/>
                    <a:latin typeface="Palatino Linotype"/>
                    <a:ea typeface="楷体"/>
                    <a:cs typeface="+mn-cs"/>
                  </a:rPr>
                  <a:t>域</a:t>
                </a:r>
                <a:endParaRPr kumimoji="0" lang="en-US" altLang="zh-CN" sz="1600" b="0" i="0" u="none" strike="noStrike" kern="1200" cap="none" spc="0" normalizeH="0" baseline="0" noProof="0" dirty="0">
                  <a:ln>
                    <a:noFill/>
                  </a:ln>
                  <a:solidFill>
                    <a:srgbClr val="000000"/>
                  </a:solidFill>
                  <a:effectLst/>
                  <a:uLnTx/>
                  <a:uFillTx/>
                  <a:latin typeface="Palatino Linotype"/>
                  <a:ea typeface="楷体"/>
                  <a:cs typeface="+mn-cs"/>
                </a:endParaRP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r>
                  <a:rPr kumimoji="0" lang="zh-CN" altLang="en-US" sz="1600" b="0" i="0" u="none" strike="noStrike" kern="1200" cap="none" spc="0" normalizeH="0" baseline="0" noProof="0" dirty="0">
                    <a:ln>
                      <a:noFill/>
                    </a:ln>
                    <a:solidFill>
                      <a:srgbClr val="000000"/>
                    </a:solidFill>
                    <a:effectLst/>
                    <a:uLnTx/>
                    <a:uFillTx/>
                    <a:latin typeface="Palatino Linotype"/>
                    <a:ea typeface="楷体"/>
                    <a:cs typeface="+mn-cs"/>
                  </a:rPr>
                  <a:t>满足均衡要求</a:t>
                </a:r>
                <a14:m>
                  <m:oMath xmlns:m="http://schemas.openxmlformats.org/officeDocument/2006/math">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d>
                      <m:dPr>
                        <m:begChr m:val="["/>
                        <m:endChr m:val="]"/>
                        <m:ctrlP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sSup>
                          <m:sSupPr>
                            <m:ctrlP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𝛼</m:t>
                            </m:r>
                          </m:e>
                          <m:sup>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up>
                        </m:sSup>
                        <m:d>
                          <m:dPr>
                            <m:ctrlP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dPr>
                          <m:e>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𝜇</m:t>
                            </m:r>
                          </m:e>
                        </m:d>
                      </m:e>
                    </m:d>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𝜇</m:t>
                    </m:r>
                  </m:oMath>
                </a14:m>
                <a:r>
                  <a:rPr kumimoji="0" lang="en-US" altLang="zh-CN"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a:t>
                </a: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发出任何给定</a:t>
                </a:r>
                <a14:m>
                  <m:oMath xmlns:m="http://schemas.openxmlformats.org/officeDocument/2006/math">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r>
                      <a:rPr kumimoji="0" lang="zh-CN" altLang="en-US"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ea typeface="楷体"/>
                        <a:cs typeface="+mn-cs"/>
                      </a:rPr>
                      <m:t>水平</m:t>
                    </m:r>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的信号所需的</a:t>
                </a:r>
                <a14:m>
                  <m:oMath xmlns:m="http://schemas.openxmlformats.org/officeDocument/2006/math">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r>
                      <a:rPr kumimoji="0" lang="zh-CN" altLang="en-US"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ea typeface="楷体"/>
                        <a:cs typeface="+mn-cs"/>
                      </a:rPr>
                      <m:t>在</m:t>
                    </m:r>
                    <m:sSup>
                      <m:sSupPr>
                        <m:ctrlP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𝐾𝐾</m:t>
                        </m:r>
                      </m:e>
                      <m:sup>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上比</a:t>
                </a:r>
                <a14:m>
                  <m:oMath xmlns:m="http://schemas.openxmlformats.org/officeDocument/2006/math">
                    <m:sSup>
                      <m:sSupPr>
                        <m:ctrlP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𝐿𝐿</m:t>
                        </m:r>
                      </m:e>
                      <m:sup>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上小</a:t>
                </a:r>
                <a:endParaRPr kumimoji="0" lang="en-US" altLang="zh-CN"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沿</a:t>
                </a:r>
                <a14:m>
                  <m:oMath xmlns:m="http://schemas.openxmlformats.org/officeDocument/2006/math">
                    <m:sSup>
                      <m:sSupPr>
                        <m:ctrlP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𝐾𝐾</m:t>
                        </m:r>
                      </m:e>
                      <m:sup>
                        <m:r>
                          <a:rPr kumimoji="0" lang="en-US" altLang="zh-CN" sz="16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的信号成本低于沿任何其他满足均衡要求的估值函数</a:t>
                </a:r>
                <a:endParaRPr kumimoji="0" lang="en-US" altLang="zh-CN"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1" indent="-365760" defTabSz="685800">
                  <a:spcBef>
                    <a:spcPts val="150"/>
                  </a:spcBef>
                  <a:spcAft>
                    <a:spcPts val="300"/>
                  </a:spcAft>
                  <a:buClr>
                    <a:srgbClr val="4775FF"/>
                  </a:buClr>
                  <a:buFont typeface="Wingdings" panose="05000000000000000000" pitchFamily="2" charset="2"/>
                  <a:buChar char="p"/>
                  <a:defRPr/>
                </a:pPr>
                <a14:m>
                  <m:oMath xmlns:m="http://schemas.openxmlformats.org/officeDocument/2006/math">
                    <m:r>
                      <a:rPr kumimoji="0" lang="zh-CN" altLang="en-US" sz="1600"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cs typeface="+mn-cs"/>
                      </a:rPr>
                      <m:t>企业家</m:t>
                    </m:r>
                    <m:r>
                      <a:rPr kumimoji="0" lang="zh-CN" altLang="en-US" sz="1600" b="0" i="1" u="none" strike="noStrike" kern="1200" cap="none" spc="0" normalizeH="0" baseline="0" noProof="0" dirty="0">
                        <a:ln>
                          <a:noFill/>
                        </a:ln>
                        <a:solidFill>
                          <a:srgbClr val="000000">
                            <a:lumMod val="75000"/>
                            <a:lumOff val="25000"/>
                          </a:srgbClr>
                        </a:solidFill>
                        <a:effectLst/>
                        <a:uLnTx/>
                        <a:uFillTx/>
                        <a:latin typeface="Cambria Math" panose="02040503050406030204" pitchFamily="18" charset="0"/>
                        <a:ea typeface="楷体"/>
                        <a:cs typeface="+mn-cs"/>
                      </a:rPr>
                      <m:t>在</m:t>
                    </m:r>
                    <m:sSup>
                      <m:sSupPr>
                        <m:ctrlP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sSupPr>
                      <m:e>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𝐾𝐾</m:t>
                        </m:r>
                      </m:e>
                      <m:sup>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上具有更高水平的预期效用</a:t>
                </a:r>
                <a:endParaRPr kumimoji="0" lang="en-US" altLang="zh-CN"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505440" lvl="1" defTabSz="685800">
                  <a:spcBef>
                    <a:spcPts val="150"/>
                  </a:spcBef>
                  <a:spcAft>
                    <a:spcPts val="300"/>
                  </a:spcAft>
                  <a:buClr>
                    <a:srgbClr val="4775FF"/>
                  </a:buClr>
                  <a:defRPr/>
                </a:pP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p:txBody>
          </p:sp>
        </mc:Choice>
        <mc:Fallback xmlns="">
          <p:sp>
            <p:nvSpPr>
              <p:cNvPr id="9" name="文本框 8">
                <a:extLst>
                  <a:ext uri="{FF2B5EF4-FFF2-40B4-BE49-F238E27FC236}">
                    <a16:creationId xmlns:a16="http://schemas.microsoft.com/office/drawing/2014/main" id="{2DA310E8-E73D-7A7B-FF51-7B345645788D}"/>
                  </a:ext>
                </a:extLst>
              </p:cNvPr>
              <p:cNvSpPr txBox="1">
                <a:spLocks noRot="1" noChangeAspect="1" noMove="1" noResize="1" noEditPoints="1" noAdjustHandles="1" noChangeArrowheads="1" noChangeShapeType="1" noTextEdit="1"/>
              </p:cNvSpPr>
              <p:nvPr/>
            </p:nvSpPr>
            <p:spPr>
              <a:xfrm>
                <a:off x="1122412" y="1216125"/>
                <a:ext cx="6166155" cy="5357877"/>
              </a:xfrm>
              <a:prstGeom prst="rect">
                <a:avLst/>
              </a:prstGeom>
              <a:blipFill>
                <a:blip r:embed="rId4"/>
                <a:stretch>
                  <a:fillRect l="-99" t="-9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016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3F015DA-911B-8868-FB5F-DB049EA7E566}"/>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信号模型</m:t>
                    </m:r>
                  </m:oMath>
                </a14:m>
                <a:r>
                  <a:rPr lang="zh-CN" altLang="en-US" dirty="0"/>
                  <a:t>：示例</a:t>
                </a:r>
              </a:p>
            </p:txBody>
          </p:sp>
        </mc:Choice>
        <mc:Fallback xmlns="">
          <p:sp>
            <p:nvSpPr>
              <p:cNvPr id="3" name="标题 2">
                <a:extLst>
                  <a:ext uri="{FF2B5EF4-FFF2-40B4-BE49-F238E27FC236}">
                    <a16:creationId xmlns:a16="http://schemas.microsoft.com/office/drawing/2014/main" id="{A3F015DA-911B-8868-FB5F-DB049EA7E566}"/>
                  </a:ext>
                </a:extLst>
              </p:cNvPr>
              <p:cNvSpPr>
                <a:spLocks noGrp="1" noRot="1" noChangeAspect="1" noMove="1" noResize="1" noEditPoints="1" noAdjustHandles="1" noChangeArrowheads="1" noChangeShapeType="1" noTextEdit="1"/>
              </p:cNvSpPr>
              <p:nvPr>
                <p:ph type="title"/>
              </p:nvPr>
            </p:nvSpPr>
            <p:spPr>
              <a:blipFill>
                <a:blip r:embed="rId2"/>
                <a:stretch>
                  <a:fillRect b="-21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99FF7D2-8316-58C6-082D-77C63578DAE4}"/>
              </a:ext>
            </a:extLst>
          </p:cNvPr>
          <p:cNvSpPr>
            <a:spLocks noGrp="1"/>
          </p:cNvSpPr>
          <p:nvPr>
            <p:ph type="sldNum" sz="quarter" idx="12"/>
          </p:nvPr>
        </p:nvSpPr>
        <p:spPr/>
        <p:txBody>
          <a:bodyPr/>
          <a:lstStyle/>
          <a:p>
            <a:fld id="{33F76F35-AAFA-43DC-88AC-ECF00D2327C3}"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CF2E84C-C183-1A97-9548-7B9132B87853}"/>
                  </a:ext>
                </a:extLst>
              </p:cNvPr>
              <p:cNvSpPr>
                <a:spLocks noGrp="1"/>
              </p:cNvSpPr>
              <p:nvPr>
                <p:ph idx="1"/>
              </p:nvPr>
            </p:nvSpPr>
            <p:spPr>
              <a:xfrm>
                <a:off x="1204708" y="1216181"/>
                <a:ext cx="10058400" cy="4662086"/>
              </a:xfrm>
            </p:spPr>
            <p:txBody>
              <a:bodyPr>
                <a:normAutofit/>
              </a:bodyPr>
              <a:lstStyle/>
              <a:p>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确定唯一的均衡估值函数</a:t>
                </a:r>
                <a:endParaRPr kumimoji="0" lang="en-US" altLang="zh-CN" sz="2400" b="0" i="1" u="none" strike="noStrike" kern="1200" cap="none" spc="0" normalizeH="0" baseline="0" noProof="0" dirty="0">
                  <a:ln>
                    <a:noFill/>
                  </a:ln>
                  <a:solidFill>
                    <a:srgbClr val="000000">
                      <a:lumMod val="75000"/>
                      <a:lumOff val="25000"/>
                    </a:srgbClr>
                  </a:solidFill>
                  <a:effectLst/>
                  <a:uLnTx/>
                  <a:uFillTx/>
                  <a:latin typeface="Cambria Math" panose="02040503050406030204" pitchFamily="18" charset="0"/>
                  <a:ea typeface="楷体"/>
                  <a:cs typeface="+mn-cs"/>
                </a:endParaRPr>
              </a:p>
              <a:p>
                <a:pPr marL="45720" indent="0" algn="ctr">
                  <a:buNone/>
                </a:pPr>
                <a:r>
                  <a:rPr kumimoji="0" lang="en-US" altLang="zh-CN" sz="2400" b="0" u="none" strike="noStrike" kern="1200" cap="none" spc="0" normalizeH="0" baseline="0" noProof="0" dirty="0">
                    <a:ln>
                      <a:noFill/>
                    </a:ln>
                    <a:solidFill>
                      <a:srgbClr val="000000">
                        <a:lumMod val="75000"/>
                        <a:lumOff val="25000"/>
                      </a:srgbClr>
                    </a:solidFill>
                    <a:effectLst/>
                    <a:uLnTx/>
                    <a:uFillTx/>
                    <a:ea typeface="楷体"/>
                    <a:cs typeface="+mn-cs"/>
                  </a:rPr>
                  <a:t>            </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d>
                      <m:dPr>
                        <m:begChr m:val="["/>
                        <m:endChr m:val="]"/>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func>
                          <m:func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uncPr>
                          <m:fName>
                            <m:r>
                              <m:rPr>
                                <m:sty m:val="p"/>
                              </m:rPr>
                              <a:rPr kumimoji="0" lang="en-US" altLang="zh-CN" sz="2400"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log</m:t>
                            </m:r>
                          </m:fName>
                          <m:e>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e>
                        </m:func>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𝑟</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lang="el-GR" altLang="zh-CN" sz="2400" i="1">
                        <a:latin typeface="Cambria Math" panose="02040503050406030204" pitchFamily="18" charset="0"/>
                      </a:rPr>
                      <m:t>𝜆</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𝛼</m:t>
                    </m:r>
                    <m:r>
                      <a:rPr lang="en-US" altLang="zh-CN" sz="2400" b="0" i="1" smtClean="0">
                        <a:latin typeface="Cambria Math" panose="02040503050406030204" pitchFamily="18" charset="0"/>
                      </a:rPr>
                      <m:t>&gt;0</m:t>
                    </m:r>
                  </m:oMath>
                </a14:m>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(16)</a:t>
                </a:r>
                <a:endParaRPr lang="en-US" altLang="zh-CN" dirty="0">
                  <a:solidFill>
                    <a:srgbClr val="000000">
                      <a:lumMod val="75000"/>
                      <a:lumOff val="25000"/>
                    </a:srgbClr>
                  </a:solidFill>
                  <a:latin typeface="Palatino Linotype"/>
                  <a:ea typeface="楷体"/>
                </a:endParaRPr>
              </a:p>
              <a:p>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𝑉</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f>
                      <m:f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Pr>
                      <m:num>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num>
                      <m:den>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𝑟</m:t>
                        </m:r>
                      </m:den>
                    </m:f>
                    <m:d>
                      <m:dPr>
                        <m:begChr m:val="["/>
                        <m:endChr m:val="]"/>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d>
                          <m:dPr>
                            <m:begChr m:val="["/>
                            <m:endChr m:val="]"/>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func>
                              <m:func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uncPr>
                              <m:fName>
                                <m:r>
                                  <m:rPr>
                                    <m:sty m:val="p"/>
                                  </m:rPr>
                                  <a:rPr kumimoji="0" lang="en-US" altLang="zh-CN" sz="2400"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log</m:t>
                                </m:r>
                              </m:fName>
                              <m:e>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e>
                            </m:func>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         </m:t>
                    </m:r>
                    <m:sSub>
                      <m:sSub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sSub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𝑉</m:t>
                        </m:r>
                      </m:e>
                      <m:sub>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sub>
                    </m:sSub>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f>
                      <m:f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Pr>
                      <m:num>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num>
                      <m:den>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𝑟</m:t>
                        </m:r>
                      </m:den>
                    </m:f>
                    <m:d>
                      <m:dPr>
                        <m:begChr m:val="["/>
                        <m:endChr m:val="]"/>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f>
                          <m:f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Pr>
                          <m:num>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num>
                          <m:den>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den>
                        </m:f>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&gt;0</m:t>
                    </m:r>
                  </m:oMath>
                </a14:m>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a:t>
                </a:r>
              </a:p>
              <a:p>
                <a:pPr marL="45720" indent="0" algn="ctr">
                  <a:buNone/>
                </a:pPr>
                <a:r>
                  <a:rPr kumimoji="0" lang="en-US" altLang="zh-CN" sz="2400" b="0" u="none" strike="noStrike" kern="1200" cap="none" spc="0" normalizeH="0" baseline="0" noProof="0" dirty="0">
                    <a:ln>
                      <a:noFill/>
                    </a:ln>
                    <a:solidFill>
                      <a:srgbClr val="000000">
                        <a:lumMod val="75000"/>
                        <a:lumOff val="25000"/>
                      </a:srgbClr>
                    </a:solidFill>
                    <a:effectLst/>
                    <a:uLnTx/>
                    <a:uFillTx/>
                    <a:ea typeface="楷体"/>
                    <a:cs typeface="+mn-cs"/>
                  </a:rPr>
                  <a:t>                     </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 </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𝑉</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0</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        </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𝑉</m:t>
                    </m:r>
                    <m:d>
                      <m:d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   </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𝑓𝑜𝑟</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  </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&gt;0.</m:t>
                    </m:r>
                  </m:oMath>
                </a14:m>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(17)</a:t>
                </a:r>
                <a:endParaRPr lang="en-US" altLang="zh-CN" dirty="0">
                  <a:solidFill>
                    <a:srgbClr val="000000">
                      <a:lumMod val="75000"/>
                      <a:lumOff val="25000"/>
                    </a:srgbClr>
                  </a:solidFill>
                  <a:latin typeface="Palatino Linotype"/>
                  <a:ea typeface="楷体"/>
                </a:endParaRPr>
              </a:p>
              <a:p>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命题</a:t>
                </a:r>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1</a:t>
                </a: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：当且仅当项目的真实市场价值超过其成本时，该项目才会被实施</a:t>
                </a:r>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r>
                  <a:rPr lang="zh-CN" altLang="en-US" dirty="0">
                    <a:solidFill>
                      <a:srgbClr val="000000">
                        <a:lumMod val="75000"/>
                        <a:lumOff val="25000"/>
                      </a:srgbClr>
                    </a:solidFill>
                    <a:latin typeface="Palatino Linotype"/>
                    <a:ea typeface="楷体"/>
                  </a:rPr>
                  <a:t>通过信号传输的信息具有关键的效率属性：所进行的项目集将与可无成本传递信息而将进行的项目集是一致的</a:t>
                </a:r>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p:txBody>
          </p:sp>
        </mc:Choice>
        <mc:Fallback xmlns="">
          <p:sp>
            <p:nvSpPr>
              <p:cNvPr id="5" name="内容占位符 4">
                <a:extLst>
                  <a:ext uri="{FF2B5EF4-FFF2-40B4-BE49-F238E27FC236}">
                    <a16:creationId xmlns:a16="http://schemas.microsoft.com/office/drawing/2014/main" id="{DCF2E84C-C183-1A97-9548-7B9132B87853}"/>
                  </a:ext>
                </a:extLst>
              </p:cNvPr>
              <p:cNvSpPr>
                <a:spLocks noGrp="1" noRot="1" noChangeAspect="1" noMove="1" noResize="1" noEditPoints="1" noAdjustHandles="1" noChangeArrowheads="1" noChangeShapeType="1" noTextEdit="1"/>
              </p:cNvSpPr>
              <p:nvPr>
                <p:ph idx="1"/>
              </p:nvPr>
            </p:nvSpPr>
            <p:spPr>
              <a:xfrm>
                <a:off x="1204708" y="1216181"/>
                <a:ext cx="10058400" cy="4662086"/>
              </a:xfrm>
              <a:blipFill>
                <a:blip r:embed="rId3"/>
                <a:stretch>
                  <a:fillRect l="-1273" t="-1440" r="-1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736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3F015DA-911B-8868-FB5F-DB049EA7E566}"/>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信号模型</m:t>
                    </m:r>
                  </m:oMath>
                </a14:m>
                <a:r>
                  <a:rPr lang="zh-CN" altLang="en-US" dirty="0"/>
                  <a:t>：示例</a:t>
                </a:r>
              </a:p>
            </p:txBody>
          </p:sp>
        </mc:Choice>
        <mc:Fallback xmlns="">
          <p:sp>
            <p:nvSpPr>
              <p:cNvPr id="3" name="标题 2">
                <a:extLst>
                  <a:ext uri="{FF2B5EF4-FFF2-40B4-BE49-F238E27FC236}">
                    <a16:creationId xmlns:a16="http://schemas.microsoft.com/office/drawing/2014/main" id="{A3F015DA-911B-8868-FB5F-DB049EA7E566}"/>
                  </a:ext>
                </a:extLst>
              </p:cNvPr>
              <p:cNvSpPr>
                <a:spLocks noGrp="1" noRot="1" noChangeAspect="1" noMove="1" noResize="1" noEditPoints="1" noAdjustHandles="1" noChangeArrowheads="1" noChangeShapeType="1" noTextEdit="1"/>
              </p:cNvSpPr>
              <p:nvPr>
                <p:ph type="title"/>
              </p:nvPr>
            </p:nvSpPr>
            <p:spPr>
              <a:blipFill>
                <a:blip r:embed="rId2"/>
                <a:stretch>
                  <a:fillRect b="-21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99FF7D2-8316-58C6-082D-77C63578DAE4}"/>
              </a:ext>
            </a:extLst>
          </p:cNvPr>
          <p:cNvSpPr>
            <a:spLocks noGrp="1"/>
          </p:cNvSpPr>
          <p:nvPr>
            <p:ph type="sldNum" sz="quarter" idx="12"/>
          </p:nvPr>
        </p:nvSpPr>
        <p:spPr/>
        <p:txBody>
          <a:bodyPr/>
          <a:lstStyle/>
          <a:p>
            <a:fld id="{33F76F35-AAFA-43DC-88AC-ECF00D2327C3}"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CF2E84C-C183-1A97-9548-7B9132B87853}"/>
                  </a:ext>
                </a:extLst>
              </p:cNvPr>
              <p:cNvSpPr>
                <a:spLocks noGrp="1"/>
              </p:cNvSpPr>
              <p:nvPr>
                <p:ph idx="1"/>
              </p:nvPr>
            </p:nvSpPr>
            <p:spPr>
              <a:xfrm>
                <a:off x="1204708" y="1216181"/>
                <a:ext cx="10058400" cy="4662086"/>
              </a:xfrm>
            </p:spPr>
            <p:txBody>
              <a:bodyPr>
                <a:normAutofit/>
              </a:bodyPr>
              <a:lstStyle/>
              <a:p>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命题</a:t>
                </a:r>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2</a:t>
                </a: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：项目的特定风险</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𝑍</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或企业家的风险规避</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m:t>
                    </m:r>
                    <m:r>
                      <a:rPr lang="zh-CN" altLang="en-US" i="1">
                        <a:solidFill>
                          <a:srgbClr val="000000">
                            <a:lumMod val="75000"/>
                            <a:lumOff val="25000"/>
                          </a:srgbClr>
                        </a:solidFill>
                        <a:latin typeface="Cambria Math" panose="02040503050406030204" pitchFamily="18" charset="0"/>
                        <a:ea typeface="楷体"/>
                      </a:rPr>
                      <m:t>的</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增加将减少企业家的均衡股份头寸</a:t>
                </a:r>
                <a14:m>
                  <m:oMath xmlns:m="http://schemas.openxmlformats.org/officeDocument/2006/math">
                    <m:sSup>
                      <m:sSupPr>
                        <m:ctrlP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sSupPr>
                      <m:e>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sup>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sup>
                    </m:sSup>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oMath>
                </a14:m>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r>
                  <a:rPr kumimoji="0" lang="zh-CN" altLang="en-US"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证明：           </a:t>
                </a:r>
                <a14:m>
                  <m:oMath xmlns:m="http://schemas.openxmlformats.org/officeDocument/2006/math">
                    <m:f>
                      <m:f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Pr>
                      <m:num>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𝑑</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num>
                      <m:den>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𝑑</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e>
                        </m:d>
                      </m:den>
                    </m:f>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𝑏𝑍</m:t>
                    </m:r>
                    <m:d>
                      <m:dPr>
                        <m:begChr m:val="["/>
                        <m:end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func>
                          <m:func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funcPr>
                          <m:fName>
                            <m:r>
                              <m:rPr>
                                <m:sty m:val="p"/>
                              </m:rPr>
                              <a:rPr kumimoji="0" lang="en-US" altLang="zh-CN"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log</m:t>
                            </m:r>
                          </m:fName>
                          <m:e>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e>
                        </m:func>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𝛼</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1+</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𝑟</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𝐾</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m:t>
                    </m:r>
                    <m:r>
                      <a:rPr lang="el-GR" altLang="zh-CN" i="1">
                        <a:latin typeface="Cambria Math" panose="02040503050406030204" pitchFamily="18" charset="0"/>
                      </a:rPr>
                      <m:t>𝜆</m:t>
                    </m:r>
                    <m:r>
                      <a:rPr lang="en-US" altLang="zh-CN" b="0" i="1" smtClean="0">
                        <a:latin typeface="Cambria Math" panose="02040503050406030204" pitchFamily="18" charset="0"/>
                      </a:rPr>
                      <m:t>=0</m:t>
                    </m:r>
                  </m:oMath>
                </a14:m>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505440" lvl="1" indent="0">
                  <a:buNone/>
                </a:pPr>
                <a14:m>
                  <m:oMathPara xmlns:m="http://schemas.openxmlformats.org/officeDocument/2006/math">
                    <m:oMathParaPr>
                      <m:jc m:val="centerGroup"/>
                    </m:oMathParaPr>
                    <m:oMath xmlns:m="http://schemas.openxmlformats.org/officeDocument/2006/math">
                      <m:f>
                        <m:fPr>
                          <m:ctrlPr>
                            <a:rPr lang="en-US" altLang="zh-CN" i="1">
                              <a:solidFill>
                                <a:srgbClr val="000000">
                                  <a:lumMod val="75000"/>
                                  <a:lumOff val="25000"/>
                                </a:srgbClr>
                              </a:solidFill>
                              <a:latin typeface="Cambria Math" panose="02040503050406030204" pitchFamily="18" charset="0"/>
                            </a:rPr>
                          </m:ctrlPr>
                        </m:fPr>
                        <m:num>
                          <m:r>
                            <a:rPr lang="en-US" altLang="zh-CN" i="1">
                              <a:solidFill>
                                <a:srgbClr val="000000">
                                  <a:lumMod val="75000"/>
                                  <a:lumOff val="25000"/>
                                </a:srgbClr>
                              </a:solidFill>
                              <a:latin typeface="Cambria Math" panose="02040503050406030204" pitchFamily="18" charset="0"/>
                            </a:rPr>
                            <m:t>𝑑</m:t>
                          </m:r>
                          <m:r>
                            <a:rPr lang="en-US" altLang="zh-CN" i="1">
                              <a:solidFill>
                                <a:srgbClr val="000000">
                                  <a:lumMod val="75000"/>
                                  <a:lumOff val="25000"/>
                                </a:srgbClr>
                              </a:solidFill>
                              <a:latin typeface="Cambria Math" panose="02040503050406030204" pitchFamily="18" charset="0"/>
                            </a:rPr>
                            <m:t>𝛼</m:t>
                          </m:r>
                        </m:num>
                        <m:den>
                          <m:r>
                            <a:rPr lang="en-US" altLang="zh-CN" i="1">
                              <a:solidFill>
                                <a:srgbClr val="000000">
                                  <a:lumMod val="75000"/>
                                  <a:lumOff val="25000"/>
                                </a:srgbClr>
                              </a:solidFill>
                              <a:latin typeface="Cambria Math" panose="02040503050406030204" pitchFamily="18" charset="0"/>
                            </a:rPr>
                            <m:t>𝑑</m:t>
                          </m:r>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𝑏𝑍</m:t>
                              </m:r>
                            </m:e>
                          </m:d>
                        </m:den>
                      </m:f>
                      <m:r>
                        <a:rPr lang="en-US" altLang="zh-CN" b="0" i="1" smtClean="0">
                          <a:solidFill>
                            <a:srgbClr val="000000">
                              <a:lumMod val="75000"/>
                              <a:lumOff val="25000"/>
                            </a:srgbClr>
                          </a:solidFill>
                          <a:latin typeface="Cambria Math" panose="02040503050406030204" pitchFamily="18" charset="0"/>
                        </a:rPr>
                        <m:t>=</m:t>
                      </m:r>
                      <m:f>
                        <m:fPr>
                          <m:ctrlPr>
                            <a:rPr lang="en-US" altLang="zh-CN" b="0" i="1" smtClean="0">
                              <a:solidFill>
                                <a:srgbClr val="000000">
                                  <a:lumMod val="75000"/>
                                  <a:lumOff val="25000"/>
                                </a:srgbClr>
                              </a:solidFill>
                              <a:latin typeface="Cambria Math" panose="02040503050406030204" pitchFamily="18" charset="0"/>
                            </a:rPr>
                          </m:ctrlPr>
                        </m:fPr>
                        <m:num>
                          <m:d>
                            <m:dPr>
                              <m:ctrlPr>
                                <a:rPr lang="en-US" altLang="zh-CN" b="0" i="1" smtClean="0">
                                  <a:solidFill>
                                    <a:srgbClr val="000000">
                                      <a:lumMod val="75000"/>
                                      <a:lumOff val="25000"/>
                                    </a:srgbClr>
                                  </a:solidFill>
                                  <a:latin typeface="Cambria Math" panose="02040503050406030204" pitchFamily="18" charset="0"/>
                                </a:rPr>
                              </m:ctrlPr>
                            </m:dPr>
                            <m:e>
                              <m:r>
                                <a:rPr lang="en-US" altLang="zh-CN" b="0" i="1" smtClean="0">
                                  <a:solidFill>
                                    <a:srgbClr val="000000">
                                      <a:lumMod val="75000"/>
                                      <a:lumOff val="25000"/>
                                    </a:srgbClr>
                                  </a:solidFill>
                                  <a:latin typeface="Cambria Math" panose="02040503050406030204" pitchFamily="18" charset="0"/>
                                </a:rPr>
                                <m:t>1−</m:t>
                              </m:r>
                              <m:r>
                                <a:rPr lang="en-US" altLang="zh-CN" b="0" i="1" smtClean="0">
                                  <a:solidFill>
                                    <a:srgbClr val="000000">
                                      <a:lumMod val="75000"/>
                                      <a:lumOff val="25000"/>
                                    </a:srgbClr>
                                  </a:solidFill>
                                  <a:latin typeface="Cambria Math" panose="02040503050406030204" pitchFamily="18" charset="0"/>
                                </a:rPr>
                                <m:t>𝛼</m:t>
                              </m:r>
                            </m:e>
                          </m:d>
                          <m:d>
                            <m:dPr>
                              <m:begChr m:val="["/>
                              <m:endChr m:val="]"/>
                              <m:ctrlPr>
                                <a:rPr lang="en-US" altLang="zh-CN" i="1">
                                  <a:solidFill>
                                    <a:srgbClr val="000000">
                                      <a:lumMod val="75000"/>
                                      <a:lumOff val="25000"/>
                                    </a:srgbClr>
                                  </a:solidFill>
                                  <a:latin typeface="Cambria Math" panose="02040503050406030204" pitchFamily="18" charset="0"/>
                                </a:rPr>
                              </m:ctrlPr>
                            </m:dPr>
                            <m:e>
                              <m:func>
                                <m:funcPr>
                                  <m:ctrlPr>
                                    <a:rPr lang="en-US" altLang="zh-CN" i="1">
                                      <a:solidFill>
                                        <a:srgbClr val="000000">
                                          <a:lumMod val="75000"/>
                                          <a:lumOff val="25000"/>
                                        </a:srgbClr>
                                      </a:solidFill>
                                      <a:latin typeface="Cambria Math" panose="02040503050406030204" pitchFamily="18" charset="0"/>
                                    </a:rPr>
                                  </m:ctrlPr>
                                </m:funcPr>
                                <m:fName>
                                  <m:r>
                                    <m:rPr>
                                      <m:sty m:val="p"/>
                                    </m:rPr>
                                    <a:rPr lang="en-US" altLang="zh-CN">
                                      <a:solidFill>
                                        <a:srgbClr val="000000">
                                          <a:lumMod val="75000"/>
                                          <a:lumOff val="25000"/>
                                        </a:srgbClr>
                                      </a:solidFill>
                                      <a:latin typeface="Cambria Math" panose="02040503050406030204" pitchFamily="18" charset="0"/>
                                    </a:rPr>
                                    <m:t>log</m:t>
                                  </m:r>
                                </m:fName>
                                <m:e>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1−</m:t>
                                      </m:r>
                                      <m:r>
                                        <a:rPr lang="en-US" altLang="zh-CN" i="1">
                                          <a:solidFill>
                                            <a:srgbClr val="000000">
                                              <a:lumMod val="75000"/>
                                              <a:lumOff val="25000"/>
                                            </a:srgbClr>
                                          </a:solidFill>
                                          <a:latin typeface="Cambria Math" panose="02040503050406030204" pitchFamily="18" charset="0"/>
                                        </a:rPr>
                                        <m:t>𝛼</m:t>
                                      </m:r>
                                    </m:e>
                                  </m:d>
                                </m:e>
                              </m:func>
                              <m:r>
                                <a:rPr lang="en-US" altLang="zh-CN" i="1">
                                  <a:solidFill>
                                    <a:srgbClr val="000000">
                                      <a:lumMod val="75000"/>
                                      <a:lumOff val="25000"/>
                                    </a:srgbClr>
                                  </a:solidFill>
                                  <a:latin typeface="Cambria Math" panose="02040503050406030204" pitchFamily="18" charset="0"/>
                                </a:rPr>
                                <m:t>+</m:t>
                              </m:r>
                              <m:r>
                                <a:rPr lang="en-US" altLang="zh-CN" i="1">
                                  <a:solidFill>
                                    <a:srgbClr val="000000">
                                      <a:lumMod val="75000"/>
                                      <a:lumOff val="25000"/>
                                    </a:srgbClr>
                                  </a:solidFill>
                                  <a:latin typeface="Cambria Math" panose="02040503050406030204" pitchFamily="18" charset="0"/>
                                </a:rPr>
                                <m:t>𝛼</m:t>
                              </m:r>
                            </m:e>
                          </m:d>
                        </m:num>
                        <m:den>
                          <m:r>
                            <a:rPr lang="en-US" altLang="zh-CN" b="0" i="1" smtClean="0">
                              <a:solidFill>
                                <a:srgbClr val="000000">
                                  <a:lumMod val="75000"/>
                                  <a:lumOff val="25000"/>
                                </a:srgbClr>
                              </a:solidFill>
                              <a:latin typeface="Cambria Math" panose="02040503050406030204" pitchFamily="18" charset="0"/>
                            </a:rPr>
                            <m:t>𝛼</m:t>
                          </m:r>
                          <m:r>
                            <a:rPr lang="en-US" altLang="zh-CN" b="0" i="1" smtClean="0">
                              <a:solidFill>
                                <a:srgbClr val="000000">
                                  <a:lumMod val="75000"/>
                                  <a:lumOff val="25000"/>
                                </a:srgbClr>
                              </a:solidFill>
                              <a:latin typeface="Cambria Math" panose="02040503050406030204" pitchFamily="18" charset="0"/>
                            </a:rPr>
                            <m:t>𝑏𝑍</m:t>
                          </m:r>
                        </m:den>
                      </m:f>
                      <m:r>
                        <a:rPr lang="en-US" altLang="zh-CN" b="0" i="1" smtClean="0">
                          <a:solidFill>
                            <a:srgbClr val="000000">
                              <a:lumMod val="75000"/>
                              <a:lumOff val="25000"/>
                            </a:srgbClr>
                          </a:solidFill>
                          <a:latin typeface="Cambria Math" panose="02040503050406030204" pitchFamily="18" charset="0"/>
                        </a:rPr>
                        <m:t>&lt;0</m:t>
                      </m:r>
                    </m:oMath>
                  </m:oMathPara>
                </a14:m>
                <a:endParaRPr lang="en-US" altLang="zh-CN" b="0" i="0" dirty="0">
                  <a:solidFill>
                    <a:srgbClr val="000000">
                      <a:lumMod val="75000"/>
                      <a:lumOff val="25000"/>
                    </a:srgbClr>
                  </a:solidFill>
                  <a:latin typeface="Palatino Linotype"/>
                </a:endParaRPr>
              </a:p>
              <a:p>
                <a:pPr marL="505440" lvl="1" indent="0">
                  <a:buNone/>
                </a:pPr>
                <a14:m>
                  <m:oMathPara xmlns:m="http://schemas.openxmlformats.org/officeDocument/2006/math">
                    <m:oMathParaPr>
                      <m:jc m:val="centerGroup"/>
                    </m:oMathParaPr>
                    <m:oMath xmlns:m="http://schemas.openxmlformats.org/officeDocument/2006/math">
                      <m:d>
                        <m:dPr>
                          <m:begChr m:val="["/>
                          <m:endChr m:val="]"/>
                          <m:ctrlPr>
                            <a:rPr lang="en-US" altLang="zh-CN" i="1">
                              <a:solidFill>
                                <a:srgbClr val="000000">
                                  <a:lumMod val="75000"/>
                                  <a:lumOff val="25000"/>
                                </a:srgbClr>
                              </a:solidFill>
                              <a:latin typeface="Cambria Math" panose="02040503050406030204" pitchFamily="18" charset="0"/>
                            </a:rPr>
                          </m:ctrlPr>
                        </m:dPr>
                        <m:e>
                          <m:func>
                            <m:funcPr>
                              <m:ctrlPr>
                                <a:rPr lang="en-US" altLang="zh-CN" i="1">
                                  <a:solidFill>
                                    <a:srgbClr val="000000">
                                      <a:lumMod val="75000"/>
                                      <a:lumOff val="25000"/>
                                    </a:srgbClr>
                                  </a:solidFill>
                                  <a:latin typeface="Cambria Math" panose="02040503050406030204" pitchFamily="18" charset="0"/>
                                </a:rPr>
                              </m:ctrlPr>
                            </m:funcPr>
                            <m:fName>
                              <m:r>
                                <m:rPr>
                                  <m:sty m:val="p"/>
                                </m:rPr>
                                <a:rPr lang="en-US" altLang="zh-CN">
                                  <a:solidFill>
                                    <a:srgbClr val="000000">
                                      <a:lumMod val="75000"/>
                                      <a:lumOff val="25000"/>
                                    </a:srgbClr>
                                  </a:solidFill>
                                  <a:latin typeface="Cambria Math" panose="02040503050406030204" pitchFamily="18" charset="0"/>
                                </a:rPr>
                                <m:t>log</m:t>
                              </m:r>
                            </m:fName>
                            <m:e>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1−</m:t>
                                  </m:r>
                                  <m:r>
                                    <a:rPr lang="en-US" altLang="zh-CN" i="1">
                                      <a:solidFill>
                                        <a:srgbClr val="000000">
                                          <a:lumMod val="75000"/>
                                          <a:lumOff val="25000"/>
                                        </a:srgbClr>
                                      </a:solidFill>
                                      <a:latin typeface="Cambria Math" panose="02040503050406030204" pitchFamily="18" charset="0"/>
                                    </a:rPr>
                                    <m:t>𝛼</m:t>
                                  </m:r>
                                </m:e>
                              </m:d>
                            </m:e>
                          </m:func>
                          <m:r>
                            <a:rPr lang="en-US" altLang="zh-CN" i="1">
                              <a:solidFill>
                                <a:srgbClr val="000000">
                                  <a:lumMod val="75000"/>
                                  <a:lumOff val="25000"/>
                                </a:srgbClr>
                              </a:solidFill>
                              <a:latin typeface="Cambria Math" panose="02040503050406030204" pitchFamily="18" charset="0"/>
                            </a:rPr>
                            <m:t>+</m:t>
                          </m:r>
                          <m:r>
                            <a:rPr lang="en-US" altLang="zh-CN" i="1">
                              <a:solidFill>
                                <a:srgbClr val="000000">
                                  <a:lumMod val="75000"/>
                                  <a:lumOff val="25000"/>
                                </a:srgbClr>
                              </a:solidFill>
                              <a:latin typeface="Cambria Math" panose="02040503050406030204" pitchFamily="18" charset="0"/>
                            </a:rPr>
                            <m:t>𝛼</m:t>
                          </m:r>
                        </m:e>
                      </m:d>
                      <m:r>
                        <a:rPr lang="en-US" altLang="zh-CN" b="0" i="0" smtClean="0">
                          <a:solidFill>
                            <a:srgbClr val="000000">
                              <a:lumMod val="75000"/>
                              <a:lumOff val="25000"/>
                            </a:srgbClr>
                          </a:solidFill>
                          <a:latin typeface="Cambria Math" panose="02040503050406030204" pitchFamily="18" charset="0"/>
                        </a:rPr>
                        <m:t>&lt;0    </m:t>
                      </m:r>
                      <m:r>
                        <m:rPr>
                          <m:sty m:val="p"/>
                        </m:rPr>
                        <a:rPr lang="en-US" altLang="zh-CN" b="0" i="0" smtClean="0">
                          <a:solidFill>
                            <a:srgbClr val="000000">
                              <a:lumMod val="75000"/>
                              <a:lumOff val="25000"/>
                            </a:srgbClr>
                          </a:solidFill>
                          <a:latin typeface="Cambria Math" panose="02040503050406030204" pitchFamily="18" charset="0"/>
                        </a:rPr>
                        <m:t>for</m:t>
                      </m:r>
                      <m:r>
                        <a:rPr lang="en-US" altLang="zh-CN" b="0" i="0" smtClean="0">
                          <a:solidFill>
                            <a:srgbClr val="000000">
                              <a:lumMod val="75000"/>
                              <a:lumOff val="25000"/>
                            </a:srgbClr>
                          </a:solidFill>
                          <a:latin typeface="Cambria Math" panose="02040503050406030204" pitchFamily="18" charset="0"/>
                        </a:rPr>
                        <m:t> </m:t>
                      </m:r>
                      <m:r>
                        <a:rPr lang="en-US" altLang="zh-CN" b="0" i="1" smtClean="0">
                          <a:solidFill>
                            <a:srgbClr val="000000">
                              <a:lumMod val="75000"/>
                              <a:lumOff val="25000"/>
                            </a:srgbClr>
                          </a:solidFill>
                          <a:latin typeface="Cambria Math" panose="02040503050406030204" pitchFamily="18" charset="0"/>
                        </a:rPr>
                        <m:t>𝛼</m:t>
                      </m:r>
                      <m:r>
                        <a:rPr lang="en-US" altLang="zh-CN" b="0" i="1" smtClean="0">
                          <a:solidFill>
                            <a:srgbClr val="000000">
                              <a:lumMod val="75000"/>
                              <a:lumOff val="25000"/>
                            </a:srgbClr>
                          </a:solidFill>
                          <a:latin typeface="Cambria Math" panose="02040503050406030204" pitchFamily="18" charset="0"/>
                        </a:rPr>
                        <m:t>&gt;0.</m:t>
                      </m:r>
                    </m:oMath>
                  </m:oMathPara>
                </a14:m>
                <a:endParaRPr lang="en-US" altLang="zh-CN" b="0" i="0" dirty="0">
                  <a:solidFill>
                    <a:srgbClr val="000000">
                      <a:lumMod val="75000"/>
                      <a:lumOff val="25000"/>
                    </a:srgbClr>
                  </a:solidFill>
                  <a:latin typeface="Palatino Linotype"/>
                </a:endParaRPr>
              </a:p>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命题</a:t>
                </a:r>
                <a:r>
                  <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3</a:t>
                </a: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：对于项目的任何</a:t>
                </a:r>
                <a14:m>
                  <m:oMath xmlns:m="http://schemas.openxmlformats.org/officeDocument/2006/math">
                    <m:r>
                      <a:rPr lang="zh-CN" altLang="en-US" dirty="0">
                        <a:solidFill>
                          <a:srgbClr val="000000">
                            <a:lumMod val="75000"/>
                            <a:lumOff val="25000"/>
                          </a:srgbClr>
                        </a:solidFill>
                        <a:latin typeface="Cambria Math" panose="02040503050406030204" pitchFamily="18" charset="0"/>
                        <a:ea typeface="楷体"/>
                      </a:rPr>
                      <m:t>级别</m:t>
                    </m:r>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𝜇</m:t>
                    </m:r>
                    <m:r>
                      <a:rPr lang="zh-CN" altLang="en-US" i="1">
                        <a:solidFill>
                          <a:srgbClr val="000000">
                            <a:lumMod val="75000"/>
                            <a:lumOff val="25000"/>
                          </a:srgbClr>
                        </a:solidFill>
                        <a:latin typeface="Cambria Math" panose="02040503050406030204" pitchFamily="18" charset="0"/>
                        <a:ea typeface="楷体"/>
                      </a:rPr>
                      <m:t>，</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特定风险</a:t>
                </a:r>
                <a14:m>
                  <m:oMath xmlns:m="http://schemas.openxmlformats.org/officeDocument/2006/math">
                    <m:r>
                      <a:rPr kumimoji="0" lang="en-US" altLang="zh-CN" sz="24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cs typeface="+mn-cs"/>
                      </a:rPr>
                      <m:t>𝑍</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的增加会导致企业家</a:t>
                </a:r>
                <a:r>
                  <a:rPr lang="zh-CN" altLang="en-US" dirty="0">
                    <a:solidFill>
                      <a:srgbClr val="000000">
                        <a:lumMod val="75000"/>
                        <a:lumOff val="25000"/>
                      </a:srgbClr>
                    </a:solidFill>
                    <a:latin typeface="Palatino Linotype"/>
                    <a:ea typeface="楷体"/>
                  </a:rPr>
                  <a:t>的</a:t>
                </a: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预期效用更高</a:t>
                </a:r>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buClr>
                    <a:srgbClr val="4775FF"/>
                  </a:buClr>
                  <a:defRPr/>
                </a:pPr>
                <a:r>
                  <a:rPr lang="zh-CN" altLang="en-US" dirty="0">
                    <a:solidFill>
                      <a:srgbClr val="000000">
                        <a:lumMod val="75000"/>
                        <a:lumOff val="25000"/>
                      </a:srgbClr>
                    </a:solidFill>
                    <a:latin typeface="Palatino Linotype"/>
                    <a:ea typeface="楷体"/>
                  </a:rPr>
                  <a:t>繁琐的计算表明：</a:t>
                </a:r>
                <a:r>
                  <a:rPr kumimoji="0" lang="zh-CN" altLang="en-US"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            </a:t>
                </a:r>
                <a14:m>
                  <m:oMath xmlns:m="http://schemas.openxmlformats.org/officeDocument/2006/math">
                    <m:f>
                      <m:f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𝑑</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𝑈</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num>
                      <m:den>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𝑑</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𝑍</m:t>
                        </m:r>
                      </m:den>
                    </m:f>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p>
                      <m:sSup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𝐺</m:t>
                        </m:r>
                      </m:e>
                      <m:sup>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up>
                    </m:sSup>
                    <m:d>
                      <m:d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d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e>
                    </m:d>
                    <m:d>
                      <m:dPr>
                        <m:begChr m:val="["/>
                        <m:endChr m:val="]"/>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d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𝑏</m:t>
                        </m:r>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1−</m:t>
                            </m:r>
                            <m:r>
                              <a:rPr lang="en-US" altLang="zh-CN" i="1">
                                <a:solidFill>
                                  <a:srgbClr val="000000">
                                    <a:lumMod val="75000"/>
                                    <a:lumOff val="25000"/>
                                  </a:srgbClr>
                                </a:solidFill>
                                <a:latin typeface="Cambria Math" panose="02040503050406030204" pitchFamily="18" charset="0"/>
                              </a:rPr>
                              <m:t>𝛼</m:t>
                            </m:r>
                          </m:e>
                        </m:d>
                        <m:d>
                          <m:dPr>
                            <m:begChr m:val="["/>
                            <m:endChr m:val="]"/>
                            <m:ctrlPr>
                              <a:rPr lang="en-US" altLang="zh-CN" i="1">
                                <a:solidFill>
                                  <a:srgbClr val="000000">
                                    <a:lumMod val="75000"/>
                                    <a:lumOff val="25000"/>
                                  </a:srgbClr>
                                </a:solidFill>
                                <a:latin typeface="Cambria Math" panose="02040503050406030204" pitchFamily="18" charset="0"/>
                              </a:rPr>
                            </m:ctrlPr>
                          </m:dPr>
                          <m:e>
                            <m:func>
                              <m:funcPr>
                                <m:ctrlPr>
                                  <a:rPr lang="en-US" altLang="zh-CN" i="1">
                                    <a:solidFill>
                                      <a:srgbClr val="000000">
                                        <a:lumMod val="75000"/>
                                        <a:lumOff val="25000"/>
                                      </a:srgbClr>
                                    </a:solidFill>
                                    <a:latin typeface="Cambria Math" panose="02040503050406030204" pitchFamily="18" charset="0"/>
                                  </a:rPr>
                                </m:ctrlPr>
                              </m:funcPr>
                              <m:fName>
                                <m:r>
                                  <m:rPr>
                                    <m:sty m:val="p"/>
                                  </m:rPr>
                                  <a:rPr lang="en-US" altLang="zh-CN">
                                    <a:solidFill>
                                      <a:srgbClr val="000000">
                                        <a:lumMod val="75000"/>
                                        <a:lumOff val="25000"/>
                                      </a:srgbClr>
                                    </a:solidFill>
                                    <a:latin typeface="Cambria Math" panose="02040503050406030204" pitchFamily="18" charset="0"/>
                                  </a:rPr>
                                  <m:t>log</m:t>
                                </m:r>
                              </m:fName>
                              <m:e>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1−</m:t>
                                    </m:r>
                                    <m:r>
                                      <a:rPr lang="en-US" altLang="zh-CN" i="1">
                                        <a:solidFill>
                                          <a:srgbClr val="000000">
                                            <a:lumMod val="75000"/>
                                            <a:lumOff val="25000"/>
                                          </a:srgbClr>
                                        </a:solidFill>
                                        <a:latin typeface="Cambria Math" panose="02040503050406030204" pitchFamily="18" charset="0"/>
                                      </a:rPr>
                                      <m:t>𝛼</m:t>
                                    </m:r>
                                  </m:e>
                                </m:d>
                              </m:e>
                            </m:func>
                            <m:r>
                              <a:rPr lang="en-US" altLang="zh-CN" i="1">
                                <a:solidFill>
                                  <a:srgbClr val="000000">
                                    <a:lumMod val="75000"/>
                                    <a:lumOff val="25000"/>
                                  </a:srgbClr>
                                </a:solidFill>
                                <a:latin typeface="Cambria Math" panose="02040503050406030204" pitchFamily="18" charset="0"/>
                              </a:rPr>
                              <m:t>+</m:t>
                            </m:r>
                            <m:r>
                              <a:rPr lang="en-US" altLang="zh-CN" i="1">
                                <a:solidFill>
                                  <a:srgbClr val="000000">
                                    <a:lumMod val="75000"/>
                                    <a:lumOff val="25000"/>
                                  </a:srgbClr>
                                </a:solidFill>
                                <a:latin typeface="Cambria Math" panose="02040503050406030204" pitchFamily="18" charset="0"/>
                              </a:rPr>
                              <m:t>𝛼</m:t>
                            </m:r>
                          </m:e>
                        </m:d>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 </m:t>
                        </m:r>
                      </m:e>
                    </m:d>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&gt;0</m:t>
                    </m:r>
                  </m:oMath>
                </a14:m>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buClr>
                    <a:srgbClr val="4775FF"/>
                  </a:buClr>
                  <a:defRPr/>
                </a:pPr>
                <a:r>
                  <a:rPr lang="zh-CN" altLang="en-US" dirty="0">
                    <a:solidFill>
                      <a:srgbClr val="000000">
                        <a:lumMod val="75000"/>
                        <a:lumOff val="25000"/>
                      </a:srgbClr>
                    </a:solidFill>
                    <a:latin typeface="Palatino Linotype"/>
                    <a:ea typeface="楷体"/>
                  </a:rPr>
                  <a:t>特定风险高的项目相对更容易发出信号，因此均衡时信号成本更低</a:t>
                </a:r>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505440" lvl="1" indent="0">
                  <a:buNone/>
                </a:pPr>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505440" lvl="1" indent="0">
                  <a:buNone/>
                </a:pPr>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endParaRPr kumimoji="0" lang="en-US" altLang="zh-CN"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p:txBody>
          </p:sp>
        </mc:Choice>
        <mc:Fallback xmlns="">
          <p:sp>
            <p:nvSpPr>
              <p:cNvPr id="5" name="内容占位符 4">
                <a:extLst>
                  <a:ext uri="{FF2B5EF4-FFF2-40B4-BE49-F238E27FC236}">
                    <a16:creationId xmlns:a16="http://schemas.microsoft.com/office/drawing/2014/main" id="{DCF2E84C-C183-1A97-9548-7B9132B87853}"/>
                  </a:ext>
                </a:extLst>
              </p:cNvPr>
              <p:cNvSpPr>
                <a:spLocks noGrp="1" noRot="1" noChangeAspect="1" noMove="1" noResize="1" noEditPoints="1" noAdjustHandles="1" noChangeArrowheads="1" noChangeShapeType="1" noTextEdit="1"/>
              </p:cNvSpPr>
              <p:nvPr>
                <p:ph idx="1"/>
              </p:nvPr>
            </p:nvSpPr>
            <p:spPr>
              <a:xfrm>
                <a:off x="1204708" y="1216181"/>
                <a:ext cx="10058400" cy="4662086"/>
              </a:xfrm>
              <a:blipFill>
                <a:blip r:embed="rId3"/>
                <a:stretch>
                  <a:fillRect l="-1273" t="-1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792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4D54234-2220-1EF9-001F-B502E9B0A789}"/>
                  </a:ext>
                </a:extLst>
              </p:cNvPr>
              <p:cNvSpPr>
                <a:spLocks noGrp="1"/>
              </p:cNvSpPr>
              <p:nvPr>
                <p:ph idx="1"/>
              </p:nvPr>
            </p:nvSpPr>
            <p:spPr/>
            <p:txBody>
              <a:bodyPr>
                <a:normAutofit fontScale="92500"/>
              </a:bodyPr>
              <a:lstStyle/>
              <a:p>
                <a:r>
                  <a:rPr lang="zh-CN" altLang="en-US" dirty="0"/>
                  <a:t>信息对称时，</a:t>
                </a:r>
                <a:r>
                  <a:rPr lang="en-US" altLang="zh-CN" dirty="0"/>
                  <a:t>MM</a:t>
                </a:r>
                <a:r>
                  <a:rPr lang="zh-CN" altLang="en-US" dirty="0"/>
                  <a:t>定理表明，公司价值与融资决策无关</a:t>
                </a:r>
                <a:endParaRPr lang="en-US" altLang="zh-CN" dirty="0"/>
              </a:p>
              <a:p>
                <a:r>
                  <a:rPr lang="zh-CN" altLang="en-US" dirty="0"/>
                  <a:t>讨论信息不对称的世界中</a:t>
                </a:r>
                <a14:m>
                  <m:oMath xmlns:m="http://schemas.openxmlformats.org/officeDocument/2006/math">
                    <m:r>
                      <a:rPr lang="en-US" altLang="zh-CN" b="0" i="1" smtClean="0">
                        <a:latin typeface="Cambria Math" panose="02040503050406030204" pitchFamily="18" charset="0"/>
                      </a:rPr>
                      <m:t>𝑉</m:t>
                    </m:r>
                  </m:oMath>
                </a14:m>
                <a:r>
                  <a:rPr lang="zh-CN" altLang="en-US" dirty="0"/>
                  <a:t>与</a:t>
                </a:r>
                <a14:m>
                  <m:oMath xmlns:m="http://schemas.openxmlformats.org/officeDocument/2006/math">
                    <m:r>
                      <a:rPr lang="en-US" altLang="zh-CN" b="0" i="1" dirty="0" smtClean="0">
                        <a:latin typeface="Cambria Math" panose="02040503050406030204" pitchFamily="18" charset="0"/>
                      </a:rPr>
                      <m:t>𝐷</m:t>
                    </m:r>
                  </m:oMath>
                </a14:m>
                <a:r>
                  <a:rPr lang="zh-CN" altLang="en-US" dirty="0"/>
                  <a:t>的关系</a:t>
                </a:r>
                <a:endParaRPr lang="en-US" altLang="zh-CN" dirty="0"/>
              </a:p>
              <a:p>
                <a:r>
                  <a:rPr lang="zh-CN" altLang="en-US" dirty="0"/>
                  <a:t>由预算约束条件</a:t>
                </a:r>
                <a:r>
                  <a:rPr lang="en-US" altLang="zh-CN" dirty="0"/>
                  <a:t>(2)</a:t>
                </a:r>
                <a:r>
                  <a:rPr lang="zh-CN" altLang="en-US" dirty="0"/>
                  <a:t>得：</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𝑀</m:t>
                        </m:r>
                      </m:sub>
                    </m:sSub>
                  </m:oMath>
                </a14:m>
                <a:r>
                  <a:rPr lang="en-US" altLang="zh-CN" dirty="0"/>
                  <a:t>            (18)</a:t>
                </a:r>
              </a:p>
              <a:p>
                <a:r>
                  <a:rPr lang="zh-CN" altLang="en-US" dirty="0"/>
                  <a:t>假设</a:t>
                </a:r>
                <a14:m>
                  <m:oMath xmlns:m="http://schemas.openxmlformats.org/officeDocument/2006/math">
                    <m:r>
                      <a:rPr lang="en-US" altLang="zh-CN" b="0" i="1" smtClean="0">
                        <a:latin typeface="Cambria Math" panose="02040503050406030204" pitchFamily="18" charset="0"/>
                      </a:rPr>
                      <m:t>𝐶𝑜𝑣</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d>
                    <m:r>
                      <a:rPr lang="en-US" altLang="zh-CN" b="0" i="1" smtClean="0">
                        <a:latin typeface="Cambria Math" panose="02040503050406030204" pitchFamily="18" charset="0"/>
                      </a:rPr>
                      <m:t>=0</m:t>
                    </m:r>
                  </m:oMath>
                </a14:m>
                <a:r>
                  <a:rPr lang="zh-CN" altLang="en-US" dirty="0"/>
                  <a:t>，</a:t>
                </a:r>
                <a14:m>
                  <m:oMath xmlns:m="http://schemas.openxmlformats.org/officeDocument/2006/math">
                    <m:r>
                      <a:rPr lang="en-US" altLang="zh-CN" b="0" i="1" dirty="0" smtClean="0">
                        <a:latin typeface="Cambria Math" panose="02040503050406030204" pitchFamily="18" charset="0"/>
                      </a:rPr>
                      <m:t>𝛽</m:t>
                    </m:r>
                  </m:oMath>
                </a14:m>
                <a:r>
                  <a:rPr lang="zh-CN" altLang="en-US" dirty="0"/>
                  <a:t>独立于</a:t>
                </a:r>
                <a14:m>
                  <m:oMath xmlns:m="http://schemas.openxmlformats.org/officeDocument/2006/math">
                    <m:r>
                      <a:rPr lang="en-US" altLang="zh-CN" b="0" i="1" smtClean="0">
                        <a:latin typeface="Cambria Math" panose="02040503050406030204" pitchFamily="18" charset="0"/>
                      </a:rPr>
                      <m:t>𝛼</m:t>
                    </m:r>
                  </m:oMath>
                </a14:m>
                <a:r>
                  <a:rPr lang="zh-CN" altLang="en-US" dirty="0"/>
                  <a:t>，所以</a:t>
                </a:r>
                <a14:m>
                  <m:oMath xmlns:m="http://schemas.openxmlformats.org/officeDocument/2006/math">
                    <m:r>
                      <a:rPr lang="en-US" altLang="zh-CN" i="1">
                        <a:latin typeface="Cambria Math" panose="02040503050406030204" pitchFamily="18" charset="0"/>
                      </a:rPr>
                      <m:t>𝑍</m:t>
                    </m:r>
                    <m:r>
                      <a:rPr lang="en-US" altLang="zh-CN" i="1">
                        <a:latin typeface="Cambria Math" panose="020405030504060302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𝑀</m:t>
                        </m:r>
                      </m:sub>
                    </m:sSub>
                  </m:oMath>
                </a14:m>
                <a:r>
                  <a:rPr lang="en-US" altLang="zh-CN" dirty="0"/>
                  <a:t> </a:t>
                </a:r>
                <a:r>
                  <a:rPr lang="zh-CN" altLang="en-US" dirty="0"/>
                  <a:t>可视为关于</a:t>
                </a:r>
                <a14:m>
                  <m:oMath xmlns:m="http://schemas.openxmlformats.org/officeDocument/2006/math">
                    <m:r>
                      <a:rPr lang="en-US" altLang="zh-CN" b="0" i="1" smtClean="0">
                        <a:latin typeface="Cambria Math" panose="02040503050406030204" pitchFamily="18" charset="0"/>
                      </a:rPr>
                      <m:t>𝛼</m:t>
                    </m:r>
                  </m:oMath>
                </a14:m>
                <a:r>
                  <a:rPr lang="zh-CN" altLang="en-US" dirty="0"/>
                  <a:t>的常数</a:t>
                </a:r>
                <a:endParaRPr lang="en-US" altLang="zh-CN" dirty="0"/>
              </a:p>
              <a:p>
                <a:r>
                  <a:rPr lang="zh-CN" altLang="en-US" b="0" dirty="0"/>
                  <a:t>假设</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将</a:t>
                </a:r>
                <a:r>
                  <a:rPr lang="en-US" altLang="zh-CN" dirty="0"/>
                  <a:t>(18)</a:t>
                </a:r>
                <a:r>
                  <a:rPr lang="zh-CN" altLang="en-US" dirty="0"/>
                  <a:t>重写</a:t>
                </a:r>
                <a:endParaRPr lang="en-US" altLang="zh-CN" dirty="0"/>
              </a:p>
              <a:p>
                <a:pPr marL="45720" indent="0">
                  <a:buNone/>
                </a:pP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𝐾</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𝑀</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𝛼</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𝛼</m:t>
                    </m:r>
                  </m:oMath>
                </a14:m>
                <a:r>
                  <a:rPr lang="en-US" altLang="zh-CN" dirty="0"/>
                  <a:t>                                     (19)</a:t>
                </a:r>
              </a:p>
              <a:p>
                <a:pPr marL="45720" indent="0">
                  <a:buNone/>
                </a:pPr>
                <a:r>
                  <a:rPr lang="en-US" altLang="zh-CN" b="0" dirty="0"/>
                  <a:t>                       </a:t>
                </a:r>
                <a14:m>
                  <m:oMath xmlns:m="http://schemas.openxmlformats.org/officeDocument/2006/math">
                    <m:r>
                      <a:rPr lang="en-US" altLang="zh-CN" b="0" i="1" smtClean="0">
                        <a:latin typeface="Cambria Math" panose="02040503050406030204" pitchFamily="18" charset="0"/>
                      </a:rPr>
                      <m:t>𝑠𝑖𝑔𝑛</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𝐷</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𝛼</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𝑏𝑍</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𝛼</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𝑀</m:t>
                            </m:r>
                          </m:sub>
                        </m:sSub>
                      </m:e>
                    </m:d>
                  </m:oMath>
                </a14:m>
                <a:r>
                  <a:rPr lang="en-US" altLang="zh-CN" b="0" dirty="0"/>
                  <a:t>              (20)</a:t>
                </a:r>
              </a:p>
              <a:p>
                <a:pPr lvl="1">
                  <a:buClr>
                    <a:srgbClr val="4775FF"/>
                  </a:buClr>
                  <a:defRPr/>
                </a:pPr>
                <a:r>
                  <a:rPr lang="zh-CN" altLang="en-US" sz="2200" dirty="0"/>
                  <a:t>计算表明：</a:t>
                </a:r>
                <a14:m>
                  <m:oMath xmlns:m="http://schemas.openxmlformats.org/officeDocument/2006/math">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𝛽</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𝑀</m:t>
                            </m:r>
                          </m:sub>
                        </m:sSub>
                      </m:num>
                      <m:den>
                        <m:r>
                          <m:rPr>
                            <m:sty m:val="p"/>
                          </m:rPr>
                          <a:rPr lang="en-US" altLang="zh-CN" sz="2400" b="0" i="0" smtClean="0">
                            <a:latin typeface="Cambria Math" panose="02040503050406030204" pitchFamily="18" charset="0"/>
                          </a:rPr>
                          <m:t>K</m:t>
                        </m:r>
                      </m:den>
                    </m:f>
                    <m:r>
                      <a:rPr lang="zh-CN" altLang="en-US" sz="2400" i="1">
                        <a:latin typeface="Cambria Math" panose="02040503050406030204" pitchFamily="18" charset="0"/>
                      </a:rPr>
                      <m:t>≥</m:t>
                    </m:r>
                    <m:r>
                      <a:rPr lang="en-US" altLang="zh-CN" sz="2400" b="0" i="1" smtClean="0">
                        <a:latin typeface="Cambria Math" panose="02040503050406030204" pitchFamily="18" charset="0"/>
                      </a:rPr>
                      <m:t>0.186</m:t>
                    </m:r>
                    <m:r>
                      <a:rPr lang="zh-CN" altLang="en-US" sz="2400" i="1">
                        <a:latin typeface="Cambria Math" panose="02040503050406030204" pitchFamily="18" charset="0"/>
                      </a:rPr>
                      <m:t>，</m:t>
                    </m:r>
                  </m:oMath>
                </a14:m>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r>
                          <a:rPr lang="en-US" altLang="zh-CN" sz="2400" i="1">
                            <a:latin typeface="Cambria Math" panose="02040503050406030204" pitchFamily="18" charset="0"/>
                          </a:rPr>
                          <m:t>𝐷</m:t>
                        </m:r>
                      </m:num>
                      <m:den>
                        <m:r>
                          <a:rPr lang="zh-CN" altLang="en-US" sz="2400" i="1">
                            <a:latin typeface="Cambria Math" panose="02040503050406030204" pitchFamily="18" charset="0"/>
                          </a:rPr>
                          <m:t>𝜕</m:t>
                        </m:r>
                        <m:r>
                          <a:rPr lang="en-US" altLang="zh-CN" sz="2400" i="1">
                            <a:latin typeface="Cambria Math" panose="02040503050406030204" pitchFamily="18" charset="0"/>
                          </a:rPr>
                          <m:t>𝛼</m:t>
                        </m:r>
                      </m:den>
                    </m:f>
                    <m:r>
                      <a:rPr lang="en-US" altLang="zh-CN" sz="2400" b="0" i="1" smtClean="0">
                        <a:latin typeface="Cambria Math" panose="02040503050406030204" pitchFamily="18" charset="0"/>
                      </a:rPr>
                      <m:t>&gt;0</m:t>
                    </m:r>
                  </m:oMath>
                </a14:m>
                <a:endParaRPr lang="en-US" altLang="zh-CN" sz="2400" b="0" dirty="0"/>
              </a:p>
              <a:p>
                <a:pPr lvl="1">
                  <a:buClr>
                    <a:srgbClr val="4775FF"/>
                  </a:buClr>
                  <a:defRPr/>
                </a:pPr>
                <a:endParaRPr lang="en-US" altLang="zh-CN" sz="2200" dirty="0"/>
              </a:p>
            </p:txBody>
          </p:sp>
        </mc:Choice>
        <mc:Fallback xmlns="">
          <p:sp>
            <p:nvSpPr>
              <p:cNvPr id="2" name="内容占位符 1">
                <a:extLst>
                  <a:ext uri="{FF2B5EF4-FFF2-40B4-BE49-F238E27FC236}">
                    <a16:creationId xmlns:a16="http://schemas.microsoft.com/office/drawing/2014/main" id="{74D54234-2220-1EF9-001F-B502E9B0A789}"/>
                  </a:ext>
                </a:extLst>
              </p:cNvPr>
              <p:cNvSpPr>
                <a:spLocks noGrp="1" noRot="1" noChangeAspect="1" noMove="1" noResize="1" noEditPoints="1" noAdjustHandles="1" noChangeArrowheads="1" noChangeShapeType="1" noTextEdit="1"/>
              </p:cNvSpPr>
              <p:nvPr>
                <p:ph idx="1"/>
              </p:nvPr>
            </p:nvSpPr>
            <p:spPr>
              <a:blipFill>
                <a:blip r:embed="rId2"/>
                <a:stretch>
                  <a:fillRect l="-1091" t="-1438" r="-13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44F7CE59-4166-10FA-504E-CD80D5C44549}"/>
                  </a:ext>
                </a:extLst>
              </p:cNvPr>
              <p:cNvSpPr>
                <a:spLocks noGrp="1"/>
              </p:cNvSpPr>
              <p:nvPr>
                <p:ph type="title"/>
              </p:nvPr>
            </p:nvSpPr>
            <p:spPr/>
            <p:txBody>
              <a:bodyPr/>
              <a:lstStyle/>
              <a:p>
                <a14:m>
                  <m:oMath xmlns:m="http://schemas.openxmlformats.org/officeDocument/2006/math">
                    <m:r>
                      <a:rPr lang="zh-CN" altLang="en-US" b="0" i="1" smtClean="0">
                        <a:latin typeface="Cambria Math" panose="02040503050406030204" pitchFamily="18" charset="0"/>
                      </a:rPr>
                      <m:t>最佳债务水平</m:t>
                    </m:r>
                  </m:oMath>
                </a14:m>
                <a:r>
                  <a:rPr lang="zh-CN" altLang="en-US" dirty="0"/>
                  <a:t>和</a:t>
                </a:r>
                <a:r>
                  <a:rPr lang="en-US" altLang="zh-CN" dirty="0"/>
                  <a:t>MM</a:t>
                </a:r>
                <a:r>
                  <a:rPr lang="zh-CN" altLang="en-US" dirty="0"/>
                  <a:t>定理</a:t>
                </a:r>
              </a:p>
            </p:txBody>
          </p:sp>
        </mc:Choice>
        <mc:Fallback xmlns="">
          <p:sp>
            <p:nvSpPr>
              <p:cNvPr id="3" name="标题 2">
                <a:extLst>
                  <a:ext uri="{FF2B5EF4-FFF2-40B4-BE49-F238E27FC236}">
                    <a16:creationId xmlns:a16="http://schemas.microsoft.com/office/drawing/2014/main" id="{44F7CE59-4166-10FA-504E-CD80D5C44549}"/>
                  </a:ext>
                </a:extLst>
              </p:cNvPr>
              <p:cNvSpPr>
                <a:spLocks noGrp="1" noRot="1" noChangeAspect="1" noMove="1" noResize="1" noEditPoints="1" noAdjustHandles="1" noChangeArrowheads="1" noChangeShapeType="1" noTextEdit="1"/>
              </p:cNvSpPr>
              <p:nvPr>
                <p:ph type="title"/>
              </p:nvPr>
            </p:nvSpPr>
            <p:spPr>
              <a:blipFill>
                <a:blip r:embed="rId3"/>
                <a:stretch>
                  <a:fillRect b="-2413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E9CECDC-77E5-F0AD-C695-4F52C29E087C}"/>
              </a:ext>
            </a:extLst>
          </p:cNvPr>
          <p:cNvSpPr>
            <a:spLocks noGrp="1"/>
          </p:cNvSpPr>
          <p:nvPr>
            <p:ph type="sldNum" sz="quarter" idx="12"/>
          </p:nvPr>
        </p:nvSpPr>
        <p:spPr/>
        <p:txBody>
          <a:bodyPr/>
          <a:lstStyle/>
          <a:p>
            <a:fld id="{33F76F35-AAFA-43DC-88AC-ECF00D2327C3}" type="slidenum">
              <a:rPr lang="zh-CN" altLang="en-US" smtClean="0"/>
              <a:t>15</a:t>
            </a:fld>
            <a:endParaRPr lang="zh-CN" altLang="en-US"/>
          </a:p>
        </p:txBody>
      </p:sp>
    </p:spTree>
    <p:extLst>
      <p:ext uri="{BB962C8B-B14F-4D97-AF65-F5344CB8AC3E}">
        <p14:creationId xmlns:p14="http://schemas.microsoft.com/office/powerpoint/2010/main" val="144677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FE3E31B-8523-ED29-5C3F-AED6C957FEBD}"/>
                  </a:ext>
                </a:extLst>
              </p:cNvPr>
              <p:cNvSpPr>
                <a:spLocks noGrp="1"/>
              </p:cNvSpPr>
              <p:nvPr>
                <p:ph idx="1"/>
              </p:nvPr>
            </p:nvSpPr>
            <p:spPr/>
            <p:txBody>
              <a:bodyPr>
                <a:normAutofit/>
              </a:bodyPr>
              <a:lstStyle/>
              <a:p>
                <a:r>
                  <a:rPr lang="zh-CN" altLang="en-US" dirty="0"/>
                  <a:t>命题</a:t>
                </a:r>
                <a:r>
                  <a:rPr lang="en-US" altLang="zh-CN" dirty="0"/>
                  <a:t>4</a:t>
                </a:r>
                <a:r>
                  <a:rPr lang="zh-CN" altLang="en-US" dirty="0"/>
                  <a:t>：对于</a:t>
                </a:r>
                <a14:m>
                  <m:oMath xmlns:m="http://schemas.openxmlformats.org/officeDocument/2006/math">
                    <m:r>
                      <a:rPr lang="en-US" altLang="zh-CN" b="0" i="1" smtClean="0">
                        <a:latin typeface="Cambria Math" panose="02040503050406030204" pitchFamily="18" charset="0"/>
                      </a:rPr>
                      <m:t>𝜇</m:t>
                    </m:r>
                  </m:oMath>
                </a14:m>
                <a:r>
                  <a:rPr lang="zh-CN" altLang="en-US" dirty="0"/>
                  <a:t>的任何水平，较大的项目方差</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dirty="0"/>
                  <a:t>意味着较低的最优债务</a:t>
                </a:r>
                <a:endParaRPr lang="en-US" altLang="zh-CN" dirty="0"/>
              </a:p>
              <a:p>
                <a:pPr lvl="1"/>
                <a:r>
                  <a:rPr lang="zh-CN" altLang="en-US" dirty="0"/>
                  <a:t>证明：将</a:t>
                </a:r>
                <a:r>
                  <a:rPr lang="en-US" altLang="zh-CN" dirty="0"/>
                  <a:t>(19)</a:t>
                </a:r>
                <a:r>
                  <a:rPr lang="zh-CN" altLang="en-US" dirty="0"/>
                  <a:t>关于</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dirty="0"/>
                  <a:t>)</a:t>
                </a:r>
                <a:r>
                  <a:rPr lang="zh-CN" altLang="en-US" dirty="0"/>
                  <a:t>微分，得到</a:t>
                </a:r>
                <a:endParaRPr lang="en-US" altLang="zh-CN" dirty="0"/>
              </a:p>
              <a:p>
                <a:pPr marL="505440" lvl="1"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𝑑𝐷</m:t>
                          </m:r>
                        </m:num>
                        <m:den>
                          <m:r>
                            <a:rPr lang="en-US" altLang="zh-CN" b="0" i="1" smtClean="0">
                              <a:latin typeface="Cambria Math" panose="02040503050406030204" pitchFamily="18" charset="0"/>
                            </a:rPr>
                            <m:t>𝑑𝑍</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𝐷</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𝛼</m:t>
                              </m:r>
                            </m:den>
                          </m:f>
                        </m:e>
                      </m:d>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𝛼</m:t>
                              </m:r>
                            </m:num>
                            <m:den>
                              <m:r>
                                <a:rPr lang="en-US" altLang="zh-CN" b="0" i="1" smtClean="0">
                                  <a:latin typeface="Cambria Math" panose="02040503050406030204" pitchFamily="18" charset="0"/>
                                </a:rPr>
                                <m:t>𝑑𝑍</m:t>
                              </m:r>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𝐷</m:t>
                          </m:r>
                        </m:num>
                        <m:den>
                          <m:r>
                            <a:rPr lang="zh-CN" altLang="en-US" i="1">
                              <a:latin typeface="Cambria Math" panose="02040503050406030204" pitchFamily="18" charset="0"/>
                            </a:rPr>
                            <m:t>𝜕</m:t>
                          </m:r>
                          <m:r>
                            <a:rPr lang="en-US" altLang="zh-CN" b="0" i="1" smtClean="0">
                              <a:latin typeface="Cambria Math" panose="02040503050406030204" pitchFamily="18" charset="0"/>
                            </a:rPr>
                            <m:t>𝑍</m:t>
                          </m:r>
                        </m:den>
                      </m:f>
                    </m:oMath>
                  </m:oMathPara>
                </a14:m>
                <a:endParaRPr lang="en-US" altLang="zh-CN" dirty="0"/>
              </a:p>
              <a:p>
                <a:pPr marL="50544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𝐷</m:t>
                              </m:r>
                            </m:num>
                            <m:den>
                              <m:r>
                                <a:rPr lang="zh-CN" altLang="en-US" i="1">
                                  <a:latin typeface="Cambria Math" panose="02040503050406030204" pitchFamily="18" charset="0"/>
                                </a:rPr>
                                <m:t>𝜕</m:t>
                              </m:r>
                              <m:r>
                                <a:rPr lang="en-US" altLang="zh-CN" i="1">
                                  <a:latin typeface="Cambria Math" panose="02040503050406030204" pitchFamily="18" charset="0"/>
                                </a:rPr>
                                <m:t>𝛼</m:t>
                              </m:r>
                            </m:den>
                          </m:f>
                        </m:e>
                      </m:d>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i="1">
                                  <a:latin typeface="Cambria Math" panose="02040503050406030204" pitchFamily="18" charset="0"/>
                                </a:rPr>
                                <m:t>𝛼</m:t>
                              </m:r>
                            </m:num>
                            <m:den>
                              <m:r>
                                <a:rPr lang="en-US" altLang="zh-CN" i="1">
                                  <a:latin typeface="Cambria Math" panose="02040503050406030204" pitchFamily="18" charset="0"/>
                                </a:rPr>
                                <m:t>𝑑𝑍</m:t>
                              </m:r>
                            </m:den>
                          </m:f>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𝛼</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𝛼</m:t>
                      </m:r>
                    </m:oMath>
                  </m:oMathPara>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𝐷</m:t>
                        </m:r>
                      </m:num>
                      <m:den>
                        <m:r>
                          <a:rPr lang="zh-CN" altLang="en-US" i="1">
                            <a:latin typeface="Cambria Math" panose="02040503050406030204" pitchFamily="18" charset="0"/>
                          </a:rPr>
                          <m:t>𝜕</m:t>
                        </m:r>
                        <m:r>
                          <a:rPr lang="en-US" altLang="zh-CN" i="1">
                            <a:latin typeface="Cambria Math" panose="02040503050406030204" pitchFamily="18" charset="0"/>
                          </a:rPr>
                          <m:t>𝛼</m:t>
                        </m:r>
                      </m:den>
                    </m:f>
                    <m:r>
                      <a:rPr lang="en-US" altLang="zh-CN" b="0" i="1" smtClean="0">
                        <a:latin typeface="Cambria Math" panose="02040503050406030204" pitchFamily="18" charset="0"/>
                      </a:rPr>
                      <m:t>&gt;0</m:t>
                    </m:r>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i="1">
                            <a:latin typeface="Cambria Math" panose="02040503050406030204" pitchFamily="18" charset="0"/>
                          </a:rPr>
                          <m:t>𝛼</m:t>
                        </m:r>
                      </m:num>
                      <m:den>
                        <m:r>
                          <a:rPr lang="en-US" altLang="zh-CN" i="1">
                            <a:latin typeface="Cambria Math" panose="02040503050406030204" pitchFamily="18" charset="0"/>
                          </a:rPr>
                          <m:t>𝑑𝑍</m:t>
                        </m:r>
                      </m:den>
                    </m:f>
                    <m:r>
                      <a:rPr lang="en-US" altLang="zh-CN" b="0" i="1" smtClean="0">
                        <a:latin typeface="Cambria Math" panose="02040503050406030204" pitchFamily="18" charset="0"/>
                      </a:rPr>
                      <m:t>&lt;0</m:t>
                    </m:r>
                  </m:oMath>
                </a14:m>
                <a:r>
                  <a:rPr lang="zh-CN" altLang="en-US" dirty="0"/>
                  <a:t>，</a:t>
                </a:r>
                <a14:m>
                  <m:oMath xmlns:m="http://schemas.openxmlformats.org/officeDocument/2006/math">
                    <m:r>
                      <a:rPr lang="en-US" altLang="zh-CN" b="0" i="1" dirty="0" smtClean="0">
                        <a:latin typeface="Cambria Math" panose="02040503050406030204" pitchFamily="18" charset="0"/>
                      </a:rPr>
                      <m:t>𝛼</m:t>
                    </m:r>
                    <m:r>
                      <a:rPr lang="en-US" altLang="zh-CN" b="0" i="1" dirty="0" smtClean="0">
                        <a:latin typeface="Cambria Math" panose="02040503050406030204" pitchFamily="18" charset="0"/>
                      </a:rPr>
                      <m:t>&gt;0</m:t>
                    </m:r>
                    <m:r>
                      <a:rPr lang="zh-CN" altLang="en-US" i="1" dirty="0">
                        <a:latin typeface="Cambria Math" panose="02040503050406030204" pitchFamily="18" charset="0"/>
                      </a:rPr>
                      <m:t>，</m:t>
                    </m:r>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e>
                        </m:func>
                        <m:r>
                          <a:rPr lang="en-US" altLang="zh-CN" i="1">
                            <a:latin typeface="Cambria Math" panose="02040503050406030204" pitchFamily="18" charset="0"/>
                          </a:rPr>
                          <m:t>+</m:t>
                        </m:r>
                        <m:r>
                          <a:rPr lang="en-US" altLang="zh-CN" i="1">
                            <a:latin typeface="Cambria Math" panose="02040503050406030204" pitchFamily="18" charset="0"/>
                          </a:rPr>
                          <m:t>𝛼</m:t>
                        </m:r>
                      </m:e>
                    </m:d>
                    <m:r>
                      <a:rPr lang="en-US" altLang="zh-CN" b="0" i="1" smtClean="0">
                        <a:latin typeface="Cambria Math" panose="02040503050406030204" pitchFamily="18" charset="0"/>
                      </a:rPr>
                      <m:t>&lt;0</m:t>
                    </m:r>
                    <m:r>
                      <a:rPr lang="zh-CN" altLang="en-US" i="1">
                        <a:latin typeface="Cambria Math" panose="02040503050406030204" pitchFamily="18" charset="0"/>
                      </a:rPr>
                      <m:t>，</m:t>
                    </m:r>
                  </m:oMath>
                </a14:m>
                <a:r>
                  <a:rPr lang="zh-CN" altLang="en-US" dirty="0"/>
                  <a:t>因此</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𝑑𝐷</m:t>
                        </m:r>
                      </m:num>
                      <m:den>
                        <m:r>
                          <a:rPr lang="en-US" altLang="zh-CN" i="1">
                            <a:latin typeface="Cambria Math" panose="02040503050406030204" pitchFamily="18" charset="0"/>
                          </a:rPr>
                          <m:t>𝑑𝑍</m:t>
                        </m:r>
                      </m:den>
                    </m:f>
                    <m:r>
                      <a:rPr lang="en-US" altLang="zh-CN" b="0" i="1" smtClean="0">
                        <a:latin typeface="Cambria Math" panose="02040503050406030204" pitchFamily="18" charset="0"/>
                      </a:rPr>
                      <m:t>&lt;0</m:t>
                    </m:r>
                  </m:oMath>
                </a14:m>
                <a:endParaRPr lang="en-US" altLang="zh-CN" dirty="0"/>
              </a:p>
              <a:p>
                <a:pPr lvl="1"/>
                <a:r>
                  <a:rPr lang="zh-CN" altLang="en-US" dirty="0"/>
                  <a:t>独立于可能的破产成本，具有较高风险回报的公司将具有较低的最优债务水平</a:t>
                </a:r>
                <a:endParaRPr lang="en-US" altLang="zh-CN" dirty="0"/>
              </a:p>
              <a:p>
                <a:pPr marL="505440" lvl="1" indent="0">
                  <a:buNone/>
                </a:pPr>
                <a:endParaRPr lang="zh-CN" altLang="en-US" dirty="0"/>
              </a:p>
            </p:txBody>
          </p:sp>
        </mc:Choice>
        <mc:Fallback xmlns="">
          <p:sp>
            <p:nvSpPr>
              <p:cNvPr id="2" name="内容占位符 1">
                <a:extLst>
                  <a:ext uri="{FF2B5EF4-FFF2-40B4-BE49-F238E27FC236}">
                    <a16:creationId xmlns:a16="http://schemas.microsoft.com/office/drawing/2014/main" id="{9FE3E31B-8523-ED29-5C3F-AED6C957FEBD}"/>
                  </a:ext>
                </a:extLst>
              </p:cNvPr>
              <p:cNvSpPr>
                <a:spLocks noGrp="1" noRot="1" noChangeAspect="1" noMove="1" noResize="1" noEditPoints="1" noAdjustHandles="1" noChangeArrowheads="1" noChangeShapeType="1" noTextEdit="1"/>
              </p:cNvSpPr>
              <p:nvPr>
                <p:ph idx="1"/>
              </p:nvPr>
            </p:nvSpPr>
            <p:spPr>
              <a:blipFill>
                <a:blip r:embed="rId2"/>
                <a:stretch>
                  <a:fillRect l="-1212" t="-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57695C8E-F93A-B759-866D-EA4F80779C8B}"/>
                  </a:ext>
                </a:extLst>
              </p:cNvPr>
              <p:cNvSpPr>
                <a:spLocks noGrp="1"/>
              </p:cNvSpPr>
              <p:nvPr>
                <p:ph type="title"/>
              </p:nvPr>
            </p:nvSpPr>
            <p:spPr/>
            <p:txBody>
              <a:bodyPr/>
              <a:lstStyle/>
              <a:p>
                <a14:m>
                  <m:oMath xmlns:m="http://schemas.openxmlformats.org/officeDocument/2006/math">
                    <m:r>
                      <a:rPr lang="zh-CN" altLang="en-US" i="1">
                        <a:latin typeface="Cambria Math" panose="02040503050406030204" pitchFamily="18" charset="0"/>
                      </a:rPr>
                      <m:t>最佳债务水平</m:t>
                    </m:r>
                  </m:oMath>
                </a14:m>
                <a:r>
                  <a:rPr lang="zh-CN" altLang="en-US" dirty="0"/>
                  <a:t>和</a:t>
                </a:r>
                <a:r>
                  <a:rPr lang="en-US" altLang="zh-CN" dirty="0"/>
                  <a:t>MM</a:t>
                </a:r>
                <a:r>
                  <a:rPr lang="zh-CN" altLang="en-US" dirty="0"/>
                  <a:t>定理</a:t>
                </a:r>
              </a:p>
            </p:txBody>
          </p:sp>
        </mc:Choice>
        <mc:Fallback xmlns="">
          <p:sp>
            <p:nvSpPr>
              <p:cNvPr id="3" name="标题 2">
                <a:extLst>
                  <a:ext uri="{FF2B5EF4-FFF2-40B4-BE49-F238E27FC236}">
                    <a16:creationId xmlns:a16="http://schemas.microsoft.com/office/drawing/2014/main" id="{57695C8E-F93A-B759-866D-EA4F80779C8B}"/>
                  </a:ext>
                </a:extLst>
              </p:cNvPr>
              <p:cNvSpPr>
                <a:spLocks noGrp="1" noRot="1" noChangeAspect="1" noMove="1" noResize="1" noEditPoints="1" noAdjustHandles="1" noChangeArrowheads="1" noChangeShapeType="1" noTextEdit="1"/>
              </p:cNvSpPr>
              <p:nvPr>
                <p:ph type="title"/>
              </p:nvPr>
            </p:nvSpPr>
            <p:spPr>
              <a:blipFill>
                <a:blip r:embed="rId3"/>
                <a:stretch>
                  <a:fillRect b="-2413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27395EF-0B81-EF79-73D0-C64D220FBFD3}"/>
              </a:ext>
            </a:extLst>
          </p:cNvPr>
          <p:cNvSpPr>
            <a:spLocks noGrp="1"/>
          </p:cNvSpPr>
          <p:nvPr>
            <p:ph type="sldNum" sz="quarter" idx="12"/>
          </p:nvPr>
        </p:nvSpPr>
        <p:spPr/>
        <p:txBody>
          <a:bodyPr/>
          <a:lstStyle/>
          <a:p>
            <a:fld id="{33F76F35-AAFA-43DC-88AC-ECF00D2327C3}" type="slidenum">
              <a:rPr lang="zh-CN" altLang="en-US" smtClean="0"/>
              <a:t>16</a:t>
            </a:fld>
            <a:endParaRPr lang="zh-CN" altLang="en-US"/>
          </a:p>
        </p:txBody>
      </p:sp>
    </p:spTree>
    <p:extLst>
      <p:ext uri="{BB962C8B-B14F-4D97-AF65-F5344CB8AC3E}">
        <p14:creationId xmlns:p14="http://schemas.microsoft.com/office/powerpoint/2010/main" val="77492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966AE06-B8DA-9965-9ADA-8B631C415243}"/>
                  </a:ext>
                </a:extLst>
              </p:cNvPr>
              <p:cNvSpPr>
                <a:spLocks noGrp="1"/>
              </p:cNvSpPr>
              <p:nvPr>
                <p:ph idx="1"/>
              </p:nvPr>
            </p:nvSpPr>
            <p:spPr/>
            <p:txBody>
              <a:bodyPr/>
              <a:lstStyle/>
              <a:p>
                <a:r>
                  <a:rPr lang="zh-CN" altLang="en-US" dirty="0"/>
                  <a:t>考虑相似项目的价值</a:t>
                </a:r>
                <a14:m>
                  <m:oMath xmlns:m="http://schemas.openxmlformats.org/officeDocument/2006/math">
                    <m:r>
                      <a:rPr lang="en-US" altLang="zh-CN" b="0" i="1" smtClean="0">
                        <a:latin typeface="Cambria Math" panose="02040503050406030204" pitchFamily="18" charset="0"/>
                      </a:rPr>
                      <m:t>𝑉</m:t>
                    </m:r>
                  </m:oMath>
                </a14:m>
                <a:r>
                  <a:rPr lang="zh-CN" altLang="en-US" dirty="0"/>
                  <a:t>和</a:t>
                </a:r>
                <a14:m>
                  <m:oMath xmlns:m="http://schemas.openxmlformats.org/officeDocument/2006/math">
                    <m:r>
                      <a:rPr lang="en-US" altLang="zh-CN" b="0" i="1" dirty="0" smtClean="0">
                        <a:latin typeface="Cambria Math" panose="02040503050406030204" pitchFamily="18" charset="0"/>
                      </a:rPr>
                      <m:t>𝐷</m:t>
                    </m:r>
                  </m:oMath>
                </a14:m>
                <a:r>
                  <a:rPr lang="zh-CN" altLang="en-US" dirty="0"/>
                  <a:t>的关系</a:t>
                </a:r>
                <a:endParaRPr lang="en-US" altLang="zh-CN" dirty="0"/>
              </a:p>
              <a:p>
                <a:pPr lvl="1"/>
                <a:r>
                  <a:rPr lang="zh-CN" altLang="en-US" dirty="0"/>
                  <a:t>信息对称的</a:t>
                </a:r>
                <a:r>
                  <a:rPr lang="en-US" altLang="zh-CN" dirty="0"/>
                  <a:t>MM</a:t>
                </a:r>
                <a:r>
                  <a:rPr lang="zh-CN" altLang="en-US" dirty="0"/>
                  <a:t>定理中，</a:t>
                </a:r>
                <a:r>
                  <a:rPr lang="en-US" altLang="zh-CN" b="0" dirty="0"/>
                  <a:t> </a:t>
                </a:r>
                <a14:m>
                  <m:oMath xmlns:m="http://schemas.openxmlformats.org/officeDocument/2006/math">
                    <m:r>
                      <a:rPr lang="en-US" altLang="zh-CN" b="0" i="1" dirty="0" smtClean="0">
                        <a:latin typeface="Cambria Math" panose="02040503050406030204" pitchFamily="18" charset="0"/>
                      </a:rPr>
                      <m:t>𝐷</m:t>
                    </m:r>
                  </m:oMath>
                </a14:m>
                <a:r>
                  <a:rPr lang="zh-CN" altLang="en-US" b="0" dirty="0"/>
                  <a:t>的变化不会改变项目的预期回报，资本结构无关紧要</a:t>
                </a:r>
                <a:endParaRPr lang="en-US" altLang="zh-CN" b="0" dirty="0"/>
              </a:p>
              <a:p>
                <a:pPr lvl="1"/>
                <a:r>
                  <a:rPr lang="zh-CN" altLang="en-US" dirty="0"/>
                  <a:t>在信息不对称的市场中，</a:t>
                </a:r>
                <a14:m>
                  <m:oMath xmlns:m="http://schemas.openxmlformats.org/officeDocument/2006/math">
                    <m:r>
                      <a:rPr lang="en-US" altLang="zh-CN" b="0" i="1" smtClean="0">
                        <a:latin typeface="Cambria Math" panose="02040503050406030204" pitchFamily="18" charset="0"/>
                      </a:rPr>
                      <m:t>𝛼</m:t>
                    </m:r>
                  </m:oMath>
                </a14:m>
                <a:r>
                  <a:rPr lang="zh-CN" altLang="en-US" b="0" dirty="0"/>
                  <a:t>可被观察到，</a:t>
                </a:r>
                <a14:m>
                  <m:oMath xmlns:m="http://schemas.openxmlformats.org/officeDocument/2006/math">
                    <m:r>
                      <a:rPr lang="en-US" altLang="zh-CN" b="0" i="1" smtClean="0">
                        <a:latin typeface="Cambria Math" panose="02040503050406030204" pitchFamily="18" charset="0"/>
                      </a:rPr>
                      <m:t>𝛼</m:t>
                    </m:r>
                  </m:oMath>
                </a14:m>
                <a:r>
                  <a:rPr lang="zh-CN" altLang="en-US" b="0" dirty="0"/>
                  <a:t>不变时</a:t>
                </a:r>
                <a14:m>
                  <m:oMath xmlns:m="http://schemas.openxmlformats.org/officeDocument/2006/math">
                    <m:r>
                      <a:rPr lang="en-US" altLang="zh-CN" i="1" dirty="0">
                        <a:latin typeface="Cambria Math" panose="02040503050406030204" pitchFamily="18" charset="0"/>
                      </a:rPr>
                      <m:t>𝐷</m:t>
                    </m:r>
                    <m:r>
                      <a:rPr lang="zh-CN" altLang="en-US" i="1" dirty="0" smtClean="0">
                        <a:latin typeface="Cambria Math" panose="02040503050406030204" pitchFamily="18" charset="0"/>
                      </a:rPr>
                      <m:t>的</m:t>
                    </m:r>
                  </m:oMath>
                </a14:m>
                <a:r>
                  <a:rPr lang="zh-CN" altLang="en-US" b="0" dirty="0"/>
                  <a:t>变化也不会改变预期回报，资本结构也将无关紧要</a:t>
                </a:r>
                <a:endParaRPr lang="en-US" altLang="zh-CN" b="0" dirty="0"/>
              </a:p>
              <a:p>
                <a:pPr lvl="1"/>
                <a:r>
                  <a:rPr lang="zh-CN" altLang="en-US" b="0" dirty="0"/>
                  <a:t>在给定小额交易成本时，观察到的</a:t>
                </a:r>
                <a14:m>
                  <m:oMath xmlns:m="http://schemas.openxmlformats.org/officeDocument/2006/math">
                    <m:r>
                      <a:rPr lang="en-US" altLang="zh-CN" b="0" i="1" smtClean="0">
                        <a:latin typeface="Cambria Math" panose="02040503050406030204" pitchFamily="18" charset="0"/>
                      </a:rPr>
                      <m:t>𝐷</m:t>
                    </m:r>
                  </m:oMath>
                </a14:m>
                <a:r>
                  <a:rPr lang="zh-CN" altLang="en-US" b="0" dirty="0"/>
                  <a:t>将与</a:t>
                </a:r>
                <a14:m>
                  <m:oMath xmlns:m="http://schemas.openxmlformats.org/officeDocument/2006/math">
                    <m:r>
                      <a:rPr lang="en-US" altLang="zh-CN" b="0" i="1" smtClean="0">
                        <a:latin typeface="Cambria Math" panose="02040503050406030204" pitchFamily="18" charset="0"/>
                      </a:rPr>
                      <m:t>𝛼</m:t>
                    </m:r>
                  </m:oMath>
                </a14:m>
                <a:r>
                  <a:rPr lang="zh-CN" altLang="en-US" b="0" dirty="0"/>
                  <a:t>相关，</a:t>
                </a:r>
                <a:r>
                  <a:rPr lang="en-US" altLang="zh-CN" dirty="0"/>
                  <a:t> </a:t>
                </a:r>
                <a14:m>
                  <m:oMath xmlns:m="http://schemas.openxmlformats.org/officeDocument/2006/math">
                    <m:r>
                      <a:rPr lang="en-US" altLang="zh-CN" i="1">
                        <a:latin typeface="Cambria Math" panose="02040503050406030204" pitchFamily="18" charset="0"/>
                      </a:rPr>
                      <m:t>𝛼</m:t>
                    </m:r>
                  </m:oMath>
                </a14:m>
                <a:r>
                  <a:rPr lang="zh-CN" altLang="en-US" b="0" dirty="0"/>
                  <a:t>的变化引起预期回报变化，从而市场价值变化。</a:t>
                </a:r>
                <a:r>
                  <a:rPr lang="zh-CN" altLang="en-US" dirty="0"/>
                  <a:t>因此，</a:t>
                </a:r>
                <a14:m>
                  <m:oMath xmlns:m="http://schemas.openxmlformats.org/officeDocument/2006/math">
                    <m:r>
                      <a:rPr lang="en-US" altLang="zh-CN" b="0" i="1" smtClean="0">
                        <a:latin typeface="Cambria Math" panose="02040503050406030204" pitchFamily="18" charset="0"/>
                      </a:rPr>
                      <m:t>𝑉</m:t>
                    </m:r>
                  </m:oMath>
                </a14:m>
                <a:r>
                  <a:rPr lang="zh-CN" altLang="en-US" dirty="0"/>
                  <a:t>和</a:t>
                </a:r>
                <a14:m>
                  <m:oMath xmlns:m="http://schemas.openxmlformats.org/officeDocument/2006/math">
                    <m:r>
                      <a:rPr lang="en-US" altLang="zh-CN" b="0" i="1" dirty="0" smtClean="0">
                        <a:latin typeface="Cambria Math" panose="02040503050406030204" pitchFamily="18" charset="0"/>
                      </a:rPr>
                      <m:t>𝐷</m:t>
                    </m:r>
                  </m:oMath>
                </a14:m>
                <a:r>
                  <a:rPr lang="zh-CN" altLang="en-US" b="0" dirty="0"/>
                  <a:t>之间存在统计而非因果关系</a:t>
                </a:r>
                <a:endParaRPr lang="en-US" altLang="zh-CN" b="0" dirty="0"/>
              </a:p>
              <a:p>
                <a:pPr lvl="1"/>
                <a:r>
                  <a:rPr lang="zh-CN" altLang="en-US" dirty="0"/>
                  <a:t>如果交易成本足够高，</a:t>
                </a:r>
                <a14:m>
                  <m:oMath xmlns:m="http://schemas.openxmlformats.org/officeDocument/2006/math">
                    <m:r>
                      <a:rPr lang="en-US" altLang="zh-CN" b="0" i="1" dirty="0" smtClean="0">
                        <a:latin typeface="Cambria Math" panose="02040503050406030204" pitchFamily="18" charset="0"/>
                      </a:rPr>
                      <m:t>𝐷</m:t>
                    </m:r>
                  </m:oMath>
                </a14:m>
                <a:r>
                  <a:rPr lang="zh-CN" altLang="en-US" dirty="0"/>
                  <a:t>本身可作为</a:t>
                </a:r>
                <a14:m>
                  <m:oMath xmlns:m="http://schemas.openxmlformats.org/officeDocument/2006/math">
                    <m:r>
                      <a:rPr lang="en-US" altLang="zh-CN" b="0" i="1" smtClean="0">
                        <a:latin typeface="Cambria Math" panose="02040503050406030204" pitchFamily="18" charset="0"/>
                      </a:rPr>
                      <m:t>𝜇</m:t>
                    </m:r>
                  </m:oMath>
                </a14:m>
                <a:r>
                  <a:rPr lang="zh-CN" altLang="en-US" dirty="0"/>
                  <a:t>的信号，也是公司价值的信号</a:t>
                </a:r>
                <a:endParaRPr lang="en-US" altLang="zh-CN" dirty="0"/>
              </a:p>
              <a:p>
                <a:pPr lvl="1"/>
                <a:endParaRPr lang="zh-CN" altLang="en-US" dirty="0"/>
              </a:p>
            </p:txBody>
          </p:sp>
        </mc:Choice>
        <mc:Fallback xmlns="">
          <p:sp>
            <p:nvSpPr>
              <p:cNvPr id="2" name="内容占位符 1">
                <a:extLst>
                  <a:ext uri="{FF2B5EF4-FFF2-40B4-BE49-F238E27FC236}">
                    <a16:creationId xmlns:a16="http://schemas.microsoft.com/office/drawing/2014/main" id="{6966AE06-B8DA-9965-9ADA-8B631C415243}"/>
                  </a:ext>
                </a:extLst>
              </p:cNvPr>
              <p:cNvSpPr>
                <a:spLocks noGrp="1" noRot="1" noChangeAspect="1" noMove="1" noResize="1" noEditPoints="1" noAdjustHandles="1" noChangeArrowheads="1" noChangeShapeType="1" noTextEdit="1"/>
              </p:cNvSpPr>
              <p:nvPr>
                <p:ph idx="1"/>
              </p:nvPr>
            </p:nvSpPr>
            <p:spPr>
              <a:blipFill>
                <a:blip r:embed="rId2"/>
                <a:stretch>
                  <a:fillRect l="-1212" t="-1569" r="-1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A7A3763F-1D6D-70E6-7371-CB8921608C47}"/>
                  </a:ext>
                </a:extLst>
              </p:cNvPr>
              <p:cNvSpPr>
                <a:spLocks noGrp="1"/>
              </p:cNvSpPr>
              <p:nvPr>
                <p:ph type="title"/>
              </p:nvPr>
            </p:nvSpPr>
            <p:spPr/>
            <p:txBody>
              <a:bodyPr/>
              <a:lstStyle/>
              <a:p>
                <a14:m>
                  <m:oMath xmlns:m="http://schemas.openxmlformats.org/officeDocument/2006/math">
                    <m:r>
                      <a:rPr lang="zh-CN" altLang="en-US" i="1">
                        <a:latin typeface="Cambria Math" panose="02040503050406030204" pitchFamily="18" charset="0"/>
                      </a:rPr>
                      <m:t>最佳债务水平</m:t>
                    </m:r>
                  </m:oMath>
                </a14:m>
                <a:r>
                  <a:rPr lang="zh-CN" altLang="en-US" dirty="0"/>
                  <a:t>和</a:t>
                </a:r>
                <a:r>
                  <a:rPr lang="en-US" altLang="zh-CN" dirty="0"/>
                  <a:t>MM</a:t>
                </a:r>
                <a:r>
                  <a:rPr lang="zh-CN" altLang="en-US" dirty="0"/>
                  <a:t>定理</a:t>
                </a:r>
              </a:p>
            </p:txBody>
          </p:sp>
        </mc:Choice>
        <mc:Fallback xmlns="">
          <p:sp>
            <p:nvSpPr>
              <p:cNvPr id="3" name="标题 2">
                <a:extLst>
                  <a:ext uri="{FF2B5EF4-FFF2-40B4-BE49-F238E27FC236}">
                    <a16:creationId xmlns:a16="http://schemas.microsoft.com/office/drawing/2014/main" id="{A7A3763F-1D6D-70E6-7371-CB8921608C47}"/>
                  </a:ext>
                </a:extLst>
              </p:cNvPr>
              <p:cNvSpPr>
                <a:spLocks noGrp="1" noRot="1" noChangeAspect="1" noMove="1" noResize="1" noEditPoints="1" noAdjustHandles="1" noChangeArrowheads="1" noChangeShapeType="1" noTextEdit="1"/>
              </p:cNvSpPr>
              <p:nvPr>
                <p:ph type="title"/>
              </p:nvPr>
            </p:nvSpPr>
            <p:spPr>
              <a:blipFill>
                <a:blip r:embed="rId3"/>
                <a:stretch>
                  <a:fillRect b="-2413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29E54BE-2E41-B0CD-4C32-6F2B2FE54CA6}"/>
              </a:ext>
            </a:extLst>
          </p:cNvPr>
          <p:cNvSpPr>
            <a:spLocks noGrp="1"/>
          </p:cNvSpPr>
          <p:nvPr>
            <p:ph type="sldNum" sz="quarter" idx="12"/>
          </p:nvPr>
        </p:nvSpPr>
        <p:spPr/>
        <p:txBody>
          <a:bodyPr/>
          <a:lstStyle/>
          <a:p>
            <a:fld id="{33F76F35-AAFA-43DC-88AC-ECF00D2327C3}" type="slidenum">
              <a:rPr lang="zh-CN" altLang="en-US" smtClean="0"/>
              <a:t>17</a:t>
            </a:fld>
            <a:endParaRPr lang="zh-CN" altLang="en-US"/>
          </a:p>
        </p:txBody>
      </p:sp>
    </p:spTree>
    <p:extLst>
      <p:ext uri="{BB962C8B-B14F-4D97-AF65-F5344CB8AC3E}">
        <p14:creationId xmlns:p14="http://schemas.microsoft.com/office/powerpoint/2010/main" val="56437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BD0BC6A-D793-F800-E0CE-03984975D10D}"/>
              </a:ext>
            </a:extLst>
          </p:cNvPr>
          <p:cNvSpPr>
            <a:spLocks noGrp="1"/>
          </p:cNvSpPr>
          <p:nvPr>
            <p:ph idx="1"/>
          </p:nvPr>
        </p:nvSpPr>
        <p:spPr/>
        <p:txBody>
          <a:bodyPr>
            <a:normAutofit fontScale="92500"/>
          </a:bodyPr>
          <a:lstStyle/>
          <a:p>
            <a:r>
              <a:rPr lang="zh-CN" altLang="en-US" dirty="0"/>
              <a:t>信息不对称可能是金融中介存在的主要原因</a:t>
            </a:r>
            <a:endParaRPr lang="en-US" altLang="zh-CN" dirty="0"/>
          </a:p>
          <a:p>
            <a:r>
              <a:rPr lang="zh-CN" altLang="en-US" dirty="0"/>
              <a:t>阻碍公司直接向投资者出售信息的两个问题</a:t>
            </a:r>
            <a:endParaRPr lang="en-US" altLang="zh-CN" dirty="0"/>
          </a:p>
          <a:p>
            <a:pPr lvl="1"/>
            <a:r>
              <a:rPr lang="zh-CN" altLang="en-US" dirty="0"/>
              <a:t>公司回报的独占性、信息的“公共利益”</a:t>
            </a:r>
            <a:endParaRPr lang="en-US" altLang="zh-CN" dirty="0"/>
          </a:p>
          <a:p>
            <a:pPr lvl="1"/>
            <a:r>
              <a:rPr lang="zh-CN" altLang="en-US" dirty="0"/>
              <a:t>信息的可信度，“二手车市场”</a:t>
            </a:r>
            <a:endParaRPr lang="en-US" altLang="zh-CN" b="0" dirty="0"/>
          </a:p>
          <a:p>
            <a:r>
              <a:rPr lang="zh-CN" altLang="en-US" dirty="0"/>
              <a:t>通过质量信号可以提高平均回报</a:t>
            </a:r>
            <a:endParaRPr lang="en-US" altLang="zh-CN" dirty="0"/>
          </a:p>
          <a:p>
            <a:r>
              <a:rPr lang="zh-CN" altLang="en-US" dirty="0"/>
              <a:t>大多数中介机构的资产具有较低的特定风险，意味着高杠杆率</a:t>
            </a:r>
            <a:endParaRPr lang="en-US" altLang="zh-CN" dirty="0"/>
          </a:p>
          <a:p>
            <a:r>
              <a:rPr lang="zh-CN" altLang="en-US" dirty="0"/>
              <a:t>金融中介存在的逻辑链</a:t>
            </a:r>
            <a:endParaRPr lang="en-US" altLang="zh-CN" dirty="0"/>
          </a:p>
          <a:p>
            <a:pPr lvl="1"/>
            <a:r>
              <a:rPr lang="zh-CN" altLang="en-US" dirty="0"/>
              <a:t>具有有利特征的风险卖方希望被识别，并与中介打交道</a:t>
            </a:r>
            <a:endParaRPr lang="en-US" altLang="zh-CN" dirty="0"/>
          </a:p>
          <a:p>
            <a:pPr lvl="1"/>
            <a:r>
              <a:rPr lang="zh-CN" altLang="en-US" dirty="0"/>
              <a:t>随着最佳风险的“剥离”，平均风险的价值降低，次佳风险的所有者与中介机构打交道。</a:t>
            </a:r>
            <a:endParaRPr lang="en-US" altLang="zh-CN" dirty="0"/>
          </a:p>
          <a:p>
            <a:pPr lvl="1"/>
            <a:r>
              <a:rPr lang="zh-CN" altLang="en-US" dirty="0"/>
              <a:t>所有类型风险的卖家都会卖给中介，除了风险最高的那群人</a:t>
            </a:r>
            <a:endParaRPr lang="en-US" altLang="zh-CN" dirty="0"/>
          </a:p>
          <a:p>
            <a:r>
              <a:rPr lang="zh-CN" altLang="en-US" dirty="0"/>
              <a:t>未解决问题：平衡状态下，是否存在最佳分类量</a:t>
            </a:r>
            <a:endParaRPr lang="en-US" altLang="zh-CN" dirty="0"/>
          </a:p>
        </p:txBody>
      </p:sp>
      <p:sp>
        <p:nvSpPr>
          <p:cNvPr id="3" name="标题 2">
            <a:extLst>
              <a:ext uri="{FF2B5EF4-FFF2-40B4-BE49-F238E27FC236}">
                <a16:creationId xmlns:a16="http://schemas.microsoft.com/office/drawing/2014/main" id="{9AC6FF6B-F6A7-5478-4714-B25F8CDA73E6}"/>
              </a:ext>
            </a:extLst>
          </p:cNvPr>
          <p:cNvSpPr>
            <a:spLocks noGrp="1"/>
          </p:cNvSpPr>
          <p:nvPr>
            <p:ph type="title"/>
          </p:nvPr>
        </p:nvSpPr>
        <p:spPr/>
        <p:txBody>
          <a:bodyPr/>
          <a:lstStyle/>
          <a:p>
            <a:r>
              <a:rPr lang="zh-CN" altLang="en-US" dirty="0"/>
              <a:t>信息和金融中介：一些初步想法</a:t>
            </a:r>
          </a:p>
        </p:txBody>
      </p:sp>
      <p:sp>
        <p:nvSpPr>
          <p:cNvPr id="4" name="灯片编号占位符 3">
            <a:extLst>
              <a:ext uri="{FF2B5EF4-FFF2-40B4-BE49-F238E27FC236}">
                <a16:creationId xmlns:a16="http://schemas.microsoft.com/office/drawing/2014/main" id="{6FDB051E-D6DB-77D2-4275-0C20B8D1EA24}"/>
              </a:ext>
            </a:extLst>
          </p:cNvPr>
          <p:cNvSpPr>
            <a:spLocks noGrp="1"/>
          </p:cNvSpPr>
          <p:nvPr>
            <p:ph type="sldNum" sz="quarter" idx="12"/>
          </p:nvPr>
        </p:nvSpPr>
        <p:spPr/>
        <p:txBody>
          <a:bodyPr/>
          <a:lstStyle/>
          <a:p>
            <a:fld id="{33F76F35-AAFA-43DC-88AC-ECF00D2327C3}" type="slidenum">
              <a:rPr lang="zh-CN" altLang="en-US" smtClean="0"/>
              <a:t>18</a:t>
            </a:fld>
            <a:endParaRPr lang="zh-CN" altLang="en-US"/>
          </a:p>
        </p:txBody>
      </p:sp>
    </p:spTree>
    <p:extLst>
      <p:ext uri="{BB962C8B-B14F-4D97-AF65-F5344CB8AC3E}">
        <p14:creationId xmlns:p14="http://schemas.microsoft.com/office/powerpoint/2010/main" val="63853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6F672A-3565-B6B5-58D0-BD0F453DD76C}"/>
              </a:ext>
            </a:extLst>
          </p:cNvPr>
          <p:cNvSpPr>
            <a:spLocks noGrp="1"/>
          </p:cNvSpPr>
          <p:nvPr>
            <p:ph idx="1"/>
          </p:nvPr>
        </p:nvSpPr>
        <p:spPr/>
        <p:txBody>
          <a:bodyPr/>
          <a:lstStyle/>
          <a:p>
            <a:r>
              <a:rPr lang="zh-CN" altLang="en-US" dirty="0"/>
              <a:t>引言</a:t>
            </a:r>
            <a:endParaRPr lang="en-US" altLang="zh-CN" dirty="0"/>
          </a:p>
          <a:p>
            <a:r>
              <a:rPr lang="zh-CN" altLang="en-US" dirty="0"/>
              <a:t>文献回顾</a:t>
            </a:r>
            <a:endParaRPr lang="en-US" altLang="zh-CN" dirty="0"/>
          </a:p>
          <a:p>
            <a:r>
              <a:rPr lang="zh-CN" altLang="en-US" dirty="0"/>
              <a:t>财务结构和内幕消息：信号模型</a:t>
            </a:r>
            <a:endParaRPr lang="en-US" altLang="zh-CN" dirty="0"/>
          </a:p>
          <a:p>
            <a:r>
              <a:rPr lang="zh-CN" altLang="en-US" dirty="0"/>
              <a:t>信号模型：示例</a:t>
            </a:r>
            <a:endParaRPr lang="en-US" altLang="zh-CN" dirty="0"/>
          </a:p>
          <a:p>
            <a:r>
              <a:rPr lang="zh-CN" altLang="en-US" dirty="0"/>
              <a:t>最佳债务水平和</a:t>
            </a:r>
            <a:r>
              <a:rPr lang="en-US" altLang="zh-CN" dirty="0"/>
              <a:t>MM</a:t>
            </a:r>
            <a:r>
              <a:rPr lang="zh-CN" altLang="en-US" dirty="0"/>
              <a:t>定理</a:t>
            </a:r>
            <a:endParaRPr lang="en-US" altLang="zh-CN" dirty="0"/>
          </a:p>
          <a:p>
            <a:r>
              <a:rPr lang="zh-CN" altLang="en-US" dirty="0"/>
              <a:t>信息和金融中介：一些初步想法</a:t>
            </a:r>
          </a:p>
        </p:txBody>
      </p:sp>
      <p:sp>
        <p:nvSpPr>
          <p:cNvPr id="3" name="标题 2">
            <a:extLst>
              <a:ext uri="{FF2B5EF4-FFF2-40B4-BE49-F238E27FC236}">
                <a16:creationId xmlns:a16="http://schemas.microsoft.com/office/drawing/2014/main" id="{790A69C8-F4F9-760B-AD55-9D18A437A66D}"/>
              </a:ext>
            </a:extLst>
          </p:cNvPr>
          <p:cNvSpPr>
            <a:spLocks noGrp="1"/>
          </p:cNvSpPr>
          <p:nvPr>
            <p:ph type="title"/>
          </p:nvPr>
        </p:nvSpPr>
        <p:spPr/>
        <p:txBody>
          <a:bodyPr/>
          <a:lstStyle/>
          <a:p>
            <a:r>
              <a:rPr lang="zh-CN" altLang="en-US" dirty="0"/>
              <a:t>目录</a:t>
            </a:r>
          </a:p>
        </p:txBody>
      </p:sp>
      <p:sp>
        <p:nvSpPr>
          <p:cNvPr id="4" name="灯片编号占位符 3">
            <a:extLst>
              <a:ext uri="{FF2B5EF4-FFF2-40B4-BE49-F238E27FC236}">
                <a16:creationId xmlns:a16="http://schemas.microsoft.com/office/drawing/2014/main" id="{BABDC8F9-3310-2ED3-F636-94BF3DB9A307}"/>
              </a:ext>
            </a:extLst>
          </p:cNvPr>
          <p:cNvSpPr>
            <a:spLocks noGrp="1"/>
          </p:cNvSpPr>
          <p:nvPr>
            <p:ph type="sldNum" sz="quarter" idx="12"/>
          </p:nvPr>
        </p:nvSpPr>
        <p:spPr/>
        <p:txBody>
          <a:bodyPr/>
          <a:lstStyle/>
          <a:p>
            <a:fld id="{33F76F35-AAFA-43DC-88AC-ECF00D2327C3}" type="slidenum">
              <a:rPr lang="zh-CN" altLang="en-US" smtClean="0"/>
              <a:t>2</a:t>
            </a:fld>
            <a:endParaRPr lang="zh-CN" altLang="en-US"/>
          </a:p>
        </p:txBody>
      </p:sp>
    </p:spTree>
    <p:extLst>
      <p:ext uri="{BB962C8B-B14F-4D97-AF65-F5344CB8AC3E}">
        <p14:creationId xmlns:p14="http://schemas.microsoft.com/office/powerpoint/2010/main" val="137941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6F672A-3565-B6B5-58D0-BD0F453DD76C}"/>
              </a:ext>
            </a:extLst>
          </p:cNvPr>
          <p:cNvSpPr>
            <a:spLocks noGrp="1"/>
          </p:cNvSpPr>
          <p:nvPr>
            <p:ph idx="1"/>
          </p:nvPr>
        </p:nvSpPr>
        <p:spPr/>
        <p:txBody>
          <a:bodyPr>
            <a:normAutofit/>
          </a:bodyPr>
          <a:lstStyle/>
          <a:p>
            <a:r>
              <a:rPr lang="zh-CN" altLang="en-US" dirty="0"/>
              <a:t>很多市场在买方和卖方间都有信息差，金融市场的信息不对称尤其显著</a:t>
            </a:r>
            <a:endParaRPr lang="en-US" altLang="zh-CN" dirty="0"/>
          </a:p>
          <a:p>
            <a:pPr lvl="1"/>
            <a:r>
              <a:rPr lang="zh-CN" altLang="en-US" dirty="0"/>
              <a:t>借款人比贷款人更清楚的他们的特性，道德风险阻碍信息直接传递</a:t>
            </a:r>
            <a:endParaRPr lang="en-US" altLang="zh-CN" dirty="0"/>
          </a:p>
          <a:p>
            <a:pPr lvl="1"/>
            <a:r>
              <a:rPr lang="zh-CN" altLang="en-US" dirty="0"/>
              <a:t>企业家拥有融资项目的内在信息，夸大项目的积极品质可能会取得丰厚回报</a:t>
            </a:r>
            <a:endParaRPr lang="en-US" altLang="zh-CN" dirty="0"/>
          </a:p>
          <a:p>
            <a:pPr lvl="1"/>
            <a:r>
              <a:rPr lang="zh-CN" altLang="en-US" dirty="0"/>
              <a:t>外部验证真实特征的成本可能很高或不可能</a:t>
            </a:r>
            <a:endParaRPr lang="en-US" altLang="zh-CN" dirty="0"/>
          </a:p>
          <a:p>
            <a:r>
              <a:rPr lang="zh-CN" altLang="en-US" dirty="0"/>
              <a:t>如果没有信息传递，市场可能表现不佳</a:t>
            </a:r>
            <a:endParaRPr lang="en-US" altLang="zh-CN" dirty="0"/>
          </a:p>
          <a:p>
            <a:pPr lvl="1"/>
            <a:r>
              <a:rPr lang="zh-CN" altLang="en-US" dirty="0"/>
              <a:t>差项目相对好项目供给较大，风险投资资本市场可能不存在</a:t>
            </a:r>
            <a:endParaRPr lang="en-US" altLang="zh-CN" dirty="0"/>
          </a:p>
          <a:p>
            <a:r>
              <a:rPr lang="zh-CN" altLang="en-US" dirty="0"/>
              <a:t>为了高质量项目的融资，必须进行信息传递</a:t>
            </a:r>
            <a:endParaRPr lang="en-US" altLang="zh-CN" dirty="0"/>
          </a:p>
          <a:p>
            <a:pPr lvl="1"/>
            <a:r>
              <a:rPr lang="zh-CN" altLang="en-US" dirty="0"/>
              <a:t>可以通过观察企业家的行为，如拥有内幕信息的企业家对于项目或公司的投资意愿，作为项目真实质量的信号</a:t>
            </a:r>
            <a:endParaRPr lang="en-US" altLang="zh-CN" dirty="0"/>
          </a:p>
        </p:txBody>
      </p:sp>
      <p:sp>
        <p:nvSpPr>
          <p:cNvPr id="3" name="标题 2">
            <a:extLst>
              <a:ext uri="{FF2B5EF4-FFF2-40B4-BE49-F238E27FC236}">
                <a16:creationId xmlns:a16="http://schemas.microsoft.com/office/drawing/2014/main" id="{790A69C8-F4F9-760B-AD55-9D18A437A66D}"/>
              </a:ext>
            </a:extLst>
          </p:cNvPr>
          <p:cNvSpPr>
            <a:spLocks noGrp="1"/>
          </p:cNvSpPr>
          <p:nvPr>
            <p:ph type="title"/>
          </p:nvPr>
        </p:nvSpPr>
        <p:spPr/>
        <p:txBody>
          <a:bodyPr/>
          <a:lstStyle/>
          <a:p>
            <a:r>
              <a:rPr lang="zh-CN" altLang="en-US" dirty="0"/>
              <a:t>引言</a:t>
            </a:r>
          </a:p>
        </p:txBody>
      </p:sp>
      <p:sp>
        <p:nvSpPr>
          <p:cNvPr id="4" name="灯片编号占位符 3">
            <a:extLst>
              <a:ext uri="{FF2B5EF4-FFF2-40B4-BE49-F238E27FC236}">
                <a16:creationId xmlns:a16="http://schemas.microsoft.com/office/drawing/2014/main" id="{BABDC8F9-3310-2ED3-F636-94BF3DB9A307}"/>
              </a:ext>
            </a:extLst>
          </p:cNvPr>
          <p:cNvSpPr>
            <a:spLocks noGrp="1"/>
          </p:cNvSpPr>
          <p:nvPr>
            <p:ph type="sldNum" sz="quarter" idx="12"/>
          </p:nvPr>
        </p:nvSpPr>
        <p:spPr/>
        <p:txBody>
          <a:bodyPr/>
          <a:lstStyle/>
          <a:p>
            <a:fld id="{33F76F35-AAFA-43DC-88AC-ECF00D2327C3}" type="slidenum">
              <a:rPr lang="zh-CN" altLang="en-US" smtClean="0"/>
              <a:t>3</a:t>
            </a:fld>
            <a:endParaRPr lang="zh-CN" altLang="en-US"/>
          </a:p>
        </p:txBody>
      </p:sp>
    </p:spTree>
    <p:extLst>
      <p:ext uri="{BB962C8B-B14F-4D97-AF65-F5344CB8AC3E}">
        <p14:creationId xmlns:p14="http://schemas.microsoft.com/office/powerpoint/2010/main" val="87732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E6D460-1A0F-1A8D-38DE-7306F6A50530}"/>
              </a:ext>
            </a:extLst>
          </p:cNvPr>
          <p:cNvSpPr>
            <a:spLocks noGrp="1"/>
          </p:cNvSpPr>
          <p:nvPr>
            <p:ph idx="1"/>
          </p:nvPr>
        </p:nvSpPr>
        <p:spPr/>
        <p:txBody>
          <a:bodyPr>
            <a:normAutofit/>
          </a:bodyPr>
          <a:lstStyle/>
          <a:p>
            <a:r>
              <a:rPr lang="zh-CN" altLang="en-US" dirty="0"/>
              <a:t>具有不对称信息和信号市场中的均衡可能与没有信息传递或直接且无成本的信息传递市场的均衡性质完全不同。信号均衡可能不存在，可能不可持续，也可能无效率。</a:t>
            </a:r>
            <a:endParaRPr lang="en-US" altLang="zh-CN" dirty="0"/>
          </a:p>
          <a:p>
            <a:pPr lvl="1"/>
            <a:r>
              <a:rPr lang="en-US" altLang="zh-CN" dirty="0" err="1"/>
              <a:t>Akerlof</a:t>
            </a:r>
            <a:r>
              <a:rPr lang="en-US" altLang="zh-CN" dirty="0"/>
              <a:t>  [1970] </a:t>
            </a:r>
          </a:p>
          <a:p>
            <a:pPr lvl="1"/>
            <a:r>
              <a:rPr lang="en-US" altLang="zh-CN" dirty="0"/>
              <a:t> Spence  [1973]</a:t>
            </a:r>
          </a:p>
          <a:p>
            <a:pPr lvl="1"/>
            <a:r>
              <a:rPr lang="en-US" altLang="zh-CN" dirty="0"/>
              <a:t>Rothschild and Stiglitz  [1975]</a:t>
            </a:r>
          </a:p>
          <a:p>
            <a:pPr lvl="1"/>
            <a:r>
              <a:rPr lang="en-US" altLang="zh-CN" dirty="0"/>
              <a:t>Riley  [1975, 1976]</a:t>
            </a:r>
          </a:p>
        </p:txBody>
      </p:sp>
      <p:sp>
        <p:nvSpPr>
          <p:cNvPr id="3" name="标题 2">
            <a:extLst>
              <a:ext uri="{FF2B5EF4-FFF2-40B4-BE49-F238E27FC236}">
                <a16:creationId xmlns:a16="http://schemas.microsoft.com/office/drawing/2014/main" id="{8C9DB3D1-376D-7310-DAA0-61643A133490}"/>
              </a:ext>
            </a:extLst>
          </p:cNvPr>
          <p:cNvSpPr>
            <a:spLocks noGrp="1"/>
          </p:cNvSpPr>
          <p:nvPr>
            <p:ph type="title"/>
          </p:nvPr>
        </p:nvSpPr>
        <p:spPr/>
        <p:txBody>
          <a:bodyPr/>
          <a:lstStyle/>
          <a:p>
            <a:r>
              <a:rPr lang="zh-CN" altLang="en-US" dirty="0"/>
              <a:t>文献回顾</a:t>
            </a:r>
          </a:p>
        </p:txBody>
      </p:sp>
      <p:sp>
        <p:nvSpPr>
          <p:cNvPr id="4" name="灯片编号占位符 3">
            <a:extLst>
              <a:ext uri="{FF2B5EF4-FFF2-40B4-BE49-F238E27FC236}">
                <a16:creationId xmlns:a16="http://schemas.microsoft.com/office/drawing/2014/main" id="{73D6D08C-0056-9A2A-4DAD-3A644E07792F}"/>
              </a:ext>
            </a:extLst>
          </p:cNvPr>
          <p:cNvSpPr>
            <a:spLocks noGrp="1"/>
          </p:cNvSpPr>
          <p:nvPr>
            <p:ph type="sldNum" sz="quarter" idx="12"/>
          </p:nvPr>
        </p:nvSpPr>
        <p:spPr/>
        <p:txBody>
          <a:bodyPr/>
          <a:lstStyle/>
          <a:p>
            <a:fld id="{33F76F35-AAFA-43DC-88AC-ECF00D2327C3}" type="slidenum">
              <a:rPr lang="zh-CN" altLang="en-US" smtClean="0"/>
              <a:t>4</a:t>
            </a:fld>
            <a:endParaRPr lang="zh-CN" altLang="en-US"/>
          </a:p>
        </p:txBody>
      </p:sp>
      <p:sp>
        <p:nvSpPr>
          <p:cNvPr id="8" name="文本框 7">
            <a:extLst>
              <a:ext uri="{FF2B5EF4-FFF2-40B4-BE49-F238E27FC236}">
                <a16:creationId xmlns:a16="http://schemas.microsoft.com/office/drawing/2014/main" id="{3D6C1C45-6B9C-B33A-1BF0-5F9F704C687B}"/>
              </a:ext>
            </a:extLst>
          </p:cNvPr>
          <p:cNvSpPr txBox="1"/>
          <p:nvPr/>
        </p:nvSpPr>
        <p:spPr>
          <a:xfrm>
            <a:off x="1011188" y="3952028"/>
            <a:ext cx="10169624" cy="820738"/>
          </a:xfrm>
          <a:prstGeom prst="rect">
            <a:avLst/>
          </a:prstGeom>
          <a:noFill/>
        </p:spPr>
        <p:txBody>
          <a:bodyPr wrap="square">
            <a:spAutoFit/>
          </a:bodyPr>
          <a:lstStyle/>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即使没有税收，公司的资本结构通常会与项目或公司的价值相关。</a:t>
            </a:r>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marR="0" lvl="1" indent="-365760" algn="l" defTabSz="685800" rtl="0" eaLnBrk="1" fontAlgn="auto" latinLnBrk="0" hangingPunct="1">
              <a:lnSpc>
                <a:spcPct val="100000"/>
              </a:lnSpc>
              <a:spcBef>
                <a:spcPts val="150"/>
              </a:spcBef>
              <a:spcAft>
                <a:spcPts val="300"/>
              </a:spcAft>
              <a:buClr>
                <a:srgbClr val="4775FF"/>
              </a:buClr>
              <a:buSzTx/>
              <a:buFont typeface="Wingdings" panose="05000000000000000000" pitchFamily="2" charset="2"/>
              <a:buChar char="p"/>
              <a:tabLst/>
              <a:defRPr/>
            </a:pPr>
            <a:r>
              <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Modigliani  and Miller  [1958]</a:t>
            </a:r>
          </a:p>
        </p:txBody>
      </p:sp>
    </p:spTree>
    <p:extLst>
      <p:ext uri="{BB962C8B-B14F-4D97-AF65-F5344CB8AC3E}">
        <p14:creationId xmlns:p14="http://schemas.microsoft.com/office/powerpoint/2010/main" val="43284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0B4788F-52F1-A0ED-2189-1990E51326BC}"/>
                  </a:ext>
                </a:extLst>
              </p:cNvPr>
              <p:cNvSpPr>
                <a:spLocks noGrp="1"/>
              </p:cNvSpPr>
              <p:nvPr>
                <p:ph idx="1"/>
              </p:nvPr>
            </p:nvSpPr>
            <p:spPr/>
            <p:txBody>
              <a:bodyPr/>
              <a:lstStyle/>
              <a:p>
                <a14:m>
                  <m:oMath xmlns:m="http://schemas.openxmlformats.org/officeDocument/2006/math">
                    <m:r>
                      <a:rPr lang="zh-CN" altLang="en-US" b="0" i="1" smtClean="0">
                        <a:latin typeface="Cambria Math" panose="02040503050406030204" pitchFamily="18" charset="0"/>
                      </a:rPr>
                      <m:t>两期</m:t>
                    </m:r>
                  </m:oMath>
                </a14:m>
                <a:r>
                  <a:rPr lang="zh-CN" altLang="en-US" dirty="0"/>
                  <a:t>：</a:t>
                </a:r>
                <a:r>
                  <a:rPr lang="en-US" altLang="zh-CN" dirty="0"/>
                  <a:t>0</a:t>
                </a:r>
                <a:r>
                  <a:rPr lang="zh-CN" altLang="en-US" dirty="0"/>
                  <a:t>，</a:t>
                </a:r>
                <a:r>
                  <a:rPr lang="en-US" altLang="zh-CN" dirty="0"/>
                  <a:t>1</a:t>
                </a:r>
              </a:p>
              <a:p>
                <a:r>
                  <a:rPr lang="zh-CN" altLang="en-US" dirty="0"/>
                  <a:t>投资项目：资本支出</a:t>
                </a:r>
                <a:r>
                  <a:rPr lang="en-US" altLang="zh-CN" dirty="0"/>
                  <a:t>K</a:t>
                </a:r>
                <a:r>
                  <a:rPr lang="zh-CN" altLang="en-US" dirty="0"/>
                  <a:t>，未来回报</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t>，</a:t>
                </a:r>
                <a14:m>
                  <m:oMath xmlns:m="http://schemas.openxmlformats.org/officeDocument/2006/math">
                    <m:r>
                      <a:rPr lang="en-US" altLang="zh-CN" b="0" i="1" dirty="0" smtClean="0">
                        <a:latin typeface="Cambria Math" panose="02040503050406030204" pitchFamily="18" charset="0"/>
                      </a:rPr>
                      <m:t>𝜇</m:t>
                    </m:r>
                  </m:oMath>
                </a14:m>
                <a:r>
                  <a:rPr lang="zh-CN" altLang="en-US" dirty="0"/>
                  <a:t>项目的期末预期值，</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e>
                    </m:d>
                  </m:oMath>
                </a14:m>
                <a:endParaRPr lang="en-US" altLang="zh-CN" b="0" dirty="0"/>
              </a:p>
              <a:p>
                <a:r>
                  <a:rPr lang="zh-CN" altLang="en-US" dirty="0"/>
                  <a:t>企业家想要承担这个项目并计划持有公司的一部分股权</a:t>
                </a:r>
                <a14:m>
                  <m:oMath xmlns:m="http://schemas.openxmlformats.org/officeDocument/2006/math">
                    <m:r>
                      <a:rPr lang="en-US" altLang="zh-CN" b="0" i="1" smtClean="0">
                        <a:latin typeface="Cambria Math" panose="02040503050406030204" pitchFamily="18" charset="0"/>
                      </a:rPr>
                      <m:t>𝛼</m:t>
                    </m:r>
                  </m:oMath>
                </a14:m>
                <a:endParaRPr lang="en-US" altLang="zh-CN" dirty="0"/>
              </a:p>
              <a:p>
                <a:pPr lvl="1"/>
                <a:r>
                  <a:rPr lang="zh-CN" altLang="en-US" dirty="0"/>
                  <a:t>假定公司和企业家（个人账户）能够以无风险利率发债或贷款</a:t>
                </a:r>
                <a:endParaRPr lang="en-US" altLang="zh-CN" dirty="0"/>
              </a:p>
              <a:p>
                <a:r>
                  <a:rPr lang="zh-CN" altLang="en-US" dirty="0"/>
                  <a:t>企业家拥有内幕信息，对</a:t>
                </a:r>
                <a14:m>
                  <m:oMath xmlns:m="http://schemas.openxmlformats.org/officeDocument/2006/math">
                    <m:r>
                      <a:rPr lang="en-US" altLang="zh-CN" b="0" i="1" smtClean="0">
                        <a:latin typeface="Cambria Math" panose="02040503050406030204" pitchFamily="18" charset="0"/>
                      </a:rPr>
                      <m:t>𝜇</m:t>
                    </m:r>
                    <m:r>
                      <a:rPr lang="zh-CN" altLang="en-US" i="1">
                        <a:latin typeface="Cambria Math" panose="02040503050406030204" pitchFamily="18" charset="0"/>
                      </a:rPr>
                      <m:t>有</m:t>
                    </m:r>
                  </m:oMath>
                </a14:m>
                <a:r>
                  <a:rPr lang="zh-CN" altLang="en-US" dirty="0"/>
                  <a:t>特定估值</a:t>
                </a:r>
                <a:endParaRPr lang="en-US" altLang="zh-CN" dirty="0"/>
              </a:p>
              <a:p>
                <a14:m>
                  <m:oMath xmlns:m="http://schemas.openxmlformats.org/officeDocument/2006/math">
                    <m:r>
                      <a:rPr lang="en-US" altLang="zh-CN" b="0" i="1" smtClean="0">
                        <a:latin typeface="Cambria Math" panose="02040503050406030204" pitchFamily="18" charset="0"/>
                      </a:rPr>
                      <m:t>𝛼</m:t>
                    </m:r>
                    <m:r>
                      <a:rPr lang="zh-CN" altLang="en-US" i="1">
                        <a:latin typeface="Cambria Math" panose="02040503050406030204" pitchFamily="18" charset="0"/>
                      </a:rPr>
                      <m:t>作为</m:t>
                    </m:r>
                  </m:oMath>
                </a14:m>
                <a:r>
                  <a:rPr lang="zh-CN" altLang="en-US" dirty="0"/>
                  <a:t>企业家发出的信号，影响市场对项目的估值</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m:t>
                    </m:r>
                  </m:oMath>
                </a14:m>
                <a:r>
                  <a:rPr lang="zh-CN" altLang="en-US" dirty="0"/>
                  <a:t>可微</a:t>
                </a:r>
                <a:endParaRPr lang="en-US" altLang="zh-CN" dirty="0"/>
              </a:p>
              <a:p>
                <a:r>
                  <a:rPr lang="zh-CN" altLang="en-US" dirty="0"/>
                  <a:t>项目的总市值：</a:t>
                </a:r>
                <a14:m>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𝑟</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l-GR" altLang="zh-CN" i="1">
                        <a:latin typeface="Cambria Math" panose="02040503050406030204" pitchFamily="18" charset="0"/>
                      </a:rPr>
                      <m:t>𝜆</m:t>
                    </m:r>
                    <m:r>
                      <a:rPr lang="en-US" altLang="zh-CN" b="0" i="1" smtClean="0">
                        <a:latin typeface="Cambria Math" panose="02040503050406030204" pitchFamily="18" charset="0"/>
                      </a:rPr>
                      <m:t>]</m:t>
                    </m:r>
                  </m:oMath>
                </a14:m>
                <a:r>
                  <a:rPr lang="en-US" altLang="zh-CN" dirty="0"/>
                  <a:t>                                                     (1)</a:t>
                </a:r>
              </a:p>
              <a:p>
                <a:pPr lvl="1"/>
                <a14:m>
                  <m:oMath xmlns:m="http://schemas.openxmlformats.org/officeDocument/2006/math">
                    <m:r>
                      <a:rPr lang="en-US" altLang="zh-CN" b="0" i="1" smtClean="0">
                        <a:latin typeface="Cambria Math" panose="02040503050406030204" pitchFamily="18" charset="0"/>
                      </a:rPr>
                      <m:t>𝑟</m:t>
                    </m:r>
                  </m:oMath>
                </a14:m>
                <a:r>
                  <a:rPr lang="zh-CN" altLang="en-US" dirty="0"/>
                  <a:t>：无风险利率</a:t>
                </a:r>
                <a:endParaRPr lang="en-US" altLang="zh-CN" dirty="0"/>
              </a:p>
              <a:p>
                <a:pPr lvl="1"/>
                <a:r>
                  <a:rPr lang="el-GR" altLang="zh-CN" dirty="0"/>
                  <a:t>λ</a:t>
                </a:r>
                <a:r>
                  <a:rPr lang="zh-CN" altLang="en-US" dirty="0"/>
                  <a:t>：市场对项目风险的调整</a:t>
                </a:r>
                <a:endParaRPr lang="en-US" altLang="zh-CN" dirty="0"/>
              </a:p>
              <a:p>
                <a:endParaRPr lang="zh-CN" altLang="en-US" dirty="0"/>
              </a:p>
            </p:txBody>
          </p:sp>
        </mc:Choice>
        <mc:Fallback xmlns="">
          <p:sp>
            <p:nvSpPr>
              <p:cNvPr id="2" name="内容占位符 1">
                <a:extLst>
                  <a:ext uri="{FF2B5EF4-FFF2-40B4-BE49-F238E27FC236}">
                    <a16:creationId xmlns:a16="http://schemas.microsoft.com/office/drawing/2014/main" id="{E0B4788F-52F1-A0ED-2189-1990E51326BC}"/>
                  </a:ext>
                </a:extLst>
              </p:cNvPr>
              <p:cNvSpPr>
                <a:spLocks noGrp="1" noRot="1" noChangeAspect="1" noMove="1" noResize="1" noEditPoints="1" noAdjustHandles="1" noChangeArrowheads="1" noChangeShapeType="1" noTextEdit="1"/>
              </p:cNvSpPr>
              <p:nvPr>
                <p:ph idx="1"/>
              </p:nvPr>
            </p:nvSpPr>
            <p:spPr>
              <a:blipFill>
                <a:blip r:embed="rId2"/>
                <a:stretch>
                  <a:fillRect l="-1212" t="-1569" r="-303" b="-10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677F776-A7BC-6E22-C5A3-654415B0820A}"/>
              </a:ext>
            </a:extLst>
          </p:cNvPr>
          <p:cNvSpPr>
            <a:spLocks noGrp="1"/>
          </p:cNvSpPr>
          <p:nvPr>
            <p:ph type="title"/>
          </p:nvPr>
        </p:nvSpPr>
        <p:spPr/>
        <p:txBody>
          <a:bodyPr/>
          <a:lstStyle/>
          <a:p>
            <a:r>
              <a:rPr lang="zh-CN" altLang="en-US" dirty="0"/>
              <a:t>财务结构和内幕消息：信号模型</a:t>
            </a:r>
          </a:p>
        </p:txBody>
      </p:sp>
      <p:sp>
        <p:nvSpPr>
          <p:cNvPr id="4" name="灯片编号占位符 3">
            <a:extLst>
              <a:ext uri="{FF2B5EF4-FFF2-40B4-BE49-F238E27FC236}">
                <a16:creationId xmlns:a16="http://schemas.microsoft.com/office/drawing/2014/main" id="{521ECD7A-D158-EB3B-A9E2-14DF2C94CCD5}"/>
              </a:ext>
            </a:extLst>
          </p:cNvPr>
          <p:cNvSpPr>
            <a:spLocks noGrp="1"/>
          </p:cNvSpPr>
          <p:nvPr>
            <p:ph type="sldNum" sz="quarter" idx="12"/>
          </p:nvPr>
        </p:nvSpPr>
        <p:spPr/>
        <p:txBody>
          <a:bodyPr/>
          <a:lstStyle/>
          <a:p>
            <a:fld id="{33F76F35-AAFA-43DC-88AC-ECF00D2327C3}" type="slidenum">
              <a:rPr lang="zh-CN" altLang="en-US" smtClean="0"/>
              <a:t>5</a:t>
            </a:fld>
            <a:endParaRPr lang="zh-CN" altLang="en-US"/>
          </a:p>
        </p:txBody>
      </p:sp>
    </p:spTree>
    <p:extLst>
      <p:ext uri="{BB962C8B-B14F-4D97-AF65-F5344CB8AC3E}">
        <p14:creationId xmlns:p14="http://schemas.microsoft.com/office/powerpoint/2010/main" val="36411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9B8B0D-F09A-A7C3-7E7B-DC14F0494211}"/>
                  </a:ext>
                </a:extLst>
              </p:cNvPr>
              <p:cNvSpPr>
                <a:spLocks noGrp="1"/>
              </p:cNvSpPr>
              <p:nvPr>
                <p:ph idx="1"/>
              </p:nvPr>
            </p:nvSpPr>
            <p:spPr/>
            <p:txBody>
              <a:bodyPr/>
              <a:lstStyle/>
              <a:p>
                <a:r>
                  <a:rPr lang="zh-CN" altLang="en-US" dirty="0"/>
                  <a:t>除自己的项目外，企业家还可以投资市场组合</a:t>
                </a:r>
                <a:endParaRPr lang="en-US" altLang="zh-CN" dirty="0"/>
              </a:p>
              <a:p>
                <a:pPr lvl="1"/>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zh-CN" altLang="en-US" i="1" dirty="0">
                        <a:latin typeface="Cambria Math" panose="02040503050406030204" pitchFamily="18" charset="0"/>
                      </a:rPr>
                      <m:t>：</m:t>
                    </m:r>
                    <m:r>
                      <a:rPr lang="zh-CN" altLang="en-US" i="1" dirty="0" smtClean="0">
                        <a:latin typeface="Cambria Math" panose="02040503050406030204" pitchFamily="18" charset="0"/>
                      </a:rPr>
                      <m:t>市场投资组合</m:t>
                    </m:r>
                  </m:oMath>
                </a14:m>
                <a:r>
                  <a:rPr lang="zh-CN" altLang="en-US" dirty="0"/>
                  <a:t>的随机（总）收益</a:t>
                </a:r>
                <a:endParaRPr lang="en-US"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𝑀</m:t>
                        </m:r>
                      </m:sub>
                    </m:sSub>
                    <m:r>
                      <a:rPr lang="zh-CN" altLang="en-US" i="1">
                        <a:latin typeface="Cambria Math" panose="02040503050406030204" pitchFamily="18" charset="0"/>
                      </a:rPr>
                      <m:t>：</m:t>
                    </m:r>
                  </m:oMath>
                </a14:m>
                <a:r>
                  <a:rPr lang="zh-CN" altLang="en-US" dirty="0"/>
                  <a:t>市场投资组合价值</a:t>
                </a:r>
                <a:endParaRPr lang="en-US" altLang="zh-CN" dirty="0"/>
              </a:p>
              <a:p>
                <a:pPr lvl="1"/>
                <a14:m>
                  <m:oMath xmlns:m="http://schemas.openxmlformats.org/officeDocument/2006/math">
                    <m:r>
                      <a:rPr lang="en-US" altLang="zh-CN" b="0" i="1" smtClean="0">
                        <a:latin typeface="Cambria Math" panose="02040503050406030204" pitchFamily="18" charset="0"/>
                      </a:rPr>
                      <m:t>𝛽</m:t>
                    </m:r>
                    <m:r>
                      <a:rPr lang="zh-CN" altLang="en-US" i="1">
                        <a:latin typeface="Cambria Math" panose="02040503050406030204" pitchFamily="18" charset="0"/>
                      </a:rPr>
                      <m:t>：</m:t>
                    </m:r>
                  </m:oMath>
                </a14:m>
                <a:r>
                  <a:rPr lang="zh-CN" altLang="en-US" dirty="0"/>
                  <a:t>企业家持有的市场投资组合比例</a:t>
                </a:r>
                <a:endParaRPr lang="en-US" altLang="zh-CN" dirty="0"/>
              </a:p>
              <a:p>
                <a:pPr marR="0" lvl="0" algn="l" defTabSz="685800" rtl="0" eaLnBrk="1" fontAlgn="auto" latinLnBrk="0" hangingPunct="1">
                  <a:lnSpc>
                    <a:spcPct val="100000"/>
                  </a:lnSpc>
                  <a:spcBef>
                    <a:spcPts val="900"/>
                  </a:spcBef>
                  <a:spcAft>
                    <a:spcPts val="150"/>
                  </a:spcAft>
                  <a:buClr>
                    <a:srgbClr val="4775FF"/>
                  </a:buClr>
                  <a:buSzPct val="100000"/>
                  <a:tabLst/>
                  <a:defRPr/>
                </a:pPr>
                <a:r>
                  <a:rPr lang="zh-CN" altLang="en-US" dirty="0"/>
                  <a:t>完全竞争市场，企业家的项目决策对其市场组合份额的收益和价值影响可忽略不计</a:t>
                </a:r>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871200" lvl="2" indent="0">
                  <a:buNone/>
                </a:pPr>
                <a:endParaRPr lang="en-US" altLang="zh-CN" dirty="0"/>
              </a:p>
            </p:txBody>
          </p:sp>
        </mc:Choice>
        <mc:Fallback xmlns="">
          <p:sp>
            <p:nvSpPr>
              <p:cNvPr id="2" name="内容占位符 1">
                <a:extLst>
                  <a:ext uri="{FF2B5EF4-FFF2-40B4-BE49-F238E27FC236}">
                    <a16:creationId xmlns:a16="http://schemas.microsoft.com/office/drawing/2014/main" id="{6F9B8B0D-F09A-A7C3-7E7B-DC14F0494211}"/>
                  </a:ext>
                </a:extLst>
              </p:cNvPr>
              <p:cNvSpPr>
                <a:spLocks noGrp="1" noRot="1" noChangeAspect="1" noMove="1" noResize="1" noEditPoints="1" noAdjustHandles="1" noChangeArrowheads="1" noChangeShapeType="1" noTextEdit="1"/>
              </p:cNvSpPr>
              <p:nvPr>
                <p:ph idx="1"/>
              </p:nvPr>
            </p:nvSpPr>
            <p:spPr>
              <a:blipFill>
                <a:blip r:embed="rId2"/>
                <a:stretch>
                  <a:fillRect l="-1212" t="-1569" r="-84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6DEBEF2-88FF-BB1E-4514-B202FE2BB84D}"/>
              </a:ext>
            </a:extLst>
          </p:cNvPr>
          <p:cNvSpPr>
            <a:spLocks noGrp="1"/>
          </p:cNvSpPr>
          <p:nvPr>
            <p:ph type="title"/>
          </p:nvPr>
        </p:nvSpPr>
        <p:spPr/>
        <p:txBody>
          <a:bodyPr/>
          <a:lstStyle/>
          <a:p>
            <a:r>
              <a:rPr lang="zh-CN" altLang="en-US" dirty="0"/>
              <a:t>财务结构和内幕消息：信号模型</a:t>
            </a:r>
          </a:p>
        </p:txBody>
      </p:sp>
      <p:sp>
        <p:nvSpPr>
          <p:cNvPr id="4" name="灯片编号占位符 3">
            <a:extLst>
              <a:ext uri="{FF2B5EF4-FFF2-40B4-BE49-F238E27FC236}">
                <a16:creationId xmlns:a16="http://schemas.microsoft.com/office/drawing/2014/main" id="{D7ACBBC1-1DB2-57DE-6520-FC374459C1F5}"/>
              </a:ext>
            </a:extLst>
          </p:cNvPr>
          <p:cNvSpPr>
            <a:spLocks noGrp="1"/>
          </p:cNvSpPr>
          <p:nvPr>
            <p:ph type="sldNum" sz="quarter" idx="12"/>
          </p:nvPr>
        </p:nvSpPr>
        <p:spPr/>
        <p:txBody>
          <a:bodyPr/>
          <a:lstStyle/>
          <a:p>
            <a:fld id="{33F76F35-AAFA-43DC-88AC-ECF00D2327C3}" type="slidenum">
              <a:rPr lang="zh-CN" altLang="en-US" smtClean="0"/>
              <a:t>6</a:t>
            </a:fld>
            <a:endParaRPr lang="zh-CN" altLang="en-US"/>
          </a:p>
        </p:txBody>
      </p:sp>
    </p:spTree>
    <p:extLst>
      <p:ext uri="{BB962C8B-B14F-4D97-AF65-F5344CB8AC3E}">
        <p14:creationId xmlns:p14="http://schemas.microsoft.com/office/powerpoint/2010/main" val="419699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AF39684-0355-08A2-8F31-874C495123B0}"/>
                  </a:ext>
                </a:extLst>
              </p:cNvPr>
              <p:cNvSpPr>
                <a:spLocks noGrp="1"/>
              </p:cNvSpPr>
              <p:nvPr>
                <p:ph idx="1"/>
              </p:nvPr>
            </p:nvSpPr>
            <p:spPr>
              <a:xfrm>
                <a:off x="1122412" y="1207008"/>
                <a:ext cx="10058400" cy="5149338"/>
              </a:xfrm>
            </p:spPr>
            <p:txBody>
              <a:bodyPr>
                <a:normAutofit/>
              </a:bodyPr>
              <a:lstStyle/>
              <a:p>
                <a:r>
                  <a:rPr lang="zh-CN" altLang="en-US" dirty="0"/>
                  <a:t>预算约束：</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e>
                    </m:d>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ea typeface="Cambria Math" panose="02040503050406030204" pitchFamily="18" charset="0"/>
                    <a:cs typeface="Times New Roman" panose="02020603050405020304" pitchFamily="18" charset="0"/>
                  </a:rPr>
                  <a:t>(2)</a:t>
                </a:r>
                <a:endParaRPr lang="zh-CN" altLang="zh-CN" sz="1800" kern="100" dirty="0">
                  <a:effectLst/>
                  <a:ea typeface="等线" panose="02010600030101010101" pitchFamily="2" charset="-122"/>
                  <a:cs typeface="Times New Roman" panose="02020603050405020304" pitchFamily="18" charset="0"/>
                </a:endParaRPr>
              </a:p>
              <a:p>
                <a:pPr lvl="1"/>
                <a:r>
                  <a:rPr lang="zh-CN" altLang="en-US" dirty="0"/>
                  <a:t>期末偿债后的股本回报：</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r>
                      <a:rPr lang="en-US" altLang="zh-CN" b="0" i="1" smtClean="0">
                        <a:latin typeface="Cambria Math" panose="02040503050406030204" pitchFamily="18" charset="0"/>
                      </a:rPr>
                      <m:t>𝐷</m:t>
                    </m:r>
                  </m:oMath>
                </a14:m>
                <a:r>
                  <a:rPr lang="zh-CN" altLang="en-US" dirty="0"/>
                  <a:t>，期初价值：</a:t>
                </a:r>
                <a14:m>
                  <m:oMath xmlns:m="http://schemas.openxmlformats.org/officeDocument/2006/math">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zh-CN" altLang="en-US" dirty="0"/>
                  <a:t>，出售</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𝛼</m:t>
                    </m:r>
                    <m:r>
                      <a:rPr lang="zh-CN" altLang="en-US" i="1">
                        <a:latin typeface="Cambria Math" panose="02040503050406030204" pitchFamily="18" charset="0"/>
                      </a:rPr>
                      <m:t>的</m:t>
                    </m:r>
                  </m:oMath>
                </a14:m>
                <a:r>
                  <a:rPr lang="zh-CN" altLang="en-US" dirty="0"/>
                  <a:t>股权，将获得</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en-US" altLang="zh-CN" dirty="0"/>
                  <a:t>]</a:t>
                </a:r>
              </a:p>
              <a:p>
                <a:pPr lvl="0">
                  <a:buClr>
                    <a:srgbClr val="4775FF"/>
                  </a:buClr>
                  <a:defRPr/>
                </a:pPr>
                <a:r>
                  <a:rPr lang="zh-CN" altLang="en-US" dirty="0">
                    <a:solidFill>
                      <a:srgbClr val="000000">
                        <a:lumMod val="75000"/>
                        <a:lumOff val="25000"/>
                      </a:srgbClr>
                    </a:solidFill>
                    <a:latin typeface="Palatino Linotype"/>
                    <a:ea typeface="楷体"/>
                  </a:rPr>
                  <a:t>最大化财富的预期效用：</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𝑀𝑎𝑥</m:t>
                    </m:r>
                    <m:r>
                      <a:rPr lang="en-US" altLang="zh-CN" i="1">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oMath>
                </a14:m>
                <a:r>
                  <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rPr>
                  <a:t>]                                                  </a:t>
                </a:r>
                <a:r>
                  <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rPr>
                  <a:t>(4)</a:t>
                </a:r>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endParaRPr>
              </a:p>
              <a:p>
                <a:pPr lvl="1">
                  <a:buClr>
                    <a:srgbClr val="4775FF"/>
                  </a:buClr>
                  <a:defRPr/>
                </a:pPr>
                <a14:m>
                  <m:oMath xmlns:m="http://schemas.openxmlformats.org/officeDocument/2006/math">
                    <m:acc>
                      <m:accPr>
                        <m: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accPr>
                      <m:e>
                        <m:sSub>
                          <m:sSub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sSub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𝑊</m:t>
                            </m:r>
                          </m:e>
                          <m:sub>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1</m:t>
                            </m:r>
                          </m:sub>
                        </m:sSub>
                      </m:e>
                    </m:acc>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𝛼</m:t>
                    </m:r>
                    <m:d>
                      <m:dPr>
                        <m:begChr m:val="["/>
                        <m:endChr m:val="]"/>
                        <m:ctrlP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ctrlPr>
                      </m:dPr>
                      <m:e>
                        <m:acc>
                          <m:accPr>
                            <m:chr m:val="̃"/>
                            <m:ctrlP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ctrlPr>
                          </m:accPr>
                          <m:e>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𝑥</m:t>
                            </m:r>
                          </m:e>
                        </m:acc>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𝜇</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m:t>
                        </m:r>
                        <m:d>
                          <m:dPr>
                            <m:ctrlP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1+</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𝑟</m:t>
                            </m:r>
                          </m:e>
                        </m:d>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𝐷</m:t>
                        </m:r>
                      </m:e>
                    </m:d>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𝛽</m:t>
                    </m:r>
                    <m:acc>
                      <m:accPr>
                        <m:chr m:val="̃"/>
                        <m:ctrlP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ctrlPr>
                      </m:accPr>
                      <m:e>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𝑀</m:t>
                        </m:r>
                      </m:e>
                    </m:acc>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m:t>
                    </m:r>
                    <m:d>
                      <m:dPr>
                        <m:ctrlP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1+</m:t>
                        </m:r>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𝑟</m:t>
                        </m:r>
                      </m:e>
                    </m:d>
                    <m:r>
                      <a:rPr kumimoji="0" lang="en-US" altLang="zh-CN"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rPr>
                      <m:t>𝑌</m:t>
                    </m:r>
                  </m:oMath>
                </a14:m>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endParaRPr>
              </a:p>
              <a:p>
                <a:pPr lvl="1">
                  <a:buClr>
                    <a:srgbClr val="4775FF"/>
                  </a:buClr>
                  <a:defRPr/>
                </a:pPr>
                <a14:m>
                  <m:oMath xmlns:m="http://schemas.openxmlformats.org/officeDocument/2006/math">
                    <m:acc>
                      <m:accPr>
                        <m: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accPr>
                      <m:e>
                        <m:sSub>
                          <m:sSub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sSub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𝑊</m:t>
                            </m:r>
                          </m:e>
                          <m:sub>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1</m:t>
                            </m:r>
                          </m:sub>
                        </m:sSub>
                      </m:e>
                    </m:acc>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𝛼</m:t>
                    </m:r>
                    <m:d>
                      <m:dPr>
                        <m:begChr m:val="["/>
                        <m:end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acc>
                          <m:accPr>
                            <m: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acc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𝑥</m:t>
                            </m:r>
                          </m:e>
                        </m:acc>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𝜇</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𝜇</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𝛼</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lang="el-GR" altLang="zh-CN" i="1">
                            <a:latin typeface="Cambria Math" panose="02040503050406030204" pitchFamily="18" charset="0"/>
                          </a:rPr>
                          <m:t>𝜆</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𝛽</m:t>
                    </m:r>
                    <m:d>
                      <m:dPr>
                        <m:begChr m:val="["/>
                        <m:end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acc>
                          <m:accPr>
                            <m:chr m:val="̃"/>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acc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𝑀</m:t>
                            </m:r>
                          </m:e>
                        </m:acc>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1+</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𝑟</m:t>
                            </m:r>
                          </m:e>
                        </m:d>
                        <m:sSub>
                          <m:sSub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sSub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𝑉</m:t>
                            </m:r>
                          </m:e>
                          <m:sub>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𝑀</m:t>
                            </m:r>
                          </m:sub>
                        </m:sSub>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sSub>
                          <m:sSub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sSub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𝑊</m:t>
                            </m:r>
                          </m:e>
                          <m:sub>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0</m:t>
                            </m:r>
                          </m:sub>
                        </m:sSub>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𝐾</m:t>
                        </m:r>
                      </m:e>
                    </m:d>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1+</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𝑟</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𝜇</m:t>
                    </m:r>
                    <m:d>
                      <m:d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d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𝛼</m:t>
                        </m:r>
                      </m:e>
                    </m:d>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lang="el-GR" altLang="zh-CN" i="1">
                        <a:latin typeface="Cambria Math" panose="02040503050406030204" pitchFamily="18" charset="0"/>
                      </a:rPr>
                      <m:t>𝜆</m:t>
                    </m:r>
                  </m:oMath>
                </a14:m>
                <a:r>
                  <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rPr>
                  <a:t>    (3)</a:t>
                </a:r>
              </a:p>
              <a:p>
                <a:pPr lvl="0">
                  <a:buClr>
                    <a:srgbClr val="4775FF"/>
                  </a:buClr>
                  <a:defRPr/>
                </a:pPr>
                <a:r>
                  <a:rPr kumimoji="0" lang="zh-CN" altLang="en-US" b="0" i="0" u="none" strike="noStrike" kern="1200" cap="none" spc="0" normalizeH="0" baseline="0" noProof="0" dirty="0">
                    <a:ln>
                      <a:noFill/>
                    </a:ln>
                    <a:solidFill>
                      <a:srgbClr val="000000">
                        <a:lumMod val="75000"/>
                        <a:lumOff val="25000"/>
                      </a:srgbClr>
                    </a:solidFill>
                    <a:effectLst/>
                    <a:uLnTx/>
                    <a:uFillTx/>
                    <a:latin typeface="Palatino Linotype"/>
                    <a:ea typeface="楷体"/>
                  </a:rPr>
                  <a:t>最优投资组合：</a:t>
                </a:r>
                <a14:m>
                  <m:oMath xmlns:m="http://schemas.openxmlformats.org/officeDocument/2006/math">
                    <m:sSup>
                      <m:sSupPr>
                        <m:ctrlP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ctrlPr>
                      </m:sSupPr>
                      <m:e>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𝛼</m:t>
                        </m:r>
                      </m:e>
                      <m:sup>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sup>
                    </m:sSup>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sSup>
                      <m:sSupPr>
                        <m:ctrlPr>
                          <a:rPr lang="en-US" altLang="zh-CN" i="1">
                            <a:solidFill>
                              <a:srgbClr val="000000">
                                <a:lumMod val="75000"/>
                                <a:lumOff val="25000"/>
                              </a:srgbClr>
                            </a:solidFill>
                            <a:latin typeface="Cambria Math" panose="02040503050406030204" pitchFamily="18" charset="0"/>
                          </a:rPr>
                        </m:ctrlPr>
                      </m:sSupPr>
                      <m:e>
                        <m:r>
                          <a:rPr lang="en-US" altLang="zh-CN" i="1">
                            <a:solidFill>
                              <a:srgbClr val="000000">
                                <a:lumMod val="75000"/>
                                <a:lumOff val="25000"/>
                              </a:srgbClr>
                            </a:solidFill>
                            <a:latin typeface="Cambria Math" panose="02040503050406030204" pitchFamily="18" charset="0"/>
                          </a:rPr>
                          <m:t>𝛼</m:t>
                        </m:r>
                      </m:e>
                      <m:sup>
                        <m:r>
                          <a:rPr lang="en-US" altLang="zh-CN" i="1">
                            <a:solidFill>
                              <a:srgbClr val="000000">
                                <a:lumMod val="75000"/>
                                <a:lumOff val="25000"/>
                              </a:srgbClr>
                            </a:solidFill>
                            <a:latin typeface="Cambria Math" panose="02040503050406030204" pitchFamily="18" charset="0"/>
                          </a:rPr>
                          <m:t>∗</m:t>
                        </m:r>
                      </m:sup>
                    </m:sSup>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𝜇</m:t>
                    </m:r>
                    <m:r>
                      <a:rPr kumimoji="0" lang="en-US" altLang="zh-CN"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楷体"/>
                      </a:rPr>
                      <m:t>)</m:t>
                    </m:r>
                    <m:r>
                      <a:rPr lang="zh-CN" altLang="en-US" i="1">
                        <a:solidFill>
                          <a:srgbClr val="000000">
                            <a:lumMod val="75000"/>
                            <a:lumOff val="25000"/>
                          </a:srgbClr>
                        </a:solidFill>
                        <a:latin typeface="Cambria Math" panose="02040503050406030204" pitchFamily="18" charset="0"/>
                        <a:ea typeface="楷体"/>
                      </a:rPr>
                      <m:t>，</m:t>
                    </m:r>
                  </m:oMath>
                </a14:m>
                <a:r>
                  <a:rPr lang="en-US" altLang="zh-CN" dirty="0">
                    <a:solidFill>
                      <a:srgbClr val="000000">
                        <a:lumMod val="75000"/>
                        <a:lumOff val="25000"/>
                      </a:srgbClr>
                    </a:solidFill>
                  </a:rPr>
                  <a:t> </a:t>
                </a:r>
                <a14:m>
                  <m:oMath xmlns:m="http://schemas.openxmlformats.org/officeDocument/2006/math">
                    <m:sSup>
                      <m:sSupPr>
                        <m:ctrlPr>
                          <a:rPr lang="en-US" altLang="zh-CN" i="1" smtClean="0">
                            <a:solidFill>
                              <a:srgbClr val="000000">
                                <a:lumMod val="75000"/>
                                <a:lumOff val="25000"/>
                              </a:srgbClr>
                            </a:solidFill>
                            <a:latin typeface="Cambria Math" panose="02040503050406030204" pitchFamily="18" charset="0"/>
                          </a:rPr>
                        </m:ctrlPr>
                      </m:sSupPr>
                      <m:e>
                        <m:r>
                          <a:rPr lang="en-US" altLang="zh-CN" b="0" i="1" smtClean="0">
                            <a:solidFill>
                              <a:srgbClr val="000000">
                                <a:lumMod val="75000"/>
                                <a:lumOff val="25000"/>
                              </a:srgbClr>
                            </a:solidFill>
                            <a:latin typeface="Cambria Math" panose="02040503050406030204" pitchFamily="18" charset="0"/>
                          </a:rPr>
                          <m:t>𝛽</m:t>
                        </m:r>
                      </m:e>
                      <m:sup>
                        <m:r>
                          <a:rPr lang="en-US" altLang="zh-CN" i="1">
                            <a:solidFill>
                              <a:srgbClr val="000000">
                                <a:lumMod val="75000"/>
                                <a:lumOff val="25000"/>
                              </a:srgbClr>
                            </a:solidFill>
                            <a:latin typeface="Cambria Math" panose="02040503050406030204" pitchFamily="18" charset="0"/>
                          </a:rPr>
                          <m:t>∗</m:t>
                        </m:r>
                      </m:sup>
                    </m:sSup>
                    <m:r>
                      <a:rPr lang="en-US" altLang="zh-CN" i="1">
                        <a:solidFill>
                          <a:srgbClr val="000000">
                            <a:lumMod val="75000"/>
                            <a:lumOff val="25000"/>
                          </a:srgbClr>
                        </a:solidFill>
                        <a:latin typeface="Cambria Math" panose="02040503050406030204" pitchFamily="18" charset="0"/>
                      </a:rPr>
                      <m:t>=</m:t>
                    </m:r>
                    <m:sSup>
                      <m:sSupPr>
                        <m:ctrlPr>
                          <a:rPr lang="en-US" altLang="zh-CN" i="1">
                            <a:solidFill>
                              <a:srgbClr val="000000">
                                <a:lumMod val="75000"/>
                                <a:lumOff val="25000"/>
                              </a:srgbClr>
                            </a:solidFill>
                            <a:latin typeface="Cambria Math" panose="02040503050406030204" pitchFamily="18" charset="0"/>
                          </a:rPr>
                        </m:ctrlPr>
                      </m:sSupPr>
                      <m:e>
                        <m:r>
                          <a:rPr lang="en-US" altLang="zh-CN" b="0" i="1" smtClean="0">
                            <a:solidFill>
                              <a:srgbClr val="000000">
                                <a:lumMod val="75000"/>
                                <a:lumOff val="25000"/>
                              </a:srgbClr>
                            </a:solidFill>
                            <a:latin typeface="Cambria Math" panose="02040503050406030204" pitchFamily="18" charset="0"/>
                          </a:rPr>
                          <m:t>𝛽</m:t>
                        </m:r>
                      </m:e>
                      <m:sup>
                        <m:r>
                          <a:rPr lang="en-US" altLang="zh-CN" i="1">
                            <a:solidFill>
                              <a:srgbClr val="000000">
                                <a:lumMod val="75000"/>
                                <a:lumOff val="25000"/>
                              </a:srgbClr>
                            </a:solidFill>
                            <a:latin typeface="Cambria Math" panose="02040503050406030204" pitchFamily="18" charset="0"/>
                          </a:rPr>
                          <m:t>∗</m:t>
                        </m:r>
                      </m:sup>
                    </m:sSup>
                    <m:r>
                      <a:rPr lang="en-US" altLang="zh-CN" i="1">
                        <a:solidFill>
                          <a:srgbClr val="000000">
                            <a:lumMod val="75000"/>
                            <a:lumOff val="25000"/>
                          </a:srgbClr>
                        </a:solidFill>
                        <a:latin typeface="Cambria Math" panose="02040503050406030204" pitchFamily="18" charset="0"/>
                      </a:rPr>
                      <m:t>(</m:t>
                    </m:r>
                    <m:r>
                      <a:rPr lang="en-US" altLang="zh-CN" i="1">
                        <a:solidFill>
                          <a:srgbClr val="000000">
                            <a:lumMod val="75000"/>
                            <a:lumOff val="25000"/>
                          </a:srgbClr>
                        </a:solidFill>
                        <a:latin typeface="Cambria Math" panose="02040503050406030204" pitchFamily="18" charset="0"/>
                      </a:rPr>
                      <m:t>𝜇</m:t>
                    </m:r>
                    <m:r>
                      <a:rPr lang="en-US" altLang="zh-CN" i="1">
                        <a:solidFill>
                          <a:srgbClr val="000000">
                            <a:lumMod val="75000"/>
                            <a:lumOff val="25000"/>
                          </a:srgbClr>
                        </a:solidFill>
                        <a:latin typeface="Cambria Math" panose="02040503050406030204" pitchFamily="18" charset="0"/>
                      </a:rPr>
                      <m:t>)</m:t>
                    </m:r>
                  </m:oMath>
                </a14:m>
                <a:endParaRPr kumimoji="0" lang="en-US" altLang="zh-CN" sz="1800" b="0" i="0" u="none" strike="noStrike" kern="1200" cap="none" spc="0" normalizeH="0" baseline="0" noProof="0" dirty="0">
                  <a:ln>
                    <a:noFill/>
                  </a:ln>
                  <a:solidFill>
                    <a:srgbClr val="000000">
                      <a:lumMod val="75000"/>
                      <a:lumOff val="25000"/>
                    </a:srgbClr>
                  </a:solidFill>
                  <a:effectLst/>
                  <a:uLnTx/>
                  <a:uFillTx/>
                  <a:latin typeface="Palatino Linotype"/>
                  <a:ea typeface="楷体"/>
                </a:endParaRPr>
              </a:p>
              <a:p>
                <a:pPr lvl="0">
                  <a:buClr>
                    <a:srgbClr val="4775FF"/>
                  </a:buClr>
                  <a:defRPr/>
                </a:pPr>
                <a:r>
                  <a:rPr lang="zh-CN" altLang="en-US" dirty="0">
                    <a:solidFill>
                      <a:srgbClr val="000000">
                        <a:lumMod val="75000"/>
                        <a:lumOff val="25000"/>
                      </a:srgbClr>
                    </a:solidFill>
                    <a:latin typeface="Palatino Linotype"/>
                    <a:ea typeface="楷体"/>
                  </a:rPr>
                  <a:t>均衡估值函数：</a:t>
                </a:r>
                <a14:m>
                  <m:oMath xmlns:m="http://schemas.openxmlformats.org/officeDocument/2006/math">
                    <m:r>
                      <a:rPr lang="en-US" altLang="zh-CN" b="0" i="1" smtClean="0">
                        <a:solidFill>
                          <a:srgbClr val="000000">
                            <a:lumMod val="75000"/>
                            <a:lumOff val="25000"/>
                          </a:srgbClr>
                        </a:solidFill>
                        <a:latin typeface="Cambria Math" panose="02040503050406030204" pitchFamily="18" charset="0"/>
                        <a:ea typeface="楷体"/>
                      </a:rPr>
                      <m:t>𝜇</m:t>
                    </m:r>
                    <m:d>
                      <m:dPr>
                        <m:begChr m:val="["/>
                        <m:endChr m:val="]"/>
                        <m:ctrlPr>
                          <a:rPr lang="en-US" altLang="zh-CN" b="0" i="1" smtClean="0">
                            <a:solidFill>
                              <a:srgbClr val="000000">
                                <a:lumMod val="75000"/>
                                <a:lumOff val="25000"/>
                              </a:srgbClr>
                            </a:solidFill>
                            <a:latin typeface="Cambria Math" panose="02040503050406030204" pitchFamily="18" charset="0"/>
                            <a:ea typeface="楷体"/>
                          </a:rPr>
                        </m:ctrlPr>
                      </m:dPr>
                      <m:e>
                        <m:sSup>
                          <m:sSupPr>
                            <m:ctrlPr>
                              <a:rPr lang="en-US" altLang="zh-CN" i="1">
                                <a:solidFill>
                                  <a:srgbClr val="000000">
                                    <a:lumMod val="75000"/>
                                    <a:lumOff val="25000"/>
                                  </a:srgbClr>
                                </a:solidFill>
                                <a:latin typeface="Cambria Math" panose="02040503050406030204" pitchFamily="18" charset="0"/>
                              </a:rPr>
                            </m:ctrlPr>
                          </m:sSupPr>
                          <m:e>
                            <m:r>
                              <a:rPr lang="en-US" altLang="zh-CN" i="1">
                                <a:solidFill>
                                  <a:srgbClr val="000000">
                                    <a:lumMod val="75000"/>
                                    <a:lumOff val="25000"/>
                                  </a:srgbClr>
                                </a:solidFill>
                                <a:latin typeface="Cambria Math" panose="02040503050406030204" pitchFamily="18" charset="0"/>
                              </a:rPr>
                              <m:t>𝛼</m:t>
                            </m:r>
                          </m:e>
                          <m:sup>
                            <m:r>
                              <a:rPr lang="en-US" altLang="zh-CN" i="1">
                                <a:solidFill>
                                  <a:srgbClr val="000000">
                                    <a:lumMod val="75000"/>
                                    <a:lumOff val="25000"/>
                                  </a:srgbClr>
                                </a:solidFill>
                                <a:latin typeface="Cambria Math" panose="02040503050406030204" pitchFamily="18" charset="0"/>
                              </a:rPr>
                              <m:t>∗</m:t>
                            </m:r>
                          </m:sup>
                        </m:sSup>
                        <m:d>
                          <m:dPr>
                            <m:ctrlPr>
                              <a:rPr lang="en-US" altLang="zh-CN" i="1">
                                <a:solidFill>
                                  <a:srgbClr val="000000">
                                    <a:lumMod val="75000"/>
                                    <a:lumOff val="25000"/>
                                  </a:srgbClr>
                                </a:solidFill>
                                <a:latin typeface="Cambria Math" panose="02040503050406030204" pitchFamily="18" charset="0"/>
                              </a:rPr>
                            </m:ctrlPr>
                          </m:dPr>
                          <m:e>
                            <m:r>
                              <a:rPr lang="en-US" altLang="zh-CN" i="1">
                                <a:solidFill>
                                  <a:srgbClr val="000000">
                                    <a:lumMod val="75000"/>
                                    <a:lumOff val="25000"/>
                                  </a:srgbClr>
                                </a:solidFill>
                                <a:latin typeface="Cambria Math" panose="02040503050406030204" pitchFamily="18" charset="0"/>
                              </a:rPr>
                              <m:t>𝜇</m:t>
                            </m:r>
                          </m:e>
                        </m:d>
                      </m:e>
                    </m:d>
                    <m:r>
                      <a:rPr lang="en-US" altLang="zh-CN" b="0" i="1" smtClean="0">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𝜇</m:t>
                    </m:r>
                  </m:oMath>
                </a14:m>
                <a:r>
                  <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rPr>
                  <a:t>                                                                     </a:t>
                </a:r>
                <a:r>
                  <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rPr>
                  <a:t>(5)</a:t>
                </a:r>
              </a:p>
              <a:p>
                <a:pPr marL="45720" lvl="0" indent="0">
                  <a:buClr>
                    <a:srgbClr val="4775FF"/>
                  </a:buClr>
                  <a:buNone/>
                  <a:defRPr/>
                </a:pPr>
                <a:endParaRPr lang="en-US" altLang="zh-CN" noProof="0" dirty="0">
                  <a:solidFill>
                    <a:srgbClr val="000000">
                      <a:lumMod val="75000"/>
                      <a:lumOff val="25000"/>
                    </a:srgbClr>
                  </a:solidFill>
                  <a:latin typeface="Palatino Linotype"/>
                  <a:ea typeface="楷体"/>
                </a:endParaRPr>
              </a:p>
              <a:p>
                <a:pPr lvl="1">
                  <a:buClr>
                    <a:srgbClr val="4775FF"/>
                  </a:buClr>
                  <a:defRPr/>
                </a:pPr>
                <a:endParaRPr lang="en-US" altLang="zh-CN" noProof="0" dirty="0">
                  <a:solidFill>
                    <a:srgbClr val="000000">
                      <a:lumMod val="75000"/>
                      <a:lumOff val="25000"/>
                    </a:srgbClr>
                  </a:solidFill>
                  <a:latin typeface="Palatino Linotype"/>
                  <a:ea typeface="楷体"/>
                </a:endParaRPr>
              </a:p>
              <a:p>
                <a:pPr lvl="1">
                  <a:buClr>
                    <a:srgbClr val="4775FF"/>
                  </a:buClr>
                  <a:defRPr/>
                </a:pPr>
                <a:endParaRPr kumimoji="0" lang="en-US" altLang="zh-CN" b="0" i="0" u="none" strike="noStrike" kern="1200" cap="none" spc="0" normalizeH="0" baseline="0" noProof="0" dirty="0">
                  <a:ln>
                    <a:noFill/>
                  </a:ln>
                  <a:solidFill>
                    <a:srgbClr val="000000">
                      <a:lumMod val="75000"/>
                      <a:lumOff val="25000"/>
                    </a:srgbClr>
                  </a:solidFill>
                  <a:effectLst/>
                  <a:uLnTx/>
                  <a:uFillTx/>
                  <a:latin typeface="Palatino Linotype"/>
                  <a:ea typeface="楷体"/>
                </a:endParaRPr>
              </a:p>
            </p:txBody>
          </p:sp>
        </mc:Choice>
        <mc:Fallback xmlns="">
          <p:sp>
            <p:nvSpPr>
              <p:cNvPr id="2" name="内容占位符 1">
                <a:extLst>
                  <a:ext uri="{FF2B5EF4-FFF2-40B4-BE49-F238E27FC236}">
                    <a16:creationId xmlns:a16="http://schemas.microsoft.com/office/drawing/2014/main" id="{EAF39684-0355-08A2-8F31-874C495123B0}"/>
                  </a:ext>
                </a:extLst>
              </p:cNvPr>
              <p:cNvSpPr>
                <a:spLocks noGrp="1" noRot="1" noChangeAspect="1" noMove="1" noResize="1" noEditPoints="1" noAdjustHandles="1" noChangeArrowheads="1" noChangeShapeType="1" noTextEdit="1"/>
              </p:cNvSpPr>
              <p:nvPr>
                <p:ph idx="1"/>
              </p:nvPr>
            </p:nvSpPr>
            <p:spPr>
              <a:xfrm>
                <a:off x="1122412" y="1207008"/>
                <a:ext cx="10058400" cy="5149338"/>
              </a:xfrm>
              <a:blipFill>
                <a:blip r:embed="rId2"/>
                <a:stretch>
                  <a:fillRect l="-1212" t="-1183" r="-4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EFE29B5-4DB5-FDDA-A472-B5D14082BFC5}"/>
              </a:ext>
            </a:extLst>
          </p:cNvPr>
          <p:cNvSpPr>
            <a:spLocks noGrp="1"/>
          </p:cNvSpPr>
          <p:nvPr>
            <p:ph type="title"/>
          </p:nvPr>
        </p:nvSpPr>
        <p:spPr/>
        <p:txBody>
          <a:bodyPr/>
          <a:lstStyle/>
          <a:p>
            <a:r>
              <a:rPr lang="zh-CN" altLang="en-US" dirty="0"/>
              <a:t>财务结构和内幕消息：信号模型</a:t>
            </a:r>
          </a:p>
        </p:txBody>
      </p:sp>
      <p:sp>
        <p:nvSpPr>
          <p:cNvPr id="4" name="灯片编号占位符 3">
            <a:extLst>
              <a:ext uri="{FF2B5EF4-FFF2-40B4-BE49-F238E27FC236}">
                <a16:creationId xmlns:a16="http://schemas.microsoft.com/office/drawing/2014/main" id="{DE25C1E0-65C0-22CA-27EC-4D892217AF9B}"/>
              </a:ext>
            </a:extLst>
          </p:cNvPr>
          <p:cNvSpPr>
            <a:spLocks noGrp="1"/>
          </p:cNvSpPr>
          <p:nvPr>
            <p:ph type="sldNum" sz="quarter" idx="12"/>
          </p:nvPr>
        </p:nvSpPr>
        <p:spPr/>
        <p:txBody>
          <a:bodyPr/>
          <a:lstStyle/>
          <a:p>
            <a:fld id="{33F76F35-AAFA-43DC-88AC-ECF00D2327C3}" type="slidenum">
              <a:rPr lang="zh-CN" altLang="en-US" smtClean="0"/>
              <a:t>7</a:t>
            </a:fld>
            <a:endParaRPr lang="zh-CN" altLang="en-US"/>
          </a:p>
        </p:txBody>
      </p:sp>
    </p:spTree>
    <p:extLst>
      <p:ext uri="{BB962C8B-B14F-4D97-AF65-F5344CB8AC3E}">
        <p14:creationId xmlns:p14="http://schemas.microsoft.com/office/powerpoint/2010/main" val="5918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A1D0F32-F2DD-3DF1-3350-29C93A66BE9C}"/>
                  </a:ext>
                </a:extLst>
              </p:cNvPr>
              <p:cNvSpPr>
                <a:spLocks noGrp="1"/>
              </p:cNvSpPr>
              <p:nvPr>
                <p:ph idx="1"/>
              </p:nvPr>
            </p:nvSpPr>
            <p:spPr>
              <a:xfrm>
                <a:off x="1122412" y="1207007"/>
                <a:ext cx="10058400" cy="5364389"/>
              </a:xfrm>
            </p:spPr>
            <p:txBody>
              <a:bodyPr>
                <a:normAutofit/>
              </a:bodyPr>
              <a:lstStyle/>
              <a:p>
                <a:pPr lvl="0">
                  <a:buClr>
                    <a:srgbClr val="4775FF"/>
                  </a:buClr>
                  <a:defRPr/>
                </a:pPr>
                <a:r>
                  <a:rPr lang="zh-CN" altLang="en-US" dirty="0">
                    <a:solidFill>
                      <a:srgbClr val="000000">
                        <a:lumMod val="75000"/>
                        <a:lumOff val="25000"/>
                      </a:srgbClr>
                    </a:solidFill>
                  </a:rPr>
                  <a:t>企业家选择</a:t>
                </a:r>
                <a14:m>
                  <m:oMath xmlns:m="http://schemas.openxmlformats.org/officeDocument/2006/math">
                    <m:r>
                      <a:rPr lang="en-US" altLang="zh-CN" i="1">
                        <a:solidFill>
                          <a:srgbClr val="000000">
                            <a:lumMod val="75000"/>
                            <a:lumOff val="25000"/>
                          </a:srgbClr>
                        </a:solidFill>
                        <a:latin typeface="Cambria Math" panose="02040503050406030204" pitchFamily="18" charset="0"/>
                      </a:rPr>
                      <m:t>𝛼</m:t>
                    </m:r>
                  </m:oMath>
                </a14:m>
                <a:r>
                  <a:rPr lang="zh-CN" altLang="en-US" dirty="0">
                    <a:solidFill>
                      <a:srgbClr val="000000">
                        <a:lumMod val="75000"/>
                        <a:lumOff val="25000"/>
                      </a:srgbClr>
                    </a:solidFill>
                  </a:rPr>
                  <a:t>和</a:t>
                </a:r>
                <a14:m>
                  <m:oMath xmlns:m="http://schemas.openxmlformats.org/officeDocument/2006/math">
                    <m:r>
                      <a:rPr lang="en-US" altLang="zh-CN" i="1" dirty="0">
                        <a:solidFill>
                          <a:srgbClr val="000000">
                            <a:lumMod val="75000"/>
                            <a:lumOff val="25000"/>
                          </a:srgbClr>
                        </a:solidFill>
                        <a:latin typeface="Cambria Math" panose="02040503050406030204" pitchFamily="18" charset="0"/>
                      </a:rPr>
                      <m:t>𝛽</m:t>
                    </m:r>
                  </m:oMath>
                </a14:m>
                <a:r>
                  <a:rPr lang="zh-CN" altLang="en-US" dirty="0">
                    <a:solidFill>
                      <a:srgbClr val="000000">
                        <a:lumMod val="75000"/>
                        <a:lumOff val="25000"/>
                      </a:srgbClr>
                    </a:solidFill>
                  </a:rPr>
                  <a:t>以最大化预期效用，一阶条件要求</a:t>
                </a:r>
                <a:endParaRPr lang="en-US" altLang="zh-CN" dirty="0">
                  <a:solidFill>
                    <a:srgbClr val="000000">
                      <a:lumMod val="75000"/>
                      <a:lumOff val="25000"/>
                    </a:srgbClr>
                  </a:solidFill>
                </a:endParaRPr>
              </a:p>
              <a:p>
                <a:pPr lvl="1">
                  <a:buClr>
                    <a:srgbClr val="4775FF"/>
                  </a:buClr>
                  <a:defRPr/>
                </a:pPr>
                <a14:m>
                  <m:oMath xmlns:m="http://schemas.openxmlformats.org/officeDocument/2006/math">
                    <m:f>
                      <m:fPr>
                        <m:ctrlPr>
                          <a:rPr lang="en-US" altLang="zh-CN" i="1">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i="1">
                            <a:solidFill>
                              <a:srgbClr val="000000">
                                <a:lumMod val="75000"/>
                                <a:lumOff val="25000"/>
                              </a:srgbClr>
                            </a:solidFill>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num>
                      <m:den>
                        <m:r>
                          <a:rPr lang="en-US" altLang="zh-CN" i="1">
                            <a:latin typeface="Cambria Math" panose="02040503050406030204" pitchFamily="18" charset="0"/>
                            <a:ea typeface="宋体" panose="02010600030101010101" pitchFamily="2" charset="-122"/>
                            <a:cs typeface="Times New Roman" panose="02020603050405020304" pitchFamily="18" charset="0"/>
                          </a:rPr>
                          <m:t>𝜕𝛼</m:t>
                        </m:r>
                      </m:den>
                    </m:f>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𝜇</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𝜇</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𝛼</m:t>
                                </m:r>
                              </m:e>
                            </m:d>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l-GR" altLang="zh-CN" i="1">
                                <a:latin typeface="Cambria Math" panose="02040503050406030204" pitchFamily="18" charset="0"/>
                              </a:rPr>
                              <m:t>𝜆</m:t>
                            </m:r>
                            <m:r>
                              <a:rPr lang="en-US" altLang="zh-CN">
                                <a:latin typeface="Cambria Math" panose="02040503050406030204" pitchFamily="18" charset="0"/>
                              </a:rPr>
                              <m:t>+</m:t>
                            </m:r>
                            <m:d>
                              <m:dPr>
                                <m:ctrlPr>
                                  <a:rPr lang="en-US"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𝛼</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𝛼</m:t>
                                </m:r>
                              </m:sub>
                            </m:sSub>
                          </m:e>
                        </m:d>
                      </m:e>
                    </m:d>
                    <m:r>
                      <a:rPr lang="en-US" altLang="zh-CN" i="1">
                        <a:latin typeface="Cambria Math" panose="02040503050406030204" pitchFamily="18" charset="0"/>
                      </a:rPr>
                      <m:t>=0</m:t>
                    </m:r>
                  </m:oMath>
                </a14:m>
                <a:r>
                  <a:rPr lang="en-US" altLang="zh-CN" dirty="0">
                    <a:solidFill>
                      <a:srgbClr val="000000">
                        <a:lumMod val="75000"/>
                        <a:lumOff val="25000"/>
                      </a:srgbClr>
                    </a:solidFill>
                  </a:rPr>
                  <a:t>                                      (6)</a:t>
                </a:r>
              </a:p>
              <a:p>
                <a:pPr lvl="1">
                  <a:buClr>
                    <a:srgbClr val="4775FF"/>
                  </a:buClr>
                  <a:defRPr/>
                </a:pPr>
                <a14:m>
                  <m:oMath xmlns:m="http://schemas.openxmlformats.org/officeDocument/2006/math">
                    <m:f>
                      <m:fPr>
                        <m:ctrlPr>
                          <a:rPr lang="en-US" altLang="zh-CN" i="1">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i="1">
                            <a:solidFill>
                              <a:srgbClr val="000000">
                                <a:lumMod val="75000"/>
                                <a:lumOff val="25000"/>
                              </a:srgbClr>
                            </a:solidFill>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num>
                      <m:den>
                        <m:r>
                          <a:rPr lang="en-US" altLang="zh-CN" i="1">
                            <a:latin typeface="Cambria Math" panose="02040503050406030204" pitchFamily="18" charset="0"/>
                            <a:ea typeface="宋体" panose="02010600030101010101" pitchFamily="2" charset="-122"/>
                            <a:cs typeface="Times New Roman" panose="02020603050405020304" pitchFamily="18" charset="0"/>
                          </a:rPr>
                          <m:t>𝜕𝛽</m:t>
                        </m:r>
                      </m:den>
                    </m:f>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smtClean="0">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acc>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M</m:t>
                                </m:r>
                              </m:sub>
                            </m:sSub>
                          </m:e>
                        </m:d>
                      </m:e>
                    </m:d>
                    <m:r>
                      <a:rPr lang="en-US" altLang="zh-CN" i="1">
                        <a:latin typeface="Cambria Math" panose="02040503050406030204" pitchFamily="18" charset="0"/>
                      </a:rPr>
                      <m:t>=0</m:t>
                    </m:r>
                  </m:oMath>
                </a14:m>
                <a:r>
                  <a:rPr lang="en-US" altLang="zh-CN" dirty="0">
                    <a:solidFill>
                      <a:srgbClr val="000000">
                        <a:lumMod val="75000"/>
                        <a:lumOff val="25000"/>
                      </a:srgbClr>
                    </a:solidFill>
                  </a:rPr>
                  <a:t>                                                                (7)</a:t>
                </a:r>
              </a:p>
              <a:p>
                <a:pPr lvl="1">
                  <a:buClr>
                    <a:srgbClr val="4775FF"/>
                  </a:buClr>
                  <a:defRPr/>
                </a:pPr>
                <a14:m>
                  <m:oMath xmlns:m="http://schemas.openxmlformats.org/officeDocument/2006/math">
                    <m:sSub>
                      <m:sSubPr>
                        <m:ctrlPr>
                          <a:rPr lang="en-US" altLang="zh-CN" i="1" smtClean="0">
                            <a:solidFill>
                              <a:srgbClr val="000000">
                                <a:lumMod val="75000"/>
                                <a:lumOff val="25000"/>
                              </a:srgbClr>
                            </a:solidFill>
                            <a:latin typeface="Cambria Math" panose="02040503050406030204" pitchFamily="18" charset="0"/>
                          </a:rPr>
                        </m:ctrlPr>
                      </m:sSubPr>
                      <m:e>
                        <m:r>
                          <a:rPr lang="en-US" altLang="zh-CN" b="0" i="1" smtClean="0">
                            <a:solidFill>
                              <a:srgbClr val="000000">
                                <a:lumMod val="75000"/>
                                <a:lumOff val="25000"/>
                              </a:srgbClr>
                            </a:solidFill>
                            <a:latin typeface="Cambria Math" panose="02040503050406030204" pitchFamily="18" charset="0"/>
                          </a:rPr>
                          <m:t>𝜇</m:t>
                        </m:r>
                      </m:e>
                      <m:sub>
                        <m:r>
                          <a:rPr lang="en-US" altLang="zh-CN" b="0" i="1" smtClean="0">
                            <a:solidFill>
                              <a:srgbClr val="000000">
                                <a:lumMod val="75000"/>
                                <a:lumOff val="25000"/>
                              </a:srgbClr>
                            </a:solidFill>
                            <a:latin typeface="Cambria Math" panose="02040503050406030204" pitchFamily="18" charset="0"/>
                          </a:rPr>
                          <m:t>𝛼</m:t>
                        </m:r>
                      </m:sub>
                    </m:sSub>
                    <m:r>
                      <a:rPr lang="en-US" altLang="zh-CN" b="0" i="1" smtClean="0">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𝑑</m:t>
                    </m:r>
                    <m:r>
                      <a:rPr lang="en-US" altLang="zh-CN" b="0" i="1" smtClean="0">
                        <a:solidFill>
                          <a:srgbClr val="000000">
                            <a:lumMod val="75000"/>
                            <a:lumOff val="25000"/>
                          </a:srgbClr>
                        </a:solidFill>
                        <a:latin typeface="Cambria Math" panose="02040503050406030204" pitchFamily="18" charset="0"/>
                      </a:rPr>
                      <m:t>𝜇</m:t>
                    </m:r>
                    <m:r>
                      <a:rPr lang="en-US" altLang="zh-CN" b="0" i="1" smtClean="0">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𝛼</m:t>
                    </m:r>
                    <m:r>
                      <a:rPr lang="en-US" altLang="zh-CN" b="0" i="1" smtClean="0">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𝑑</m:t>
                    </m:r>
                    <m:r>
                      <a:rPr lang="en-US" altLang="zh-CN" b="0" i="1" smtClean="0">
                        <a:solidFill>
                          <a:srgbClr val="000000">
                            <a:lumMod val="75000"/>
                            <a:lumOff val="25000"/>
                          </a:srgbClr>
                        </a:solidFill>
                        <a:latin typeface="Cambria Math" panose="02040503050406030204" pitchFamily="18" charset="0"/>
                      </a:rPr>
                      <m:t>𝛼</m:t>
                    </m:r>
                  </m:oMath>
                </a14:m>
                <a:endParaRPr lang="en-US" altLang="zh-CN" dirty="0">
                  <a:solidFill>
                    <a:srgbClr val="000000">
                      <a:lumMod val="75000"/>
                      <a:lumOff val="25000"/>
                    </a:srgbClr>
                  </a:solidFill>
                </a:endParaRPr>
              </a:p>
              <a:p>
                <a:pPr lvl="1">
                  <a:buClr>
                    <a:srgbClr val="4775FF"/>
                  </a:buClr>
                  <a:defRPr/>
                </a:pPr>
                <a:r>
                  <a:rPr lang="zh-CN" altLang="en-US" dirty="0">
                    <a:solidFill>
                      <a:srgbClr val="000000">
                        <a:lumMod val="75000"/>
                        <a:lumOff val="25000"/>
                      </a:srgbClr>
                    </a:solidFill>
                  </a:rPr>
                  <a:t>利用</a:t>
                </a:r>
                <a:r>
                  <a:rPr lang="en-US" altLang="zh-CN" dirty="0">
                    <a:solidFill>
                      <a:srgbClr val="000000">
                        <a:lumMod val="75000"/>
                        <a:lumOff val="25000"/>
                      </a:srgbClr>
                    </a:solidFill>
                  </a:rPr>
                  <a:t>(5)</a:t>
                </a:r>
                <a:r>
                  <a:rPr lang="zh-CN" altLang="en-US" dirty="0">
                    <a:solidFill>
                      <a:srgbClr val="000000">
                        <a:lumMod val="75000"/>
                        <a:lumOff val="25000"/>
                      </a:srgbClr>
                    </a:solidFill>
                  </a:rPr>
                  <a:t>将</a:t>
                </a:r>
                <a:r>
                  <a:rPr lang="en-US" altLang="zh-CN" dirty="0">
                    <a:solidFill>
                      <a:srgbClr val="000000">
                        <a:lumMod val="75000"/>
                        <a:lumOff val="25000"/>
                      </a:srgbClr>
                    </a:solidFill>
                  </a:rPr>
                  <a:t>(6)</a:t>
                </a:r>
                <a:r>
                  <a:rPr lang="zh-CN" altLang="en-US" dirty="0">
                    <a:solidFill>
                      <a:srgbClr val="000000">
                        <a:lumMod val="75000"/>
                        <a:lumOff val="25000"/>
                      </a:srgbClr>
                    </a:solidFill>
                  </a:rPr>
                  <a:t>改写为 </a:t>
                </a:r>
                <a14:m>
                  <m:oMath xmlns:m="http://schemas.openxmlformats.org/officeDocument/2006/math">
                    <m:d>
                      <m:dPr>
                        <m:ctrlPr>
                          <a:rPr lang="en-US" altLang="zh-CN" b="0" i="1" smtClean="0">
                            <a:solidFill>
                              <a:srgbClr val="000000">
                                <a:lumMod val="75000"/>
                                <a:lumOff val="25000"/>
                              </a:srgbClr>
                            </a:solidFill>
                            <a:latin typeface="Cambria Math" panose="02040503050406030204" pitchFamily="18" charset="0"/>
                          </a:rPr>
                        </m:ctrlPr>
                      </m:dPr>
                      <m:e>
                        <m:r>
                          <a:rPr lang="en-US" altLang="zh-CN" b="0" i="1" smtClean="0">
                            <a:solidFill>
                              <a:srgbClr val="000000">
                                <a:lumMod val="75000"/>
                                <a:lumOff val="25000"/>
                              </a:srgbClr>
                            </a:solidFill>
                            <a:latin typeface="Cambria Math" panose="02040503050406030204" pitchFamily="18" charset="0"/>
                          </a:rPr>
                          <m:t>1−</m:t>
                        </m:r>
                        <m:r>
                          <a:rPr lang="en-US" altLang="zh-CN" b="0" i="1" smtClean="0">
                            <a:solidFill>
                              <a:srgbClr val="000000">
                                <a:lumMod val="75000"/>
                                <a:lumOff val="25000"/>
                              </a:srgbClr>
                            </a:solidFill>
                            <a:latin typeface="Cambria Math" panose="02040503050406030204" pitchFamily="18" charset="0"/>
                          </a:rPr>
                          <m:t>𝛼</m:t>
                        </m:r>
                      </m:e>
                    </m:d>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0" i="1" smtClean="0">
                            <a:solidFill>
                              <a:srgbClr val="000000">
                                <a:lumMod val="75000"/>
                                <a:lumOff val="25000"/>
                              </a:srgbClr>
                            </a:solidFill>
                            <a:latin typeface="Cambria Math" panose="02040503050406030204" pitchFamily="18" charset="0"/>
                          </a:rPr>
                          <m:t>𝜇</m:t>
                        </m:r>
                      </m:e>
                      <m:sub>
                        <m:r>
                          <a:rPr lang="en-US" altLang="zh-CN" b="0" i="1" smtClean="0">
                            <a:solidFill>
                              <a:srgbClr val="000000">
                                <a:lumMod val="75000"/>
                                <a:lumOff val="25000"/>
                              </a:srgbClr>
                            </a:solidFill>
                            <a:latin typeface="Cambria Math" panose="02040503050406030204" pitchFamily="18" charset="0"/>
                          </a:rPr>
                          <m:t>𝛼</m:t>
                        </m:r>
                      </m:sub>
                    </m:sSub>
                    <m:r>
                      <a:rPr lang="en-US" altLang="zh-CN" b="0" i="1" smtClean="0">
                        <a:solidFill>
                          <a:srgbClr val="000000">
                            <a:lumMod val="75000"/>
                            <a:lumOff val="25000"/>
                          </a:srgbClr>
                        </a:solidFill>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l-GR" altLang="zh-CN" i="1">
                            <a:latin typeface="Cambria Math" panose="02040503050406030204" pitchFamily="18" charset="0"/>
                          </a:rPr>
                          <m:t>𝜆</m:t>
                        </m:r>
                      </m:e>
                    </m:d>
                    <m:r>
                      <a:rPr lang="en-US" altLang="zh-CN" b="0" i="1" smtClean="0">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solidFill>
                      <a:srgbClr val="000000">
                        <a:lumMod val="75000"/>
                        <a:lumOff val="25000"/>
                      </a:srgbClr>
                    </a:solidFill>
                  </a:rPr>
                  <a:t>                           (8)</a:t>
                </a:r>
              </a:p>
              <a:p>
                <a:pPr marL="502920" marR="0" lvl="0" indent="-457200" algn="l" defTabSz="685800" rtl="0" eaLnBrk="1" fontAlgn="auto" latinLnBrk="0" hangingPunct="1">
                  <a:lnSpc>
                    <a:spcPct val="100000"/>
                  </a:lnSpc>
                  <a:spcBef>
                    <a:spcPts val="900"/>
                  </a:spcBef>
                  <a:spcAft>
                    <a:spcPts val="150"/>
                  </a:spcAft>
                  <a:buClr>
                    <a:srgbClr val="4775FF"/>
                  </a:buClr>
                  <a:buSzPct val="100000"/>
                  <a:buFont typeface="Wingdings" panose="05000000000000000000" pitchFamily="2" charset="2"/>
                  <a:buChar char="n"/>
                  <a:tabLst/>
                  <a:defRPr/>
                </a:pPr>
                <a:r>
                  <a:rPr lang="zh-CN" altLang="en-US" dirty="0">
                    <a:solidFill>
                      <a:srgbClr val="000000">
                        <a:lumMod val="75000"/>
                        <a:lumOff val="25000"/>
                      </a:srgbClr>
                    </a:solidFill>
                    <a:latin typeface="Palatino Linotype"/>
                    <a:ea typeface="楷体"/>
                  </a:rPr>
                  <a:t>企业家对</a:t>
                </a:r>
                <a14:m>
                  <m:oMath xmlns:m="http://schemas.openxmlformats.org/officeDocument/2006/math">
                    <m:r>
                      <a:rPr lang="en-US" altLang="zh-CN" b="0" i="1" smtClean="0">
                        <a:solidFill>
                          <a:srgbClr val="000000">
                            <a:lumMod val="75000"/>
                            <a:lumOff val="25000"/>
                          </a:srgbClr>
                        </a:solidFill>
                        <a:latin typeface="Cambria Math" panose="02040503050406030204" pitchFamily="18" charset="0"/>
                        <a:ea typeface="楷体"/>
                      </a:rPr>
                      <m:t>𝛼</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和</a:t>
                </a:r>
                <a14:m>
                  <m:oMath xmlns:m="http://schemas.openxmlformats.org/officeDocument/2006/math">
                    <m:r>
                      <a:rPr kumimoji="0" lang="en-US" altLang="zh-CN" sz="2400" b="0" i="1" u="none" strike="noStrike" kern="1200" cap="none" spc="0" normalizeH="0" baseline="0" noProof="0" dirty="0" smtClean="0">
                        <a:ln>
                          <a:noFill/>
                        </a:ln>
                        <a:solidFill>
                          <a:srgbClr val="000000">
                            <a:lumMod val="75000"/>
                            <a:lumOff val="25000"/>
                          </a:srgbClr>
                        </a:solidFill>
                        <a:effectLst/>
                        <a:uLnTx/>
                        <a:uFillTx/>
                        <a:latin typeface="Cambria Math" panose="02040503050406030204" pitchFamily="18" charset="0"/>
                        <a:ea typeface="楷体"/>
                        <a:cs typeface="+mn-cs"/>
                      </a:rPr>
                      <m:t>𝛽</m:t>
                    </m:r>
                    <m:r>
                      <a:rPr lang="zh-CN" altLang="en-US" i="1" dirty="0">
                        <a:solidFill>
                          <a:srgbClr val="000000">
                            <a:lumMod val="75000"/>
                            <a:lumOff val="25000"/>
                          </a:srgbClr>
                        </a:solidFill>
                        <a:latin typeface="Cambria Math" panose="02040503050406030204" pitchFamily="18" charset="0"/>
                        <a:ea typeface="楷体"/>
                      </a:rPr>
                      <m:t>的</m:t>
                    </m:r>
                  </m:oMath>
                </a14:m>
                <a:r>
                  <a:rPr kumimoji="0" lang="zh-CN" altLang="en-US"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rPr>
                  <a:t>最优选择需满足二阶条件</a:t>
                </a:r>
                <a:endParaRPr kumimoji="0" lang="en-US" altLang="zh-CN" sz="24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lvl="1">
                  <a:buClr>
                    <a:srgbClr val="4775FF"/>
                  </a:buClr>
                  <a:defRPr/>
                </a:pPr>
                <a14:m>
                  <m:oMath xmlns:m="http://schemas.openxmlformats.org/officeDocument/2006/math">
                    <m:r>
                      <a:rPr lang="en-US" altLang="zh-CN" b="0" i="1" smtClean="0">
                        <a:solidFill>
                          <a:srgbClr val="000000">
                            <a:lumMod val="75000"/>
                            <a:lumOff val="25000"/>
                          </a:srgbClr>
                        </a:solidFill>
                        <a:latin typeface="Cambria Math" panose="02040503050406030204" pitchFamily="18" charset="0"/>
                      </a:rPr>
                      <m:t>𝐴</m:t>
                    </m:r>
                    <m:r>
                      <a:rPr lang="en-US" altLang="zh-CN" b="0" i="1" smtClean="0">
                        <a:solidFill>
                          <a:srgbClr val="000000">
                            <a:lumMod val="75000"/>
                            <a:lumOff val="25000"/>
                          </a:srgbClr>
                        </a:solidFill>
                        <a:latin typeface="Cambria Math" panose="02040503050406030204" pitchFamily="18" charset="0"/>
                      </a:rPr>
                      <m:t>=</m:t>
                    </m:r>
                  </m:oMath>
                </a14:m>
                <a:r>
                  <a:rPr lang="en-US" altLang="zh-CN" dirty="0">
                    <a:solidFill>
                      <a:srgbClr val="000000">
                        <a:lumMod val="75000"/>
                        <a:lumOff val="25000"/>
                      </a:srgbClr>
                    </a:solidFill>
                    <a:ea typeface="宋体" panose="02010600030101010101" pitchFamily="2" charset="-122"/>
                    <a:cs typeface="Times New Roman" panose="02020603050405020304" pitchFamily="18" charset="0"/>
                  </a:rPr>
                  <a:t> </a:t>
                </a:r>
                <a14:m>
                  <m:oMath xmlns:m="http://schemas.openxmlformats.org/officeDocument/2006/math">
                    <m:f>
                      <m:fPr>
                        <m:ctrlPr>
                          <a:rPr lang="en-US" altLang="zh-CN" i="1">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b="0"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num>
                      <m:den>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𝛼</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l-GR" altLang="zh-CN" i="1">
                                    <a:latin typeface="Cambria Math" panose="02040503050406030204" pitchFamily="18" charset="0"/>
                                  </a:rPr>
                                  <m:t>𝜆</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𝛼</m:t>
                                    </m:r>
                                  </m:sub>
                                </m:sSub>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𝛼</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𝛼</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𝛼</m:t>
                                </m:r>
                                <m:r>
                                  <a:rPr lang="en-US" altLang="zh-CN" b="0" i="1" smtClean="0">
                                    <a:latin typeface="Cambria Math" panose="02040503050406030204" pitchFamily="18" charset="0"/>
                                  </a:rPr>
                                  <m:t>𝛼</m:t>
                                </m:r>
                              </m:sub>
                            </m:sSub>
                          </m:e>
                        </m:d>
                      </m:e>
                    </m:d>
                  </m:oMath>
                </a14:m>
                <a:endParaRPr lang="en-US" altLang="zh-CN" b="0" dirty="0"/>
              </a:p>
              <a:p>
                <a:pPr lvl="1">
                  <a:buClr>
                    <a:srgbClr val="4775FF"/>
                  </a:buClr>
                  <a:defRPr/>
                </a:pPr>
                <a14:m>
                  <m:oMath xmlns:m="http://schemas.openxmlformats.org/officeDocument/2006/math">
                    <m:r>
                      <m:rPr>
                        <m:sty m:val="p"/>
                      </m:rPr>
                      <a:rPr lang="en-US" altLang="zh-CN" b="0" i="0"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B</m:t>
                    </m:r>
                    <m:r>
                      <a:rPr lang="en-US" altLang="zh-CN" b="0" i="0"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b="0"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num>
                      <m:den>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𝛽</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acc>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M</m:t>
                                    </m:r>
                                  </m:sub>
                                </m:sSub>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e>
                    </m:d>
                  </m:oMath>
                </a14:m>
                <a:endParaRPr lang="en-US" altLang="zh-CN" dirty="0">
                  <a:solidFill>
                    <a:srgbClr val="000000">
                      <a:lumMod val="75000"/>
                      <a:lumOff val="25000"/>
                    </a:srgbClr>
                  </a:solidFill>
                </a:endParaRPr>
              </a:p>
              <a:p>
                <a:pPr lvl="1">
                  <a:buClr>
                    <a:srgbClr val="4775FF"/>
                  </a:buClr>
                  <a:defRPr/>
                </a:pPr>
                <a14:m>
                  <m:oMath xmlns:m="http://schemas.openxmlformats.org/officeDocument/2006/math">
                    <m:r>
                      <a:rPr lang="en-US" altLang="zh-CN" b="0" i="1" smtClean="0">
                        <a:solidFill>
                          <a:srgbClr val="000000">
                            <a:lumMod val="75000"/>
                            <a:lumOff val="25000"/>
                          </a:srgbClr>
                        </a:solidFill>
                        <a:latin typeface="Cambria Math" panose="02040503050406030204" pitchFamily="18" charset="0"/>
                      </a:rPr>
                      <m:t>𝐶</m:t>
                    </m:r>
                    <m:r>
                      <a:rPr lang="en-US" altLang="zh-CN" b="0" i="1" smtClean="0">
                        <a:solidFill>
                          <a:srgbClr val="000000">
                            <a:lumMod val="75000"/>
                            <a:lumOff val="25000"/>
                          </a:srgbClr>
                        </a:solidFill>
                        <a:latin typeface="Cambria Math" panose="02040503050406030204" pitchFamily="18" charset="0"/>
                      </a:rPr>
                      <m:t>=</m:t>
                    </m:r>
                  </m:oMath>
                </a14:m>
                <a:r>
                  <a:rPr lang="en-US" altLang="zh-CN" dirty="0">
                    <a:solidFill>
                      <a:srgbClr val="000000">
                        <a:lumMod val="75000"/>
                        <a:lumOff val="25000"/>
                      </a:srgbClr>
                    </a:solidFill>
                    <a:ea typeface="宋体" panose="02010600030101010101" pitchFamily="2" charset="-122"/>
                    <a:cs typeface="Times New Roman" panose="02020603050405020304" pitchFamily="18" charset="0"/>
                  </a:rPr>
                  <a:t> </a:t>
                </a:r>
                <a14:m>
                  <m:oMath xmlns:m="http://schemas.openxmlformats.org/officeDocument/2006/math">
                    <m:f>
                      <m:fPr>
                        <m:ctrlPr>
                          <a:rPr lang="en-US" altLang="zh-CN" i="1">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b="0" i="1" smtClean="0">
                                <a:solidFill>
                                  <a:srgbClr val="000000">
                                    <a:lumMod val="75000"/>
                                    <a:lumOff val="25000"/>
                                  </a:srgbClr>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e>
                        </m:d>
                      </m:num>
                      <m:den>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𝛼</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𝛽</m:t>
                        </m:r>
                      </m:den>
                    </m:f>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up>
                        </m:sSup>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acc>
                          </m:e>
                        </m:d>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l-GR" altLang="zh-CN" i="1">
                                <a:latin typeface="Cambria Math" panose="02040503050406030204" pitchFamily="18" charset="0"/>
                              </a:rPr>
                              <m:t>𝜆</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𝛼</m:t>
                                </m:r>
                              </m:sub>
                            </m:sSub>
                          </m:e>
                        </m:d>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acc>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宋体" panose="02010600030101010101" pitchFamily="2" charset="-122"/>
                                    <a:cs typeface="Times New Roman" panose="02020603050405020304" pitchFamily="18" charset="0"/>
                                  </a:rPr>
                                  <m:t>𝑟</m:t>
                                </m:r>
                              </m:e>
                            </m:d>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M</m:t>
                                </m:r>
                              </m:sub>
                            </m:sSub>
                          </m:e>
                        </m:d>
                      </m:e>
                    </m:d>
                  </m:oMath>
                </a14:m>
                <a:endParaRPr lang="en-US" altLang="zh-CN" dirty="0">
                  <a:solidFill>
                    <a:srgbClr val="000000">
                      <a:lumMod val="75000"/>
                      <a:lumOff val="25000"/>
                    </a:srgbClr>
                  </a:solidFill>
                </a:endParaRPr>
              </a:p>
              <a:p>
                <a:pPr lvl="1">
                  <a:buClr>
                    <a:srgbClr val="4775FF"/>
                  </a:buClr>
                  <a:defRPr/>
                </a:pPr>
                <a14:m>
                  <m:oMath xmlns:m="http://schemas.openxmlformats.org/officeDocument/2006/math">
                    <m:r>
                      <a:rPr lang="en-US" altLang="zh-CN" b="0" i="1" smtClean="0">
                        <a:solidFill>
                          <a:srgbClr val="000000">
                            <a:lumMod val="75000"/>
                            <a:lumOff val="25000"/>
                          </a:srgbClr>
                        </a:solidFill>
                        <a:latin typeface="Cambria Math" panose="02040503050406030204" pitchFamily="18" charset="0"/>
                      </a:rPr>
                      <m:t>𝐴</m:t>
                    </m:r>
                    <m:r>
                      <a:rPr lang="en-US" altLang="zh-CN" b="0" i="1" smtClean="0">
                        <a:solidFill>
                          <a:srgbClr val="000000">
                            <a:lumMod val="75000"/>
                            <a:lumOff val="25000"/>
                          </a:srgbClr>
                        </a:solidFill>
                        <a:latin typeface="Cambria Math" panose="02040503050406030204" pitchFamily="18" charset="0"/>
                      </a:rPr>
                      <m:t>&lt;0;</m:t>
                    </m:r>
                    <m:r>
                      <a:rPr lang="en-US" altLang="zh-CN" b="0" i="1" smtClean="0">
                        <a:solidFill>
                          <a:srgbClr val="000000">
                            <a:lumMod val="75000"/>
                            <a:lumOff val="25000"/>
                          </a:srgbClr>
                        </a:solidFill>
                        <a:latin typeface="Cambria Math" panose="02040503050406030204" pitchFamily="18" charset="0"/>
                      </a:rPr>
                      <m:t>𝐵</m:t>
                    </m:r>
                    <m:r>
                      <a:rPr lang="en-US" altLang="zh-CN" b="0" i="1" smtClean="0">
                        <a:solidFill>
                          <a:srgbClr val="000000">
                            <a:lumMod val="75000"/>
                            <a:lumOff val="25000"/>
                          </a:srgbClr>
                        </a:solidFill>
                        <a:latin typeface="Cambria Math" panose="02040503050406030204" pitchFamily="18" charset="0"/>
                      </a:rPr>
                      <m:t>&lt;0;</m:t>
                    </m:r>
                    <m:r>
                      <a:rPr lang="en-US" altLang="zh-CN" b="0" i="1" smtClean="0">
                        <a:solidFill>
                          <a:srgbClr val="000000">
                            <a:lumMod val="75000"/>
                            <a:lumOff val="25000"/>
                          </a:srgbClr>
                        </a:solidFill>
                        <a:latin typeface="Cambria Math" panose="02040503050406030204" pitchFamily="18" charset="0"/>
                      </a:rPr>
                      <m:t>𝐴𝐵</m:t>
                    </m:r>
                    <m:r>
                      <a:rPr lang="en-US" altLang="zh-CN" b="0" i="1" smtClean="0">
                        <a:solidFill>
                          <a:srgbClr val="000000">
                            <a:lumMod val="75000"/>
                            <a:lumOff val="25000"/>
                          </a:srgbClr>
                        </a:solidFill>
                        <a:latin typeface="Cambria Math" panose="02040503050406030204" pitchFamily="18" charset="0"/>
                      </a:rPr>
                      <m:t>−</m:t>
                    </m:r>
                    <m:sSup>
                      <m:sSupPr>
                        <m:ctrlPr>
                          <a:rPr lang="en-US" altLang="zh-CN" b="0" i="1" smtClean="0">
                            <a:solidFill>
                              <a:srgbClr val="000000">
                                <a:lumMod val="75000"/>
                                <a:lumOff val="25000"/>
                              </a:srgbClr>
                            </a:solidFill>
                            <a:latin typeface="Cambria Math" panose="02040503050406030204" pitchFamily="18" charset="0"/>
                          </a:rPr>
                        </m:ctrlPr>
                      </m:sSupPr>
                      <m:e>
                        <m:r>
                          <a:rPr lang="en-US" altLang="zh-CN" b="0" i="1" smtClean="0">
                            <a:solidFill>
                              <a:srgbClr val="000000">
                                <a:lumMod val="75000"/>
                                <a:lumOff val="25000"/>
                              </a:srgbClr>
                            </a:solidFill>
                            <a:latin typeface="Cambria Math" panose="02040503050406030204" pitchFamily="18" charset="0"/>
                          </a:rPr>
                          <m:t>𝐶</m:t>
                        </m:r>
                      </m:e>
                      <m:sup>
                        <m:r>
                          <a:rPr lang="en-US" altLang="zh-CN" b="0" i="1" smtClean="0">
                            <a:solidFill>
                              <a:srgbClr val="000000">
                                <a:lumMod val="75000"/>
                                <a:lumOff val="25000"/>
                              </a:srgbClr>
                            </a:solidFill>
                            <a:latin typeface="Cambria Math" panose="02040503050406030204" pitchFamily="18" charset="0"/>
                          </a:rPr>
                          <m:t>2</m:t>
                        </m:r>
                      </m:sup>
                    </m:sSup>
                    <m:r>
                      <a:rPr lang="en-US" altLang="zh-CN" b="0" i="1" smtClean="0">
                        <a:solidFill>
                          <a:srgbClr val="000000">
                            <a:lumMod val="75000"/>
                            <a:lumOff val="25000"/>
                          </a:srgbClr>
                        </a:solidFill>
                        <a:latin typeface="Cambria Math" panose="02040503050406030204" pitchFamily="18" charset="0"/>
                      </a:rPr>
                      <m:t>&gt;0.</m:t>
                    </m:r>
                  </m:oMath>
                </a14:m>
                <a:r>
                  <a:rPr lang="en-US" altLang="zh-CN" b="0" dirty="0">
                    <a:solidFill>
                      <a:srgbClr val="000000">
                        <a:lumMod val="75000"/>
                        <a:lumOff val="25000"/>
                      </a:srgbClr>
                    </a:solidFill>
                  </a:rPr>
                  <a:t>                                                                                            (9)</a:t>
                </a:r>
              </a:p>
              <a:p>
                <a:pPr marL="505440" lvl="1" indent="0">
                  <a:buClr>
                    <a:srgbClr val="4775FF"/>
                  </a:buClr>
                  <a:buNone/>
                  <a:defRPr/>
                </a:pPr>
                <a:endParaRPr lang="en-US" altLang="zh-CN" dirty="0">
                  <a:solidFill>
                    <a:srgbClr val="000000">
                      <a:lumMod val="75000"/>
                      <a:lumOff val="25000"/>
                    </a:srgbClr>
                  </a:solidFill>
                </a:endParaRPr>
              </a:p>
            </p:txBody>
          </p:sp>
        </mc:Choice>
        <mc:Fallback xmlns="">
          <p:sp>
            <p:nvSpPr>
              <p:cNvPr id="2" name="内容占位符 1">
                <a:extLst>
                  <a:ext uri="{FF2B5EF4-FFF2-40B4-BE49-F238E27FC236}">
                    <a16:creationId xmlns:a16="http://schemas.microsoft.com/office/drawing/2014/main" id="{7A1D0F32-F2DD-3DF1-3350-29C93A66BE9C}"/>
                  </a:ext>
                </a:extLst>
              </p:cNvPr>
              <p:cNvSpPr>
                <a:spLocks noGrp="1" noRot="1" noChangeAspect="1" noMove="1" noResize="1" noEditPoints="1" noAdjustHandles="1" noChangeArrowheads="1" noChangeShapeType="1" noTextEdit="1"/>
              </p:cNvSpPr>
              <p:nvPr>
                <p:ph idx="1"/>
              </p:nvPr>
            </p:nvSpPr>
            <p:spPr>
              <a:xfrm>
                <a:off x="1122412" y="1207007"/>
                <a:ext cx="10058400" cy="5364389"/>
              </a:xfrm>
              <a:blipFill>
                <a:blip r:embed="rId2"/>
                <a:stretch>
                  <a:fillRect l="-1212" t="-1364" r="-60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EAE4C03D-1550-5B49-E029-360045603CFE}"/>
              </a:ext>
            </a:extLst>
          </p:cNvPr>
          <p:cNvSpPr>
            <a:spLocks noGrp="1"/>
          </p:cNvSpPr>
          <p:nvPr>
            <p:ph type="title"/>
          </p:nvPr>
        </p:nvSpPr>
        <p:spPr/>
        <p:txBody>
          <a:bodyPr/>
          <a:lstStyle/>
          <a:p>
            <a:r>
              <a:rPr lang="zh-CN" altLang="en-US" dirty="0"/>
              <a:t>财务结构和内幕消息：信号模型</a:t>
            </a:r>
          </a:p>
        </p:txBody>
      </p:sp>
      <p:sp>
        <p:nvSpPr>
          <p:cNvPr id="4" name="灯片编号占位符 3">
            <a:extLst>
              <a:ext uri="{FF2B5EF4-FFF2-40B4-BE49-F238E27FC236}">
                <a16:creationId xmlns:a16="http://schemas.microsoft.com/office/drawing/2014/main" id="{48761B03-5619-B181-1F45-82193460594A}"/>
              </a:ext>
            </a:extLst>
          </p:cNvPr>
          <p:cNvSpPr>
            <a:spLocks noGrp="1"/>
          </p:cNvSpPr>
          <p:nvPr>
            <p:ph type="sldNum" sz="quarter" idx="12"/>
          </p:nvPr>
        </p:nvSpPr>
        <p:spPr/>
        <p:txBody>
          <a:bodyPr/>
          <a:lstStyle/>
          <a:p>
            <a:fld id="{33F76F35-AAFA-43DC-88AC-ECF00D2327C3}" type="slidenum">
              <a:rPr lang="zh-CN" altLang="en-US" smtClean="0"/>
              <a:t>8</a:t>
            </a:fld>
            <a:endParaRPr lang="zh-CN" altLang="en-US"/>
          </a:p>
        </p:txBody>
      </p:sp>
    </p:spTree>
    <p:extLst>
      <p:ext uri="{BB962C8B-B14F-4D97-AF65-F5344CB8AC3E}">
        <p14:creationId xmlns:p14="http://schemas.microsoft.com/office/powerpoint/2010/main" val="48750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C809E48-2D52-FBB0-8DDD-9FA65A91C5B8}"/>
                  </a:ext>
                </a:extLst>
              </p:cNvPr>
              <p:cNvSpPr>
                <a:spLocks noGrp="1"/>
              </p:cNvSpPr>
              <p:nvPr>
                <p:ph idx="1"/>
              </p:nvPr>
            </p:nvSpPr>
            <p:spPr/>
            <p:txBody>
              <a:bodyPr>
                <a:normAutofit/>
              </a:bodyPr>
              <a:lstStyle/>
              <a:p>
                <a:r>
                  <a:rPr lang="zh-CN" altLang="en-US" dirty="0"/>
                  <a:t>假设正常资产需求，当无信号的投资组合选择时，价格下跌，对资产需求增加</a:t>
                </a:r>
                <a:endParaRPr lang="en-US" altLang="zh-CN" dirty="0"/>
              </a:p>
              <a:p>
                <a:r>
                  <a:rPr lang="zh-CN" altLang="en-US" dirty="0"/>
                  <a:t>定理</a:t>
                </a:r>
                <a:r>
                  <a:rPr lang="en-US" altLang="zh-CN" dirty="0"/>
                  <a:t>1</a:t>
                </a:r>
                <a:r>
                  <a:rPr lang="zh-CN" altLang="en-US" dirty="0"/>
                  <a:t>：市场估值</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oMath>
                </a14:m>
                <a:r>
                  <a:rPr lang="zh-CN" altLang="en-US" dirty="0"/>
                  <a:t>随企业家保留股权比例</a:t>
                </a:r>
                <a14:m>
                  <m:oMath xmlns:m="http://schemas.openxmlformats.org/officeDocument/2006/math">
                    <m:r>
                      <a:rPr lang="en-US" altLang="zh-CN" b="0" i="1" smtClean="0">
                        <a:latin typeface="Cambria Math" panose="02040503050406030204" pitchFamily="18" charset="0"/>
                      </a:rPr>
                      <m:t>𝛼</m:t>
                    </m:r>
                    <m:r>
                      <a:rPr lang="zh-CN" altLang="en-US" i="1">
                        <a:latin typeface="Cambria Math" panose="02040503050406030204" pitchFamily="18" charset="0"/>
                      </a:rPr>
                      <m:t>单调递增</m:t>
                    </m:r>
                  </m:oMath>
                </a14:m>
                <a:endParaRPr lang="en-US" altLang="zh-CN" dirty="0"/>
              </a:p>
              <a:p>
                <a:pPr lvl="1"/>
                <a:r>
                  <a:rPr lang="zh-CN" altLang="en-US" dirty="0"/>
                  <a:t>经过繁琐的计算可证明：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𝛼</m:t>
                        </m:r>
                      </m:sub>
                    </m:sSub>
                    <m:r>
                      <a:rPr lang="en-US" altLang="zh-CN" b="0" i="1" smtClean="0">
                        <a:latin typeface="Cambria Math" panose="02040503050406030204" pitchFamily="18" charset="0"/>
                      </a:rPr>
                      <m:t>&gt;0</m:t>
                    </m:r>
                  </m:oMath>
                </a14:m>
                <a:endParaRPr lang="en-US" altLang="zh-CN" dirty="0"/>
              </a:p>
              <a:p>
                <a:r>
                  <a:rPr lang="zh-CN" altLang="en-US" dirty="0"/>
                  <a:t>定理</a:t>
                </a:r>
                <a:r>
                  <a:rPr lang="en-US" altLang="zh-CN" dirty="0"/>
                  <a:t>2</a:t>
                </a:r>
                <a:r>
                  <a:rPr lang="zh-CN" altLang="en-US" dirty="0"/>
                  <a:t>：通过</a:t>
                </a:r>
                <a14:m>
                  <m:oMath xmlns:m="http://schemas.openxmlformats.org/officeDocument/2006/math">
                    <m:r>
                      <a:rPr lang="en-US" altLang="zh-CN" b="0" i="1" smtClean="0">
                        <a:latin typeface="Cambria Math" panose="02040503050406030204" pitchFamily="18" charset="0"/>
                      </a:rPr>
                      <m:t>𝛼</m:t>
                    </m:r>
                  </m:oMath>
                </a14:m>
                <a:r>
                  <a:rPr lang="zh-CN" altLang="en-US" dirty="0"/>
                  <a:t>向市场传递真实</a:t>
                </a:r>
                <a14:m>
                  <m:oMath xmlns:m="http://schemas.openxmlformats.org/officeDocument/2006/math">
                    <m:r>
                      <a:rPr lang="en-US" altLang="zh-CN" b="0" i="1" smtClean="0">
                        <a:latin typeface="Cambria Math" panose="02040503050406030204" pitchFamily="18" charset="0"/>
                      </a:rPr>
                      <m:t>𝜇</m:t>
                    </m:r>
                    <m:r>
                      <a:rPr lang="zh-CN" altLang="en-US" i="1">
                        <a:latin typeface="Cambria Math" panose="02040503050406030204" pitchFamily="18" charset="0"/>
                      </a:rPr>
                      <m:t>的</m:t>
                    </m:r>
                  </m:oMath>
                </a14:m>
                <a:r>
                  <a:rPr lang="zh-CN" altLang="en-US" dirty="0"/>
                  <a:t>成本是福利损失，这个损失来源于超过真实</a:t>
                </a:r>
                <a14:m>
                  <m:oMath xmlns:m="http://schemas.openxmlformats.org/officeDocument/2006/math">
                    <m:r>
                      <a:rPr lang="en-US" altLang="zh-CN" b="0" i="1" smtClean="0">
                        <a:latin typeface="Cambria Math" panose="02040503050406030204" pitchFamily="18" charset="0"/>
                      </a:rPr>
                      <m:t>𝜇</m:t>
                    </m:r>
                    <m:r>
                      <a:rPr lang="zh-CN" altLang="en-US" i="1">
                        <a:latin typeface="Cambria Math" panose="02040503050406030204" pitchFamily="18" charset="0"/>
                      </a:rPr>
                      <m:t>可无成本</m:t>
                    </m:r>
                  </m:oMath>
                </a14:m>
                <a:r>
                  <a:rPr lang="zh-CN" altLang="en-US" dirty="0"/>
                  <a:t>传递时的最佳水平去投资自己的项目</a:t>
                </a:r>
                <a:endParaRPr lang="en-US" altLang="zh-CN" dirty="0"/>
              </a:p>
              <a:p>
                <a:pPr lvl="1"/>
                <a:r>
                  <a:rPr lang="zh-CN" altLang="en-US" dirty="0"/>
                  <a:t>经过繁琐的计算可证明</a:t>
                </a:r>
                <a:endParaRPr lang="en-US" altLang="zh-CN" dirty="0"/>
              </a:p>
            </p:txBody>
          </p:sp>
        </mc:Choice>
        <mc:Fallback xmlns="">
          <p:sp>
            <p:nvSpPr>
              <p:cNvPr id="2" name="内容占位符 1">
                <a:extLst>
                  <a:ext uri="{FF2B5EF4-FFF2-40B4-BE49-F238E27FC236}">
                    <a16:creationId xmlns:a16="http://schemas.microsoft.com/office/drawing/2014/main" id="{6C809E48-2D52-FBB0-8DDD-9FA65A91C5B8}"/>
                  </a:ext>
                </a:extLst>
              </p:cNvPr>
              <p:cNvSpPr>
                <a:spLocks noGrp="1" noRot="1" noChangeAspect="1" noMove="1" noResize="1" noEditPoints="1" noAdjustHandles="1" noChangeArrowheads="1" noChangeShapeType="1" noTextEdit="1"/>
              </p:cNvSpPr>
              <p:nvPr>
                <p:ph idx="1"/>
              </p:nvPr>
            </p:nvSpPr>
            <p:spPr>
              <a:blipFill>
                <a:blip r:embed="rId2"/>
                <a:stretch>
                  <a:fillRect l="-1212" t="-1046" r="-84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A9CDDFF8-5E09-6CD8-D4E9-ABD8000320C1}"/>
              </a:ext>
            </a:extLst>
          </p:cNvPr>
          <p:cNvSpPr>
            <a:spLocks noGrp="1"/>
          </p:cNvSpPr>
          <p:nvPr>
            <p:ph type="title"/>
          </p:nvPr>
        </p:nvSpPr>
        <p:spPr/>
        <p:txBody>
          <a:bodyPr/>
          <a:lstStyle/>
          <a:p>
            <a:r>
              <a:rPr lang="zh-CN" altLang="en-US" dirty="0"/>
              <a:t>财务结构和内幕消息：信号模型</a:t>
            </a:r>
          </a:p>
        </p:txBody>
      </p:sp>
      <p:sp>
        <p:nvSpPr>
          <p:cNvPr id="4" name="灯片编号占位符 3">
            <a:extLst>
              <a:ext uri="{FF2B5EF4-FFF2-40B4-BE49-F238E27FC236}">
                <a16:creationId xmlns:a16="http://schemas.microsoft.com/office/drawing/2014/main" id="{E6706F6F-6FE8-F0F6-F8E0-8F2BCFCCEBC5}"/>
              </a:ext>
            </a:extLst>
          </p:cNvPr>
          <p:cNvSpPr>
            <a:spLocks noGrp="1"/>
          </p:cNvSpPr>
          <p:nvPr>
            <p:ph type="sldNum" sz="quarter" idx="12"/>
          </p:nvPr>
        </p:nvSpPr>
        <p:spPr/>
        <p:txBody>
          <a:bodyPr/>
          <a:lstStyle/>
          <a:p>
            <a:fld id="{33F76F35-AAFA-43DC-88AC-ECF00D2327C3}" type="slidenum">
              <a:rPr lang="zh-CN" altLang="en-US" smtClean="0"/>
              <a:t>9</a:t>
            </a:fld>
            <a:endParaRPr lang="zh-CN" altLang="en-US"/>
          </a:p>
        </p:txBody>
      </p:sp>
    </p:spTree>
    <p:extLst>
      <p:ext uri="{BB962C8B-B14F-4D97-AF65-F5344CB8AC3E}">
        <p14:creationId xmlns:p14="http://schemas.microsoft.com/office/powerpoint/2010/main" val="2266805958"/>
      </p:ext>
    </p:extLst>
  </p:cSld>
  <p:clrMapOvr>
    <a:masterClrMapping/>
  </p:clrMapOvr>
</p:sld>
</file>

<file path=ppt/theme/theme1.xml><?xml version="1.0" encoding="utf-8"?>
<a:theme xmlns:a="http://schemas.openxmlformats.org/drawingml/2006/main" name="Presentation_Palatino">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_Palatino" id="{26290912-2B67-41FA-A8ED-0ABB93590683}" vid="{A4782BC5-63E3-4E41-B490-726598137B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Presentation_Palatino</Template>
  <TotalTime>1623</TotalTime>
  <Words>1979</Words>
  <Application>Microsoft Office PowerPoint</Application>
  <PresentationFormat>宽屏</PresentationFormat>
  <Paragraphs>173</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楷体</vt:lpstr>
      <vt:lpstr>Arial</vt:lpstr>
      <vt:lpstr>Calibri</vt:lpstr>
      <vt:lpstr>Cambria Math</vt:lpstr>
      <vt:lpstr>Palatino Linotype</vt:lpstr>
      <vt:lpstr>Wingdings</vt:lpstr>
      <vt:lpstr>Presentation_Palatino</vt:lpstr>
      <vt:lpstr>Informational Asymmetries,Financial Structure,and Financial intermediation  by Hayne E. Leland and David H. Pyle</vt:lpstr>
      <vt:lpstr>目录</vt:lpstr>
      <vt:lpstr>引言</vt:lpstr>
      <vt:lpstr>文献回顾</vt:lpstr>
      <vt:lpstr>财务结构和内幕消息：信号模型</vt:lpstr>
      <vt:lpstr>财务结构和内幕消息：信号模型</vt:lpstr>
      <vt:lpstr>财务结构和内幕消息：信号模型</vt:lpstr>
      <vt:lpstr>财务结构和内幕消息：信号模型</vt:lpstr>
      <vt:lpstr>财务结构和内幕消息：信号模型</vt:lpstr>
      <vt:lpstr>信号模型：示例</vt:lpstr>
      <vt:lpstr>信号模型：示例</vt:lpstr>
      <vt:lpstr>信号模型：示例</vt:lpstr>
      <vt:lpstr>信号模型：示例</vt:lpstr>
      <vt:lpstr>信号模型：示例</vt:lpstr>
      <vt:lpstr>最佳债务水平和MM定理</vt:lpstr>
      <vt:lpstr>最佳债务水平和MM定理</vt:lpstr>
      <vt:lpstr>最佳债务水平和MM定理</vt:lpstr>
      <vt:lpstr>信息和金融中介：一些初步想法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Debt and Moral Hazard: The Optimal Structure of Banks' Loss Absorbing Capacity  by Misa Tanaka and John Vourdas,  Bank of England</dc:title>
  <dc:creator>Yan Liu</dc:creator>
  <cp:lastModifiedBy>jiajia</cp:lastModifiedBy>
  <cp:revision>40</cp:revision>
  <dcterms:created xsi:type="dcterms:W3CDTF">2022-10-09T05:53:05Z</dcterms:created>
  <dcterms:modified xsi:type="dcterms:W3CDTF">2022-11-27T07:25:42Z</dcterms:modified>
</cp:coreProperties>
</file>