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5" r:id="rId1"/>
  </p:sldMasterIdLst>
  <p:notesMasterIdLst>
    <p:notesMasterId r:id="rId35"/>
  </p:notesMasterIdLst>
  <p:handoutMasterIdLst>
    <p:handoutMasterId r:id="rId36"/>
  </p:handoutMasterIdLst>
  <p:sldIdLst>
    <p:sldId id="256" r:id="rId2"/>
    <p:sldId id="257" r:id="rId3"/>
    <p:sldId id="259" r:id="rId4"/>
    <p:sldId id="260" r:id="rId5"/>
    <p:sldId id="261" r:id="rId6"/>
    <p:sldId id="262" r:id="rId7"/>
    <p:sldId id="263" r:id="rId8"/>
    <p:sldId id="264" r:id="rId9"/>
    <p:sldId id="265" r:id="rId10"/>
    <p:sldId id="266" r:id="rId11"/>
    <p:sldId id="288" r:id="rId12"/>
    <p:sldId id="258" r:id="rId13"/>
    <p:sldId id="267" r:id="rId14"/>
    <p:sldId id="268" r:id="rId15"/>
    <p:sldId id="270" r:id="rId16"/>
    <p:sldId id="271" r:id="rId17"/>
    <p:sldId id="272" r:id="rId18"/>
    <p:sldId id="273" r:id="rId19"/>
    <p:sldId id="274" r:id="rId20"/>
    <p:sldId id="275" r:id="rId21"/>
    <p:sldId id="276" r:id="rId22"/>
    <p:sldId id="277" r:id="rId23"/>
    <p:sldId id="278" r:id="rId24"/>
    <p:sldId id="269" r:id="rId25"/>
    <p:sldId id="281" r:id="rId26"/>
    <p:sldId id="280" r:id="rId27"/>
    <p:sldId id="282" r:id="rId28"/>
    <p:sldId id="283" r:id="rId29"/>
    <p:sldId id="284" r:id="rId30"/>
    <p:sldId id="285" r:id="rId31"/>
    <p:sldId id="286" r:id="rId32"/>
    <p:sldId id="287" r:id="rId33"/>
    <p:sldId id="279"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6" autoAdjust="0"/>
    <p:restoredTop sz="81932" autoAdjust="0"/>
  </p:normalViewPr>
  <p:slideViewPr>
    <p:cSldViewPr snapToGrid="0">
      <p:cViewPr varScale="1">
        <p:scale>
          <a:sx n="70" d="100"/>
          <a:sy n="70" d="100"/>
        </p:scale>
        <p:origin x="1166" y="62"/>
      </p:cViewPr>
      <p:guideLst/>
    </p:cSldViewPr>
  </p:slideViewPr>
  <p:notesTextViewPr>
    <p:cViewPr>
      <p:scale>
        <a:sx n="1" d="1"/>
        <a:sy n="1" d="1"/>
      </p:scale>
      <p:origin x="0" y="0"/>
    </p:cViewPr>
  </p:notesTextViewPr>
  <p:notesViewPr>
    <p:cSldViewPr snapToGrid="0">
      <p:cViewPr varScale="1">
        <p:scale>
          <a:sx n="65" d="100"/>
          <a:sy n="65" d="100"/>
        </p:scale>
        <p:origin x="3154" y="6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E59FFBAE-4634-4DAC-9F5D-CE9251677FE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9434DF04-FD91-44FD-8725-2FE8A726C28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2257790-4735-4ACB-854B-61313C40D1B5}" type="datetimeFigureOut">
              <a:rPr lang="zh-CN" altLang="en-US" smtClean="0"/>
              <a:t>2023-1-30</a:t>
            </a:fld>
            <a:endParaRPr lang="zh-CN" altLang="en-US"/>
          </a:p>
        </p:txBody>
      </p:sp>
      <p:sp>
        <p:nvSpPr>
          <p:cNvPr id="4" name="页脚占位符 3">
            <a:extLst>
              <a:ext uri="{FF2B5EF4-FFF2-40B4-BE49-F238E27FC236}">
                <a16:creationId xmlns:a16="http://schemas.microsoft.com/office/drawing/2014/main" id="{1DDEBB94-C9B1-4BC7-BD8D-C97D0ABF2FE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7D9A1487-C4A1-440E-8866-8FE9428C160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3B3A349-A989-46F9-AAF7-A5B500BBBF45}" type="slidenum">
              <a:rPr lang="zh-CN" altLang="en-US" smtClean="0"/>
              <a:t>‹#›</a:t>
            </a:fld>
            <a:endParaRPr lang="zh-CN" altLang="en-US"/>
          </a:p>
        </p:txBody>
      </p:sp>
    </p:spTree>
    <p:extLst>
      <p:ext uri="{BB962C8B-B14F-4D97-AF65-F5344CB8AC3E}">
        <p14:creationId xmlns:p14="http://schemas.microsoft.com/office/powerpoint/2010/main" val="33945281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1B7D88-51A3-4A31-989A-7106181BF80A}" type="datetimeFigureOut">
              <a:rPr lang="zh-CN" altLang="en-US" smtClean="0"/>
              <a:t>2023-1-30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3EDC12-F521-4F0D-969E-7E505037F368}" type="slidenum">
              <a:rPr lang="zh-CN" altLang="en-US" smtClean="0"/>
              <a:t>‹#›</a:t>
            </a:fld>
            <a:endParaRPr lang="zh-CN" altLang="en-US"/>
          </a:p>
        </p:txBody>
      </p:sp>
    </p:spTree>
    <p:extLst>
      <p:ext uri="{BB962C8B-B14F-4D97-AF65-F5344CB8AC3E}">
        <p14:creationId xmlns:p14="http://schemas.microsoft.com/office/powerpoint/2010/main" val="32118652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E3EDC12-F521-4F0D-969E-7E505037F368}" type="slidenum">
              <a:rPr lang="zh-CN" altLang="en-US" smtClean="0"/>
              <a:t>23</a:t>
            </a:fld>
            <a:endParaRPr lang="zh-CN" altLang="en-US"/>
          </a:p>
        </p:txBody>
      </p:sp>
    </p:spTree>
    <p:extLst>
      <p:ext uri="{BB962C8B-B14F-4D97-AF65-F5344CB8AC3E}">
        <p14:creationId xmlns:p14="http://schemas.microsoft.com/office/powerpoint/2010/main" val="29118865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80"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ctr">
              <a:lnSpc>
                <a:spcPct val="114000"/>
              </a:lnSpc>
              <a:defRPr sz="5400" spc="-38" baseline="0">
                <a:solidFill>
                  <a:schemeClr val="tx1">
                    <a:lumMod val="85000"/>
                    <a:lumOff val="15000"/>
                  </a:schemeClr>
                </a:solidFill>
                <a:latin typeface="方正姚体" panose="02010601030101010101" pitchFamily="2" charset="-122"/>
                <a:ea typeface="方正姚体" panose="02010601030101010101" pitchFamily="2" charset="-122"/>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ctr">
              <a:buNone/>
              <a:defRPr sz="2800" cap="all" spc="150" baseline="0">
                <a:solidFill>
                  <a:schemeClr val="tx2"/>
                </a:solidFill>
                <a:latin typeface="+mn-lt"/>
                <a:ea typeface="华文新魏" panose="02010800040101010101" pitchFamily="2" charset="-122"/>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1097284" y="6459791"/>
            <a:ext cx="1920000" cy="365125"/>
          </a:xfrm>
        </p:spPr>
        <p:txBody>
          <a:bodyPr/>
          <a:lstStyle/>
          <a:p>
            <a:r>
              <a:rPr lang="en-US" altLang="zh-CN"/>
              <a:t>2023/1/30</a:t>
            </a:r>
            <a:endParaRPr lang="en-US" dirty="0"/>
          </a:p>
        </p:txBody>
      </p:sp>
      <p:sp>
        <p:nvSpPr>
          <p:cNvPr id="5" name="Footer Placeholder 4"/>
          <p:cNvSpPr>
            <a:spLocks noGrp="1"/>
          </p:cNvSpPr>
          <p:nvPr>
            <p:ph type="ftr" sz="quarter" idx="11"/>
          </p:nvPr>
        </p:nvSpPr>
        <p:spPr>
          <a:xfrm>
            <a:off x="3216000" y="6459791"/>
            <a:ext cx="5760000" cy="365125"/>
          </a:xfrm>
        </p:spPr>
        <p:txBody>
          <a:bodyPr/>
          <a:lstStyle/>
          <a:p>
            <a:endParaRPr lang="en-US" dirty="0"/>
          </a:p>
        </p:txBody>
      </p:sp>
      <p:sp>
        <p:nvSpPr>
          <p:cNvPr id="6" name="Slide Number Placeholder 5"/>
          <p:cNvSpPr>
            <a:spLocks noGrp="1"/>
          </p:cNvSpPr>
          <p:nvPr>
            <p:ph type="sldNum" sz="quarter" idx="12"/>
          </p:nvPr>
        </p:nvSpPr>
        <p:spPr/>
        <p:txBody>
          <a:bodyPr/>
          <a:lstStyle/>
          <a:p>
            <a:fld id="{03C3F5E1-8BEB-46F8-B0C6-3051342B5E98}" type="slidenum">
              <a:rPr lang="en-US" smtClean="0"/>
              <a:t>‹#›</a:t>
            </a:fld>
            <a:endParaRPr lang="en-US"/>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8472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r>
              <a:rPr lang="en-US" altLang="zh-CN"/>
              <a:t>2023/1/30</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C3F5E1-8BEB-46F8-B0C6-3051342B5E98}" type="slidenum">
              <a:rPr lang="en-US" smtClean="0"/>
              <a:t>‹#›</a:t>
            </a:fld>
            <a:endParaRPr lang="en-US"/>
          </a:p>
        </p:txBody>
      </p:sp>
    </p:spTree>
    <p:extLst>
      <p:ext uri="{BB962C8B-B14F-4D97-AF65-F5344CB8AC3E}">
        <p14:creationId xmlns:p14="http://schemas.microsoft.com/office/powerpoint/2010/main" val="1866478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80"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2" y="414784"/>
            <a:ext cx="2628900"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3" y="414778"/>
            <a:ext cx="7734300" cy="5757422"/>
          </a:xfrm>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r>
              <a:rPr lang="en-US" altLang="zh-CN"/>
              <a:t>2023/1/30</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C3F5E1-8BEB-46F8-B0C6-3051342B5E98}" type="slidenum">
              <a:rPr lang="en-US" smtClean="0"/>
              <a:t>‹#›</a:t>
            </a:fld>
            <a:endParaRPr lang="en-US"/>
          </a:p>
        </p:txBody>
      </p:sp>
    </p:spTree>
    <p:extLst>
      <p:ext uri="{BB962C8B-B14F-4D97-AF65-F5344CB8AC3E}">
        <p14:creationId xmlns:p14="http://schemas.microsoft.com/office/powerpoint/2010/main" val="17391795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96628782"/>
      </p:ext>
    </p:extLst>
  </p:cSld>
  <p:clrMapOvr>
    <a:masterClrMapping/>
  </p:clrMapOvr>
  <p:transition spd="slow" advTm="3000">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9"/>
            <a:ext cx="10058400" cy="700949"/>
          </a:xfrm>
        </p:spPr>
        <p:txBody>
          <a:bodyPr/>
          <a:lstStyle>
            <a:lvl1pPr marL="0">
              <a:defRPr sz="28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lvl1pPr marL="502920" indent="-457200">
              <a:lnSpc>
                <a:spcPct val="110000"/>
              </a:lnSpc>
              <a:buClr>
                <a:srgbClr val="92D050"/>
              </a:buClr>
              <a:buFont typeface="Wingdings" panose="05000000000000000000" pitchFamily="2" charset="2"/>
              <a:buChar char=""/>
              <a:defRPr sz="2800" baseline="0">
                <a:latin typeface="+mn-lt"/>
                <a:ea typeface="+mn-ea"/>
              </a:defRPr>
            </a:lvl1pPr>
            <a:lvl2pPr marL="961200" indent="-365760">
              <a:lnSpc>
                <a:spcPct val="110000"/>
              </a:lnSpc>
              <a:buClr>
                <a:srgbClr val="FF5050"/>
              </a:buClr>
              <a:buFont typeface="Wingdings" panose="05000000000000000000" pitchFamily="2" charset="2"/>
              <a:buChar char=""/>
              <a:defRPr sz="2400" baseline="0">
                <a:latin typeface="+mn-lt"/>
                <a:ea typeface="+mn-ea"/>
              </a:defRPr>
            </a:lvl2pPr>
            <a:lvl3pPr marL="1328400" indent="-273600">
              <a:lnSpc>
                <a:spcPct val="110000"/>
              </a:lnSpc>
              <a:buFont typeface="Wingdings" panose="05000000000000000000" pitchFamily="2" charset="2"/>
              <a:buChar char="ü"/>
              <a:defRPr sz="2400"/>
            </a:lvl3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lvl1pPr>
              <a:defRPr sz="1600" baseline="0"/>
            </a:lvl1pPr>
          </a:lstStyle>
          <a:p>
            <a:r>
              <a:rPr lang="en-US" altLang="zh-CN"/>
              <a:t>2023/1/30</a:t>
            </a:r>
            <a:endParaRPr lang="en-US" dirty="0"/>
          </a:p>
        </p:txBody>
      </p:sp>
      <p:sp>
        <p:nvSpPr>
          <p:cNvPr id="5" name="Footer Placeholder 4"/>
          <p:cNvSpPr>
            <a:spLocks noGrp="1"/>
          </p:cNvSpPr>
          <p:nvPr>
            <p:ph type="ftr" sz="quarter" idx="11"/>
          </p:nvPr>
        </p:nvSpPr>
        <p:spPr/>
        <p:txBody>
          <a:bodyPr/>
          <a:lstStyle>
            <a:lvl1pPr>
              <a:defRPr sz="1600" baseline="0"/>
            </a:lvl1pPr>
          </a:lstStyle>
          <a:p>
            <a:endParaRPr lang="en-US" dirty="0"/>
          </a:p>
        </p:txBody>
      </p:sp>
      <p:sp>
        <p:nvSpPr>
          <p:cNvPr id="6" name="Slide Number Placeholder 5"/>
          <p:cNvSpPr>
            <a:spLocks noGrp="1"/>
          </p:cNvSpPr>
          <p:nvPr>
            <p:ph type="sldNum" sz="quarter" idx="12"/>
          </p:nvPr>
        </p:nvSpPr>
        <p:spPr/>
        <p:txBody>
          <a:bodyPr/>
          <a:lstStyle>
            <a:lvl1pPr>
              <a:defRPr sz="1600"/>
            </a:lvl1pPr>
          </a:lstStyle>
          <a:p>
            <a:fld id="{03C3F5E1-8BEB-46F8-B0C6-3051342B5E98}" type="slidenum">
              <a:rPr lang="en-US" smtClean="0"/>
              <a:pPr/>
              <a:t>‹#›</a:t>
            </a:fld>
            <a:endParaRPr lang="en-US" dirty="0"/>
          </a:p>
        </p:txBody>
      </p:sp>
    </p:spTree>
    <p:extLst>
      <p:ext uri="{BB962C8B-B14F-4D97-AF65-F5344CB8AC3E}">
        <p14:creationId xmlns:p14="http://schemas.microsoft.com/office/powerpoint/2010/main" val="591124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80"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4050" b="0">
                <a:solidFill>
                  <a:schemeClr val="tx1">
                    <a:lumMod val="85000"/>
                    <a:lumOff val="15000"/>
                  </a:schemeClr>
                </a:solidFill>
                <a:latin typeface="方正姚体" panose="02010601030101010101" pitchFamily="2" charset="-122"/>
                <a:ea typeface="方正姚体" panose="02010601030101010101" pitchFamily="2" charset="-122"/>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r>
              <a:rPr lang="en-US" altLang="zh-CN"/>
              <a:t>2023/1/30</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C3F5E1-8BEB-46F8-B0C6-3051342B5E98}" type="slidenum">
              <a:rPr lang="en-US" smtClean="0"/>
              <a:t>‹#›</a:t>
            </a:fld>
            <a:endParaRPr lang="en-US"/>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055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9"/>
            <a:ext cx="10058400" cy="700949"/>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97279" y="1194816"/>
            <a:ext cx="4937760" cy="4674278"/>
          </a:xfrm>
        </p:spPr>
        <p:txBody>
          <a:bodyPr/>
          <a:lstStyle>
            <a:lvl1pPr>
              <a:defRPr sz="2800"/>
            </a:lvl1pPr>
            <a:lvl2pPr>
              <a:defRPr sz="2400"/>
            </a:lvl2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217920" y="1194822"/>
            <a:ext cx="4937760" cy="4674279"/>
          </a:xfrm>
        </p:spPr>
        <p:txBody>
          <a:bodyPr/>
          <a:lstStyle>
            <a:lvl1pPr>
              <a:defRPr sz="2800"/>
            </a:lvl1pPr>
            <a:lvl2pPr>
              <a:defRPr sz="2400"/>
            </a:lvl2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r>
              <a:rPr lang="en-US" altLang="zh-CN"/>
              <a:t>2023/1/30</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C3F5E1-8BEB-46F8-B0C6-3051342B5E98}" type="slidenum">
              <a:rPr lang="en-US" smtClean="0"/>
              <a:t>‹#›</a:t>
            </a:fld>
            <a:endParaRPr lang="en-US"/>
          </a:p>
        </p:txBody>
      </p:sp>
    </p:spTree>
    <p:extLst>
      <p:ext uri="{BB962C8B-B14F-4D97-AF65-F5344CB8AC3E}">
        <p14:creationId xmlns:p14="http://schemas.microsoft.com/office/powerpoint/2010/main" val="1201915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9"/>
            <a:ext cx="10058400" cy="700949"/>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187684"/>
            <a:ext cx="4937760" cy="73628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1097280" y="2124098"/>
            <a:ext cx="4937760" cy="383643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217920" y="1199876"/>
            <a:ext cx="4937760" cy="73628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6217920" y="2124098"/>
            <a:ext cx="4937760" cy="383643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r>
              <a:rPr lang="en-US" altLang="zh-CN"/>
              <a:t>2023/1/30</a:t>
            </a:r>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C3F5E1-8BEB-46F8-B0C6-3051342B5E98}" type="slidenum">
              <a:rPr lang="en-US" smtClean="0"/>
              <a:t>‹#›</a:t>
            </a:fld>
            <a:endParaRPr lang="en-US"/>
          </a:p>
        </p:txBody>
      </p:sp>
    </p:spTree>
    <p:extLst>
      <p:ext uri="{BB962C8B-B14F-4D97-AF65-F5344CB8AC3E}">
        <p14:creationId xmlns:p14="http://schemas.microsoft.com/office/powerpoint/2010/main" val="4089801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a:xfrm>
            <a:off x="1097284" y="6479669"/>
            <a:ext cx="1920000" cy="365125"/>
          </a:xfrm>
        </p:spPr>
        <p:txBody>
          <a:bodyPr/>
          <a:lstStyle/>
          <a:p>
            <a:r>
              <a:rPr lang="en-US" altLang="zh-CN"/>
              <a:t>2023/1/30</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C3F5E1-8BEB-46F8-B0C6-3051342B5E98}" type="slidenum">
              <a:rPr lang="en-US" smtClean="0"/>
              <a:t>‹#›</a:t>
            </a:fld>
            <a:endParaRPr lang="en-US"/>
          </a:p>
        </p:txBody>
      </p:sp>
    </p:spTree>
    <p:extLst>
      <p:ext uri="{BB962C8B-B14F-4D97-AF65-F5344CB8AC3E}">
        <p14:creationId xmlns:p14="http://schemas.microsoft.com/office/powerpoint/2010/main" val="4139750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80"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en-US" altLang="zh-CN"/>
              <a:t>2023/1/30</a:t>
            </a:r>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solidFill>
                <a:schemeClr val="tx1"/>
              </a:solidFill>
            </a:endParaRPr>
          </a:p>
        </p:txBody>
      </p:sp>
      <p:sp>
        <p:nvSpPr>
          <p:cNvPr id="9" name="Slide Number Placeholder 8"/>
          <p:cNvSpPr>
            <a:spLocks noGrp="1"/>
          </p:cNvSpPr>
          <p:nvPr>
            <p:ph type="sldNum" sz="quarter" idx="12"/>
          </p:nvPr>
        </p:nvSpPr>
        <p:spPr/>
        <p:txBody>
          <a:bodyPr/>
          <a:lstStyle/>
          <a:p>
            <a:fld id="{03C3F5E1-8BEB-46F8-B0C6-3051342B5E98}" type="slidenum">
              <a:rPr lang="en-US" smtClean="0"/>
              <a:t>‹#›</a:t>
            </a:fld>
            <a:endParaRPr lang="en-US" dirty="0"/>
          </a:p>
        </p:txBody>
      </p:sp>
    </p:spTree>
    <p:extLst>
      <p:ext uri="{BB962C8B-B14F-4D97-AF65-F5344CB8AC3E}">
        <p14:creationId xmlns:p14="http://schemas.microsoft.com/office/powerpoint/2010/main" val="1305503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21"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27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Date Placeholder 4"/>
          <p:cNvSpPr>
            <a:spLocks noGrp="1"/>
          </p:cNvSpPr>
          <p:nvPr>
            <p:ph type="dt" sz="half" idx="10"/>
          </p:nvPr>
        </p:nvSpPr>
        <p:spPr>
          <a:xfrm>
            <a:off x="465515" y="6459791"/>
            <a:ext cx="2618511" cy="365125"/>
          </a:xfrm>
        </p:spPr>
        <p:txBody>
          <a:bodyPr/>
          <a:lstStyle>
            <a:lvl1pPr algn="l">
              <a:defRPr/>
            </a:lvl1pPr>
          </a:lstStyle>
          <a:p>
            <a:r>
              <a:rPr lang="en-US" altLang="zh-CN"/>
              <a:t>2023/1/30</a:t>
            </a:r>
            <a:endParaRPr lang="en-US"/>
          </a:p>
        </p:txBody>
      </p:sp>
      <p:sp>
        <p:nvSpPr>
          <p:cNvPr id="6" name="Footer Placeholder 5"/>
          <p:cNvSpPr>
            <a:spLocks noGrp="1"/>
          </p:cNvSpPr>
          <p:nvPr>
            <p:ph type="ftr" sz="quarter" idx="11"/>
          </p:nvPr>
        </p:nvSpPr>
        <p:spPr>
          <a:xfrm>
            <a:off x="4800600" y="6459791"/>
            <a:ext cx="4648200" cy="365125"/>
          </a:xfrm>
        </p:spPr>
        <p:txBody>
          <a:bodyPr/>
          <a:lstStyle>
            <a:lvl1pPr algn="l">
              <a:defRPr>
                <a:solidFill>
                  <a:schemeClr val="tx1"/>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03C3F5E1-8BEB-46F8-B0C6-3051342B5E98}" type="slidenum">
              <a:rPr lang="en-US" smtClean="0"/>
              <a:pPr/>
              <a:t>‹#›</a:t>
            </a:fld>
            <a:endParaRPr lang="en-US" dirty="0"/>
          </a:p>
        </p:txBody>
      </p:sp>
    </p:spTree>
    <p:extLst>
      <p:ext uri="{BB962C8B-B14F-4D97-AF65-F5344CB8AC3E}">
        <p14:creationId xmlns:p14="http://schemas.microsoft.com/office/powerpoint/2010/main" val="1985254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4"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27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0" y="0"/>
            <a:ext cx="12191985" cy="4915076"/>
          </a:xfrm>
          <a:blipFill>
            <a:blip r:embed="rId2"/>
            <a:stretch>
              <a:fillRect/>
            </a:stretch>
          </a:blipFill>
        </p:spPr>
        <p:txBody>
          <a:bodyPr lIns="457200" tIns="457200"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r>
              <a:rPr lang="en-US" altLang="zh-CN"/>
              <a:t>2023/1/30</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C3F5E1-8BEB-46F8-B0C6-3051342B5E98}" type="slidenum">
              <a:rPr lang="en-US" smtClean="0"/>
              <a:t>‹#›</a:t>
            </a:fld>
            <a:endParaRPr lang="en-US"/>
          </a:p>
        </p:txBody>
      </p:sp>
    </p:spTree>
    <p:extLst>
      <p:ext uri="{BB962C8B-B14F-4D97-AF65-F5344CB8AC3E}">
        <p14:creationId xmlns:p14="http://schemas.microsoft.com/office/powerpoint/2010/main" val="4068137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4"/>
            <a:ext cx="10058400" cy="707530"/>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207008"/>
            <a:ext cx="10058400" cy="4662086"/>
          </a:xfrm>
          <a:prstGeom prst="rect">
            <a:avLst/>
          </a:prstGeom>
        </p:spPr>
        <p:txBody>
          <a:bodyPr vert="horz" lIns="0" tIns="45720" rIns="0" bIns="45720" rtlCol="0">
            <a:normAutofit/>
          </a:bodyPr>
          <a:lstStyle/>
          <a:p>
            <a:pPr marL="288036" marR="0" lvl="1" indent="-68580" algn="l" defTabSz="685800" rtl="0" eaLnBrk="1" fontAlgn="auto" latinLnBrk="0" hangingPunct="1">
              <a:lnSpc>
                <a:spcPct val="90000"/>
              </a:lnSpc>
              <a:spcBef>
                <a:spcPts val="900"/>
              </a:spcBef>
              <a:spcAft>
                <a:spcPts val="150"/>
              </a:spcAft>
              <a:buClr>
                <a:srgbClr val="4775FF"/>
              </a:buClr>
              <a:buSzPct val="100000"/>
              <a:buFont typeface="Calibri" panose="020F0502020204030204" pitchFamily="34" charset="0"/>
              <a:buChar char=" "/>
              <a:tabLst/>
              <a:defRPr/>
            </a:pPr>
            <a:r>
              <a:rPr kumimoji="0" lang="zh-CN" altLang="en-US" sz="2400" b="0" i="0" u="none" strike="noStrike" kern="1200" cap="none" spc="0" normalizeH="0" baseline="0" noProof="0" dirty="0">
                <a:ln>
                  <a:noFill/>
                </a:ln>
                <a:solidFill>
                  <a:srgbClr val="000000">
                    <a:lumMod val="75000"/>
                    <a:lumOff val="25000"/>
                  </a:srgbClr>
                </a:solidFill>
                <a:effectLst/>
                <a:uLnTx/>
                <a:uFillTx/>
                <a:latin typeface="+mn-lt"/>
                <a:ea typeface="+mn-ea"/>
                <a:cs typeface="+mn-cs"/>
              </a:rPr>
              <a:t>编辑母版文本样式</a:t>
            </a:r>
          </a:p>
          <a:p>
            <a:pPr marL="493776" marR="0" lvl="2" indent="-137160" algn="l" defTabSz="685800" rtl="0" eaLnBrk="1" fontAlgn="auto" latinLnBrk="0" hangingPunct="1">
              <a:lnSpc>
                <a:spcPct val="90000"/>
              </a:lnSpc>
              <a:spcBef>
                <a:spcPts val="150"/>
              </a:spcBef>
              <a:spcAft>
                <a:spcPts val="300"/>
              </a:spcAft>
              <a:buClr>
                <a:srgbClr val="4775FF"/>
              </a:buClr>
              <a:buSzTx/>
              <a:buFont typeface="Calibri" pitchFamily="34" charset="0"/>
              <a:buChar char="◦"/>
              <a:tabLst/>
              <a:defRPr/>
            </a:pPr>
            <a:r>
              <a:rPr kumimoji="0" lang="zh-CN" altLang="en-US" sz="2000" b="0" i="0" u="none" strike="noStrike" kern="1200" cap="none" spc="0" normalizeH="0" baseline="0" noProof="0" dirty="0">
                <a:ln>
                  <a:noFill/>
                </a:ln>
                <a:solidFill>
                  <a:srgbClr val="000000">
                    <a:lumMod val="75000"/>
                    <a:lumOff val="25000"/>
                  </a:srgbClr>
                </a:solidFill>
                <a:effectLst/>
                <a:uLnTx/>
                <a:uFillTx/>
                <a:latin typeface="+mn-lt"/>
                <a:ea typeface="+mn-ea"/>
                <a:cs typeface="+mn-cs"/>
              </a:rPr>
              <a:t>第二级</a:t>
            </a:r>
          </a:p>
          <a:p>
            <a:pPr marL="425196" marR="0" lvl="2" indent="-137160" algn="l" defTabSz="685800" rtl="0" eaLnBrk="1" fontAlgn="auto" latinLnBrk="0" hangingPunct="1">
              <a:lnSpc>
                <a:spcPct val="90000"/>
              </a:lnSpc>
              <a:spcBef>
                <a:spcPts val="150"/>
              </a:spcBef>
              <a:spcAft>
                <a:spcPts val="300"/>
              </a:spcAft>
              <a:buClr>
                <a:srgbClr val="4775FF"/>
              </a:buClr>
              <a:buSzTx/>
              <a:buFont typeface="Calibri" pitchFamily="34" charset="0"/>
              <a:buChar char="◦"/>
              <a:tabLst/>
              <a:defRPr/>
            </a:pPr>
            <a:r>
              <a:rPr kumimoji="0" lang="zh-CN" altLang="en-US" sz="1200" b="0" i="0" u="none" strike="noStrike" kern="1200" cap="none" spc="0" normalizeH="0" baseline="0" noProof="0" dirty="0">
                <a:ln>
                  <a:noFill/>
                </a:ln>
                <a:solidFill>
                  <a:srgbClr val="000000">
                    <a:lumMod val="75000"/>
                    <a:lumOff val="25000"/>
                  </a:srgbClr>
                </a:solidFill>
                <a:effectLst/>
                <a:uLnTx/>
                <a:uFillTx/>
                <a:latin typeface="+mn-lt"/>
                <a:ea typeface="+mn-ea"/>
                <a:cs typeface="+mn-cs"/>
              </a:rPr>
              <a:t>第三级</a:t>
            </a:r>
          </a:p>
          <a:p>
            <a:pPr marL="562356" marR="0" lvl="3" indent="-137160" algn="l" defTabSz="685800" rtl="0" eaLnBrk="1" fontAlgn="auto" latinLnBrk="0" hangingPunct="1">
              <a:lnSpc>
                <a:spcPct val="90000"/>
              </a:lnSpc>
              <a:spcBef>
                <a:spcPts val="150"/>
              </a:spcBef>
              <a:spcAft>
                <a:spcPts val="300"/>
              </a:spcAft>
              <a:buClr>
                <a:srgbClr val="4775FF"/>
              </a:buClr>
              <a:buSzTx/>
              <a:buFont typeface="Calibri" pitchFamily="34" charset="0"/>
              <a:buChar char="◦"/>
              <a:tabLst/>
              <a:defRPr/>
            </a:pPr>
            <a:r>
              <a:rPr kumimoji="0" lang="zh-CN" altLang="en-US" sz="1050" b="0" i="0" u="none" strike="noStrike" kern="1200" cap="none" spc="0" normalizeH="0" baseline="0" noProof="0" dirty="0">
                <a:ln>
                  <a:noFill/>
                </a:ln>
                <a:solidFill>
                  <a:srgbClr val="000000">
                    <a:lumMod val="75000"/>
                    <a:lumOff val="25000"/>
                  </a:srgbClr>
                </a:solidFill>
                <a:effectLst/>
                <a:uLnTx/>
                <a:uFillTx/>
                <a:latin typeface="+mn-lt"/>
                <a:ea typeface="+mn-ea"/>
                <a:cs typeface="+mn-cs"/>
              </a:rPr>
              <a:t>第四级</a:t>
            </a:r>
          </a:p>
          <a:p>
            <a:pPr marL="699516" marR="0" lvl="4" indent="-137160" algn="l" defTabSz="685800" rtl="0" eaLnBrk="1" fontAlgn="auto" latinLnBrk="0" hangingPunct="1">
              <a:lnSpc>
                <a:spcPct val="90000"/>
              </a:lnSpc>
              <a:spcBef>
                <a:spcPts val="150"/>
              </a:spcBef>
              <a:spcAft>
                <a:spcPts val="300"/>
              </a:spcAft>
              <a:buClr>
                <a:srgbClr val="4775FF"/>
              </a:buClr>
              <a:buSzTx/>
              <a:buFont typeface="Calibri" pitchFamily="34" charset="0"/>
              <a:buChar char="◦"/>
              <a:tabLst/>
              <a:defRPr/>
            </a:pPr>
            <a:r>
              <a:rPr kumimoji="0" lang="zh-CN" altLang="en-US" sz="1050" b="0" i="0" u="none" strike="noStrike" kern="1200" cap="none" spc="0" normalizeH="0" baseline="0" noProof="0" dirty="0">
                <a:ln>
                  <a:noFill/>
                </a:ln>
                <a:solidFill>
                  <a:srgbClr val="000000">
                    <a:lumMod val="75000"/>
                    <a:lumOff val="25000"/>
                  </a:srgbClr>
                </a:solidFill>
                <a:effectLst/>
                <a:uLnTx/>
                <a:uFillTx/>
                <a:latin typeface="+mn-lt"/>
                <a:ea typeface="+mn-ea"/>
                <a:cs typeface="+mn-cs"/>
              </a:rPr>
              <a:t>第五级</a:t>
            </a:r>
            <a:endParaRPr lang="en-US" dirty="0"/>
          </a:p>
        </p:txBody>
      </p:sp>
      <p:sp>
        <p:nvSpPr>
          <p:cNvPr id="4" name="Date Placeholder 3"/>
          <p:cNvSpPr>
            <a:spLocks noGrp="1"/>
          </p:cNvSpPr>
          <p:nvPr>
            <p:ph type="dt" sz="half" idx="2"/>
          </p:nvPr>
        </p:nvSpPr>
        <p:spPr>
          <a:xfrm>
            <a:off x="1097284" y="6459791"/>
            <a:ext cx="1920000" cy="365125"/>
          </a:xfrm>
          <a:prstGeom prst="rect">
            <a:avLst/>
          </a:prstGeom>
        </p:spPr>
        <p:txBody>
          <a:bodyPr vert="horz" lIns="91440" tIns="45720" rIns="91440" bIns="45720" rtlCol="0" anchor="ctr"/>
          <a:lstStyle>
            <a:lvl1pPr algn="l">
              <a:defRPr sz="1600">
                <a:solidFill>
                  <a:schemeClr val="tx1"/>
                </a:solidFill>
              </a:defRPr>
            </a:lvl1pPr>
          </a:lstStyle>
          <a:p>
            <a:r>
              <a:rPr lang="en-US" altLang="zh-CN"/>
              <a:t>2023/1/30</a:t>
            </a:r>
            <a:endParaRPr lang="en-US" dirty="0"/>
          </a:p>
        </p:txBody>
      </p:sp>
      <p:sp>
        <p:nvSpPr>
          <p:cNvPr id="5" name="Footer Placeholder 4"/>
          <p:cNvSpPr>
            <a:spLocks noGrp="1"/>
          </p:cNvSpPr>
          <p:nvPr>
            <p:ph type="ftr" sz="quarter" idx="3"/>
          </p:nvPr>
        </p:nvSpPr>
        <p:spPr>
          <a:xfrm>
            <a:off x="3216000" y="6459791"/>
            <a:ext cx="5760000" cy="365125"/>
          </a:xfrm>
          <a:prstGeom prst="rect">
            <a:avLst/>
          </a:prstGeom>
        </p:spPr>
        <p:txBody>
          <a:bodyPr vert="horz" lIns="91440" tIns="45720" rIns="91440" bIns="45720" rtlCol="0" anchor="ctr"/>
          <a:lstStyle>
            <a:lvl1pPr algn="ctr">
              <a:defRPr sz="1600" cap="all" baseline="0">
                <a:solidFill>
                  <a:schemeClr val="tx1"/>
                </a:solidFill>
              </a:defRPr>
            </a:lvl1pPr>
          </a:lstStyle>
          <a:p>
            <a:endParaRPr lang="en-US" dirty="0"/>
          </a:p>
        </p:txBody>
      </p:sp>
      <p:sp>
        <p:nvSpPr>
          <p:cNvPr id="6" name="Slide Number Placeholder 5"/>
          <p:cNvSpPr>
            <a:spLocks noGrp="1"/>
          </p:cNvSpPr>
          <p:nvPr>
            <p:ph type="sldNum" sz="quarter" idx="4"/>
          </p:nvPr>
        </p:nvSpPr>
        <p:spPr>
          <a:xfrm>
            <a:off x="9900462" y="6459791"/>
            <a:ext cx="1312025" cy="365125"/>
          </a:xfrm>
          <a:prstGeom prst="rect">
            <a:avLst/>
          </a:prstGeom>
        </p:spPr>
        <p:txBody>
          <a:bodyPr vert="horz" lIns="91440" tIns="45720" rIns="91440" bIns="45720" rtlCol="0" anchor="ctr"/>
          <a:lstStyle>
            <a:lvl1pPr algn="r">
              <a:defRPr sz="1600">
                <a:solidFill>
                  <a:schemeClr val="tx1"/>
                </a:solidFill>
              </a:defRPr>
            </a:lvl1pPr>
          </a:lstStyle>
          <a:p>
            <a:fld id="{03C3F5E1-8BEB-46F8-B0C6-3051342B5E98}" type="slidenum">
              <a:rPr lang="en-US" smtClean="0"/>
              <a:pPr/>
              <a:t>‹#›</a:t>
            </a:fld>
            <a:endParaRPr lang="en-US" dirty="0"/>
          </a:p>
        </p:txBody>
      </p:sp>
      <p:cxnSp>
        <p:nvCxnSpPr>
          <p:cNvPr id="10" name="Straight Connector 9"/>
          <p:cNvCxnSpPr/>
          <p:nvPr/>
        </p:nvCxnSpPr>
        <p:spPr>
          <a:xfrm>
            <a:off x="1030972" y="994133"/>
            <a:ext cx="1024128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2498951"/>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p:hf hdr="0" ftr="0"/>
  <p:txStyles>
    <p:titleStyle>
      <a:lvl1pPr algn="l" defTabSz="685800" rtl="0" eaLnBrk="1" latinLnBrk="0" hangingPunct="1">
        <a:lnSpc>
          <a:spcPct val="85000"/>
        </a:lnSpc>
        <a:spcBef>
          <a:spcPct val="0"/>
        </a:spcBef>
        <a:buNone/>
        <a:defRPr sz="2800" kern="1200" spc="-38" baseline="0">
          <a:solidFill>
            <a:schemeClr val="tx1">
              <a:lumMod val="75000"/>
              <a:lumOff val="25000"/>
            </a:schemeClr>
          </a:solidFill>
          <a:latin typeface="+mj-lt"/>
          <a:ea typeface="+mj-ea"/>
          <a:cs typeface="+mj-cs"/>
        </a:defRPr>
      </a:lvl1pPr>
    </p:titleStyle>
    <p:bodyStyle>
      <a:lvl1pPr marL="91440" marR="0" indent="-68580" algn="l" defTabSz="685800" rtl="0" eaLnBrk="1" fontAlgn="auto" latinLnBrk="0" hangingPunct="1">
        <a:lnSpc>
          <a:spcPct val="90000"/>
        </a:lnSpc>
        <a:spcBef>
          <a:spcPts val="900"/>
        </a:spcBef>
        <a:spcAft>
          <a:spcPts val="150"/>
        </a:spcAft>
        <a:buClr>
          <a:srgbClr val="4775FF"/>
        </a:buClr>
        <a:buSzPct val="100000"/>
        <a:buFont typeface="Calibri" panose="020F0502020204030204" pitchFamily="34" charset="0"/>
        <a:buChar char=" "/>
        <a:tabLst/>
        <a:defRPr sz="2400" kern="1200">
          <a:solidFill>
            <a:schemeClr val="tx1">
              <a:lumMod val="75000"/>
              <a:lumOff val="25000"/>
            </a:schemeClr>
          </a:solidFill>
          <a:latin typeface="+mn-lt"/>
          <a:ea typeface="+mn-ea"/>
          <a:cs typeface="+mn-cs"/>
        </a:defRPr>
      </a:lvl1pPr>
      <a:lvl2pPr marL="219456" marR="0" indent="0" algn="l" defTabSz="685800" rtl="0" eaLnBrk="1" fontAlgn="auto" latinLnBrk="0" hangingPunct="1">
        <a:lnSpc>
          <a:spcPct val="90000"/>
        </a:lnSpc>
        <a:spcBef>
          <a:spcPts val="150"/>
        </a:spcBef>
        <a:spcAft>
          <a:spcPts val="300"/>
        </a:spcAft>
        <a:buClr>
          <a:srgbClr val="4775FF"/>
        </a:buClr>
        <a:buSzTx/>
        <a:buFont typeface="Wingdings" panose="05000000000000000000" pitchFamily="2" charset="2"/>
        <a:buNone/>
        <a:tabLst/>
        <a:defRPr sz="2000" kern="1200">
          <a:solidFill>
            <a:schemeClr val="tx1">
              <a:lumMod val="75000"/>
              <a:lumOff val="25000"/>
            </a:schemeClr>
          </a:solidFill>
          <a:latin typeface="+mn-lt"/>
          <a:ea typeface="+mn-ea"/>
          <a:cs typeface="+mn-cs"/>
        </a:defRPr>
      </a:lvl2pPr>
      <a:lvl3pPr marL="425196" marR="0" indent="-137160" algn="l" defTabSz="685800" rtl="0" eaLnBrk="1" fontAlgn="auto" latinLnBrk="0" hangingPunct="1">
        <a:lnSpc>
          <a:spcPct val="90000"/>
        </a:lnSpc>
        <a:spcBef>
          <a:spcPts val="150"/>
        </a:spcBef>
        <a:spcAft>
          <a:spcPts val="300"/>
        </a:spcAft>
        <a:buClr>
          <a:srgbClr val="4775FF"/>
        </a:buClr>
        <a:buSzTx/>
        <a:buFont typeface="Calibri" pitchFamily="34" charset="0"/>
        <a:buChar char="◦"/>
        <a:tabLst/>
        <a:defRPr sz="1200" kern="1200">
          <a:solidFill>
            <a:schemeClr val="tx1">
              <a:lumMod val="75000"/>
              <a:lumOff val="25000"/>
            </a:schemeClr>
          </a:solidFill>
          <a:latin typeface="+mn-lt"/>
          <a:ea typeface="+mn-ea"/>
          <a:cs typeface="+mn-cs"/>
        </a:defRPr>
      </a:lvl3pPr>
      <a:lvl4pPr marL="562356" marR="0" indent="-137160" algn="l" defTabSz="685800" rtl="0" eaLnBrk="1" fontAlgn="auto" latinLnBrk="0" hangingPunct="1">
        <a:lnSpc>
          <a:spcPct val="90000"/>
        </a:lnSpc>
        <a:spcBef>
          <a:spcPts val="150"/>
        </a:spcBef>
        <a:spcAft>
          <a:spcPts val="300"/>
        </a:spcAft>
        <a:buClr>
          <a:srgbClr val="4775FF"/>
        </a:buClr>
        <a:buSzTx/>
        <a:buFont typeface="Calibri" pitchFamily="34" charset="0"/>
        <a:buChar char="◦"/>
        <a:tabLst/>
        <a:defRPr sz="1050" kern="1200">
          <a:solidFill>
            <a:schemeClr val="tx1">
              <a:lumMod val="75000"/>
              <a:lumOff val="25000"/>
            </a:schemeClr>
          </a:solidFill>
          <a:latin typeface="+mn-lt"/>
          <a:ea typeface="+mn-ea"/>
          <a:cs typeface="+mn-cs"/>
        </a:defRPr>
      </a:lvl4pPr>
      <a:lvl5pPr marL="699516" marR="0" indent="-137160" algn="l" defTabSz="685800" rtl="0" eaLnBrk="1" fontAlgn="auto" latinLnBrk="0" hangingPunct="1">
        <a:lnSpc>
          <a:spcPct val="90000"/>
        </a:lnSpc>
        <a:spcBef>
          <a:spcPts val="150"/>
        </a:spcBef>
        <a:spcAft>
          <a:spcPts val="300"/>
        </a:spcAft>
        <a:buClr>
          <a:srgbClr val="4775FF"/>
        </a:buClr>
        <a:buSzTx/>
        <a:buFont typeface="Calibri" pitchFamily="34" charset="0"/>
        <a:buChar char="◦"/>
        <a:tabLst/>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069052-E464-42D5-BF81-D1D8894F2264}"/>
              </a:ext>
            </a:extLst>
          </p:cNvPr>
          <p:cNvSpPr>
            <a:spLocks noGrp="1"/>
          </p:cNvSpPr>
          <p:nvPr>
            <p:ph type="ctrTitle"/>
          </p:nvPr>
        </p:nvSpPr>
        <p:spPr/>
        <p:txBody>
          <a:bodyPr>
            <a:normAutofit/>
          </a:bodyPr>
          <a:lstStyle/>
          <a:p>
            <a:r>
              <a:rPr lang="zh-CN" altLang="en-US" dirty="0"/>
              <a:t>局部投影法与宏观实证识别</a:t>
            </a:r>
            <a:br>
              <a:rPr lang="en-US" altLang="zh-CN" dirty="0"/>
            </a:br>
            <a:endParaRPr lang="zh-CN" altLang="en-US" dirty="0"/>
          </a:p>
        </p:txBody>
      </p:sp>
      <p:sp>
        <p:nvSpPr>
          <p:cNvPr id="3" name="副标题 2">
            <a:extLst>
              <a:ext uri="{FF2B5EF4-FFF2-40B4-BE49-F238E27FC236}">
                <a16:creationId xmlns:a16="http://schemas.microsoft.com/office/drawing/2014/main" id="{6BF3F231-4F94-42B3-961F-F58FD51F8908}"/>
              </a:ext>
            </a:extLst>
          </p:cNvPr>
          <p:cNvSpPr>
            <a:spLocks noGrp="1"/>
          </p:cNvSpPr>
          <p:nvPr>
            <p:ph type="subTitle" idx="1"/>
          </p:nvPr>
        </p:nvSpPr>
        <p:spPr/>
        <p:txBody>
          <a:bodyPr/>
          <a:lstStyle/>
          <a:p>
            <a:r>
              <a:rPr lang="zh-CN" altLang="en-US" dirty="0"/>
              <a:t>林宏涛</a:t>
            </a:r>
            <a:endParaRPr lang="en-US" altLang="zh-CN" dirty="0"/>
          </a:p>
          <a:p>
            <a:r>
              <a:rPr lang="en-US" altLang="zh-CN" dirty="0"/>
              <a:t>2023/1/30</a:t>
            </a:r>
            <a:endParaRPr lang="zh-CN" altLang="en-US" dirty="0"/>
          </a:p>
        </p:txBody>
      </p:sp>
    </p:spTree>
    <p:extLst>
      <p:ext uri="{BB962C8B-B14F-4D97-AF65-F5344CB8AC3E}">
        <p14:creationId xmlns:p14="http://schemas.microsoft.com/office/powerpoint/2010/main" val="15524075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3D3027-0B87-B646-A38F-F76E9E8D690D}"/>
              </a:ext>
            </a:extLst>
          </p:cNvPr>
          <p:cNvSpPr>
            <a:spLocks noGrp="1"/>
          </p:cNvSpPr>
          <p:nvPr>
            <p:ph type="title"/>
          </p:nvPr>
        </p:nvSpPr>
        <p:spPr/>
        <p:txBody>
          <a:bodyPr/>
          <a:lstStyle/>
          <a:p>
            <a:r>
              <a:rPr lang="zh-CN" altLang="en-US" dirty="0"/>
              <a:t>识别方法</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568F958-5220-1CB5-42FF-66F6EC38CB80}"/>
                  </a:ext>
                </a:extLst>
              </p:cNvPr>
              <p:cNvSpPr>
                <a:spLocks noGrp="1"/>
              </p:cNvSpPr>
              <p:nvPr>
                <p:ph idx="1"/>
              </p:nvPr>
            </p:nvSpPr>
            <p:spPr/>
            <p:txBody>
              <a:bodyPr>
                <a:normAutofit fontScale="85000" lnSpcReduction="20000"/>
              </a:bodyPr>
              <a:lstStyle/>
              <a:p>
                <a:r>
                  <a:rPr lang="zh-CN" altLang="en-US" dirty="0"/>
                  <a:t>自然实验</a:t>
                </a:r>
                <a:r>
                  <a:rPr lang="en-US" altLang="zh-CN" dirty="0"/>
                  <a:t>——</a:t>
                </a:r>
                <a:r>
                  <a:rPr lang="zh-CN" altLang="en-US" dirty="0"/>
                  <a:t>通过</a:t>
                </a:r>
                <a:r>
                  <a:rPr lang="en-US" altLang="zh-CN" dirty="0"/>
                  <a:t>IV</a:t>
                </a:r>
                <a:r>
                  <a:rPr lang="zh-CN" altLang="en-US" dirty="0"/>
                  <a:t>识别冲击</a:t>
                </a:r>
                <a:endParaRPr lang="en-US" altLang="zh-CN" dirty="0"/>
              </a:p>
              <a:p>
                <a:r>
                  <a:rPr lang="zh-CN" altLang="en-US" dirty="0"/>
                  <a:t>结构模型</a:t>
                </a:r>
                <a:r>
                  <a:rPr lang="en-US" altLang="zh-CN" dirty="0"/>
                  <a:t>——</a:t>
                </a:r>
                <a:r>
                  <a:rPr lang="zh-CN" altLang="en-US" dirty="0"/>
                  <a:t>短期限制、长期限制、</a:t>
                </a:r>
                <a:r>
                  <a:rPr lang="zh-CN" altLang="en-US" dirty="0">
                    <a:solidFill>
                      <a:srgbClr val="FF0000"/>
                    </a:solidFill>
                  </a:rPr>
                  <a:t>符号限制</a:t>
                </a:r>
                <a:r>
                  <a:rPr lang="en-US" altLang="zh-CN" dirty="0"/>
                  <a:t>……</a:t>
                </a:r>
              </a:p>
              <a:p>
                <a:r>
                  <a:rPr lang="zh-CN" altLang="en-US" dirty="0"/>
                  <a:t>符号限制的识别：如货币政策冲击</a:t>
                </a:r>
                <a:r>
                  <a:rPr lang="en-US" altLang="zh-CN" dirty="0"/>
                  <a:t>6</a:t>
                </a:r>
                <a:r>
                  <a:rPr lang="zh-CN" altLang="en-US" dirty="0"/>
                  <a:t>个月后不增加通胀</a:t>
                </a:r>
                <a:endParaRPr lang="en-US" altLang="zh-CN" dirty="0"/>
              </a:p>
              <a:p>
                <a:pPr lvl="1"/>
                <a:r>
                  <a:rPr lang="zh-CN" altLang="en-US" dirty="0"/>
                  <a:t>令 </a:t>
                </a:r>
                <a14:m>
                  <m:oMath xmlns:m="http://schemas.openxmlformats.org/officeDocument/2006/math">
                    <m:r>
                      <a:rPr lang="zh-CN" altLang="en-US" b="1" i="1" smtClean="0">
                        <a:latin typeface="Cambria Math" panose="02040503050406030204" pitchFamily="18" charset="0"/>
                      </a:rPr>
                      <m:t>𝓓</m:t>
                    </m:r>
                  </m:oMath>
                </a14:m>
                <a:r>
                  <a:rPr lang="zh-CN" altLang="en-US" dirty="0"/>
                  <a:t> 为满足所有符号限制的 </a:t>
                </a:r>
                <a14:m>
                  <m:oMath xmlns:m="http://schemas.openxmlformats.org/officeDocument/2006/math">
                    <m:r>
                      <a:rPr lang="en-US" altLang="zh-CN" b="1" i="1" smtClean="0">
                        <a:latin typeface="Cambria Math" panose="02040503050406030204" pitchFamily="18" charset="0"/>
                      </a:rPr>
                      <m:t>𝑫</m:t>
                    </m:r>
                    <m:r>
                      <a:rPr lang="en-US" altLang="zh-CN" b="0" i="1" smtClean="0">
                        <a:latin typeface="Cambria Math" panose="02040503050406030204" pitchFamily="18" charset="0"/>
                      </a:rPr>
                      <m:t>(</m:t>
                    </m:r>
                    <m:r>
                      <a:rPr lang="en-US" altLang="zh-CN" b="0" i="1" smtClean="0">
                        <a:latin typeface="Cambria Math" panose="02040503050406030204" pitchFamily="18" charset="0"/>
                      </a:rPr>
                      <m:t>𝐿</m:t>
                    </m:r>
                    <m:r>
                      <a:rPr lang="en-US" altLang="zh-CN" b="0" i="1" smtClean="0">
                        <a:latin typeface="Cambria Math" panose="02040503050406030204" pitchFamily="18" charset="0"/>
                      </a:rPr>
                      <m:t>)</m:t>
                    </m:r>
                  </m:oMath>
                </a14:m>
                <a:endParaRPr lang="en-US" altLang="zh-CN" dirty="0"/>
              </a:p>
              <a:p>
                <a:pPr marL="595440" lvl="1" indent="0">
                  <a:buNone/>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𝑹</m:t>
                      </m:r>
                      <m:sSub>
                        <m:sSubPr>
                          <m:ctrlPr>
                            <a:rPr lang="en-US" altLang="zh-CN" i="1">
                              <a:solidFill>
                                <a:schemeClr val="tx1"/>
                              </a:solidFill>
                              <a:latin typeface="Cambria Math" panose="02040503050406030204" pitchFamily="18" charset="0"/>
                            </a:rPr>
                          </m:ctrlPr>
                        </m:sSubPr>
                        <m:e>
                          <m:r>
                            <a:rPr lang="en-US" altLang="zh-CN" b="1">
                              <a:solidFill>
                                <a:schemeClr val="tx1"/>
                              </a:solidFill>
                              <a:latin typeface="Cambria Math" panose="02040503050406030204" pitchFamily="18" charset="0"/>
                            </a:rPr>
                            <m:t>𝚺</m:t>
                          </m:r>
                        </m:e>
                        <m:sub>
                          <m:r>
                            <a:rPr lang="en-US" altLang="zh-CN" b="0" i="1" smtClean="0">
                              <a:solidFill>
                                <a:schemeClr val="tx1"/>
                              </a:solidFill>
                              <a:latin typeface="Cambria Math" panose="02040503050406030204" pitchFamily="18" charset="0"/>
                            </a:rPr>
                            <m:t>𝑢</m:t>
                          </m:r>
                        </m:sub>
                      </m:sSub>
                      <m:sSup>
                        <m:sSupPr>
                          <m:ctrlPr>
                            <a:rPr lang="en-US" altLang="zh-CN" b="0" i="1" smtClean="0">
                              <a:solidFill>
                                <a:schemeClr val="tx1"/>
                              </a:solidFill>
                              <a:latin typeface="Cambria Math" panose="02040503050406030204" pitchFamily="18" charset="0"/>
                            </a:rPr>
                          </m:ctrlPr>
                        </m:sSupPr>
                        <m:e>
                          <m:r>
                            <a:rPr lang="en-US" altLang="zh-CN" b="1" i="1" smtClean="0">
                              <a:solidFill>
                                <a:schemeClr val="tx1"/>
                              </a:solidFill>
                              <a:latin typeface="Cambria Math" panose="02040503050406030204" pitchFamily="18" charset="0"/>
                            </a:rPr>
                            <m:t>𝑹</m:t>
                          </m:r>
                        </m:e>
                        <m:sup>
                          <m:r>
                            <a:rPr lang="en-US" altLang="zh-CN" b="0" i="1" smtClean="0">
                              <a:solidFill>
                                <a:schemeClr val="tx1"/>
                              </a:solidFill>
                              <a:latin typeface="Cambria Math" panose="02040503050406030204" pitchFamily="18" charset="0"/>
                            </a:rPr>
                            <m:t>′</m:t>
                          </m:r>
                        </m:sup>
                      </m:sSup>
                      <m:r>
                        <a:rPr lang="en-US" altLang="zh-CN" b="0" i="1" smtClean="0">
                          <a:solidFill>
                            <a:schemeClr val="tx1"/>
                          </a:solidFill>
                          <a:latin typeface="Cambria Math" panose="02040503050406030204" pitchFamily="18" charset="0"/>
                        </a:rPr>
                        <m:t>=</m:t>
                      </m:r>
                      <m:sSub>
                        <m:sSubPr>
                          <m:ctrlPr>
                            <a:rPr lang="en-US" altLang="zh-CN" i="1">
                              <a:solidFill>
                                <a:schemeClr val="tx1"/>
                              </a:solidFill>
                              <a:latin typeface="Cambria Math" panose="02040503050406030204" pitchFamily="18" charset="0"/>
                            </a:rPr>
                          </m:ctrlPr>
                        </m:sSubPr>
                        <m:e>
                          <m:r>
                            <a:rPr lang="en-US" altLang="zh-CN" b="1">
                              <a:solidFill>
                                <a:schemeClr val="tx1"/>
                              </a:solidFill>
                              <a:latin typeface="Cambria Math" panose="02040503050406030204" pitchFamily="18" charset="0"/>
                            </a:rPr>
                            <m:t>𝚺</m:t>
                          </m:r>
                        </m:e>
                        <m:sub>
                          <m:r>
                            <a:rPr lang="en-US" altLang="zh-CN" i="1">
                              <a:solidFill>
                                <a:schemeClr val="tx1"/>
                              </a:solidFill>
                              <a:latin typeface="Cambria Math" panose="02040503050406030204" pitchFamily="18" charset="0"/>
                            </a:rPr>
                            <m:t>𝜀</m:t>
                          </m:r>
                        </m:sub>
                      </m:sSub>
                    </m:oMath>
                  </m:oMathPara>
                </a14:m>
                <a:endParaRPr lang="en-US" altLang="zh-CN" i="1" dirty="0"/>
              </a:p>
              <a:p>
                <a:pPr marL="595440" lvl="1" indent="0">
                  <a:buNone/>
                </a:pPr>
                <a:r>
                  <a:rPr lang="zh-CN" altLang="en-US" dirty="0"/>
                  <a:t>单位化</a:t>
                </a:r>
                <a14:m>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b="1">
                            <a:solidFill>
                              <a:schemeClr val="tx1"/>
                            </a:solidFill>
                            <a:latin typeface="Cambria Math" panose="02040503050406030204" pitchFamily="18" charset="0"/>
                          </a:rPr>
                          <m:t>𝚺</m:t>
                        </m:r>
                      </m:e>
                      <m:sub>
                        <m:r>
                          <a:rPr lang="en-US" altLang="zh-CN" i="1">
                            <a:solidFill>
                              <a:schemeClr val="tx1"/>
                            </a:solidFill>
                            <a:latin typeface="Cambria Math" panose="02040503050406030204" pitchFamily="18" charset="0"/>
                          </a:rPr>
                          <m:t>𝜀</m:t>
                        </m:r>
                      </m:sub>
                    </m:sSub>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𝐼</m:t>
                    </m:r>
                    <m:r>
                      <a:rPr lang="zh-CN" altLang="en-US" i="1">
                        <a:solidFill>
                          <a:schemeClr val="tx1"/>
                        </a:solidFill>
                        <a:latin typeface="Cambria Math" panose="02040503050406030204" pitchFamily="18" charset="0"/>
                      </a:rPr>
                      <m:t>：</m:t>
                    </m:r>
                  </m:oMath>
                </a14:m>
                <a:endParaRPr lang="en-US" altLang="zh-CN" i="1" dirty="0"/>
              </a:p>
              <a:p>
                <a:pPr marL="595440" lvl="1" indent="0">
                  <a:buNone/>
                </a:pPr>
                <a14:m>
                  <m:oMathPara xmlns:m="http://schemas.openxmlformats.org/officeDocument/2006/math">
                    <m:oMathParaPr>
                      <m:jc m:val="centerGroup"/>
                    </m:oMathParaPr>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b="1">
                              <a:solidFill>
                                <a:schemeClr val="tx1"/>
                              </a:solidFill>
                              <a:latin typeface="Cambria Math" panose="02040503050406030204" pitchFamily="18" charset="0"/>
                            </a:rPr>
                            <m:t>𝚺</m:t>
                          </m:r>
                        </m:e>
                        <m:sub>
                          <m:r>
                            <a:rPr lang="en-US" altLang="zh-CN" i="1">
                              <a:solidFill>
                                <a:schemeClr val="tx1"/>
                              </a:solidFill>
                              <a:latin typeface="Cambria Math" panose="02040503050406030204" pitchFamily="18" charset="0"/>
                            </a:rPr>
                            <m:t>𝑢</m:t>
                          </m:r>
                        </m:sub>
                      </m:sSub>
                      <m:r>
                        <a:rPr lang="en-US" altLang="zh-CN" i="1" smtClean="0">
                          <a:solidFill>
                            <a:schemeClr val="tx1"/>
                          </a:solidFill>
                          <a:latin typeface="Cambria Math" panose="02040503050406030204" pitchFamily="18" charset="0"/>
                        </a:rPr>
                        <m:t>=</m:t>
                      </m:r>
                      <m:sSup>
                        <m:sSupPr>
                          <m:ctrlPr>
                            <a:rPr lang="en-US" altLang="zh-CN" b="0" i="1" smtClean="0">
                              <a:solidFill>
                                <a:schemeClr val="tx1"/>
                              </a:solidFill>
                              <a:latin typeface="Cambria Math" panose="02040503050406030204" pitchFamily="18" charset="0"/>
                            </a:rPr>
                          </m:ctrlPr>
                        </m:sSupPr>
                        <m:e>
                          <m:r>
                            <a:rPr lang="en-US" altLang="zh-CN" b="1" i="1" smtClean="0">
                              <a:solidFill>
                                <a:schemeClr val="tx1"/>
                              </a:solidFill>
                              <a:latin typeface="Cambria Math" panose="02040503050406030204" pitchFamily="18" charset="0"/>
                            </a:rPr>
                            <m:t>𝑹</m:t>
                          </m:r>
                        </m:e>
                        <m:sup>
                          <m:r>
                            <a:rPr lang="en-US" altLang="zh-CN" b="0" i="1" smtClean="0">
                              <a:solidFill>
                                <a:schemeClr val="tx1"/>
                              </a:solidFill>
                              <a:latin typeface="Cambria Math" panose="02040503050406030204" pitchFamily="18" charset="0"/>
                            </a:rPr>
                            <m:t>−1</m:t>
                          </m:r>
                        </m:sup>
                      </m:sSup>
                      <m:sSup>
                        <m:sSupPr>
                          <m:ctrlPr>
                            <a:rPr lang="en-US" altLang="zh-CN" i="1">
                              <a:solidFill>
                                <a:schemeClr val="tx1"/>
                              </a:solidFill>
                              <a:latin typeface="Cambria Math" panose="02040503050406030204" pitchFamily="18" charset="0"/>
                            </a:rPr>
                          </m:ctrlPr>
                        </m:sSupPr>
                        <m:e>
                          <m:r>
                            <a:rPr lang="en-US" altLang="zh-CN" b="1" i="1">
                              <a:solidFill>
                                <a:schemeClr val="tx1"/>
                              </a:solidFill>
                              <a:latin typeface="Cambria Math" panose="02040503050406030204" pitchFamily="18" charset="0"/>
                            </a:rPr>
                            <m:t>𝑹</m:t>
                          </m:r>
                        </m:e>
                        <m:sup>
                          <m:r>
                            <a:rPr lang="en-US" altLang="zh-CN" b="1" i="1" smtClean="0">
                              <a:solidFill>
                                <a:schemeClr val="tx1"/>
                              </a:solidFill>
                              <a:latin typeface="Cambria Math" panose="02040503050406030204" pitchFamily="18" charset="0"/>
                            </a:rPr>
                            <m:t>−</m:t>
                          </m:r>
                          <m:r>
                            <a:rPr lang="en-US" altLang="zh-CN" b="1" i="1" smtClean="0">
                              <a:solidFill>
                                <a:schemeClr val="tx1"/>
                              </a:solidFill>
                              <a:latin typeface="Cambria Math" panose="02040503050406030204" pitchFamily="18" charset="0"/>
                            </a:rPr>
                            <m:t>𝟏</m:t>
                          </m:r>
                          <m:r>
                            <a:rPr lang="en-US" altLang="zh-CN" i="1">
                              <a:solidFill>
                                <a:schemeClr val="tx1"/>
                              </a:solidFill>
                              <a:latin typeface="Cambria Math" panose="02040503050406030204" pitchFamily="18" charset="0"/>
                            </a:rPr>
                            <m:t>′</m:t>
                          </m:r>
                        </m:sup>
                      </m:sSup>
                    </m:oMath>
                  </m:oMathPara>
                </a14:m>
                <a:endParaRPr lang="en-US" altLang="zh-CN" i="1" dirty="0"/>
              </a:p>
              <a:p>
                <a:pPr marL="595440" lvl="1" indent="0">
                  <a:buNone/>
                </a:pPr>
                <a:r>
                  <a:rPr lang="zh-CN" altLang="en-US" dirty="0"/>
                  <a:t>如果没有额外条件，</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1" i="1" smtClean="0">
                            <a:latin typeface="Cambria Math" panose="02040503050406030204" pitchFamily="18" charset="0"/>
                          </a:rPr>
                          <m:t>𝑹</m:t>
                        </m:r>
                      </m:e>
                      <m:sub>
                        <m:r>
                          <a:rPr lang="en-US" altLang="zh-CN" b="0" i="1" smtClean="0">
                            <a:latin typeface="Cambria Math" panose="02040503050406030204" pitchFamily="18" charset="0"/>
                          </a:rPr>
                          <m:t>𝑐</m:t>
                        </m:r>
                      </m:sub>
                      <m:sup>
                        <m:r>
                          <a:rPr lang="en-US" altLang="zh-CN" b="0" i="1" smtClean="0">
                            <a:latin typeface="Cambria Math" panose="02040503050406030204" pitchFamily="18" charset="0"/>
                          </a:rPr>
                          <m:t>−1</m:t>
                        </m:r>
                      </m:sup>
                    </m:sSubSup>
                    <m:r>
                      <a:rPr lang="en-US" altLang="zh-CN" b="0" i="1" smtClean="0">
                        <a:latin typeface="Cambria Math" panose="02040503050406030204" pitchFamily="18" charset="0"/>
                      </a:rPr>
                      <m:t>=</m:t>
                    </m:r>
                    <m:r>
                      <a:rPr lang="en-US" altLang="zh-CN" b="0" i="1" smtClean="0">
                        <a:latin typeface="Cambria Math" panose="02040503050406030204" pitchFamily="18" charset="0"/>
                      </a:rPr>
                      <m:t>𝐶h𝑜𝑙</m:t>
                    </m:r>
                    <m:r>
                      <a:rPr lang="en-US" altLang="zh-CN" b="0" i="1" smtClean="0">
                        <a:latin typeface="Cambria Math" panose="02040503050406030204" pitchFamily="18" charset="0"/>
                      </a:rPr>
                      <m:t>(</m:t>
                    </m:r>
                    <m:sSub>
                      <m:sSubPr>
                        <m:ctrlPr>
                          <a:rPr lang="en-US" altLang="zh-CN" i="1">
                            <a:solidFill>
                              <a:schemeClr val="tx1"/>
                            </a:solidFill>
                            <a:latin typeface="Cambria Math" panose="02040503050406030204" pitchFamily="18" charset="0"/>
                          </a:rPr>
                        </m:ctrlPr>
                      </m:sSubPr>
                      <m:e>
                        <m:r>
                          <a:rPr lang="en-US" altLang="zh-CN" b="1">
                            <a:solidFill>
                              <a:schemeClr val="tx1"/>
                            </a:solidFill>
                            <a:latin typeface="Cambria Math" panose="02040503050406030204" pitchFamily="18" charset="0"/>
                          </a:rPr>
                          <m:t>𝚺</m:t>
                        </m:r>
                      </m:e>
                      <m:sub>
                        <m:r>
                          <a:rPr lang="en-US" altLang="zh-CN" i="1">
                            <a:solidFill>
                              <a:schemeClr val="tx1"/>
                            </a:solidFill>
                            <a:latin typeface="Cambria Math" panose="02040503050406030204" pitchFamily="18" charset="0"/>
                          </a:rPr>
                          <m:t>𝑢</m:t>
                        </m:r>
                      </m:sub>
                    </m:sSub>
                    <m:r>
                      <a:rPr lang="en-US" altLang="zh-CN" b="0" i="1" smtClean="0">
                        <a:latin typeface="Cambria Math" panose="02040503050406030204" pitchFamily="18" charset="0"/>
                      </a:rPr>
                      <m:t>)</m:t>
                    </m:r>
                    <m:r>
                      <a:rPr lang="zh-CN" altLang="en-US" i="1">
                        <a:latin typeface="Cambria Math" panose="02040503050406030204" pitchFamily="18" charset="0"/>
                      </a:rPr>
                      <m:t>。</m:t>
                    </m:r>
                  </m:oMath>
                </a14:m>
                <a:r>
                  <a:rPr lang="zh-CN" altLang="en-US" dirty="0"/>
                  <a:t>但我们理论上可以找出一堆</a:t>
                </a:r>
                <a14:m>
                  <m:oMath xmlns:m="http://schemas.openxmlformats.org/officeDocument/2006/math">
                    <m:r>
                      <a:rPr lang="en-US" altLang="zh-CN" b="1" i="1" dirty="0">
                        <a:latin typeface="Cambria Math" panose="02040503050406030204" pitchFamily="18" charset="0"/>
                      </a:rPr>
                      <m:t>𝑹</m:t>
                    </m:r>
                  </m:oMath>
                </a14:m>
                <a:endParaRPr lang="en-US" altLang="zh-CN" b="1" i="1" dirty="0"/>
              </a:p>
              <a:p>
                <a:pPr marL="595440" lvl="1" indent="0">
                  <a:buNone/>
                </a:pPr>
                <a:r>
                  <a:rPr lang="zh-CN" altLang="en-US" dirty="0"/>
                  <a:t>对于任意正交矩阵 </a:t>
                </a:r>
                <a14:m>
                  <m:oMath xmlns:m="http://schemas.openxmlformats.org/officeDocument/2006/math">
                    <m:r>
                      <a:rPr lang="en-US" altLang="zh-CN" b="1" i="1" smtClean="0">
                        <a:latin typeface="Cambria Math" panose="02040503050406030204" pitchFamily="18" charset="0"/>
                      </a:rPr>
                      <m:t>𝑯</m:t>
                    </m:r>
                  </m:oMath>
                </a14:m>
                <a:r>
                  <a:rPr lang="zh-CN" altLang="en-US" dirty="0"/>
                  <a:t> 有：</a:t>
                </a:r>
                <a:endParaRPr lang="en-US" altLang="zh-CN" dirty="0"/>
              </a:p>
              <a:p>
                <a:pPr marL="595440" lvl="1" indent="0">
                  <a:buNone/>
                </a:pPr>
                <a14:m>
                  <m:oMathPara xmlns:m="http://schemas.openxmlformats.org/officeDocument/2006/math">
                    <m:oMathParaPr>
                      <m:jc m:val="centerGroup"/>
                    </m:oMathParaPr>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b="1">
                              <a:solidFill>
                                <a:schemeClr val="tx1"/>
                              </a:solidFill>
                              <a:latin typeface="Cambria Math" panose="02040503050406030204" pitchFamily="18" charset="0"/>
                            </a:rPr>
                            <m:t>𝚺</m:t>
                          </m:r>
                        </m:e>
                        <m:sub>
                          <m:r>
                            <a:rPr lang="en-US" altLang="zh-CN" i="1">
                              <a:solidFill>
                                <a:schemeClr val="tx1"/>
                              </a:solidFill>
                              <a:latin typeface="Cambria Math" panose="02040503050406030204" pitchFamily="18" charset="0"/>
                            </a:rPr>
                            <m:t>𝑢</m:t>
                          </m:r>
                        </m:sub>
                      </m:sSub>
                      <m:r>
                        <a:rPr lang="en-US" altLang="zh-CN" i="1" smtClean="0">
                          <a:solidFill>
                            <a:schemeClr val="tx1"/>
                          </a:solidFill>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b="1" i="1">
                              <a:latin typeface="Cambria Math" panose="02040503050406030204" pitchFamily="18" charset="0"/>
                            </a:rPr>
                            <m:t>𝑹</m:t>
                          </m:r>
                        </m:e>
                        <m:sub>
                          <m:r>
                            <a:rPr lang="en-US" altLang="zh-CN" i="1">
                              <a:latin typeface="Cambria Math" panose="02040503050406030204" pitchFamily="18" charset="0"/>
                            </a:rPr>
                            <m:t>𝑐</m:t>
                          </m:r>
                        </m:sub>
                        <m:sup>
                          <m:r>
                            <a:rPr lang="en-US" altLang="zh-CN" i="1">
                              <a:latin typeface="Cambria Math" panose="02040503050406030204" pitchFamily="18" charset="0"/>
                            </a:rPr>
                            <m:t>−1</m:t>
                          </m:r>
                        </m:sup>
                      </m:sSubSup>
                      <m:r>
                        <a:rPr lang="en-US" altLang="zh-CN" b="1" i="1" smtClean="0">
                          <a:latin typeface="Cambria Math" panose="02040503050406030204" pitchFamily="18" charset="0"/>
                        </a:rPr>
                        <m:t>𝑯</m:t>
                      </m:r>
                      <m:sSup>
                        <m:sSupPr>
                          <m:ctrlPr>
                            <a:rPr lang="en-US" altLang="zh-CN" b="0" i="1" smtClean="0">
                              <a:latin typeface="Cambria Math" panose="02040503050406030204" pitchFamily="18" charset="0"/>
                            </a:rPr>
                          </m:ctrlPr>
                        </m:sSupPr>
                        <m:e>
                          <m:r>
                            <a:rPr lang="en-US" altLang="zh-CN" b="1" i="1" smtClean="0">
                              <a:latin typeface="Cambria Math" panose="02040503050406030204" pitchFamily="18" charset="0"/>
                            </a:rPr>
                            <m:t>𝑯</m:t>
                          </m:r>
                        </m:e>
                        <m:sup>
                          <m:r>
                            <a:rPr lang="en-US" altLang="zh-CN" b="0" i="1" smtClean="0">
                              <a:latin typeface="Cambria Math" panose="02040503050406030204" pitchFamily="18" charset="0"/>
                            </a:rPr>
                            <m:t>′</m:t>
                          </m:r>
                        </m:sup>
                      </m:sSup>
                      <m:sSubSup>
                        <m:sSubSupPr>
                          <m:ctrlPr>
                            <a:rPr lang="en-US" altLang="zh-CN" i="1">
                              <a:latin typeface="Cambria Math" panose="02040503050406030204" pitchFamily="18" charset="0"/>
                            </a:rPr>
                          </m:ctrlPr>
                        </m:sSubSupPr>
                        <m:e>
                          <m:r>
                            <a:rPr lang="en-US" altLang="zh-CN" b="1" i="1">
                              <a:latin typeface="Cambria Math" panose="02040503050406030204" pitchFamily="18" charset="0"/>
                            </a:rPr>
                            <m:t>𝑹</m:t>
                          </m:r>
                        </m:e>
                        <m:sub>
                          <m:r>
                            <a:rPr lang="en-US" altLang="zh-CN" i="1">
                              <a:latin typeface="Cambria Math" panose="02040503050406030204" pitchFamily="18" charset="0"/>
                            </a:rPr>
                            <m:t>𝑐</m:t>
                          </m:r>
                        </m:sub>
                        <m:sup>
                          <m:r>
                            <a:rPr lang="en-US" altLang="zh-CN" i="1">
                              <a:latin typeface="Cambria Math" panose="02040503050406030204" pitchFamily="18" charset="0"/>
                            </a:rPr>
                            <m:t>−1</m:t>
                          </m:r>
                        </m:sup>
                      </m:sSubSup>
                    </m:oMath>
                  </m:oMathPara>
                </a14:m>
                <a:endParaRPr lang="en-US" altLang="zh-CN" dirty="0"/>
              </a:p>
              <a:p>
                <a:pPr marL="595440" lvl="1" indent="0">
                  <a:buNone/>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𝑹</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1" i="1" smtClean="0">
                              <a:latin typeface="Cambria Math" panose="02040503050406030204" pitchFamily="18" charset="0"/>
                            </a:rPr>
                            <m:t>𝑯</m:t>
                          </m:r>
                        </m:e>
                        <m:sup>
                          <m:r>
                            <a:rPr lang="en-US" altLang="zh-CN" b="0" i="1" smtClean="0">
                              <a:latin typeface="Cambria Math" panose="02040503050406030204" pitchFamily="18" charset="0"/>
                            </a:rPr>
                            <m:t>−1</m:t>
                          </m:r>
                        </m:sup>
                      </m:sSup>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𝑹</m:t>
                          </m:r>
                        </m:e>
                        <m:sub>
                          <m:r>
                            <a:rPr lang="en-US" altLang="zh-CN" b="0" i="1" smtClean="0">
                              <a:latin typeface="Cambria Math" panose="02040503050406030204" pitchFamily="18" charset="0"/>
                            </a:rPr>
                            <m:t>𝑐</m:t>
                          </m:r>
                        </m:sub>
                      </m:sSub>
                    </m:oMath>
                  </m:oMathPara>
                </a14:m>
                <a:endParaRPr lang="en-US" altLang="zh-CN" dirty="0"/>
              </a:p>
              <a:p>
                <a:pPr marL="595440" lvl="1" indent="0">
                  <a:buNone/>
                </a:pPr>
                <a:r>
                  <a:rPr lang="zh-CN" altLang="en-US" dirty="0"/>
                  <a:t>通过符号限制和</a:t>
                </a:r>
                <a:r>
                  <a:rPr lang="en-US" altLang="zh-CN" dirty="0"/>
                  <a:t>Uhlig’s algorithm</a:t>
                </a:r>
                <a:r>
                  <a:rPr lang="zh-CN" altLang="en-US" dirty="0"/>
                  <a:t>我们得到脉冲响应和脉冲响应的标准误。</a:t>
                </a:r>
                <a:endParaRPr lang="en-US" altLang="zh-CN" dirty="0"/>
              </a:p>
            </p:txBody>
          </p:sp>
        </mc:Choice>
        <mc:Fallback xmlns="">
          <p:sp>
            <p:nvSpPr>
              <p:cNvPr id="3" name="内容占位符 2">
                <a:extLst>
                  <a:ext uri="{FF2B5EF4-FFF2-40B4-BE49-F238E27FC236}">
                    <a16:creationId xmlns:a16="http://schemas.microsoft.com/office/drawing/2014/main" id="{B568F958-5220-1CB5-42FF-66F6EC38CB80}"/>
                  </a:ext>
                </a:extLst>
              </p:cNvPr>
              <p:cNvSpPr>
                <a:spLocks noGrp="1" noRot="1" noChangeAspect="1" noMove="1" noResize="1" noEditPoints="1" noAdjustHandles="1" noChangeArrowheads="1" noChangeShapeType="1" noTextEdit="1"/>
              </p:cNvSpPr>
              <p:nvPr>
                <p:ph idx="1"/>
              </p:nvPr>
            </p:nvSpPr>
            <p:spPr>
              <a:blipFill>
                <a:blip r:embed="rId2"/>
                <a:stretch>
                  <a:fillRect l="-1212" t="-2353"/>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3F3C8F59-9CB0-F808-D253-8DC4633C98EE}"/>
              </a:ext>
            </a:extLst>
          </p:cNvPr>
          <p:cNvSpPr>
            <a:spLocks noGrp="1"/>
          </p:cNvSpPr>
          <p:nvPr>
            <p:ph type="dt" sz="half" idx="10"/>
          </p:nvPr>
        </p:nvSpPr>
        <p:spPr/>
        <p:txBody>
          <a:bodyPr/>
          <a:lstStyle/>
          <a:p>
            <a:r>
              <a:rPr lang="en-US" altLang="zh-CN"/>
              <a:t>2023/1/30</a:t>
            </a:r>
            <a:endParaRPr lang="en-US" dirty="0"/>
          </a:p>
        </p:txBody>
      </p:sp>
      <p:sp>
        <p:nvSpPr>
          <p:cNvPr id="5" name="灯片编号占位符 4">
            <a:extLst>
              <a:ext uri="{FF2B5EF4-FFF2-40B4-BE49-F238E27FC236}">
                <a16:creationId xmlns:a16="http://schemas.microsoft.com/office/drawing/2014/main" id="{78DC54DD-9F85-EFF4-5954-2A9026C6740C}"/>
              </a:ext>
            </a:extLst>
          </p:cNvPr>
          <p:cNvSpPr>
            <a:spLocks noGrp="1"/>
          </p:cNvSpPr>
          <p:nvPr>
            <p:ph type="sldNum" sz="quarter" idx="12"/>
          </p:nvPr>
        </p:nvSpPr>
        <p:spPr/>
        <p:txBody>
          <a:bodyPr/>
          <a:lstStyle/>
          <a:p>
            <a:fld id="{03C3F5E1-8BEB-46F8-B0C6-3051342B5E98}" type="slidenum">
              <a:rPr lang="en-US" smtClean="0"/>
              <a:pPr/>
              <a:t>10</a:t>
            </a:fld>
            <a:endParaRPr lang="en-US" dirty="0"/>
          </a:p>
        </p:txBody>
      </p:sp>
    </p:spTree>
    <p:extLst>
      <p:ext uri="{BB962C8B-B14F-4D97-AF65-F5344CB8AC3E}">
        <p14:creationId xmlns:p14="http://schemas.microsoft.com/office/powerpoint/2010/main" val="4037895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6A11D6-0880-6CE4-7E4B-3B18FF254461}"/>
              </a:ext>
            </a:extLst>
          </p:cNvPr>
          <p:cNvSpPr>
            <a:spLocks noGrp="1"/>
          </p:cNvSpPr>
          <p:nvPr>
            <p:ph type="title"/>
          </p:nvPr>
        </p:nvSpPr>
        <p:spPr/>
        <p:txBody>
          <a:bodyPr/>
          <a:lstStyle/>
          <a:p>
            <a:endParaRPr lang="zh-CN" altLang="en-US"/>
          </a:p>
        </p:txBody>
      </p:sp>
      <p:pic>
        <p:nvPicPr>
          <p:cNvPr id="7" name="内容占位符 6">
            <a:extLst>
              <a:ext uri="{FF2B5EF4-FFF2-40B4-BE49-F238E27FC236}">
                <a16:creationId xmlns:a16="http://schemas.microsoft.com/office/drawing/2014/main" id="{0443971B-4135-DCA0-525C-AE4591AC6164}"/>
              </a:ext>
            </a:extLst>
          </p:cNvPr>
          <p:cNvPicPr>
            <a:picLocks noGrp="1" noChangeAspect="1"/>
          </p:cNvPicPr>
          <p:nvPr>
            <p:ph idx="1"/>
          </p:nvPr>
        </p:nvPicPr>
        <p:blipFill rotWithShape="1">
          <a:blip r:embed="rId2"/>
          <a:srcRect b="5682"/>
          <a:stretch/>
        </p:blipFill>
        <p:spPr>
          <a:xfrm>
            <a:off x="2013857" y="1119412"/>
            <a:ext cx="7489372" cy="5293093"/>
          </a:xfrm>
        </p:spPr>
      </p:pic>
      <p:sp>
        <p:nvSpPr>
          <p:cNvPr id="4" name="日期占位符 3">
            <a:extLst>
              <a:ext uri="{FF2B5EF4-FFF2-40B4-BE49-F238E27FC236}">
                <a16:creationId xmlns:a16="http://schemas.microsoft.com/office/drawing/2014/main" id="{B9004ABF-9EE8-64D2-5E1E-16214B3DF61C}"/>
              </a:ext>
            </a:extLst>
          </p:cNvPr>
          <p:cNvSpPr>
            <a:spLocks noGrp="1"/>
          </p:cNvSpPr>
          <p:nvPr>
            <p:ph type="dt" sz="half" idx="10"/>
          </p:nvPr>
        </p:nvSpPr>
        <p:spPr/>
        <p:txBody>
          <a:bodyPr/>
          <a:lstStyle/>
          <a:p>
            <a:r>
              <a:rPr lang="en-US" altLang="zh-CN"/>
              <a:t>2023/1/30</a:t>
            </a:r>
            <a:endParaRPr lang="en-US" dirty="0"/>
          </a:p>
        </p:txBody>
      </p:sp>
      <p:sp>
        <p:nvSpPr>
          <p:cNvPr id="5" name="灯片编号占位符 4">
            <a:extLst>
              <a:ext uri="{FF2B5EF4-FFF2-40B4-BE49-F238E27FC236}">
                <a16:creationId xmlns:a16="http://schemas.microsoft.com/office/drawing/2014/main" id="{1C3ABFB9-FE98-60C8-5C23-E43D49BF10DB}"/>
              </a:ext>
            </a:extLst>
          </p:cNvPr>
          <p:cNvSpPr>
            <a:spLocks noGrp="1"/>
          </p:cNvSpPr>
          <p:nvPr>
            <p:ph type="sldNum" sz="quarter" idx="12"/>
          </p:nvPr>
        </p:nvSpPr>
        <p:spPr/>
        <p:txBody>
          <a:bodyPr/>
          <a:lstStyle/>
          <a:p>
            <a:fld id="{03C3F5E1-8BEB-46F8-B0C6-3051342B5E98}" type="slidenum">
              <a:rPr lang="en-US" smtClean="0"/>
              <a:pPr/>
              <a:t>11</a:t>
            </a:fld>
            <a:endParaRPr lang="en-US" dirty="0"/>
          </a:p>
        </p:txBody>
      </p:sp>
    </p:spTree>
    <p:extLst>
      <p:ext uri="{BB962C8B-B14F-4D97-AF65-F5344CB8AC3E}">
        <p14:creationId xmlns:p14="http://schemas.microsoft.com/office/powerpoint/2010/main" val="3666383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7F4952-8AEB-651C-E6B6-A0F09CE34BC9}"/>
              </a:ext>
            </a:extLst>
          </p:cNvPr>
          <p:cNvSpPr>
            <a:spLocks noGrp="1"/>
          </p:cNvSpPr>
          <p:nvPr>
            <p:ph type="title"/>
          </p:nvPr>
        </p:nvSpPr>
        <p:spPr/>
        <p:txBody>
          <a:bodyPr/>
          <a:lstStyle/>
          <a:p>
            <a:r>
              <a:rPr lang="zh-CN" altLang="en-US" dirty="0"/>
              <a:t>局部投影法</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61FCD48-BE0F-2E4C-4E91-9325C9251EDD}"/>
                  </a:ext>
                </a:extLst>
              </p:cNvPr>
              <p:cNvSpPr>
                <a:spLocks noGrp="1"/>
              </p:cNvSpPr>
              <p:nvPr>
                <p:ph idx="1"/>
              </p:nvPr>
            </p:nvSpPr>
            <p:spPr/>
            <p:txBody>
              <a:bodyPr>
                <a:normAutofit fontScale="92500" lnSpcReduction="20000"/>
              </a:bodyPr>
              <a:lstStyle/>
              <a:p>
                <a:r>
                  <a:rPr lang="zh-CN" altLang="en-US" i="0" dirty="0">
                    <a:solidFill>
                      <a:schemeClr val="tx1"/>
                    </a:solidFill>
                    <a:latin typeface="+mj-lt"/>
                  </a:rPr>
                  <a:t>回想一下脉冲响应的计算方法：</a:t>
                </a:r>
                <a14:m>
                  <m:oMath xmlns:m="http://schemas.openxmlformats.org/officeDocument/2006/math">
                    <m:r>
                      <a:rPr lang="en-US" altLang="zh-CN" sz="2800" b="1" i="1" smtClean="0">
                        <a:solidFill>
                          <a:schemeClr val="tx1"/>
                        </a:solidFill>
                        <a:latin typeface="Cambria Math" panose="02040503050406030204" pitchFamily="18" charset="0"/>
                      </a:rPr>
                      <m:t>𝑫</m:t>
                    </m:r>
                    <m:r>
                      <a:rPr lang="en-US" altLang="zh-CN" sz="2800" b="0" i="1" smtClean="0">
                        <a:solidFill>
                          <a:schemeClr val="tx1"/>
                        </a:solidFill>
                        <a:latin typeface="Cambria Math" panose="02040503050406030204" pitchFamily="18" charset="0"/>
                      </a:rPr>
                      <m:t>(</m:t>
                    </m:r>
                    <m:r>
                      <a:rPr lang="en-US" altLang="zh-CN" sz="2800" b="0" i="1" smtClean="0">
                        <a:solidFill>
                          <a:schemeClr val="tx1"/>
                        </a:solidFill>
                        <a:latin typeface="Cambria Math" panose="02040503050406030204" pitchFamily="18" charset="0"/>
                      </a:rPr>
                      <m:t>𝐿</m:t>
                    </m:r>
                    <m:r>
                      <a:rPr lang="en-US" altLang="zh-CN" sz="2800" b="0" i="1" smtClean="0">
                        <a:solidFill>
                          <a:schemeClr val="tx1"/>
                        </a:solidFill>
                        <a:latin typeface="Cambria Math" panose="02040503050406030204" pitchFamily="18" charset="0"/>
                      </a:rPr>
                      <m:t>)=</m:t>
                    </m:r>
                    <m:r>
                      <a:rPr lang="en-US" altLang="zh-CN" sz="2800" b="1" i="1" smtClean="0">
                        <a:solidFill>
                          <a:srgbClr val="FF0000"/>
                        </a:solidFill>
                        <a:latin typeface="Cambria Math" panose="02040503050406030204" pitchFamily="18" charset="0"/>
                      </a:rPr>
                      <m:t>𝑪</m:t>
                    </m:r>
                    <m:d>
                      <m:dPr>
                        <m:ctrlPr>
                          <a:rPr lang="en-US" altLang="zh-CN" sz="2800" b="0" i="1" smtClean="0">
                            <a:solidFill>
                              <a:srgbClr val="FF0000"/>
                            </a:solidFill>
                            <a:latin typeface="Cambria Math" panose="02040503050406030204" pitchFamily="18" charset="0"/>
                          </a:rPr>
                        </m:ctrlPr>
                      </m:dPr>
                      <m:e>
                        <m:r>
                          <a:rPr lang="en-US" altLang="zh-CN" sz="2800" b="0" i="1" smtClean="0">
                            <a:solidFill>
                              <a:srgbClr val="FF0000"/>
                            </a:solidFill>
                            <a:latin typeface="Cambria Math" panose="02040503050406030204" pitchFamily="18" charset="0"/>
                          </a:rPr>
                          <m:t>𝐿</m:t>
                        </m:r>
                      </m:e>
                    </m:d>
                    <m:sSup>
                      <m:sSupPr>
                        <m:ctrlPr>
                          <a:rPr lang="en-US" altLang="zh-CN" sz="2800" b="0" i="1" smtClean="0">
                            <a:solidFill>
                              <a:schemeClr val="tx1"/>
                            </a:solidFill>
                            <a:latin typeface="Cambria Math" panose="02040503050406030204" pitchFamily="18" charset="0"/>
                          </a:rPr>
                        </m:ctrlPr>
                      </m:sSupPr>
                      <m:e>
                        <m:r>
                          <a:rPr lang="en-US" altLang="zh-CN" sz="2800" b="1" i="1" smtClean="0">
                            <a:latin typeface="Cambria Math" panose="02040503050406030204" pitchFamily="18" charset="0"/>
                          </a:rPr>
                          <m:t>𝑹</m:t>
                        </m:r>
                      </m:e>
                      <m:sup>
                        <m:r>
                          <a:rPr lang="en-US" altLang="zh-CN" sz="2800" b="0" i="1" smtClean="0">
                            <a:latin typeface="Cambria Math" panose="02040503050406030204" pitchFamily="18" charset="0"/>
                          </a:rPr>
                          <m:t>−1</m:t>
                        </m:r>
                      </m:sup>
                    </m:sSup>
                  </m:oMath>
                </a14:m>
                <a:endParaRPr lang="en-US" altLang="zh-CN" dirty="0"/>
              </a:p>
              <a:p>
                <a:r>
                  <a:rPr lang="zh-CN" altLang="en-US" dirty="0"/>
                  <a:t>局部投影法是一种替代</a:t>
                </a:r>
                <a:r>
                  <a:rPr lang="en-US" altLang="zh-CN" dirty="0"/>
                  <a:t>VARs</a:t>
                </a:r>
                <a:r>
                  <a:rPr lang="zh-CN" altLang="en-US" dirty="0"/>
                  <a:t>的脉冲响应计算方法。相对于</a:t>
                </a:r>
                <a:r>
                  <a:rPr lang="en-US" altLang="zh-CN" dirty="0"/>
                  <a:t>VARs</a:t>
                </a:r>
                <a:r>
                  <a:rPr lang="zh-CN" altLang="en-US" dirty="0"/>
                  <a:t>，局部投影法不需要对底层的多元动态系统进行规范和估计。其核心思想在于估计每个相关时期的局部预测，而不是像 </a:t>
                </a:r>
                <a:r>
                  <a:rPr lang="en-US" altLang="zh-CN" dirty="0"/>
                  <a:t>VARs</a:t>
                </a:r>
                <a:r>
                  <a:rPr lang="zh-CN" altLang="en-US" dirty="0"/>
                  <a:t>那样，从一个给定的模型推断出越来越遥远的视界（</a:t>
                </a:r>
                <a:r>
                  <a:rPr lang="en-US" altLang="zh-CN" dirty="0"/>
                  <a:t>horizons</a:t>
                </a:r>
                <a:r>
                  <a:rPr lang="zh-CN" altLang="en-US" dirty="0"/>
                  <a:t>）。</a:t>
                </a:r>
                <a:endParaRPr lang="en-US" altLang="zh-CN" dirty="0"/>
              </a:p>
              <a:p>
                <a:r>
                  <a:rPr lang="zh-CN" altLang="en-US" dirty="0"/>
                  <a:t>局部预测的优点有很多</a:t>
                </a:r>
                <a:r>
                  <a:rPr lang="en-US" altLang="zh-CN" dirty="0"/>
                  <a:t>:</a:t>
                </a:r>
              </a:p>
              <a:p>
                <a:pPr lvl="1"/>
                <a:r>
                  <a:rPr lang="zh-CN" altLang="en-US" dirty="0"/>
                  <a:t>可以通过简单的回归技术和标准回归包进行估计</a:t>
                </a:r>
                <a:r>
                  <a:rPr lang="en-US" altLang="zh-CN" dirty="0"/>
                  <a:t>;</a:t>
                </a:r>
              </a:p>
              <a:p>
                <a:pPr lvl="1"/>
                <a:r>
                  <a:rPr lang="zh-CN" altLang="en-US" dirty="0"/>
                  <a:t>在错误的数据生产设定下估计更稳健</a:t>
                </a:r>
                <a:r>
                  <a:rPr lang="en-US" altLang="zh-CN" dirty="0"/>
                  <a:t>;</a:t>
                </a:r>
              </a:p>
              <a:p>
                <a:pPr lvl="1"/>
                <a:r>
                  <a:rPr lang="zh-CN" altLang="en-US" dirty="0"/>
                  <a:t>联合或点解析推理简单</a:t>
                </a:r>
                <a:r>
                  <a:rPr lang="en-US" altLang="zh-CN" dirty="0"/>
                  <a:t>;</a:t>
                </a:r>
              </a:p>
              <a:p>
                <a:pPr lvl="1"/>
                <a:r>
                  <a:rPr lang="zh-CN" altLang="en-US" dirty="0"/>
                  <a:t>很容易适应高度非线性和灵活规格的实验，在多元环境中可能是不切实际的。</a:t>
                </a:r>
              </a:p>
            </p:txBody>
          </p:sp>
        </mc:Choice>
        <mc:Fallback xmlns="">
          <p:sp>
            <p:nvSpPr>
              <p:cNvPr id="3" name="内容占位符 2">
                <a:extLst>
                  <a:ext uri="{FF2B5EF4-FFF2-40B4-BE49-F238E27FC236}">
                    <a16:creationId xmlns:a16="http://schemas.microsoft.com/office/drawing/2014/main" id="{461FCD48-BE0F-2E4C-4E91-9325C9251EDD}"/>
                  </a:ext>
                </a:extLst>
              </p:cNvPr>
              <p:cNvSpPr>
                <a:spLocks noGrp="1" noRot="1" noChangeAspect="1" noMove="1" noResize="1" noEditPoints="1" noAdjustHandles="1" noChangeArrowheads="1" noChangeShapeType="1" noTextEdit="1"/>
              </p:cNvSpPr>
              <p:nvPr>
                <p:ph idx="1"/>
              </p:nvPr>
            </p:nvSpPr>
            <p:spPr>
              <a:blipFill>
                <a:blip r:embed="rId2"/>
                <a:stretch>
                  <a:fillRect l="-1333" t="-2484" r="-2242"/>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63201A0C-DA63-E0AD-FB59-BFFA86CE70B8}"/>
              </a:ext>
            </a:extLst>
          </p:cNvPr>
          <p:cNvSpPr>
            <a:spLocks noGrp="1"/>
          </p:cNvSpPr>
          <p:nvPr>
            <p:ph type="dt" sz="half" idx="10"/>
          </p:nvPr>
        </p:nvSpPr>
        <p:spPr/>
        <p:txBody>
          <a:bodyPr/>
          <a:lstStyle/>
          <a:p>
            <a:r>
              <a:rPr lang="en-US" altLang="zh-CN"/>
              <a:t>2023/1/30</a:t>
            </a:r>
            <a:endParaRPr lang="en-US" dirty="0"/>
          </a:p>
        </p:txBody>
      </p:sp>
      <p:sp>
        <p:nvSpPr>
          <p:cNvPr id="5" name="灯片编号占位符 4">
            <a:extLst>
              <a:ext uri="{FF2B5EF4-FFF2-40B4-BE49-F238E27FC236}">
                <a16:creationId xmlns:a16="http://schemas.microsoft.com/office/drawing/2014/main" id="{689B71D0-104B-4D73-1628-FC5B156E238D}"/>
              </a:ext>
            </a:extLst>
          </p:cNvPr>
          <p:cNvSpPr>
            <a:spLocks noGrp="1"/>
          </p:cNvSpPr>
          <p:nvPr>
            <p:ph type="sldNum" sz="quarter" idx="12"/>
          </p:nvPr>
        </p:nvSpPr>
        <p:spPr/>
        <p:txBody>
          <a:bodyPr/>
          <a:lstStyle/>
          <a:p>
            <a:fld id="{03C3F5E1-8BEB-46F8-B0C6-3051342B5E98}" type="slidenum">
              <a:rPr lang="en-US" smtClean="0"/>
              <a:pPr/>
              <a:t>12</a:t>
            </a:fld>
            <a:endParaRPr lang="en-US" dirty="0"/>
          </a:p>
        </p:txBody>
      </p:sp>
    </p:spTree>
    <p:extLst>
      <p:ext uri="{BB962C8B-B14F-4D97-AF65-F5344CB8AC3E}">
        <p14:creationId xmlns:p14="http://schemas.microsoft.com/office/powerpoint/2010/main" val="1086068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D60E3C-657F-25D3-EA52-6DEC868D65F4}"/>
              </a:ext>
            </a:extLst>
          </p:cNvPr>
          <p:cNvSpPr>
            <a:spLocks noGrp="1"/>
          </p:cNvSpPr>
          <p:nvPr>
            <p:ph type="title"/>
          </p:nvPr>
        </p:nvSpPr>
        <p:spPr/>
        <p:txBody>
          <a:bodyPr/>
          <a:lstStyle/>
          <a:p>
            <a:r>
              <a:rPr lang="zh-CN" altLang="en-US" dirty="0"/>
              <a:t>局部投影法</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D5991AD-D4CB-B6C5-DC9C-7F4BB9FB1237}"/>
                  </a:ext>
                </a:extLst>
              </p:cNvPr>
              <p:cNvSpPr>
                <a:spLocks noGrp="1"/>
              </p:cNvSpPr>
              <p:nvPr>
                <p:ph idx="1"/>
              </p:nvPr>
            </p:nvSpPr>
            <p:spPr/>
            <p:txBody>
              <a:bodyPr>
                <a:normAutofit fontScale="92500" lnSpcReduction="10000"/>
              </a:bodyPr>
              <a:lstStyle/>
              <a:p>
                <a:r>
                  <a:rPr lang="zh-CN" altLang="en-US" dirty="0"/>
                  <a:t>如果 </a:t>
                </a:r>
                <a:r>
                  <a:rPr lang="en-US" altLang="zh-CN" dirty="0"/>
                  <a:t>VAR</a:t>
                </a:r>
                <a:r>
                  <a:rPr lang="zh-CN" altLang="en-US" dirty="0"/>
                  <a:t>过程是数据生成的真实过程，那么使用 </a:t>
                </a:r>
                <a:r>
                  <a:rPr lang="en-US" altLang="zh-CN" dirty="0"/>
                  <a:t>VARs </a:t>
                </a:r>
                <a:r>
                  <a:rPr lang="zh-CN" altLang="en-US" dirty="0"/>
                  <a:t>估计脉冲响应自然是最优的。如果</a:t>
                </a:r>
                <a:r>
                  <a:rPr lang="en-US" altLang="zh-CN" dirty="0"/>
                  <a:t>VAR</a:t>
                </a:r>
                <a:r>
                  <a:rPr lang="zh-CN" altLang="en-US" dirty="0"/>
                  <a:t>不是，那么更好的方式是通过多步的向前预测的回归来直接得到脉冲响应。</a:t>
                </a:r>
                <a:endParaRPr lang="en-US" altLang="zh-CN" dirty="0"/>
              </a:p>
              <a:p>
                <a:r>
                  <a:rPr lang="zh-CN" altLang="en-US" dirty="0"/>
                  <a:t>脉冲响应的定义是：</a:t>
                </a:r>
                <a:endParaRPr lang="en-US" altLang="zh-CN" dirty="0"/>
              </a:p>
              <a:p>
                <a:pPr marL="4572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𝐼𝑅</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h</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𝑖</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𝔼</m:t>
                      </m:r>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b="1" i="1">
                                  <a:latin typeface="Cambria Math" panose="02040503050406030204" pitchFamily="18" charset="0"/>
                                </a:rPr>
                                <m:t>𝒚</m:t>
                              </m:r>
                            </m:e>
                            <m:sub>
                              <m:r>
                                <a:rPr lang="en-US" altLang="zh-CN" i="1">
                                  <a:latin typeface="Cambria Math" panose="02040503050406030204" pitchFamily="18" charset="0"/>
                                </a:rPr>
                                <m:t>𝑡</m:t>
                              </m:r>
                              <m:r>
                                <a:rPr lang="en-US" altLang="zh-CN" i="1">
                                  <a:latin typeface="Cambria Math" panose="02040503050406030204" pitchFamily="18" charset="0"/>
                                </a:rPr>
                                <m:t>+</m:t>
                              </m:r>
                              <m:r>
                                <a:rPr lang="en-US" altLang="zh-CN" i="1">
                                  <a:latin typeface="Cambria Math" panose="02040503050406030204" pitchFamily="18" charset="0"/>
                                </a:rPr>
                                <m:t>h</m:t>
                              </m:r>
                              <m:r>
                                <a:rPr lang="en-US" altLang="zh-CN" i="1">
                                  <a:latin typeface="Cambria Math" panose="02040503050406030204" pitchFamily="18" charset="0"/>
                                </a:rPr>
                                <m:t> </m:t>
                              </m:r>
                            </m:sub>
                          </m:sSub>
                        </m:e>
                        <m:e>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v</m:t>
                              </m:r>
                            </m:e>
                            <m:sub>
                              <m:r>
                                <m:rPr>
                                  <m:sty m:val="p"/>
                                </m:rPr>
                                <a:rPr lang="en-US" altLang="zh-CN" b="0" i="0" smtClean="0">
                                  <a:latin typeface="Cambria Math" panose="02040503050406030204" pitchFamily="18" charset="0"/>
                                </a:rPr>
                                <m:t>t</m:t>
                              </m:r>
                            </m:sub>
                          </m:sSub>
                          <m:r>
                            <a:rPr lang="en-US" altLang="zh-CN" b="0" i="0" smtClean="0">
                              <a:latin typeface="Cambria Math" panose="02040503050406030204" pitchFamily="18" charset="0"/>
                            </a:rPr>
                            <m:t>=</m:t>
                          </m:r>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d</m:t>
                              </m:r>
                            </m:e>
                            <m:sub>
                              <m:r>
                                <m:rPr>
                                  <m:sty m:val="p"/>
                                </m:rPr>
                                <a:rPr lang="en-US" altLang="zh-CN" b="0" i="0" smtClean="0">
                                  <a:latin typeface="Cambria Math" panose="02040503050406030204" pitchFamily="18" charset="0"/>
                                </a:rPr>
                                <m:t>i</m:t>
                              </m:r>
                            </m:sub>
                          </m:sSub>
                          <m:r>
                            <a:rPr lang="en-US" altLang="zh-CN" b="0" i="0"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1" i="0" smtClean="0">
                                  <a:latin typeface="Cambria Math" panose="02040503050406030204" pitchFamily="18" charset="0"/>
                                </a:rPr>
                                <m:t>𝐗</m:t>
                              </m:r>
                            </m:e>
                            <m:sub>
                              <m:r>
                                <m:rPr>
                                  <m:sty m:val="p"/>
                                </m:rPr>
                                <a:rPr lang="en-US" altLang="zh-CN" b="0" i="0" smtClean="0">
                                  <a:latin typeface="Cambria Math" panose="02040503050406030204" pitchFamily="18" charset="0"/>
                                </a:rPr>
                                <m:t>t</m:t>
                              </m:r>
                            </m:sub>
                          </m:sSub>
                        </m:e>
                      </m:d>
                      <m:r>
                        <a:rPr lang="en-US" altLang="zh-CN" b="0" i="0" smtClean="0">
                          <a:latin typeface="Cambria Math" panose="02040503050406030204" pitchFamily="18" charset="0"/>
                        </a:rPr>
                        <m:t>−</m:t>
                      </m:r>
                      <m:r>
                        <a:rPr lang="en-US" altLang="zh-CN" i="1">
                          <a:latin typeface="Cambria Math" panose="02040503050406030204" pitchFamily="18" charset="0"/>
                        </a:rPr>
                        <m:t>𝔼</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b="1" i="1">
                                  <a:latin typeface="Cambria Math" panose="02040503050406030204" pitchFamily="18" charset="0"/>
                                </a:rPr>
                                <m:t>𝒚</m:t>
                              </m:r>
                            </m:e>
                            <m:sub>
                              <m:r>
                                <a:rPr lang="en-US" altLang="zh-CN" i="1">
                                  <a:latin typeface="Cambria Math" panose="02040503050406030204" pitchFamily="18" charset="0"/>
                                </a:rPr>
                                <m:t>𝑡</m:t>
                              </m:r>
                              <m:r>
                                <a:rPr lang="en-US" altLang="zh-CN" i="1">
                                  <a:latin typeface="Cambria Math" panose="02040503050406030204" pitchFamily="18" charset="0"/>
                                </a:rPr>
                                <m:t>+</m:t>
                              </m:r>
                              <m:r>
                                <a:rPr lang="en-US" altLang="zh-CN" i="1">
                                  <a:latin typeface="Cambria Math" panose="02040503050406030204" pitchFamily="18" charset="0"/>
                                </a:rPr>
                                <m:t>h</m:t>
                              </m:r>
                              <m:r>
                                <a:rPr lang="en-US" altLang="zh-CN" i="1">
                                  <a:latin typeface="Cambria Math" panose="02040503050406030204" pitchFamily="18" charset="0"/>
                                </a:rPr>
                                <m:t> </m:t>
                              </m:r>
                            </m:sub>
                          </m:sSub>
                        </m:e>
                        <m:e>
                          <m:sSub>
                            <m:sSubPr>
                              <m:ctrlPr>
                                <a:rPr lang="en-US" altLang="zh-CN" i="1">
                                  <a:latin typeface="Cambria Math" panose="02040503050406030204" pitchFamily="18" charset="0"/>
                                </a:rPr>
                              </m:ctrlPr>
                            </m:sSubPr>
                            <m:e>
                              <m:r>
                                <m:rPr>
                                  <m:sty m:val="p"/>
                                </m:rPr>
                                <a:rPr lang="en-US" altLang="zh-CN">
                                  <a:latin typeface="Cambria Math" panose="02040503050406030204" pitchFamily="18" charset="0"/>
                                </a:rPr>
                                <m:t>v</m:t>
                              </m:r>
                            </m:e>
                            <m:sub>
                              <m:r>
                                <m:rPr>
                                  <m:sty m:val="p"/>
                                </m:rPr>
                                <a:rPr lang="en-US" altLang="zh-CN">
                                  <a:latin typeface="Cambria Math" panose="02040503050406030204" pitchFamily="18" charset="0"/>
                                </a:rPr>
                                <m:t>t</m:t>
                              </m:r>
                            </m:sub>
                          </m:sSub>
                          <m:r>
                            <a:rPr lang="en-US" altLang="zh-CN">
                              <a:latin typeface="Cambria Math" panose="02040503050406030204" pitchFamily="18" charset="0"/>
                            </a:rPr>
                            <m:t>=</m:t>
                          </m:r>
                          <m:r>
                            <a:rPr lang="en-US" altLang="zh-CN" b="0" i="1" smtClean="0">
                              <a:latin typeface="Cambria Math" panose="02040503050406030204" pitchFamily="18" charset="0"/>
                            </a:rPr>
                            <m:t>0</m:t>
                          </m:r>
                          <m:r>
                            <a:rPr lang="en-US" altLang="zh-CN">
                              <a:latin typeface="Cambria Math" panose="02040503050406030204" pitchFamily="18" charset="0"/>
                            </a:rPr>
                            <m:t>;</m:t>
                          </m:r>
                          <m:sSub>
                            <m:sSubPr>
                              <m:ctrlPr>
                                <a:rPr lang="en-US" altLang="zh-CN" i="1">
                                  <a:latin typeface="Cambria Math" panose="02040503050406030204" pitchFamily="18" charset="0"/>
                                </a:rPr>
                              </m:ctrlPr>
                            </m:sSubPr>
                            <m:e>
                              <m:r>
                                <a:rPr lang="en-US" altLang="zh-CN" b="1">
                                  <a:latin typeface="Cambria Math" panose="02040503050406030204" pitchFamily="18" charset="0"/>
                                </a:rPr>
                                <m:t>𝐗</m:t>
                              </m:r>
                            </m:e>
                            <m:sub>
                              <m:r>
                                <m:rPr>
                                  <m:sty m:val="p"/>
                                </m:rPr>
                                <a:rPr lang="en-US" altLang="zh-CN">
                                  <a:latin typeface="Cambria Math" panose="02040503050406030204" pitchFamily="18" charset="0"/>
                                </a:rPr>
                                <m:t>t</m:t>
                              </m:r>
                            </m:sub>
                          </m:sSub>
                        </m:e>
                      </m:d>
                    </m:oMath>
                  </m:oMathPara>
                </a14:m>
                <a:endParaRPr lang="en-US" altLang="zh-CN" dirty="0"/>
              </a:p>
              <a:p>
                <a:r>
                  <a:rPr lang="zh-CN" altLang="en-US" dirty="0"/>
                  <a:t>考虑将 </a:t>
                </a:r>
                <a14:m>
                  <m:oMath xmlns:m="http://schemas.openxmlformats.org/officeDocument/2006/math">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𝒚</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h</m:t>
                        </m:r>
                      </m:sub>
                    </m:sSub>
                  </m:oMath>
                </a14:m>
                <a:r>
                  <a:rPr lang="zh-CN" altLang="en-US" dirty="0"/>
                  <a:t> 映射到由</a:t>
                </a:r>
                <a14:m>
                  <m:oMath xmlns:m="http://schemas.openxmlformats.org/officeDocument/2006/math">
                    <m:sSup>
                      <m:sSupPr>
                        <m:ctrlPr>
                          <a:rPr lang="en-US" altLang="zh-CN" b="0" i="1" smtClean="0">
                            <a:latin typeface="Cambria Math" panose="02040503050406030204" pitchFamily="18" charset="0"/>
                          </a:rPr>
                        </m:ctrlPr>
                      </m:sSupPr>
                      <m:e>
                        <m:d>
                          <m:dPr>
                            <m:ctrlPr>
                              <a:rPr lang="en-US" altLang="zh-CN"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𝒚</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𝒚</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𝒚</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𝑝</m:t>
                                </m:r>
                              </m:sub>
                            </m:sSub>
                          </m:e>
                        </m:d>
                      </m:e>
                      <m:sup>
                        <m:r>
                          <a:rPr lang="en-US" altLang="zh-CN" b="0" i="1" smtClean="0">
                            <a:latin typeface="Cambria Math" panose="02040503050406030204" pitchFamily="18" charset="0"/>
                          </a:rPr>
                          <m:t>′</m:t>
                        </m:r>
                      </m:sup>
                    </m:sSup>
                  </m:oMath>
                </a14:m>
                <a:r>
                  <a:rPr lang="zh-CN" altLang="en-US" dirty="0"/>
                  <a:t>张成的线性空间：</a:t>
                </a:r>
                <a:endParaRPr lang="en-US" altLang="zh-CN" dirty="0"/>
              </a:p>
              <a:p>
                <a:pPr marL="45720" indent="0">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𝒚</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h</m:t>
                          </m:r>
                          <m:r>
                            <a:rPr lang="en-US" altLang="zh-CN" b="0" i="1" smtClean="0">
                              <a:latin typeface="Cambria Math" panose="02040503050406030204" pitchFamily="18" charset="0"/>
                            </a:rPr>
                            <m:t> </m:t>
                          </m:r>
                        </m:sub>
                      </m:sSub>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1" i="1" smtClean="0">
                              <a:latin typeface="Cambria Math" panose="02040503050406030204" pitchFamily="18" charset="0"/>
                            </a:rPr>
                            <m:t>𝜶</m:t>
                          </m:r>
                        </m:e>
                        <m:sup>
                          <m:r>
                            <a:rPr lang="en-US" altLang="zh-CN" b="0" i="1" smtClean="0">
                              <a:latin typeface="Cambria Math" panose="02040503050406030204" pitchFamily="18" charset="0"/>
                            </a:rPr>
                            <m:t>h</m:t>
                          </m:r>
                        </m:sup>
                      </m:sSup>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1" i="1" smtClean="0">
                              <a:latin typeface="Cambria Math" panose="02040503050406030204" pitchFamily="18" charset="0"/>
                            </a:rPr>
                            <m:t>𝑩</m:t>
                          </m:r>
                        </m:e>
                        <m:sub>
                          <m:r>
                            <a:rPr lang="en-US" altLang="zh-CN" b="0" i="1" smtClean="0">
                              <a:latin typeface="Cambria Math" panose="02040503050406030204" pitchFamily="18" charset="0"/>
                            </a:rPr>
                            <m:t>1</m:t>
                          </m:r>
                        </m:sub>
                        <m:sup>
                          <m:r>
                            <a:rPr lang="en-US" altLang="zh-CN" b="0" i="1" smtClean="0">
                              <a:latin typeface="Cambria Math" panose="02040503050406030204" pitchFamily="18" charset="0"/>
                            </a:rPr>
                            <m:t>h</m:t>
                          </m:r>
                          <m:r>
                            <a:rPr lang="en-US" altLang="zh-CN" b="0" i="1" smtClean="0">
                              <a:latin typeface="Cambria Math" panose="02040503050406030204" pitchFamily="18" charset="0"/>
                            </a:rPr>
                            <m:t>+1</m:t>
                          </m:r>
                        </m:sup>
                      </m:sSubSup>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𝒚</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b="1" i="1">
                              <a:latin typeface="Cambria Math" panose="02040503050406030204" pitchFamily="18" charset="0"/>
                            </a:rPr>
                            <m:t>𝑩</m:t>
                          </m:r>
                        </m:e>
                        <m:sub>
                          <m:r>
                            <a:rPr lang="en-US" altLang="zh-CN" b="0" i="1" smtClean="0">
                              <a:latin typeface="Cambria Math" panose="02040503050406030204" pitchFamily="18" charset="0"/>
                            </a:rPr>
                            <m:t>2</m:t>
                          </m:r>
                        </m:sub>
                        <m:sup>
                          <m:r>
                            <a:rPr lang="en-US" altLang="zh-CN" b="0" i="1" smtClean="0">
                              <a:latin typeface="Cambria Math" panose="02040503050406030204" pitchFamily="18" charset="0"/>
                            </a:rPr>
                            <m:t>h</m:t>
                          </m:r>
                          <m:r>
                            <a:rPr lang="en-US" altLang="zh-CN" i="1">
                              <a:latin typeface="Cambria Math" panose="02040503050406030204" pitchFamily="18" charset="0"/>
                            </a:rPr>
                            <m:t>+1</m:t>
                          </m:r>
                        </m:sup>
                      </m:sSubSup>
                      <m:sSub>
                        <m:sSubPr>
                          <m:ctrlPr>
                            <a:rPr lang="en-US" altLang="zh-CN" i="1">
                              <a:latin typeface="Cambria Math" panose="02040503050406030204" pitchFamily="18" charset="0"/>
                            </a:rPr>
                          </m:ctrlPr>
                        </m:sSubPr>
                        <m:e>
                          <m:r>
                            <a:rPr lang="en-US" altLang="zh-CN" b="1" i="1">
                              <a:latin typeface="Cambria Math" panose="02040503050406030204" pitchFamily="18" charset="0"/>
                            </a:rPr>
                            <m:t>𝒚</m:t>
                          </m:r>
                        </m:e>
                        <m:sub>
                          <m:r>
                            <a:rPr lang="en-US" altLang="zh-CN" i="1">
                              <a:latin typeface="Cambria Math" panose="02040503050406030204" pitchFamily="18" charset="0"/>
                            </a:rPr>
                            <m:t>𝑡</m:t>
                          </m:r>
                          <m:r>
                            <a:rPr lang="en-US" altLang="zh-CN" i="1">
                              <a:latin typeface="Cambria Math" panose="02040503050406030204" pitchFamily="18" charset="0"/>
                            </a:rPr>
                            <m:t>−2</m:t>
                          </m:r>
                        </m:sub>
                      </m:sSub>
                      <m:r>
                        <a:rPr lang="en-US" altLang="zh-CN" i="1">
                          <a:latin typeface="Cambria Math" panose="02040503050406030204" pitchFamily="18" charset="0"/>
                        </a:rPr>
                        <m:t>+</m:t>
                      </m:r>
                      <m:r>
                        <a:rPr lang="en-US" altLang="zh-CN" b="0" i="1" smtClean="0">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b="1" i="1">
                              <a:latin typeface="Cambria Math" panose="02040503050406030204" pitchFamily="18" charset="0"/>
                            </a:rPr>
                            <m:t>𝑩</m:t>
                          </m:r>
                        </m:e>
                        <m:sub>
                          <m:r>
                            <a:rPr lang="en-US" altLang="zh-CN" b="0" i="1" smtClean="0">
                              <a:latin typeface="Cambria Math" panose="02040503050406030204" pitchFamily="18" charset="0"/>
                            </a:rPr>
                            <m:t>𝑝</m:t>
                          </m:r>
                        </m:sub>
                        <m:sup>
                          <m:r>
                            <a:rPr lang="en-US" altLang="zh-CN" b="0" i="1" smtClean="0">
                              <a:latin typeface="Cambria Math" panose="02040503050406030204" pitchFamily="18" charset="0"/>
                            </a:rPr>
                            <m:t>h</m:t>
                          </m:r>
                          <m:r>
                            <a:rPr lang="en-US" altLang="zh-CN" i="1">
                              <a:latin typeface="Cambria Math" panose="02040503050406030204" pitchFamily="18" charset="0"/>
                            </a:rPr>
                            <m:t>+1</m:t>
                          </m:r>
                        </m:sup>
                      </m:sSubSup>
                      <m:sSub>
                        <m:sSubPr>
                          <m:ctrlPr>
                            <a:rPr lang="en-US" altLang="zh-CN" i="1">
                              <a:latin typeface="Cambria Math" panose="02040503050406030204" pitchFamily="18" charset="0"/>
                            </a:rPr>
                          </m:ctrlPr>
                        </m:sSubPr>
                        <m:e>
                          <m:r>
                            <a:rPr lang="en-US" altLang="zh-CN" b="1" i="1">
                              <a:latin typeface="Cambria Math" panose="02040503050406030204" pitchFamily="18" charset="0"/>
                            </a:rPr>
                            <m:t>𝒚</m:t>
                          </m:r>
                        </m:e>
                        <m:sub>
                          <m:r>
                            <a:rPr lang="en-US" altLang="zh-CN" i="1">
                              <a:latin typeface="Cambria Math" panose="02040503050406030204" pitchFamily="18" charset="0"/>
                            </a:rPr>
                            <m:t>𝑡</m:t>
                          </m:r>
                          <m:r>
                            <a:rPr lang="en-US" altLang="zh-CN" i="1">
                              <a:latin typeface="Cambria Math" panose="02040503050406030204" pitchFamily="18" charset="0"/>
                            </a:rPr>
                            <m:t>−</m:t>
                          </m:r>
                          <m:r>
                            <a:rPr lang="en-US" altLang="zh-CN" b="0" i="1" smtClean="0">
                              <a:latin typeface="Cambria Math" panose="02040503050406030204" pitchFamily="18" charset="0"/>
                            </a:rPr>
                            <m:t>𝑝</m:t>
                          </m:r>
                        </m:sub>
                      </m:sSub>
                      <m:r>
                        <a:rPr lang="en-US" altLang="zh-CN" i="1">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1" i="1" smtClean="0">
                              <a:latin typeface="Cambria Math" panose="02040503050406030204" pitchFamily="18" charset="0"/>
                            </a:rPr>
                            <m:t>𝒖</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𝑝</m:t>
                          </m:r>
                        </m:sub>
                        <m:sup>
                          <m:r>
                            <a:rPr lang="en-US" altLang="zh-CN" b="0" i="1" smtClean="0">
                              <a:latin typeface="Cambria Math" panose="02040503050406030204" pitchFamily="18" charset="0"/>
                            </a:rPr>
                            <m:t>h</m:t>
                          </m:r>
                        </m:sup>
                      </m:sSubSup>
                    </m:oMath>
                  </m:oMathPara>
                </a14:m>
                <a:endParaRPr lang="en-US" altLang="zh-CN" dirty="0"/>
              </a:p>
              <a:p>
                <a:pPr marL="45720" indent="0">
                  <a:buNone/>
                </a:pPr>
                <a:r>
                  <a:rPr lang="zh-CN" altLang="en-US" dirty="0"/>
                  <a:t>其中，</a:t>
                </a:r>
                <a14:m>
                  <m:oMath xmlns:m="http://schemas.openxmlformats.org/officeDocument/2006/math">
                    <m:r>
                      <a:rPr lang="en-US" altLang="zh-CN" b="0" i="1" smtClean="0">
                        <a:latin typeface="Cambria Math" panose="02040503050406030204" pitchFamily="18" charset="0"/>
                      </a:rPr>
                      <m:t>h</m:t>
                    </m:r>
                    <m:r>
                      <a:rPr lang="en-US" altLang="zh-CN" b="0" i="1" smtClean="0">
                        <a:latin typeface="Cambria Math" panose="02040503050406030204" pitchFamily="18" charset="0"/>
                      </a:rPr>
                      <m:t>=0,1,2,…</m:t>
                    </m:r>
                    <m:r>
                      <a:rPr lang="en-US" altLang="zh-CN" b="0" i="1" smtClean="0">
                        <a:latin typeface="Cambria Math" panose="02040503050406030204" pitchFamily="18" charset="0"/>
                      </a:rPr>
                      <m:t>𝐻</m:t>
                    </m:r>
                  </m:oMath>
                </a14:m>
                <a:endParaRPr lang="en-US" altLang="zh-CN" b="0" dirty="0"/>
              </a:p>
              <a:p>
                <a:pPr marL="45720" indent="0">
                  <a:buNone/>
                </a:pPr>
                <a:r>
                  <a:rPr lang="zh-CN" altLang="en-US" dirty="0"/>
                  <a:t>脉冲响应：</a:t>
                </a:r>
                <a14:m>
                  <m:oMath xmlns:m="http://schemas.openxmlformats.org/officeDocument/2006/math">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𝐼𝑅</m:t>
                        </m:r>
                      </m:e>
                    </m:acc>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𝑡</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h</m:t>
                        </m:r>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𝑑</m:t>
                            </m:r>
                          </m:e>
                          <m:sub>
                            <m:r>
                              <a:rPr lang="en-US" altLang="zh-CN" b="0" i="1" dirty="0" smtClean="0">
                                <a:latin typeface="Cambria Math" panose="02040503050406030204" pitchFamily="18" charset="0"/>
                              </a:rPr>
                              <m:t>𝑖</m:t>
                            </m:r>
                          </m:sub>
                        </m:sSub>
                      </m:e>
                    </m:d>
                    <m:r>
                      <a:rPr lang="en-US" altLang="zh-CN" b="0" i="1" dirty="0" smtClean="0">
                        <a:latin typeface="Cambria Math" panose="02040503050406030204" pitchFamily="18" charset="0"/>
                      </a:rPr>
                      <m:t>=</m:t>
                    </m:r>
                    <m:sSubSup>
                      <m:sSubSupPr>
                        <m:ctrlPr>
                          <a:rPr lang="en-US" altLang="zh-CN" b="0" i="1" dirty="0" smtClean="0">
                            <a:latin typeface="Cambria Math" panose="02040503050406030204" pitchFamily="18" charset="0"/>
                          </a:rPr>
                        </m:ctrlPr>
                      </m:sSubSupPr>
                      <m:e>
                        <m:acc>
                          <m:accPr>
                            <m:chr m:val="̂"/>
                            <m:ctrlPr>
                              <a:rPr lang="en-US" altLang="zh-CN" b="1" i="1" dirty="0" smtClean="0">
                                <a:latin typeface="Cambria Math" panose="02040503050406030204" pitchFamily="18" charset="0"/>
                              </a:rPr>
                            </m:ctrlPr>
                          </m:accPr>
                          <m:e>
                            <m:r>
                              <a:rPr lang="en-US" altLang="zh-CN" b="1" i="1" dirty="0" smtClean="0">
                                <a:latin typeface="Cambria Math" panose="02040503050406030204" pitchFamily="18" charset="0"/>
                              </a:rPr>
                              <m:t>𝑩</m:t>
                            </m:r>
                          </m:e>
                        </m:acc>
                      </m:e>
                      <m:sub>
                        <m:r>
                          <a:rPr lang="en-US" altLang="zh-CN" b="0" i="1" dirty="0" smtClean="0">
                            <a:latin typeface="Cambria Math" panose="02040503050406030204" pitchFamily="18" charset="0"/>
                          </a:rPr>
                          <m:t>1</m:t>
                        </m:r>
                      </m:sub>
                      <m:sup>
                        <m:r>
                          <a:rPr lang="en-US" altLang="zh-CN" b="0" i="1" dirty="0" smtClean="0">
                            <a:latin typeface="Cambria Math" panose="02040503050406030204" pitchFamily="18" charset="0"/>
                          </a:rPr>
                          <m:t>h</m:t>
                        </m:r>
                      </m:sup>
                    </m:sSubSup>
                    <m:sSub>
                      <m:sSubPr>
                        <m:ctrlPr>
                          <a:rPr lang="en-US" altLang="zh-CN" b="0" i="1" dirty="0" smtClean="0">
                            <a:latin typeface="Cambria Math" panose="02040503050406030204" pitchFamily="18" charset="0"/>
                          </a:rPr>
                        </m:ctrlPr>
                      </m:sSubPr>
                      <m:e>
                        <m:r>
                          <a:rPr lang="en-US" altLang="zh-CN" b="1" i="1" dirty="0" smtClean="0">
                            <a:latin typeface="Cambria Math" panose="02040503050406030204" pitchFamily="18" charset="0"/>
                          </a:rPr>
                          <m:t>𝒅</m:t>
                        </m:r>
                      </m:e>
                      <m:sub>
                        <m:r>
                          <a:rPr lang="en-US" altLang="zh-CN" b="0" i="1" dirty="0" smtClean="0">
                            <a:latin typeface="Cambria Math" panose="02040503050406030204" pitchFamily="18" charset="0"/>
                          </a:rPr>
                          <m:t>𝑖</m:t>
                        </m:r>
                      </m:sub>
                    </m:sSub>
                    <m:r>
                      <a:rPr lang="en-US" altLang="zh-CN" b="0" i="0" dirty="0" smtClean="0">
                        <a:latin typeface="Cambria Math" panose="02040503050406030204" pitchFamily="18" charset="0"/>
                      </a:rPr>
                      <m:t>,</m:t>
                    </m:r>
                    <m:r>
                      <a:rPr lang="en-US" altLang="zh-CN" b="0" i="1" dirty="0" smtClean="0">
                        <a:latin typeface="Cambria Math" panose="02040503050406030204" pitchFamily="18" charset="0"/>
                      </a:rPr>
                      <m:t>  </m:t>
                    </m:r>
                    <m:r>
                      <a:rPr lang="en-US" altLang="zh-CN" i="1">
                        <a:latin typeface="Cambria Math" panose="02040503050406030204" pitchFamily="18" charset="0"/>
                      </a:rPr>
                      <m:t>h</m:t>
                    </m:r>
                    <m:r>
                      <a:rPr lang="en-US" altLang="zh-CN" i="1">
                        <a:latin typeface="Cambria Math" panose="02040503050406030204" pitchFamily="18" charset="0"/>
                      </a:rPr>
                      <m:t>=0,1,2,…,</m:t>
                    </m:r>
                    <m:r>
                      <a:rPr lang="en-US" altLang="zh-CN" i="1">
                        <a:latin typeface="Cambria Math" panose="02040503050406030204" pitchFamily="18" charset="0"/>
                      </a:rPr>
                      <m:t>𝐻</m:t>
                    </m:r>
                    <m:r>
                      <a:rPr lang="en-US" altLang="zh-CN" b="0" i="1" smtClean="0">
                        <a:latin typeface="Cambria Math" panose="02040503050406030204" pitchFamily="18" charset="0"/>
                      </a:rPr>
                      <m:t> </m:t>
                    </m:r>
                    <m:r>
                      <a:rPr lang="en-US" altLang="zh-CN" b="0" i="1" smtClean="0">
                        <a:latin typeface="Cambria Math" panose="02040503050406030204" pitchFamily="18" charset="0"/>
                      </a:rPr>
                      <m:t>𝑎𝑛𝑑</m:t>
                    </m:r>
                    <m:r>
                      <a:rPr lang="en-US" altLang="zh-CN" b="0" i="1" smtClean="0">
                        <a:latin typeface="Cambria Math" panose="02040503050406030204" pitchFamily="18" charset="0"/>
                      </a:rPr>
                      <m:t> </m:t>
                    </m:r>
                    <m:sSubSup>
                      <m:sSubSupPr>
                        <m:ctrlPr>
                          <a:rPr lang="en-US" altLang="zh-CN" b="0" i="1" smtClean="0">
                            <a:latin typeface="Cambria Math" panose="02040503050406030204" pitchFamily="18" charset="0"/>
                          </a:rPr>
                        </m:ctrlPr>
                      </m:sSubSupPr>
                      <m:e>
                        <m:r>
                          <a:rPr lang="en-US" altLang="zh-CN" b="1" i="1" smtClean="0">
                            <a:latin typeface="Cambria Math" panose="02040503050406030204" pitchFamily="18" charset="0"/>
                          </a:rPr>
                          <m:t>𝑩</m:t>
                        </m:r>
                      </m:e>
                      <m:sub>
                        <m:r>
                          <a:rPr lang="en-US" altLang="zh-CN" b="0" i="1" smtClean="0">
                            <a:latin typeface="Cambria Math" panose="02040503050406030204" pitchFamily="18" charset="0"/>
                          </a:rPr>
                          <m:t>1</m:t>
                        </m:r>
                      </m:sub>
                      <m:sup>
                        <m:r>
                          <a:rPr lang="en-US" altLang="zh-CN" b="0" i="1" smtClean="0">
                            <a:latin typeface="Cambria Math" panose="02040503050406030204" pitchFamily="18" charset="0"/>
                          </a:rPr>
                          <m:t>0</m:t>
                        </m:r>
                      </m:sup>
                    </m:sSubSup>
                    <m:r>
                      <a:rPr lang="en-US" altLang="zh-CN" b="0" i="1" smtClean="0">
                        <a:latin typeface="Cambria Math" panose="02040503050406030204" pitchFamily="18" charset="0"/>
                      </a:rPr>
                      <m:t>=</m:t>
                    </m:r>
                    <m:r>
                      <a:rPr lang="en-US" altLang="zh-CN" b="1" i="1" smtClean="0">
                        <a:latin typeface="Cambria Math" panose="02040503050406030204" pitchFamily="18" charset="0"/>
                      </a:rPr>
                      <m:t>𝑰</m:t>
                    </m:r>
                  </m:oMath>
                </a14:m>
                <a:endParaRPr lang="zh-CN" altLang="en-US" b="1" dirty="0"/>
              </a:p>
            </p:txBody>
          </p:sp>
        </mc:Choice>
        <mc:Fallback xmlns="">
          <p:sp>
            <p:nvSpPr>
              <p:cNvPr id="3" name="内容占位符 2">
                <a:extLst>
                  <a:ext uri="{FF2B5EF4-FFF2-40B4-BE49-F238E27FC236}">
                    <a16:creationId xmlns:a16="http://schemas.microsoft.com/office/drawing/2014/main" id="{FD5991AD-D4CB-B6C5-DC9C-7F4BB9FB1237}"/>
                  </a:ext>
                </a:extLst>
              </p:cNvPr>
              <p:cNvSpPr>
                <a:spLocks noGrp="1" noRot="1" noChangeAspect="1" noMove="1" noResize="1" noEditPoints="1" noAdjustHandles="1" noChangeArrowheads="1" noChangeShapeType="1" noTextEdit="1"/>
              </p:cNvSpPr>
              <p:nvPr>
                <p:ph idx="1"/>
              </p:nvPr>
            </p:nvSpPr>
            <p:spPr>
              <a:blipFill>
                <a:blip r:embed="rId2"/>
                <a:stretch>
                  <a:fillRect l="-1515" t="-1569"/>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F3057C0E-4B20-5D43-0638-096DA5DDE59B}"/>
              </a:ext>
            </a:extLst>
          </p:cNvPr>
          <p:cNvSpPr>
            <a:spLocks noGrp="1"/>
          </p:cNvSpPr>
          <p:nvPr>
            <p:ph type="dt" sz="half" idx="10"/>
          </p:nvPr>
        </p:nvSpPr>
        <p:spPr/>
        <p:txBody>
          <a:bodyPr/>
          <a:lstStyle/>
          <a:p>
            <a:r>
              <a:rPr lang="en-US" altLang="zh-CN"/>
              <a:t>2023/1/30</a:t>
            </a:r>
            <a:endParaRPr lang="en-US" dirty="0"/>
          </a:p>
        </p:txBody>
      </p:sp>
      <p:sp>
        <p:nvSpPr>
          <p:cNvPr id="5" name="灯片编号占位符 4">
            <a:extLst>
              <a:ext uri="{FF2B5EF4-FFF2-40B4-BE49-F238E27FC236}">
                <a16:creationId xmlns:a16="http://schemas.microsoft.com/office/drawing/2014/main" id="{4B137620-A674-EE66-CDFC-C25655E09B1B}"/>
              </a:ext>
            </a:extLst>
          </p:cNvPr>
          <p:cNvSpPr>
            <a:spLocks noGrp="1"/>
          </p:cNvSpPr>
          <p:nvPr>
            <p:ph type="sldNum" sz="quarter" idx="12"/>
          </p:nvPr>
        </p:nvSpPr>
        <p:spPr/>
        <p:txBody>
          <a:bodyPr/>
          <a:lstStyle/>
          <a:p>
            <a:fld id="{03C3F5E1-8BEB-46F8-B0C6-3051342B5E98}" type="slidenum">
              <a:rPr lang="en-US" smtClean="0"/>
              <a:pPr/>
              <a:t>13</a:t>
            </a:fld>
            <a:endParaRPr lang="en-US" dirty="0"/>
          </a:p>
        </p:txBody>
      </p:sp>
    </p:spTree>
    <p:extLst>
      <p:ext uri="{BB962C8B-B14F-4D97-AF65-F5344CB8AC3E}">
        <p14:creationId xmlns:p14="http://schemas.microsoft.com/office/powerpoint/2010/main" val="860805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543F56-23B7-1CC0-C38C-A6F88C8207EF}"/>
              </a:ext>
            </a:extLst>
          </p:cNvPr>
          <p:cNvSpPr>
            <a:spLocks noGrp="1"/>
          </p:cNvSpPr>
          <p:nvPr>
            <p:ph type="title"/>
          </p:nvPr>
        </p:nvSpPr>
        <p:spPr/>
        <p:txBody>
          <a:bodyPr/>
          <a:lstStyle/>
          <a:p>
            <a:r>
              <a:rPr lang="zh-CN" altLang="en-US" dirty="0"/>
              <a:t>例：状态依赖局部投影法和符号限制识别</a:t>
            </a:r>
          </a:p>
        </p:txBody>
      </p:sp>
      <p:sp>
        <p:nvSpPr>
          <p:cNvPr id="3" name="内容占位符 2">
            <a:extLst>
              <a:ext uri="{FF2B5EF4-FFF2-40B4-BE49-F238E27FC236}">
                <a16:creationId xmlns:a16="http://schemas.microsoft.com/office/drawing/2014/main" id="{E467A02A-F436-6B1F-942B-1A7EE22DDC60}"/>
              </a:ext>
            </a:extLst>
          </p:cNvPr>
          <p:cNvSpPr>
            <a:spLocks noGrp="1"/>
          </p:cNvSpPr>
          <p:nvPr>
            <p:ph idx="1"/>
          </p:nvPr>
        </p:nvSpPr>
        <p:spPr/>
        <p:txBody>
          <a:bodyPr/>
          <a:lstStyle/>
          <a:p>
            <a:r>
              <a:rPr lang="en-US" altLang="zh-CN" dirty="0"/>
              <a:t>State dependence of monetary policy across business, credit and interest rate cycles. Alpanda&amp;Granzier&amp;Zubairy-2021</a:t>
            </a:r>
          </a:p>
          <a:p>
            <a:r>
              <a:rPr lang="zh-CN" altLang="en-US" dirty="0"/>
              <a:t>这篇</a:t>
            </a:r>
            <a:r>
              <a:rPr lang="en-US" altLang="zh-CN" dirty="0"/>
              <a:t>2021</a:t>
            </a:r>
            <a:r>
              <a:rPr lang="zh-CN" altLang="en-US" dirty="0"/>
              <a:t>年发表再欧洲经济评论的文献，研究了状态依存的货币政策传导。金融危机后，发达国家长期处于经济停滞状态引发了对货币政策有效性的关注。同时，高额的家庭债务为央行重新恢复正常水平的利率带来了重重困难。文献基于此研究了货币政策传导是否受经济繁荣程度、家庭负债率以及利率水平的影响。</a:t>
            </a:r>
          </a:p>
        </p:txBody>
      </p:sp>
      <p:sp>
        <p:nvSpPr>
          <p:cNvPr id="4" name="日期占位符 3">
            <a:extLst>
              <a:ext uri="{FF2B5EF4-FFF2-40B4-BE49-F238E27FC236}">
                <a16:creationId xmlns:a16="http://schemas.microsoft.com/office/drawing/2014/main" id="{9817821E-33E1-101D-37EA-E3F03061FCFE}"/>
              </a:ext>
            </a:extLst>
          </p:cNvPr>
          <p:cNvSpPr>
            <a:spLocks noGrp="1"/>
          </p:cNvSpPr>
          <p:nvPr>
            <p:ph type="dt" sz="half" idx="10"/>
          </p:nvPr>
        </p:nvSpPr>
        <p:spPr/>
        <p:txBody>
          <a:bodyPr/>
          <a:lstStyle/>
          <a:p>
            <a:r>
              <a:rPr lang="en-US" altLang="zh-CN"/>
              <a:t>2023/1/30</a:t>
            </a:r>
            <a:endParaRPr lang="en-US" dirty="0"/>
          </a:p>
        </p:txBody>
      </p:sp>
      <p:sp>
        <p:nvSpPr>
          <p:cNvPr id="5" name="灯片编号占位符 4">
            <a:extLst>
              <a:ext uri="{FF2B5EF4-FFF2-40B4-BE49-F238E27FC236}">
                <a16:creationId xmlns:a16="http://schemas.microsoft.com/office/drawing/2014/main" id="{3599ABF4-D7A6-5F40-E4C0-64467C78DDE8}"/>
              </a:ext>
            </a:extLst>
          </p:cNvPr>
          <p:cNvSpPr>
            <a:spLocks noGrp="1"/>
          </p:cNvSpPr>
          <p:nvPr>
            <p:ph type="sldNum" sz="quarter" idx="12"/>
          </p:nvPr>
        </p:nvSpPr>
        <p:spPr/>
        <p:txBody>
          <a:bodyPr/>
          <a:lstStyle/>
          <a:p>
            <a:fld id="{03C3F5E1-8BEB-46F8-B0C6-3051342B5E98}" type="slidenum">
              <a:rPr lang="en-US" smtClean="0"/>
              <a:pPr/>
              <a:t>14</a:t>
            </a:fld>
            <a:endParaRPr lang="en-US" dirty="0"/>
          </a:p>
        </p:txBody>
      </p:sp>
    </p:spTree>
    <p:extLst>
      <p:ext uri="{BB962C8B-B14F-4D97-AF65-F5344CB8AC3E}">
        <p14:creationId xmlns:p14="http://schemas.microsoft.com/office/powerpoint/2010/main" val="30676523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619952-5C90-C677-9FCE-0085B8F93A72}"/>
              </a:ext>
            </a:extLst>
          </p:cNvPr>
          <p:cNvSpPr>
            <a:spLocks noGrp="1"/>
          </p:cNvSpPr>
          <p:nvPr>
            <p:ph type="title"/>
          </p:nvPr>
        </p:nvSpPr>
        <p:spPr/>
        <p:txBody>
          <a:bodyPr/>
          <a:lstStyle/>
          <a:p>
            <a:r>
              <a:rPr lang="zh-CN" altLang="en-US" dirty="0"/>
              <a:t>面板局部投影</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719F758-1F4F-7A00-C8B0-FE8C43090C96}"/>
                  </a:ext>
                </a:extLst>
              </p:cNvPr>
              <p:cNvSpPr>
                <a:spLocks noGrp="1"/>
              </p:cNvSpPr>
              <p:nvPr>
                <p:ph idx="1"/>
              </p:nvPr>
            </p:nvSpPr>
            <p:spPr/>
            <p:txBody>
              <a:bodyPr>
                <a:normAutofit/>
              </a:bodyPr>
              <a:lstStyle/>
              <a:p>
                <a:r>
                  <a:rPr lang="zh-CN" altLang="en-US" dirty="0"/>
                  <a:t>线性模型：</a:t>
                </a:r>
                <a:endParaRPr lang="en-US" altLang="zh-CN" dirty="0"/>
              </a:p>
              <a:p>
                <a:pPr marL="45720" indent="0">
                  <a:buNone/>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b="1" i="1">
                              <a:latin typeface="Cambria Math" panose="02040503050406030204" pitchFamily="18" charset="0"/>
                            </a:rPr>
                            <m:t>𝒛</m:t>
                          </m:r>
                        </m:e>
                        <m:sub>
                          <m:r>
                            <a:rPr lang="en-US" altLang="zh-CN" b="0" i="1" smtClean="0">
                              <a:latin typeface="Cambria Math" panose="02040503050406030204" pitchFamily="18" charset="0"/>
                            </a:rPr>
                            <m:t>𝑖</m:t>
                          </m:r>
                          <m:r>
                            <a:rPr lang="en-US" altLang="zh-CN" i="1">
                              <a:latin typeface="Cambria Math" panose="02040503050406030204" pitchFamily="18" charset="0"/>
                            </a:rPr>
                            <m:t>, </m:t>
                          </m:r>
                          <m:r>
                            <a:rPr lang="en-US" altLang="zh-CN" i="1">
                              <a:latin typeface="Cambria Math" panose="02040503050406030204" pitchFamily="18" charset="0"/>
                            </a:rPr>
                            <m:t>𝑡</m:t>
                          </m:r>
                          <m:r>
                            <a:rPr lang="en-US" altLang="zh-CN" i="1">
                              <a:latin typeface="Cambria Math" panose="02040503050406030204" pitchFamily="18" charset="0"/>
                            </a:rPr>
                            <m:t>+</m:t>
                          </m:r>
                          <m:r>
                            <a:rPr lang="en-US" altLang="zh-CN" i="1">
                              <a:latin typeface="Cambria Math" panose="02040503050406030204" pitchFamily="18" charset="0"/>
                            </a:rPr>
                            <m:t>h</m:t>
                          </m:r>
                        </m:sub>
                      </m:sSub>
                      <m:r>
                        <a:rPr lang="en-US" altLang="zh-CN" i="1">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𝜶</m:t>
                          </m:r>
                        </m:e>
                        <m:sub>
                          <m:r>
                            <a:rPr lang="en-US" altLang="zh-CN" i="1">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h</m:t>
                          </m:r>
                        </m:sub>
                      </m:sSub>
                      <m:r>
                        <a:rPr lang="en-US" altLang="zh-CN" i="1">
                          <a:latin typeface="Cambria Math" panose="02040503050406030204" pitchFamily="18" charset="0"/>
                        </a:rPr>
                        <m:t>+</m:t>
                      </m:r>
                      <m:sSubSup>
                        <m:sSubSupPr>
                          <m:ctrlPr>
                            <a:rPr lang="en-US" altLang="zh-CN" i="1" smtClean="0">
                              <a:latin typeface="Cambria Math" panose="02040503050406030204" pitchFamily="18" charset="0"/>
                            </a:rPr>
                          </m:ctrlPr>
                        </m:sSubSupPr>
                        <m:e>
                          <m:r>
                            <a:rPr lang="en-US" altLang="zh-CN" b="1" i="1" smtClean="0">
                              <a:latin typeface="Cambria Math" panose="02040503050406030204" pitchFamily="18" charset="0"/>
                            </a:rPr>
                            <m:t>𝜷</m:t>
                          </m:r>
                        </m:e>
                        <m:sub>
                          <m:r>
                            <a:rPr lang="en-US" altLang="zh-CN" i="1">
                              <a:latin typeface="Cambria Math" panose="02040503050406030204" pitchFamily="18" charset="0"/>
                            </a:rPr>
                            <m:t>h</m:t>
                          </m:r>
                        </m:sub>
                        <m:sup>
                          <m:r>
                            <a:rPr lang="en-US" altLang="zh-CN" b="0" i="1" smtClean="0">
                              <a:latin typeface="Cambria Math" panose="02040503050406030204" pitchFamily="18" charset="0"/>
                            </a:rPr>
                            <m:t>′</m:t>
                          </m:r>
                        </m:sup>
                      </m:sSubSup>
                      <m:sSub>
                        <m:sSubPr>
                          <m:ctrlPr>
                            <a:rPr lang="en-US" altLang="zh-CN" i="1">
                              <a:latin typeface="Cambria Math" panose="02040503050406030204" pitchFamily="18" charset="0"/>
                            </a:rPr>
                          </m:ctrlPr>
                        </m:sSubPr>
                        <m:e>
                          <m:r>
                            <a:rPr lang="en-US" altLang="zh-CN" b="1" i="1">
                              <a:latin typeface="Cambria Math" panose="02040503050406030204" pitchFamily="18" charset="0"/>
                            </a:rPr>
                            <m:t>𝒚</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sub>
                      </m:sSub>
                      <m:r>
                        <a:rPr lang="en-US" altLang="zh-CN" i="1">
                          <a:latin typeface="Cambria Math" panose="02040503050406030204" pitchFamily="18" charset="0"/>
                        </a:rPr>
                        <m:t>+</m:t>
                      </m:r>
                      <m:nary>
                        <m:naryPr>
                          <m:chr m:val="∑"/>
                          <m:ctrlPr>
                            <a:rPr lang="en-US" altLang="zh-CN" i="1" smtClean="0">
                              <a:latin typeface="Cambria Math" panose="02040503050406030204" pitchFamily="18" charset="0"/>
                            </a:rPr>
                          </m:ctrlPr>
                        </m:naryPr>
                        <m:sub>
                          <m:r>
                            <a:rPr lang="en-US" altLang="zh-CN" i="1">
                              <a:latin typeface="Cambria Math" panose="02040503050406030204" pitchFamily="18" charset="0"/>
                            </a:rPr>
                            <m:t>𝑙</m:t>
                          </m:r>
                          <m:r>
                            <a:rPr lang="en-US" altLang="zh-CN" b="0" i="1" smtClean="0">
                              <a:latin typeface="Cambria Math" panose="02040503050406030204" pitchFamily="18" charset="0"/>
                            </a:rPr>
                            <m:t>=1</m:t>
                          </m:r>
                        </m:sub>
                        <m:sup>
                          <m:r>
                            <a:rPr lang="en-US" altLang="zh-CN" i="1">
                              <a:latin typeface="Cambria Math" panose="02040503050406030204" pitchFamily="18" charset="0"/>
                            </a:rPr>
                            <m:t>𝐿</m:t>
                          </m:r>
                        </m:sup>
                        <m:e>
                          <m:sSubSup>
                            <m:sSubSupPr>
                              <m:ctrlPr>
                                <a:rPr lang="en-US" altLang="zh-CN" b="0" i="1" smtClean="0">
                                  <a:latin typeface="Cambria Math" panose="02040503050406030204" pitchFamily="18" charset="0"/>
                                </a:rPr>
                              </m:ctrlPr>
                            </m:sSubSupPr>
                            <m:e>
                              <m:r>
                                <a:rPr lang="en-US" altLang="zh-CN" b="1" i="1" smtClean="0">
                                  <a:latin typeface="Cambria Math" panose="02040503050406030204" pitchFamily="18" charset="0"/>
                                </a:rPr>
                                <m:t>𝜹</m:t>
                              </m:r>
                            </m:e>
                            <m:sub>
                              <m:r>
                                <a:rPr lang="en-US" altLang="zh-CN" b="0" i="1" smtClean="0">
                                  <a:latin typeface="Cambria Math" panose="02040503050406030204" pitchFamily="18" charset="0"/>
                                </a:rPr>
                                <m:t>h</m:t>
                              </m:r>
                              <m:r>
                                <a:rPr lang="en-US" altLang="zh-CN" b="0" i="1" smtClean="0">
                                  <a:latin typeface="Cambria Math" panose="02040503050406030204" pitchFamily="18" charset="0"/>
                                </a:rPr>
                                <m:t>,</m:t>
                              </m:r>
                              <m:r>
                                <a:rPr lang="en-US" altLang="zh-CN" b="0" i="1" smtClean="0">
                                  <a:latin typeface="Cambria Math" panose="02040503050406030204" pitchFamily="18" charset="0"/>
                                </a:rPr>
                                <m:t>𝑙</m:t>
                              </m:r>
                            </m:sub>
                            <m:sup>
                              <m:r>
                                <a:rPr lang="en-US" altLang="zh-CN" b="0" i="1" smtClean="0">
                                  <a:latin typeface="Cambria Math" panose="02040503050406030204" pitchFamily="18" charset="0"/>
                                </a:rPr>
                                <m:t>′</m:t>
                              </m:r>
                            </m:sup>
                          </m:sSubSup>
                          <m:sSub>
                            <m:sSubPr>
                              <m:ctrlPr>
                                <a:rPr lang="en-US" altLang="zh-CN" i="1">
                                  <a:latin typeface="Cambria Math" panose="02040503050406030204" pitchFamily="18" charset="0"/>
                                </a:rPr>
                              </m:ctrlPr>
                            </m:sSubPr>
                            <m:e>
                              <m:r>
                                <a:rPr lang="en-US" altLang="zh-CN" b="1" i="1">
                                  <a:latin typeface="Cambria Math" panose="02040503050406030204" pitchFamily="18" charset="0"/>
                                </a:rPr>
                                <m:t>𝒚</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𝑙</m:t>
                              </m:r>
                            </m:sub>
                          </m:sSub>
                        </m:e>
                      </m:nary>
                      <m:r>
                        <a:rPr lang="en-US" altLang="zh-CN" b="0"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𝜺</m:t>
                          </m:r>
                        </m:e>
                        <m:sub>
                          <m:r>
                            <a:rPr lang="en-US" altLang="zh-CN" i="1">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h</m:t>
                          </m:r>
                        </m:sub>
                      </m:sSub>
                      <m:r>
                        <a:rPr lang="en-US" altLang="zh-CN" b="0" i="1" smtClean="0">
                          <a:latin typeface="Cambria Math" panose="02040503050406030204" pitchFamily="18" charset="0"/>
                        </a:rPr>
                        <m:t>,  </m:t>
                      </m:r>
                      <m:r>
                        <a:rPr lang="en-US" altLang="zh-CN" i="1">
                          <a:latin typeface="Cambria Math" panose="02040503050406030204" pitchFamily="18" charset="0"/>
                        </a:rPr>
                        <m:t> </m:t>
                      </m:r>
                      <m:r>
                        <a:rPr lang="en-US" altLang="zh-CN" i="1">
                          <a:latin typeface="Cambria Math" panose="02040503050406030204" pitchFamily="18" charset="0"/>
                        </a:rPr>
                        <m:t>h</m:t>
                      </m:r>
                      <m:r>
                        <a:rPr lang="en-US" altLang="zh-CN" i="1">
                          <a:latin typeface="Cambria Math" panose="02040503050406030204" pitchFamily="18" charset="0"/>
                        </a:rPr>
                        <m:t>=0,1,2,…</m:t>
                      </m:r>
                    </m:oMath>
                  </m:oMathPara>
                </a14:m>
                <a:endParaRPr lang="en-US" altLang="zh-CN" dirty="0"/>
              </a:p>
              <a:p>
                <a:pPr marL="45720" indent="0">
                  <a:buNone/>
                </a:pPr>
                <a:r>
                  <a:rPr lang="zh-CN" altLang="en-US" dirty="0"/>
                  <a:t>其中，</a:t>
                </a:r>
                <a14:m>
                  <m:oMath xmlns:m="http://schemas.openxmlformats.org/officeDocument/2006/math">
                    <m:r>
                      <a:rPr lang="en-US" altLang="zh-CN" b="0" i="1" smtClean="0">
                        <a:latin typeface="Cambria Math" panose="02040503050406030204" pitchFamily="18" charset="0"/>
                      </a:rPr>
                      <m:t>𝑖</m:t>
                    </m:r>
                  </m:oMath>
                </a14:m>
                <a:r>
                  <a:rPr lang="zh-CN" altLang="en-US" dirty="0"/>
                  <a:t> 表示国家编号；</a:t>
                </a:r>
                <a14:m>
                  <m:oMath xmlns:m="http://schemas.openxmlformats.org/officeDocument/2006/math">
                    <m:r>
                      <a:rPr lang="en-US" altLang="zh-CN" b="0" i="1" smtClean="0">
                        <a:latin typeface="Cambria Math" panose="02040503050406030204" pitchFamily="18" charset="0"/>
                      </a:rPr>
                      <m:t>𝑧</m:t>
                    </m:r>
                  </m:oMath>
                </a14:m>
                <a:r>
                  <a:rPr lang="zh-CN" altLang="en-US" dirty="0"/>
                  <a:t> 表示感兴趣的变量，分别是括号内的四个变量与冲击前的初始值的对数差分（实际产出增长、</a:t>
                </a:r>
                <a:r>
                  <a:rPr lang="en-US" altLang="zh-CN" dirty="0"/>
                  <a:t>CPI</a:t>
                </a:r>
                <a:r>
                  <a:rPr lang="zh-CN" altLang="en-US" dirty="0"/>
                  <a:t>、实际房价、债务</a:t>
                </a:r>
                <a:r>
                  <a:rPr lang="en-US" altLang="zh-CN" dirty="0"/>
                  <a:t>/GDP</a:t>
                </a:r>
                <a:r>
                  <a:rPr lang="zh-CN" altLang="en-US" dirty="0"/>
                  <a:t>）、</a:t>
                </a:r>
                <a:r>
                  <a:rPr lang="en-US" altLang="zh-CN" dirty="0"/>
                  <a:t>3</a:t>
                </a:r>
                <a:r>
                  <a:rPr lang="zh-CN" altLang="en-US" dirty="0"/>
                  <a:t>个月无风险利率和十年期国债利率；</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𝛼</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h</m:t>
                        </m:r>
                      </m:sub>
                    </m:sSub>
                  </m:oMath>
                </a14:m>
                <a:r>
                  <a:rPr lang="zh-CN" altLang="en-US" dirty="0"/>
                  <a:t> 是国家固定效应。</a:t>
                </a:r>
              </a:p>
            </p:txBody>
          </p:sp>
        </mc:Choice>
        <mc:Fallback xmlns="">
          <p:sp>
            <p:nvSpPr>
              <p:cNvPr id="3" name="内容占位符 2">
                <a:extLst>
                  <a:ext uri="{FF2B5EF4-FFF2-40B4-BE49-F238E27FC236}">
                    <a16:creationId xmlns:a16="http://schemas.microsoft.com/office/drawing/2014/main" id="{5719F758-1F4F-7A00-C8B0-FE8C43090C96}"/>
                  </a:ext>
                </a:extLst>
              </p:cNvPr>
              <p:cNvSpPr>
                <a:spLocks noGrp="1" noRot="1" noChangeAspect="1" noMove="1" noResize="1" noEditPoints="1" noAdjustHandles="1" noChangeArrowheads="1" noChangeShapeType="1" noTextEdit="1"/>
              </p:cNvSpPr>
              <p:nvPr>
                <p:ph idx="1"/>
              </p:nvPr>
            </p:nvSpPr>
            <p:spPr>
              <a:blipFill>
                <a:blip r:embed="rId2"/>
                <a:stretch>
                  <a:fillRect l="-1636" t="-1569" r="-1152"/>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342F3B3D-58EF-5560-A2B8-FCC93623B056}"/>
              </a:ext>
            </a:extLst>
          </p:cNvPr>
          <p:cNvSpPr>
            <a:spLocks noGrp="1"/>
          </p:cNvSpPr>
          <p:nvPr>
            <p:ph type="dt" sz="half" idx="10"/>
          </p:nvPr>
        </p:nvSpPr>
        <p:spPr/>
        <p:txBody>
          <a:bodyPr/>
          <a:lstStyle/>
          <a:p>
            <a:r>
              <a:rPr lang="en-US" altLang="zh-CN"/>
              <a:t>2023/1/30</a:t>
            </a:r>
            <a:endParaRPr lang="en-US" dirty="0"/>
          </a:p>
        </p:txBody>
      </p:sp>
      <p:sp>
        <p:nvSpPr>
          <p:cNvPr id="5" name="灯片编号占位符 4">
            <a:extLst>
              <a:ext uri="{FF2B5EF4-FFF2-40B4-BE49-F238E27FC236}">
                <a16:creationId xmlns:a16="http://schemas.microsoft.com/office/drawing/2014/main" id="{F8C7DD5E-0C76-3E68-3402-045B80799476}"/>
              </a:ext>
            </a:extLst>
          </p:cNvPr>
          <p:cNvSpPr>
            <a:spLocks noGrp="1"/>
          </p:cNvSpPr>
          <p:nvPr>
            <p:ph type="sldNum" sz="quarter" idx="12"/>
          </p:nvPr>
        </p:nvSpPr>
        <p:spPr/>
        <p:txBody>
          <a:bodyPr/>
          <a:lstStyle/>
          <a:p>
            <a:fld id="{03C3F5E1-8BEB-46F8-B0C6-3051342B5E98}" type="slidenum">
              <a:rPr lang="en-US" smtClean="0"/>
              <a:pPr/>
              <a:t>15</a:t>
            </a:fld>
            <a:endParaRPr lang="en-US" dirty="0"/>
          </a:p>
        </p:txBody>
      </p:sp>
    </p:spTree>
    <p:extLst>
      <p:ext uri="{BB962C8B-B14F-4D97-AF65-F5344CB8AC3E}">
        <p14:creationId xmlns:p14="http://schemas.microsoft.com/office/powerpoint/2010/main" val="37488246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EC4A85-FAEB-867D-846D-ADA293604EFB}"/>
              </a:ext>
            </a:extLst>
          </p:cNvPr>
          <p:cNvSpPr>
            <a:spLocks noGrp="1"/>
          </p:cNvSpPr>
          <p:nvPr>
            <p:ph type="title"/>
          </p:nvPr>
        </p:nvSpPr>
        <p:spPr/>
        <p:txBody>
          <a:bodyPr/>
          <a:lstStyle/>
          <a:p>
            <a:r>
              <a:rPr lang="zh-CN" altLang="en-US" dirty="0"/>
              <a:t>状态依赖局部投影法</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1ACAD00-E4E0-2A01-27AA-35EF5427C897}"/>
                  </a:ext>
                </a:extLst>
              </p:cNvPr>
              <p:cNvSpPr>
                <a:spLocks noGrp="1"/>
              </p:cNvSpPr>
              <p:nvPr>
                <p:ph idx="1"/>
              </p:nvPr>
            </p:nvSpPr>
            <p:spPr/>
            <p:txBody>
              <a:bodyPr/>
              <a:lstStyle/>
              <a:p>
                <a:pPr marL="45720" indent="0">
                  <a:buNone/>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1" i="1">
                              <a:latin typeface="Cambria Math" panose="02040503050406030204" pitchFamily="18" charset="0"/>
                            </a:rPr>
                            <m:t>𝒛</m:t>
                          </m:r>
                        </m:e>
                        <m:sub>
                          <m:r>
                            <a:rPr lang="en-US" altLang="zh-CN" b="0" i="1" smtClean="0">
                              <a:latin typeface="Cambria Math" panose="02040503050406030204" pitchFamily="18" charset="0"/>
                            </a:rPr>
                            <m:t>𝑖</m:t>
                          </m:r>
                          <m:r>
                            <a:rPr lang="en-US" altLang="zh-CN" i="1">
                              <a:latin typeface="Cambria Math" panose="02040503050406030204" pitchFamily="18" charset="0"/>
                            </a:rPr>
                            <m:t>, </m:t>
                          </m:r>
                          <m:r>
                            <a:rPr lang="en-US" altLang="zh-CN" i="1">
                              <a:latin typeface="Cambria Math" panose="02040503050406030204" pitchFamily="18" charset="0"/>
                            </a:rPr>
                            <m:t>𝑡</m:t>
                          </m:r>
                          <m:r>
                            <a:rPr lang="en-US" altLang="zh-CN" i="1">
                              <a:latin typeface="Cambria Math" panose="02040503050406030204" pitchFamily="18" charset="0"/>
                            </a:rPr>
                            <m:t>+</m:t>
                          </m:r>
                          <m:r>
                            <a:rPr lang="en-US" altLang="zh-CN" i="1">
                              <a:latin typeface="Cambria Math" panose="02040503050406030204" pitchFamily="18" charset="0"/>
                            </a:rPr>
                            <m:t>h</m:t>
                          </m:r>
                        </m:sub>
                      </m:sSub>
                      <m:r>
                        <a:rPr lang="en-US" altLang="zh-CN" i="1">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𝑰</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d>
                        <m:dPr>
                          <m:begChr m:val="["/>
                          <m:endChr m:val="]"/>
                          <m:ctrlPr>
                            <a:rPr lang="en-US" altLang="zh-CN" b="0" i="1" smtClean="0">
                              <a:latin typeface="Cambria Math" panose="02040503050406030204" pitchFamily="18" charset="0"/>
                            </a:rPr>
                          </m:ctrlPr>
                        </m:dPr>
                        <m:e>
                          <m:sSubSup>
                            <m:sSubSupPr>
                              <m:ctrlPr>
                                <a:rPr lang="en-US" altLang="zh-CN" b="1" i="1" smtClean="0">
                                  <a:latin typeface="Cambria Math" panose="02040503050406030204" pitchFamily="18" charset="0"/>
                                </a:rPr>
                              </m:ctrlPr>
                            </m:sSubSupPr>
                            <m:e>
                              <m:r>
                                <a:rPr lang="en-US" altLang="zh-CN" b="1" i="1">
                                  <a:latin typeface="Cambria Math" panose="02040503050406030204" pitchFamily="18" charset="0"/>
                                </a:rPr>
                                <m:t>𝜶</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h</m:t>
                              </m:r>
                            </m:sub>
                            <m:sup>
                              <m:r>
                                <a:rPr lang="en-US" altLang="zh-CN" b="0" i="1" smtClean="0">
                                  <a:latin typeface="Cambria Math" panose="02040503050406030204" pitchFamily="18" charset="0"/>
                                </a:rPr>
                                <m:t>𝐴</m:t>
                              </m:r>
                            </m:sup>
                          </m:sSubSup>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b="1" i="1">
                                  <a:latin typeface="Cambria Math" panose="02040503050406030204" pitchFamily="18" charset="0"/>
                                </a:rPr>
                                <m:t>𝜷</m:t>
                              </m:r>
                            </m:e>
                            <m:sub>
                              <m:r>
                                <a:rPr lang="en-US" altLang="zh-CN" i="1">
                                  <a:latin typeface="Cambria Math" panose="02040503050406030204" pitchFamily="18" charset="0"/>
                                </a:rPr>
                                <m:t>h</m:t>
                              </m:r>
                            </m:sub>
                            <m:sup>
                              <m:r>
                                <a:rPr lang="en-US" altLang="zh-CN" b="0" i="1" smtClean="0">
                                  <a:latin typeface="Cambria Math" panose="02040503050406030204" pitchFamily="18" charset="0"/>
                                </a:rPr>
                                <m:t>𝐴</m:t>
                              </m:r>
                              <m:r>
                                <a:rPr lang="en-US" altLang="zh-CN" i="1">
                                  <a:latin typeface="Cambria Math" panose="02040503050406030204" pitchFamily="18" charset="0"/>
                                </a:rPr>
                                <m:t>′</m:t>
                              </m:r>
                            </m:sup>
                          </m:sSubSup>
                          <m:sSub>
                            <m:sSubPr>
                              <m:ctrlPr>
                                <a:rPr lang="en-US" altLang="zh-CN" i="1">
                                  <a:latin typeface="Cambria Math" panose="02040503050406030204" pitchFamily="18" charset="0"/>
                                </a:rPr>
                              </m:ctrlPr>
                            </m:sSubPr>
                            <m:e>
                              <m:r>
                                <a:rPr lang="en-US" altLang="zh-CN" b="1" i="1">
                                  <a:latin typeface="Cambria Math" panose="02040503050406030204" pitchFamily="18" charset="0"/>
                                </a:rPr>
                                <m:t>𝒚</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𝑡</m:t>
                              </m:r>
                            </m:sub>
                          </m:sSub>
                          <m:r>
                            <a:rPr lang="en-US" altLang="zh-CN" i="1">
                              <a:latin typeface="Cambria Math" panose="02040503050406030204" pitchFamily="18" charset="0"/>
                            </a:rPr>
                            <m:t>+</m:t>
                          </m:r>
                          <m:nary>
                            <m:naryPr>
                              <m:chr m:val="∑"/>
                              <m:ctrlPr>
                                <a:rPr lang="en-US" altLang="zh-CN" i="1">
                                  <a:latin typeface="Cambria Math" panose="02040503050406030204" pitchFamily="18" charset="0"/>
                                </a:rPr>
                              </m:ctrlPr>
                            </m:naryPr>
                            <m:sub>
                              <m:r>
                                <a:rPr lang="en-US" altLang="zh-CN" i="1">
                                  <a:latin typeface="Cambria Math" panose="02040503050406030204" pitchFamily="18" charset="0"/>
                                </a:rPr>
                                <m:t>𝑙</m:t>
                              </m:r>
                              <m:r>
                                <a:rPr lang="en-US" altLang="zh-CN" i="1">
                                  <a:latin typeface="Cambria Math" panose="02040503050406030204" pitchFamily="18" charset="0"/>
                                </a:rPr>
                                <m:t>=1</m:t>
                              </m:r>
                            </m:sub>
                            <m:sup>
                              <m:r>
                                <a:rPr lang="en-US" altLang="zh-CN" i="1">
                                  <a:latin typeface="Cambria Math" panose="02040503050406030204" pitchFamily="18" charset="0"/>
                                </a:rPr>
                                <m:t>𝐿</m:t>
                              </m:r>
                            </m:sup>
                            <m:e>
                              <m:sSubSup>
                                <m:sSubSupPr>
                                  <m:ctrlPr>
                                    <a:rPr lang="en-US" altLang="zh-CN" i="1">
                                      <a:latin typeface="Cambria Math" panose="02040503050406030204" pitchFamily="18" charset="0"/>
                                    </a:rPr>
                                  </m:ctrlPr>
                                </m:sSubSupPr>
                                <m:e>
                                  <m:r>
                                    <a:rPr lang="en-US" altLang="zh-CN" b="1" i="1">
                                      <a:latin typeface="Cambria Math" panose="02040503050406030204" pitchFamily="18" charset="0"/>
                                    </a:rPr>
                                    <m:t>𝜹</m:t>
                                  </m:r>
                                </m:e>
                                <m:sub>
                                  <m:r>
                                    <a:rPr lang="en-US" altLang="zh-CN" i="1">
                                      <a:latin typeface="Cambria Math" panose="02040503050406030204" pitchFamily="18" charset="0"/>
                                    </a:rPr>
                                    <m:t>h</m:t>
                                  </m:r>
                                  <m:r>
                                    <a:rPr lang="en-US" altLang="zh-CN" i="1">
                                      <a:latin typeface="Cambria Math" panose="02040503050406030204" pitchFamily="18" charset="0"/>
                                    </a:rPr>
                                    <m:t>,</m:t>
                                  </m:r>
                                  <m:r>
                                    <a:rPr lang="en-US" altLang="zh-CN" i="1">
                                      <a:latin typeface="Cambria Math" panose="02040503050406030204" pitchFamily="18" charset="0"/>
                                    </a:rPr>
                                    <m:t>𝑙</m:t>
                                  </m:r>
                                </m:sub>
                                <m:sup>
                                  <m:r>
                                    <a:rPr lang="en-US" altLang="zh-CN" b="0" i="1" smtClean="0">
                                      <a:latin typeface="Cambria Math" panose="02040503050406030204" pitchFamily="18" charset="0"/>
                                    </a:rPr>
                                    <m:t>𝐴</m:t>
                                  </m:r>
                                  <m:r>
                                    <a:rPr lang="en-US" altLang="zh-CN" i="1">
                                      <a:latin typeface="Cambria Math" panose="02040503050406030204" pitchFamily="18" charset="0"/>
                                    </a:rPr>
                                    <m:t>′</m:t>
                                  </m:r>
                                </m:sup>
                              </m:sSubSup>
                              <m:sSub>
                                <m:sSubPr>
                                  <m:ctrlPr>
                                    <a:rPr lang="en-US" altLang="zh-CN" i="1">
                                      <a:latin typeface="Cambria Math" panose="02040503050406030204" pitchFamily="18" charset="0"/>
                                    </a:rPr>
                                  </m:ctrlPr>
                                </m:sSubPr>
                                <m:e>
                                  <m:r>
                                    <a:rPr lang="en-US" altLang="zh-CN" b="1" i="1">
                                      <a:latin typeface="Cambria Math" panose="02040503050406030204" pitchFamily="18" charset="0"/>
                                    </a:rPr>
                                    <m:t>𝒚</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𝑡</m:t>
                                  </m:r>
                                  <m:r>
                                    <a:rPr lang="en-US" altLang="zh-CN" i="1">
                                      <a:latin typeface="Cambria Math" panose="02040503050406030204" pitchFamily="18" charset="0"/>
                                    </a:rPr>
                                    <m:t>−</m:t>
                                  </m:r>
                                  <m:r>
                                    <a:rPr lang="en-US" altLang="zh-CN" i="1">
                                      <a:latin typeface="Cambria Math" panose="02040503050406030204" pitchFamily="18" charset="0"/>
                                    </a:rPr>
                                    <m:t>𝑙</m:t>
                                  </m:r>
                                </m:sub>
                              </m:sSub>
                            </m:e>
                          </m:nary>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sSub>
                            <m:sSubPr>
                              <m:ctrlPr>
                                <a:rPr lang="en-US" altLang="zh-CN" i="1">
                                  <a:latin typeface="Cambria Math" panose="02040503050406030204" pitchFamily="18" charset="0"/>
                                </a:rPr>
                              </m:ctrlPr>
                            </m:sSubPr>
                            <m:e>
                              <m:r>
                                <a:rPr lang="en-US" altLang="zh-CN" b="1" i="1">
                                  <a:latin typeface="Cambria Math" panose="02040503050406030204" pitchFamily="18" charset="0"/>
                                </a:rPr>
                                <m:t>𝑰</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𝑡</m:t>
                              </m:r>
                              <m:r>
                                <a:rPr lang="en-US" altLang="zh-CN" i="1">
                                  <a:latin typeface="Cambria Math" panose="02040503050406030204" pitchFamily="18" charset="0"/>
                                </a:rPr>
                                <m:t>−1</m:t>
                              </m:r>
                            </m:sub>
                          </m:sSub>
                        </m:e>
                      </m:d>
                      <m:d>
                        <m:dPr>
                          <m:begChr m:val="["/>
                          <m:endChr m:val="]"/>
                          <m:ctrlPr>
                            <a:rPr lang="en-US" altLang="zh-CN" i="1">
                              <a:latin typeface="Cambria Math" panose="02040503050406030204" pitchFamily="18" charset="0"/>
                            </a:rPr>
                          </m:ctrlPr>
                        </m:dPr>
                        <m:e>
                          <m:sSubSup>
                            <m:sSubSupPr>
                              <m:ctrlPr>
                                <a:rPr lang="en-US" altLang="zh-CN" b="1" i="1" smtClean="0">
                                  <a:latin typeface="Cambria Math" panose="02040503050406030204" pitchFamily="18" charset="0"/>
                                </a:rPr>
                              </m:ctrlPr>
                            </m:sSubSupPr>
                            <m:e>
                              <m:r>
                                <a:rPr lang="en-US" altLang="zh-CN" b="1" i="1">
                                  <a:latin typeface="Cambria Math" panose="02040503050406030204" pitchFamily="18" charset="0"/>
                                </a:rPr>
                                <m:t>𝜶</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h</m:t>
                              </m:r>
                            </m:sub>
                            <m:sup>
                              <m:r>
                                <a:rPr lang="en-US" altLang="zh-CN" b="1" i="1" smtClean="0">
                                  <a:latin typeface="Cambria Math" panose="02040503050406030204" pitchFamily="18" charset="0"/>
                                </a:rPr>
                                <m:t>𝑩</m:t>
                              </m:r>
                            </m:sup>
                          </m:sSubSup>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b="1" i="1">
                                  <a:latin typeface="Cambria Math" panose="02040503050406030204" pitchFamily="18" charset="0"/>
                                </a:rPr>
                                <m:t>𝜷</m:t>
                              </m:r>
                            </m:e>
                            <m:sub>
                              <m:r>
                                <a:rPr lang="en-US" altLang="zh-CN" i="1">
                                  <a:latin typeface="Cambria Math" panose="02040503050406030204" pitchFamily="18" charset="0"/>
                                </a:rPr>
                                <m:t>h</m:t>
                              </m:r>
                            </m:sub>
                            <m:sup>
                              <m:r>
                                <a:rPr lang="en-US" altLang="zh-CN" b="0" i="1" smtClean="0">
                                  <a:latin typeface="Cambria Math" panose="02040503050406030204" pitchFamily="18" charset="0"/>
                                </a:rPr>
                                <m:t>𝐵</m:t>
                              </m:r>
                              <m:r>
                                <a:rPr lang="en-US" altLang="zh-CN" i="1">
                                  <a:latin typeface="Cambria Math" panose="02040503050406030204" pitchFamily="18" charset="0"/>
                                </a:rPr>
                                <m:t>′</m:t>
                              </m:r>
                            </m:sup>
                          </m:sSubSup>
                          <m:sSub>
                            <m:sSubPr>
                              <m:ctrlPr>
                                <a:rPr lang="en-US" altLang="zh-CN" i="1">
                                  <a:latin typeface="Cambria Math" panose="02040503050406030204" pitchFamily="18" charset="0"/>
                                </a:rPr>
                              </m:ctrlPr>
                            </m:sSubPr>
                            <m:e>
                              <m:r>
                                <a:rPr lang="en-US" altLang="zh-CN" b="1" i="1">
                                  <a:latin typeface="Cambria Math" panose="02040503050406030204" pitchFamily="18" charset="0"/>
                                </a:rPr>
                                <m:t>𝒚</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𝑡</m:t>
                              </m:r>
                            </m:sub>
                          </m:sSub>
                          <m:r>
                            <a:rPr lang="en-US" altLang="zh-CN" i="1">
                              <a:latin typeface="Cambria Math" panose="02040503050406030204" pitchFamily="18" charset="0"/>
                            </a:rPr>
                            <m:t>+</m:t>
                          </m:r>
                          <m:nary>
                            <m:naryPr>
                              <m:chr m:val="∑"/>
                              <m:ctrlPr>
                                <a:rPr lang="en-US" altLang="zh-CN" i="1">
                                  <a:latin typeface="Cambria Math" panose="02040503050406030204" pitchFamily="18" charset="0"/>
                                </a:rPr>
                              </m:ctrlPr>
                            </m:naryPr>
                            <m:sub>
                              <m:r>
                                <a:rPr lang="en-US" altLang="zh-CN" i="1">
                                  <a:latin typeface="Cambria Math" panose="02040503050406030204" pitchFamily="18" charset="0"/>
                                </a:rPr>
                                <m:t>𝑙</m:t>
                              </m:r>
                              <m:r>
                                <a:rPr lang="en-US" altLang="zh-CN" i="1">
                                  <a:latin typeface="Cambria Math" panose="02040503050406030204" pitchFamily="18" charset="0"/>
                                </a:rPr>
                                <m:t>=1</m:t>
                              </m:r>
                            </m:sub>
                            <m:sup>
                              <m:r>
                                <a:rPr lang="en-US" altLang="zh-CN" i="1">
                                  <a:latin typeface="Cambria Math" panose="02040503050406030204" pitchFamily="18" charset="0"/>
                                </a:rPr>
                                <m:t>𝐿</m:t>
                              </m:r>
                            </m:sup>
                            <m:e>
                              <m:sSubSup>
                                <m:sSubSupPr>
                                  <m:ctrlPr>
                                    <a:rPr lang="en-US" altLang="zh-CN" i="1">
                                      <a:latin typeface="Cambria Math" panose="02040503050406030204" pitchFamily="18" charset="0"/>
                                    </a:rPr>
                                  </m:ctrlPr>
                                </m:sSubSupPr>
                                <m:e>
                                  <m:r>
                                    <a:rPr lang="en-US" altLang="zh-CN" b="1" i="1">
                                      <a:latin typeface="Cambria Math" panose="02040503050406030204" pitchFamily="18" charset="0"/>
                                    </a:rPr>
                                    <m:t>𝜹</m:t>
                                  </m:r>
                                </m:e>
                                <m:sub>
                                  <m:r>
                                    <a:rPr lang="en-US" altLang="zh-CN" i="1">
                                      <a:latin typeface="Cambria Math" panose="02040503050406030204" pitchFamily="18" charset="0"/>
                                    </a:rPr>
                                    <m:t>h</m:t>
                                  </m:r>
                                  <m:r>
                                    <a:rPr lang="en-US" altLang="zh-CN" i="1">
                                      <a:latin typeface="Cambria Math" panose="02040503050406030204" pitchFamily="18" charset="0"/>
                                    </a:rPr>
                                    <m:t>,</m:t>
                                  </m:r>
                                  <m:r>
                                    <a:rPr lang="en-US" altLang="zh-CN" i="1">
                                      <a:latin typeface="Cambria Math" panose="02040503050406030204" pitchFamily="18" charset="0"/>
                                    </a:rPr>
                                    <m:t>𝑙</m:t>
                                  </m:r>
                                </m:sub>
                                <m:sup>
                                  <m:r>
                                    <a:rPr lang="en-US" altLang="zh-CN" b="0" i="1" smtClean="0">
                                      <a:latin typeface="Cambria Math" panose="02040503050406030204" pitchFamily="18" charset="0"/>
                                    </a:rPr>
                                    <m:t>𝐵</m:t>
                                  </m:r>
                                  <m:r>
                                    <a:rPr lang="en-US" altLang="zh-CN" i="1">
                                      <a:latin typeface="Cambria Math" panose="02040503050406030204" pitchFamily="18" charset="0"/>
                                    </a:rPr>
                                    <m:t>′</m:t>
                                  </m:r>
                                </m:sup>
                              </m:sSubSup>
                              <m:sSub>
                                <m:sSubPr>
                                  <m:ctrlPr>
                                    <a:rPr lang="en-US" altLang="zh-CN" i="1">
                                      <a:latin typeface="Cambria Math" panose="02040503050406030204" pitchFamily="18" charset="0"/>
                                    </a:rPr>
                                  </m:ctrlPr>
                                </m:sSubPr>
                                <m:e>
                                  <m:r>
                                    <a:rPr lang="en-US" altLang="zh-CN" b="1" i="1">
                                      <a:latin typeface="Cambria Math" panose="02040503050406030204" pitchFamily="18" charset="0"/>
                                    </a:rPr>
                                    <m:t>𝒚</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𝑡</m:t>
                                  </m:r>
                                  <m:r>
                                    <a:rPr lang="en-US" altLang="zh-CN" i="1">
                                      <a:latin typeface="Cambria Math" panose="02040503050406030204" pitchFamily="18" charset="0"/>
                                    </a:rPr>
                                    <m:t>−</m:t>
                                  </m:r>
                                  <m:r>
                                    <a:rPr lang="en-US" altLang="zh-CN" i="1">
                                      <a:latin typeface="Cambria Math" panose="02040503050406030204" pitchFamily="18" charset="0"/>
                                    </a:rPr>
                                    <m:t>𝑙</m:t>
                                  </m:r>
                                </m:sub>
                              </m:sSub>
                            </m:e>
                          </m:nary>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1" i="1">
                              <a:latin typeface="Cambria Math" panose="02040503050406030204" pitchFamily="18" charset="0"/>
                            </a:rPr>
                            <m:t>𝜺</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𝑡</m:t>
                          </m:r>
                          <m:r>
                            <a:rPr lang="en-US" altLang="zh-CN" i="1">
                              <a:latin typeface="Cambria Math" panose="02040503050406030204" pitchFamily="18" charset="0"/>
                            </a:rPr>
                            <m:t>+</m:t>
                          </m:r>
                          <m:r>
                            <a:rPr lang="en-US" altLang="zh-CN" i="1">
                              <a:latin typeface="Cambria Math" panose="02040503050406030204" pitchFamily="18" charset="0"/>
                            </a:rPr>
                            <m:t>h</m:t>
                          </m:r>
                        </m:sub>
                      </m:sSub>
                    </m:oMath>
                  </m:oMathPara>
                </a14:m>
                <a:endParaRPr lang="zh-CN" altLang="en-US" dirty="0"/>
              </a:p>
            </p:txBody>
          </p:sp>
        </mc:Choice>
        <mc:Fallback xmlns="">
          <p:sp>
            <p:nvSpPr>
              <p:cNvPr id="3" name="内容占位符 2">
                <a:extLst>
                  <a:ext uri="{FF2B5EF4-FFF2-40B4-BE49-F238E27FC236}">
                    <a16:creationId xmlns:a16="http://schemas.microsoft.com/office/drawing/2014/main" id="{E1ACAD00-E4E0-2A01-27AA-35EF5427C897}"/>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AFCFEA29-58CC-0B03-1658-E56755E069E2}"/>
              </a:ext>
            </a:extLst>
          </p:cNvPr>
          <p:cNvSpPr>
            <a:spLocks noGrp="1"/>
          </p:cNvSpPr>
          <p:nvPr>
            <p:ph type="dt" sz="half" idx="10"/>
          </p:nvPr>
        </p:nvSpPr>
        <p:spPr/>
        <p:txBody>
          <a:bodyPr/>
          <a:lstStyle/>
          <a:p>
            <a:r>
              <a:rPr lang="en-US" altLang="zh-CN"/>
              <a:t>2023/1/30</a:t>
            </a:r>
            <a:endParaRPr lang="en-US" dirty="0"/>
          </a:p>
        </p:txBody>
      </p:sp>
      <p:sp>
        <p:nvSpPr>
          <p:cNvPr id="5" name="灯片编号占位符 4">
            <a:extLst>
              <a:ext uri="{FF2B5EF4-FFF2-40B4-BE49-F238E27FC236}">
                <a16:creationId xmlns:a16="http://schemas.microsoft.com/office/drawing/2014/main" id="{5EAE921A-095A-1DB3-AA16-63990FF00A7D}"/>
              </a:ext>
            </a:extLst>
          </p:cNvPr>
          <p:cNvSpPr>
            <a:spLocks noGrp="1"/>
          </p:cNvSpPr>
          <p:nvPr>
            <p:ph type="sldNum" sz="quarter" idx="12"/>
          </p:nvPr>
        </p:nvSpPr>
        <p:spPr/>
        <p:txBody>
          <a:bodyPr/>
          <a:lstStyle/>
          <a:p>
            <a:fld id="{03C3F5E1-8BEB-46F8-B0C6-3051342B5E98}" type="slidenum">
              <a:rPr lang="en-US" smtClean="0"/>
              <a:pPr/>
              <a:t>16</a:t>
            </a:fld>
            <a:endParaRPr lang="en-US" dirty="0"/>
          </a:p>
        </p:txBody>
      </p:sp>
    </p:spTree>
    <p:extLst>
      <p:ext uri="{BB962C8B-B14F-4D97-AF65-F5344CB8AC3E}">
        <p14:creationId xmlns:p14="http://schemas.microsoft.com/office/powerpoint/2010/main" val="34416452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B9B0E1-7F3A-C74C-77AF-6E519B9528EB}"/>
              </a:ext>
            </a:extLst>
          </p:cNvPr>
          <p:cNvSpPr>
            <a:spLocks noGrp="1"/>
          </p:cNvSpPr>
          <p:nvPr>
            <p:ph type="title"/>
          </p:nvPr>
        </p:nvSpPr>
        <p:spPr/>
        <p:txBody>
          <a:bodyPr/>
          <a:lstStyle/>
          <a:p>
            <a:r>
              <a:rPr lang="zh-CN" altLang="en-US" dirty="0"/>
              <a:t>识别方式</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4C7309F-3331-6DD3-2535-B279740D66FE}"/>
                  </a:ext>
                </a:extLst>
              </p:cNvPr>
              <p:cNvSpPr>
                <a:spLocks noGrp="1"/>
              </p:cNvSpPr>
              <p:nvPr>
                <p:ph idx="1"/>
              </p:nvPr>
            </p:nvSpPr>
            <p:spPr/>
            <p:txBody>
              <a:bodyPr/>
              <a:lstStyle/>
              <a:p>
                <a:pPr marL="45720" indent="0">
                  <a:buNone/>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1" i="1">
                              <a:latin typeface="Cambria Math" panose="02040503050406030204" pitchFamily="18" charset="0"/>
                            </a:rPr>
                            <m:t>𝒛</m:t>
                          </m:r>
                        </m:e>
                        <m:sub>
                          <m:r>
                            <a:rPr lang="en-US" altLang="zh-CN" b="0" i="1" smtClean="0">
                              <a:latin typeface="Cambria Math" panose="02040503050406030204" pitchFamily="18" charset="0"/>
                            </a:rPr>
                            <m:t>𝑗</m:t>
                          </m:r>
                          <m:r>
                            <a:rPr lang="en-US" altLang="zh-CN" i="1">
                              <a:latin typeface="Cambria Math" panose="02040503050406030204" pitchFamily="18" charset="0"/>
                            </a:rPr>
                            <m:t>, </m:t>
                          </m:r>
                          <m:r>
                            <a:rPr lang="en-US" altLang="zh-CN" i="1">
                              <a:latin typeface="Cambria Math" panose="02040503050406030204" pitchFamily="18" charset="0"/>
                            </a:rPr>
                            <m:t>𝑡</m:t>
                          </m:r>
                          <m:r>
                            <a:rPr lang="en-US" altLang="zh-CN" i="1">
                              <a:latin typeface="Cambria Math" panose="02040503050406030204" pitchFamily="18" charset="0"/>
                            </a:rPr>
                            <m:t>+</m:t>
                          </m:r>
                          <m:r>
                            <a:rPr lang="en-US" altLang="zh-CN" i="1">
                              <a:latin typeface="Cambria Math" panose="02040503050406030204" pitchFamily="18" charset="0"/>
                            </a:rPr>
                            <m:t>h</m:t>
                          </m:r>
                        </m:sub>
                      </m:sSub>
                      <m:r>
                        <a:rPr lang="en-US" altLang="zh-CN" i="1">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𝜶</m:t>
                          </m:r>
                        </m:e>
                        <m:sub>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h</m:t>
                          </m:r>
                        </m:sub>
                      </m:sSub>
                      <m:r>
                        <a:rPr lang="en-US" altLang="zh-CN" i="1">
                          <a:latin typeface="Cambria Math" panose="02040503050406030204" pitchFamily="18" charset="0"/>
                        </a:rPr>
                        <m:t>+</m:t>
                      </m:r>
                      <m:sSubSup>
                        <m:sSubSupPr>
                          <m:ctrlPr>
                            <a:rPr lang="en-US" altLang="zh-CN" i="1" smtClean="0">
                              <a:latin typeface="Cambria Math" panose="02040503050406030204" pitchFamily="18" charset="0"/>
                            </a:rPr>
                          </m:ctrlPr>
                        </m:sSubSupPr>
                        <m:e>
                          <m:r>
                            <a:rPr lang="en-US" altLang="zh-CN" b="1" i="1" smtClean="0">
                              <a:latin typeface="Cambria Math" panose="02040503050406030204" pitchFamily="18" charset="0"/>
                            </a:rPr>
                            <m:t>𝜷</m:t>
                          </m:r>
                        </m:e>
                        <m:sub>
                          <m:r>
                            <a:rPr lang="en-US" altLang="zh-CN" b="1" i="1" smtClean="0">
                              <a:latin typeface="Cambria Math" panose="02040503050406030204" pitchFamily="18" charset="0"/>
                            </a:rPr>
                            <m:t>𝒋</m:t>
                          </m:r>
                          <m:r>
                            <a:rPr lang="en-US" altLang="zh-CN" b="1" i="1" smtClean="0">
                              <a:latin typeface="Cambria Math" panose="02040503050406030204" pitchFamily="18" charset="0"/>
                            </a:rPr>
                            <m:t>,</m:t>
                          </m:r>
                          <m:r>
                            <a:rPr lang="en-US" altLang="zh-CN" i="1">
                              <a:latin typeface="Cambria Math" panose="02040503050406030204" pitchFamily="18" charset="0"/>
                            </a:rPr>
                            <m:t>h</m:t>
                          </m:r>
                        </m:sub>
                        <m:sup>
                          <m:r>
                            <a:rPr lang="en-US" altLang="zh-CN" b="0" i="1" smtClean="0">
                              <a:latin typeface="Cambria Math" panose="02040503050406030204" pitchFamily="18" charset="0"/>
                            </a:rPr>
                            <m:t>′</m:t>
                          </m:r>
                        </m:sup>
                      </m:sSubSup>
                      <m:sSub>
                        <m:sSubPr>
                          <m:ctrlPr>
                            <a:rPr lang="en-US" altLang="zh-CN" i="1">
                              <a:latin typeface="Cambria Math" panose="02040503050406030204" pitchFamily="18" charset="0"/>
                            </a:rPr>
                          </m:ctrlPr>
                        </m:sSubPr>
                        <m:e>
                          <m:r>
                            <a:rPr lang="en-US" altLang="zh-CN" b="1" i="1" smtClean="0">
                              <a:latin typeface="Cambria Math" panose="02040503050406030204" pitchFamily="18" charset="0"/>
                            </a:rPr>
                            <m:t>𝒛</m:t>
                          </m:r>
                        </m:e>
                        <m:sub>
                          <m:r>
                            <a:rPr lang="en-US" altLang="zh-CN" b="0" i="1" smtClean="0">
                              <a:latin typeface="Cambria Math" panose="02040503050406030204" pitchFamily="18" charset="0"/>
                            </a:rPr>
                            <m:t>𝑡</m:t>
                          </m:r>
                        </m:sub>
                      </m:sSub>
                      <m:r>
                        <a:rPr lang="en-US" altLang="zh-CN" i="1">
                          <a:latin typeface="Cambria Math" panose="02040503050406030204" pitchFamily="18" charset="0"/>
                        </a:rPr>
                        <m:t>+</m:t>
                      </m:r>
                      <m:nary>
                        <m:naryPr>
                          <m:chr m:val="∑"/>
                          <m:ctrlPr>
                            <a:rPr lang="en-US" altLang="zh-CN" i="1" smtClean="0">
                              <a:latin typeface="Cambria Math" panose="02040503050406030204" pitchFamily="18" charset="0"/>
                            </a:rPr>
                          </m:ctrlPr>
                        </m:naryPr>
                        <m:sub>
                          <m:r>
                            <a:rPr lang="en-US" altLang="zh-CN" i="1">
                              <a:latin typeface="Cambria Math" panose="02040503050406030204" pitchFamily="18" charset="0"/>
                            </a:rPr>
                            <m:t>𝑙</m:t>
                          </m:r>
                          <m:r>
                            <a:rPr lang="en-US" altLang="zh-CN" b="0" i="1" smtClean="0">
                              <a:latin typeface="Cambria Math" panose="02040503050406030204" pitchFamily="18" charset="0"/>
                            </a:rPr>
                            <m:t>=1</m:t>
                          </m:r>
                        </m:sub>
                        <m:sup>
                          <m:r>
                            <a:rPr lang="en-US" altLang="zh-CN" i="1">
                              <a:latin typeface="Cambria Math" panose="02040503050406030204" pitchFamily="18" charset="0"/>
                            </a:rPr>
                            <m:t>𝐿</m:t>
                          </m:r>
                        </m:sup>
                        <m:e>
                          <m:sSubSup>
                            <m:sSubSupPr>
                              <m:ctrlPr>
                                <a:rPr lang="en-US" altLang="zh-CN" b="0" i="1" smtClean="0">
                                  <a:latin typeface="Cambria Math" panose="02040503050406030204" pitchFamily="18" charset="0"/>
                                </a:rPr>
                              </m:ctrlPr>
                            </m:sSubSupPr>
                            <m:e>
                              <m:r>
                                <a:rPr lang="en-US" altLang="zh-CN" b="1" i="1" smtClean="0">
                                  <a:latin typeface="Cambria Math" panose="02040503050406030204" pitchFamily="18" charset="0"/>
                                </a:rPr>
                                <m:t>𝜹</m:t>
                              </m:r>
                            </m:e>
                            <m:sub>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h</m:t>
                              </m:r>
                              <m:r>
                                <a:rPr lang="en-US" altLang="zh-CN" b="0" i="1" smtClean="0">
                                  <a:latin typeface="Cambria Math" panose="02040503050406030204" pitchFamily="18" charset="0"/>
                                </a:rPr>
                                <m:t>,</m:t>
                              </m:r>
                              <m:r>
                                <a:rPr lang="en-US" altLang="zh-CN" b="0" i="1" smtClean="0">
                                  <a:latin typeface="Cambria Math" panose="02040503050406030204" pitchFamily="18" charset="0"/>
                                </a:rPr>
                                <m:t>𝑙</m:t>
                              </m:r>
                            </m:sub>
                            <m:sup>
                              <m:r>
                                <a:rPr lang="en-US" altLang="zh-CN" b="0" i="1" smtClean="0">
                                  <a:latin typeface="Cambria Math" panose="02040503050406030204" pitchFamily="18" charset="0"/>
                                </a:rPr>
                                <m:t>′</m:t>
                              </m:r>
                            </m:sup>
                          </m:sSubSup>
                          <m:sSub>
                            <m:sSubPr>
                              <m:ctrlPr>
                                <a:rPr lang="en-US" altLang="zh-CN" i="1">
                                  <a:latin typeface="Cambria Math" panose="02040503050406030204" pitchFamily="18" charset="0"/>
                                </a:rPr>
                              </m:ctrlPr>
                            </m:sSubPr>
                            <m:e>
                              <m:r>
                                <a:rPr lang="en-US" altLang="zh-CN" b="1" i="1">
                                  <a:latin typeface="Cambria Math" panose="02040503050406030204" pitchFamily="18" charset="0"/>
                                </a:rPr>
                                <m:t>𝒛</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𝑙</m:t>
                              </m:r>
                            </m:sub>
                          </m:sSub>
                        </m:e>
                      </m:nary>
                      <m:r>
                        <a:rPr lang="en-US" altLang="zh-CN" b="0"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𝜺</m:t>
                          </m:r>
                        </m:e>
                        <m:sub>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h</m:t>
                          </m:r>
                        </m:sub>
                      </m:sSub>
                    </m:oMath>
                  </m:oMathPara>
                </a14:m>
                <a:endParaRPr lang="en-US" altLang="zh-CN" dirty="0"/>
              </a:p>
              <a:p>
                <a:pPr marL="45720" indent="0">
                  <a:buNone/>
                </a:pPr>
                <a:r>
                  <a:rPr lang="zh-CN" altLang="en-US" dirty="0"/>
                  <a:t>其中，</a:t>
                </a:r>
                <a14:m>
                  <m:oMath xmlns:m="http://schemas.openxmlformats.org/officeDocument/2006/math">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𝒛</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1,</m:t>
                        </m:r>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b="0" i="1" smtClean="0">
                            <a:latin typeface="Cambria Math" panose="02040503050406030204" pitchFamily="18" charset="0"/>
                          </a:rPr>
                          <m:t>𝑟</m:t>
                        </m:r>
                        <m:r>
                          <a:rPr lang="en-US" altLang="zh-CN" i="1">
                            <a:latin typeface="Cambria Math" panose="02040503050406030204" pitchFamily="18" charset="0"/>
                          </a:rPr>
                          <m:t>,</m:t>
                        </m:r>
                        <m:r>
                          <a:rPr lang="en-US" altLang="zh-CN" i="1">
                            <a:latin typeface="Cambria Math" panose="02040503050406030204" pitchFamily="18" charset="0"/>
                          </a:rPr>
                          <m:t>𝑡</m:t>
                        </m:r>
                      </m:sub>
                    </m:sSub>
                    <m:r>
                      <a:rPr lang="en-US" altLang="zh-CN" b="0" i="1" smtClean="0">
                        <a:latin typeface="Cambria Math" panose="02040503050406030204" pitchFamily="18" charset="0"/>
                      </a:rPr>
                      <m:t>]</m:t>
                    </m:r>
                  </m:oMath>
                </a14:m>
                <a:r>
                  <a:rPr lang="zh-CN" altLang="en-US" dirty="0"/>
                  <a:t> 表示 </a:t>
                </a:r>
                <a14:m>
                  <m:oMath xmlns:m="http://schemas.openxmlformats.org/officeDocument/2006/math">
                    <m:r>
                      <a:rPr lang="en-US" altLang="zh-CN" b="0" i="1" smtClean="0">
                        <a:latin typeface="Cambria Math" panose="02040503050406030204" pitchFamily="18" charset="0"/>
                      </a:rPr>
                      <m:t>𝑟</m:t>
                    </m:r>
                  </m:oMath>
                </a14:m>
                <a:r>
                  <a:rPr lang="zh-CN" altLang="en-US" dirty="0"/>
                  <a:t> 个感兴趣的变量，</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 </m:t>
                    </m:r>
                  </m:oMath>
                </a14:m>
                <a:r>
                  <a:rPr lang="zh-CN" altLang="en-US" dirty="0"/>
                  <a:t>表示第</a:t>
                </a:r>
                <a:r>
                  <a:rPr lang="en-US" altLang="zh-CN" dirty="0"/>
                  <a:t>j</a:t>
                </a:r>
                <a:r>
                  <a:rPr lang="zh-CN" altLang="en-US" dirty="0"/>
                  <a:t>个变量。</a:t>
                </a:r>
                <a:endParaRPr lang="en-US" altLang="zh-CN" dirty="0"/>
              </a:p>
              <a:p>
                <a:r>
                  <a:rPr lang="zh-CN" altLang="en-US" dirty="0"/>
                  <a:t>定义 </a:t>
                </a:r>
                <a14:m>
                  <m:oMath xmlns:m="http://schemas.openxmlformats.org/officeDocument/2006/math">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𝑪</m:t>
                        </m:r>
                      </m:e>
                      <m:sub>
                        <m:r>
                          <a:rPr lang="en-US" altLang="zh-CN" b="0" i="1" smtClean="0">
                            <a:latin typeface="Cambria Math" panose="02040503050406030204" pitchFamily="18" charset="0"/>
                          </a:rPr>
                          <m:t>h</m:t>
                        </m:r>
                      </m:sub>
                    </m:sSub>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𝜷</m:t>
                                </m:r>
                              </m:e>
                              <m:sub>
                                <m:r>
                                  <a:rPr lang="en-US" altLang="zh-CN" b="0" i="1" smtClean="0">
                                    <a:latin typeface="Cambria Math" panose="02040503050406030204" pitchFamily="18" charset="0"/>
                                  </a:rPr>
                                  <m:t>1,</m:t>
                                </m:r>
                                <m:r>
                                  <a:rPr lang="en-US" altLang="zh-CN" b="0" i="1" smtClean="0">
                                    <a:latin typeface="Cambria Math" panose="02040503050406030204" pitchFamily="18" charset="0"/>
                                  </a:rPr>
                                  <m:t>h</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𝜷</m:t>
                                </m:r>
                              </m:e>
                              <m:sub>
                                <m:r>
                                  <a:rPr lang="en-US" altLang="zh-CN" b="0" i="1" smtClean="0">
                                    <a:latin typeface="Cambria Math" panose="02040503050406030204" pitchFamily="18" charset="0"/>
                                  </a:rPr>
                                  <m:t>𝑟</m:t>
                                </m:r>
                                <m:r>
                                  <a:rPr lang="en-US" altLang="zh-CN" b="0" i="1" smtClean="0">
                                    <a:latin typeface="Cambria Math" panose="02040503050406030204" pitchFamily="18" charset="0"/>
                                  </a:rPr>
                                  <m:t>,</m:t>
                                </m:r>
                                <m:r>
                                  <a:rPr lang="en-US" altLang="zh-CN" b="0" i="1" smtClean="0">
                                    <a:latin typeface="Cambria Math" panose="02040503050406030204" pitchFamily="18" charset="0"/>
                                  </a:rPr>
                                  <m:t>h</m:t>
                                </m:r>
                              </m:sub>
                            </m:sSub>
                          </m:e>
                        </m:d>
                      </m:e>
                      <m:sup>
                        <m:r>
                          <a:rPr lang="en-US" altLang="zh-CN" b="0" i="1" smtClean="0">
                            <a:latin typeface="Cambria Math" panose="02040503050406030204" pitchFamily="18" charset="0"/>
                          </a:rPr>
                          <m:t>′</m:t>
                        </m:r>
                      </m:sup>
                    </m:sSup>
                    <m:r>
                      <a:rPr lang="zh-CN" altLang="en-US" i="1">
                        <a:latin typeface="Cambria Math" panose="02040503050406030204" pitchFamily="18" charset="0"/>
                      </a:rPr>
                      <m:t>，</m:t>
                    </m:r>
                  </m:oMath>
                </a14:m>
                <a:r>
                  <a:rPr lang="zh-CN" altLang="en-US" dirty="0"/>
                  <a:t>表示变量</a:t>
                </a:r>
                <a:r>
                  <a:rPr lang="en-US" altLang="zh-CN" dirty="0"/>
                  <a:t> </a:t>
                </a:r>
                <a14:m>
                  <m:oMath xmlns:m="http://schemas.openxmlformats.org/officeDocument/2006/math">
                    <m:r>
                      <a:rPr lang="en-US" altLang="zh-CN" b="1" i="1" smtClean="0">
                        <a:latin typeface="Cambria Math" panose="02040503050406030204" pitchFamily="18" charset="0"/>
                      </a:rPr>
                      <m:t>𝒛</m:t>
                    </m:r>
                  </m:oMath>
                </a14:m>
                <a:r>
                  <a:rPr lang="zh-CN" altLang="en-US" dirty="0"/>
                  <a:t> 在 </a:t>
                </a:r>
                <a14:m>
                  <m:oMath xmlns:m="http://schemas.openxmlformats.org/officeDocument/2006/math">
                    <m:r>
                      <a:rPr lang="en-US" altLang="zh-CN" b="0" i="1" smtClean="0">
                        <a:latin typeface="Cambria Math" panose="02040503050406030204" pitchFamily="18" charset="0"/>
                      </a:rPr>
                      <m:t>h</m:t>
                    </m:r>
                  </m:oMath>
                </a14:m>
                <a:r>
                  <a:rPr lang="zh-CN" altLang="en-US" dirty="0"/>
                  <a:t> 期的脉冲。</a:t>
                </a:r>
                <a:endParaRPr lang="en-US" altLang="zh-CN" dirty="0"/>
              </a:p>
              <a:p>
                <a:r>
                  <a:rPr lang="zh-CN" altLang="en-US" dirty="0"/>
                  <a:t>定义 </a:t>
                </a:r>
                <a14:m>
                  <m:oMath xmlns:m="http://schemas.openxmlformats.org/officeDocument/2006/math">
                    <m:r>
                      <a:rPr lang="en-US" altLang="zh-CN" b="1" i="1" smtClean="0">
                        <a:latin typeface="Cambria Math" panose="02040503050406030204" pitchFamily="18" charset="0"/>
                      </a:rPr>
                      <m:t>𝑩</m:t>
                    </m:r>
                    <m:r>
                      <a:rPr lang="en-US" altLang="zh-CN" b="0" i="1" smtClean="0">
                        <a:latin typeface="Cambria Math" panose="02040503050406030204" pitchFamily="18" charset="0"/>
                      </a:rPr>
                      <m:t>=</m:t>
                    </m:r>
                  </m:oMath>
                </a14:m>
                <a:r>
                  <a:rPr lang="en-US" altLang="zh-CN" dirty="0"/>
                  <a:t> </a:t>
                </a:r>
                <a14:m>
                  <m:oMath xmlns:m="http://schemas.openxmlformats.org/officeDocument/2006/math">
                    <m:r>
                      <a:rPr lang="en-US" altLang="zh-CN" i="1">
                        <a:latin typeface="Cambria Math" panose="02040503050406030204" pitchFamily="18" charset="0"/>
                      </a:rPr>
                      <m:t>𝐶h𝑜𝑙</m:t>
                    </m:r>
                    <m:r>
                      <a:rPr lang="en-US" altLang="zh-CN" i="1">
                        <a:latin typeface="Cambria Math" panose="02040503050406030204" pitchFamily="18" charset="0"/>
                      </a:rPr>
                      <m:t>(</m:t>
                    </m:r>
                    <m:r>
                      <a:rPr lang="en-US" altLang="zh-CN" b="1">
                        <a:solidFill>
                          <a:schemeClr val="tx1"/>
                        </a:solidFill>
                        <a:latin typeface="Cambria Math" panose="02040503050406030204" pitchFamily="18" charset="0"/>
                      </a:rPr>
                      <m:t>𝚺</m:t>
                    </m:r>
                    <m:r>
                      <a:rPr lang="en-US" altLang="zh-CN" i="1">
                        <a:latin typeface="Cambria Math" panose="02040503050406030204" pitchFamily="18" charset="0"/>
                      </a:rPr>
                      <m:t>)</m:t>
                    </m:r>
                  </m:oMath>
                </a14:m>
                <a:r>
                  <a:rPr lang="zh-CN" altLang="en-US" dirty="0"/>
                  <a:t> 为下三角矩阵</a:t>
                </a:r>
                <a:endParaRPr lang="en-US" altLang="zh-CN" dirty="0"/>
              </a:p>
              <a:p>
                <a:r>
                  <a:rPr lang="zh-CN" altLang="en-US" dirty="0"/>
                  <a:t>脉冲响应：</a:t>
                </a:r>
                <a14:m>
                  <m:oMath xmlns:m="http://schemas.openxmlformats.org/officeDocument/2006/math">
                    <m:sSub>
                      <m:sSubPr>
                        <m:ctrlPr>
                          <a:rPr lang="en-US" altLang="zh-CN" b="0" i="1" smtClean="0">
                            <a:latin typeface="Cambria Math" panose="02040503050406030204" pitchFamily="18" charset="0"/>
                          </a:rPr>
                        </m:ctrlPr>
                      </m:sSubPr>
                      <m:e>
                        <m:r>
                          <a:rPr lang="en-US" altLang="zh-CN" b="1" i="0" smtClean="0">
                            <a:latin typeface="Cambria Math" panose="02040503050406030204" pitchFamily="18" charset="0"/>
                          </a:rPr>
                          <m:t>𝚯</m:t>
                        </m:r>
                      </m:e>
                      <m:sub>
                        <m:r>
                          <a:rPr lang="en-US" altLang="zh-CN" b="0" i="1" smtClean="0">
                            <a:latin typeface="Cambria Math" panose="02040503050406030204" pitchFamily="18" charset="0"/>
                          </a:rPr>
                          <m:t>h</m:t>
                        </m:r>
                      </m:sub>
                    </m:sSub>
                    <m:d>
                      <m:dPr>
                        <m:ctrlPr>
                          <a:rPr lang="en-US" altLang="zh-CN" b="0" i="1" smtClean="0">
                            <a:latin typeface="Cambria Math" panose="02040503050406030204" pitchFamily="18" charset="0"/>
                          </a:rPr>
                        </m:ctrlPr>
                      </m:dPr>
                      <m:e>
                        <m:r>
                          <a:rPr lang="en-US" altLang="zh-CN" b="1" i="1" smtClean="0">
                            <a:latin typeface="Cambria Math" panose="02040503050406030204" pitchFamily="18" charset="0"/>
                          </a:rPr>
                          <m:t>𝑸</m:t>
                        </m:r>
                        <m:r>
                          <a:rPr lang="en-US" altLang="zh-CN" b="0" i="1" smtClean="0">
                            <a:latin typeface="Cambria Math" panose="02040503050406030204" pitchFamily="18" charset="0"/>
                          </a:rPr>
                          <m:t>,</m:t>
                        </m:r>
                        <m:r>
                          <a:rPr lang="en-US" altLang="zh-CN" b="1" i="1" smtClean="0">
                            <a:latin typeface="Cambria Math" panose="02040503050406030204" pitchFamily="18" charset="0"/>
                          </a:rPr>
                          <m:t>𝑪</m:t>
                        </m:r>
                        <m:r>
                          <a:rPr lang="en-US" altLang="zh-CN" b="0" i="1" smtClean="0">
                            <a:latin typeface="Cambria Math" panose="02040503050406030204" pitchFamily="18" charset="0"/>
                          </a:rPr>
                          <m:t>,</m:t>
                        </m:r>
                        <m:r>
                          <a:rPr lang="en-US" altLang="zh-CN" b="1" i="1" smtClean="0">
                            <a:latin typeface="Cambria Math" panose="02040503050406030204" pitchFamily="18" charset="0"/>
                          </a:rPr>
                          <m:t>𝑩</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𝑪</m:t>
                        </m:r>
                      </m:e>
                      <m:sub>
                        <m:r>
                          <a:rPr lang="en-US" altLang="zh-CN" b="0" i="1" smtClean="0">
                            <a:latin typeface="Cambria Math" panose="02040503050406030204" pitchFamily="18" charset="0"/>
                          </a:rPr>
                          <m:t>h</m:t>
                        </m:r>
                      </m:sub>
                    </m:sSub>
                    <m:r>
                      <a:rPr lang="en-US" altLang="zh-CN" b="1" i="1" smtClean="0">
                        <a:latin typeface="Cambria Math" panose="02040503050406030204" pitchFamily="18" charset="0"/>
                      </a:rPr>
                      <m:t>𝑩𝑸</m:t>
                    </m:r>
                  </m:oMath>
                </a14:m>
                <a:endParaRPr lang="zh-CN" altLang="en-US" b="1" dirty="0"/>
              </a:p>
            </p:txBody>
          </p:sp>
        </mc:Choice>
        <mc:Fallback xmlns="">
          <p:sp>
            <p:nvSpPr>
              <p:cNvPr id="3" name="内容占位符 2">
                <a:extLst>
                  <a:ext uri="{FF2B5EF4-FFF2-40B4-BE49-F238E27FC236}">
                    <a16:creationId xmlns:a16="http://schemas.microsoft.com/office/drawing/2014/main" id="{04C7309F-3331-6DD3-2535-B279740D66FE}"/>
                  </a:ext>
                </a:extLst>
              </p:cNvPr>
              <p:cNvSpPr>
                <a:spLocks noGrp="1" noRot="1" noChangeAspect="1" noMove="1" noResize="1" noEditPoints="1" noAdjustHandles="1" noChangeArrowheads="1" noChangeShapeType="1" noTextEdit="1"/>
              </p:cNvSpPr>
              <p:nvPr>
                <p:ph idx="1"/>
              </p:nvPr>
            </p:nvSpPr>
            <p:spPr>
              <a:blipFill>
                <a:blip r:embed="rId2"/>
                <a:stretch>
                  <a:fillRect l="-1636"/>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E5B934BE-E340-7C07-C213-0F6B7CE5D962}"/>
              </a:ext>
            </a:extLst>
          </p:cNvPr>
          <p:cNvSpPr>
            <a:spLocks noGrp="1"/>
          </p:cNvSpPr>
          <p:nvPr>
            <p:ph type="dt" sz="half" idx="10"/>
          </p:nvPr>
        </p:nvSpPr>
        <p:spPr/>
        <p:txBody>
          <a:bodyPr/>
          <a:lstStyle/>
          <a:p>
            <a:r>
              <a:rPr lang="en-US" altLang="zh-CN"/>
              <a:t>2023/1/30</a:t>
            </a:r>
            <a:endParaRPr lang="en-US" dirty="0"/>
          </a:p>
        </p:txBody>
      </p:sp>
      <p:sp>
        <p:nvSpPr>
          <p:cNvPr id="5" name="灯片编号占位符 4">
            <a:extLst>
              <a:ext uri="{FF2B5EF4-FFF2-40B4-BE49-F238E27FC236}">
                <a16:creationId xmlns:a16="http://schemas.microsoft.com/office/drawing/2014/main" id="{4965B311-6E82-3E58-F5E9-6A0D5DCFD48E}"/>
              </a:ext>
            </a:extLst>
          </p:cNvPr>
          <p:cNvSpPr>
            <a:spLocks noGrp="1"/>
          </p:cNvSpPr>
          <p:nvPr>
            <p:ph type="sldNum" sz="quarter" idx="12"/>
          </p:nvPr>
        </p:nvSpPr>
        <p:spPr/>
        <p:txBody>
          <a:bodyPr/>
          <a:lstStyle/>
          <a:p>
            <a:fld id="{03C3F5E1-8BEB-46F8-B0C6-3051342B5E98}" type="slidenum">
              <a:rPr lang="en-US" smtClean="0"/>
              <a:pPr/>
              <a:t>17</a:t>
            </a:fld>
            <a:endParaRPr lang="en-US" dirty="0"/>
          </a:p>
        </p:txBody>
      </p:sp>
    </p:spTree>
    <p:extLst>
      <p:ext uri="{BB962C8B-B14F-4D97-AF65-F5344CB8AC3E}">
        <p14:creationId xmlns:p14="http://schemas.microsoft.com/office/powerpoint/2010/main" val="933500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088A36-AA73-94BA-36AF-2111905C3F40}"/>
              </a:ext>
            </a:extLst>
          </p:cNvPr>
          <p:cNvSpPr>
            <a:spLocks noGrp="1"/>
          </p:cNvSpPr>
          <p:nvPr>
            <p:ph type="title"/>
          </p:nvPr>
        </p:nvSpPr>
        <p:spPr/>
        <p:txBody>
          <a:bodyPr/>
          <a:lstStyle/>
          <a:p>
            <a:r>
              <a:rPr lang="zh-CN" altLang="en-US" dirty="0"/>
              <a:t>施加符号限制</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A6963CA0-22AB-97B9-24BB-17A927027A6B}"/>
                  </a:ext>
                </a:extLst>
              </p:cNvPr>
              <p:cNvSpPr>
                <a:spLocks noGrp="1"/>
              </p:cNvSpPr>
              <p:nvPr>
                <p:ph idx="1"/>
              </p:nvPr>
            </p:nvSpPr>
            <p:spPr/>
            <p:txBody>
              <a:bodyPr>
                <a:normAutofit fontScale="77500" lnSpcReduction="20000"/>
              </a:bodyPr>
              <a:lstStyle/>
              <a:p>
                <a:r>
                  <a:rPr lang="zh-CN" altLang="en-US" b="0" dirty="0">
                    <a:latin typeface="Cambria Math" panose="02040503050406030204" pitchFamily="18" charset="0"/>
                  </a:rPr>
                  <a:t>我们关注第</a:t>
                </a:r>
                <a14:m>
                  <m:oMath xmlns:m="http://schemas.openxmlformats.org/officeDocument/2006/math">
                    <m:r>
                      <a:rPr lang="en-US" altLang="zh-CN" b="0" i="1" smtClean="0">
                        <a:latin typeface="Cambria Math" panose="02040503050406030204" pitchFamily="18" charset="0"/>
                      </a:rPr>
                      <m:t>𝑖</m:t>
                    </m:r>
                  </m:oMath>
                </a14:m>
                <a:r>
                  <a:rPr lang="zh-CN" altLang="en-US" b="0" dirty="0">
                    <a:latin typeface="Cambria Math" panose="02040503050406030204" pitchFamily="18" charset="0"/>
                  </a:rPr>
                  <a:t>个变量对于第</a:t>
                </a:r>
                <a:r>
                  <a:rPr lang="en-US" altLang="zh-CN" b="0" dirty="0">
                    <a:latin typeface="Cambria Math" panose="02040503050406030204" pitchFamily="18" charset="0"/>
                  </a:rPr>
                  <a:t>1</a:t>
                </a:r>
                <a:r>
                  <a:rPr lang="zh-CN" altLang="en-US" b="0" dirty="0">
                    <a:latin typeface="Cambria Math" panose="02040503050406030204" pitchFamily="18" charset="0"/>
                  </a:rPr>
                  <a:t>个冲击的响应，通过求解一下线性规划：</a:t>
                </a:r>
                <a:endParaRPr lang="en-US" altLang="zh-CN" b="0" dirty="0">
                  <a:latin typeface="Cambria Math" panose="02040503050406030204" pitchFamily="18" charset="0"/>
                </a:endParaRPr>
              </a:p>
              <a:p>
                <a:pPr marL="45720" indent="0">
                  <a:buNone/>
                </a:pPr>
                <a14:m>
                  <m:oMathPara xmlns:m="http://schemas.openxmlformats.org/officeDocument/2006/math">
                    <m:oMathParaPr>
                      <m:jc m:val="centerGroup"/>
                    </m:oMathParaPr>
                    <m:oMath xmlns:m="http://schemas.openxmlformats.org/officeDocument/2006/math">
                      <m:func>
                        <m:funcPr>
                          <m:ctrlPr>
                            <a:rPr lang="en-US" altLang="zh-CN" b="0" i="1" smtClean="0">
                              <a:latin typeface="Cambria Math" panose="02040503050406030204" pitchFamily="18" charset="0"/>
                            </a:rPr>
                          </m:ctrlPr>
                        </m:funcPr>
                        <m:fNa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sup</m:t>
                              </m:r>
                            </m:e>
                            <m:lim>
                              <m:r>
                                <a:rPr lang="en-US" altLang="zh-CN" b="1" i="1" smtClean="0">
                                  <a:latin typeface="Cambria Math" panose="02040503050406030204" pitchFamily="18" charset="0"/>
                                </a:rPr>
                                <m:t>𝑸</m:t>
                              </m:r>
                            </m:lim>
                          </m:limLow>
                        </m:fName>
                        <m:e>
                          <m:sSubSup>
                            <m:sSubSupPr>
                              <m:ctrlPr>
                                <a:rPr lang="en-US" altLang="zh-CN" b="0" i="1" smtClean="0">
                                  <a:latin typeface="Cambria Math" panose="02040503050406030204" pitchFamily="18" charset="0"/>
                                </a:rPr>
                              </m:ctrlPr>
                            </m:sSubSupPr>
                            <m:e>
                              <m:r>
                                <a:rPr lang="en-US" altLang="zh-CN" b="1" i="1" smtClean="0">
                                  <a:latin typeface="Cambria Math" panose="02040503050406030204" pitchFamily="18" charset="0"/>
                                </a:rPr>
                                <m:t>𝒆</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m:t>
                              </m:r>
                            </m:sup>
                          </m:sSubSup>
                          <m:sSub>
                            <m:sSubPr>
                              <m:ctrlPr>
                                <a:rPr lang="en-US" altLang="zh-CN" i="1">
                                  <a:latin typeface="Cambria Math" panose="02040503050406030204" pitchFamily="18" charset="0"/>
                                </a:rPr>
                              </m:ctrlPr>
                            </m:sSubPr>
                            <m:e>
                              <m:r>
                                <a:rPr lang="en-US" altLang="zh-CN" b="1">
                                  <a:latin typeface="Cambria Math" panose="02040503050406030204" pitchFamily="18" charset="0"/>
                                </a:rPr>
                                <m:t>𝚯</m:t>
                              </m:r>
                            </m:e>
                            <m:sub>
                              <m:r>
                                <a:rPr lang="en-US" altLang="zh-CN" i="1">
                                  <a:latin typeface="Cambria Math" panose="02040503050406030204" pitchFamily="18" charset="0"/>
                                </a:rPr>
                                <m:t>h</m:t>
                              </m:r>
                            </m:sub>
                          </m:sSub>
                          <m:d>
                            <m:dPr>
                              <m:ctrlPr>
                                <a:rPr lang="en-US" altLang="zh-CN" b="1" i="1">
                                  <a:latin typeface="Cambria Math" panose="02040503050406030204" pitchFamily="18" charset="0"/>
                                </a:rPr>
                              </m:ctrlPr>
                            </m:dPr>
                            <m:e>
                              <m:r>
                                <a:rPr lang="en-US" altLang="zh-CN" b="1" i="1">
                                  <a:latin typeface="Cambria Math" panose="02040503050406030204" pitchFamily="18" charset="0"/>
                                </a:rPr>
                                <m:t>𝑸</m:t>
                              </m:r>
                              <m:r>
                                <a:rPr lang="en-US" altLang="zh-CN" b="1" i="1">
                                  <a:latin typeface="Cambria Math" panose="02040503050406030204" pitchFamily="18" charset="0"/>
                                </a:rPr>
                                <m:t>,</m:t>
                              </m:r>
                              <m:r>
                                <a:rPr lang="en-US" altLang="zh-CN" b="1" i="1">
                                  <a:latin typeface="Cambria Math" panose="02040503050406030204" pitchFamily="18" charset="0"/>
                                </a:rPr>
                                <m:t>𝑪</m:t>
                              </m:r>
                              <m:r>
                                <a:rPr lang="en-US" altLang="zh-CN" b="1" i="1">
                                  <a:latin typeface="Cambria Math" panose="02040503050406030204" pitchFamily="18" charset="0"/>
                                </a:rPr>
                                <m:t>,</m:t>
                              </m:r>
                              <m:r>
                                <a:rPr lang="en-US" altLang="zh-CN" b="1" i="1">
                                  <a:latin typeface="Cambria Math" panose="02040503050406030204" pitchFamily="18" charset="0"/>
                                </a:rPr>
                                <m:t>𝑩</m:t>
                              </m:r>
                            </m:e>
                          </m:d>
                        </m:e>
                      </m:func>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𝒆</m:t>
                          </m:r>
                        </m:e>
                        <m:sub>
                          <m:r>
                            <a:rPr lang="en-US" altLang="zh-CN" b="0" i="1" smtClean="0">
                              <a:latin typeface="Cambria Math" panose="02040503050406030204" pitchFamily="18" charset="0"/>
                            </a:rPr>
                            <m:t>1</m:t>
                          </m:r>
                        </m:sub>
                      </m:sSub>
                    </m:oMath>
                  </m:oMathPara>
                </a14:m>
                <a:endParaRPr lang="en-US" altLang="zh-CN" dirty="0"/>
              </a:p>
              <a:p>
                <a:pPr marL="4572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   </m:t>
                      </m:r>
                      <m:sSup>
                        <m:sSupPr>
                          <m:ctrlPr>
                            <a:rPr lang="en-US" altLang="zh-CN" b="0" i="1" smtClean="0">
                              <a:latin typeface="Cambria Math" panose="02040503050406030204" pitchFamily="18" charset="0"/>
                            </a:rPr>
                          </m:ctrlPr>
                        </m:sSupPr>
                        <m:e>
                          <m:r>
                            <a:rPr lang="en-US" altLang="zh-CN" b="1" i="1" smtClean="0">
                              <a:latin typeface="Cambria Math" panose="02040503050406030204" pitchFamily="18" charset="0"/>
                            </a:rPr>
                            <m:t>𝑸</m:t>
                          </m:r>
                        </m:e>
                        <m:sup>
                          <m:r>
                            <a:rPr lang="en-US" altLang="zh-CN" b="0" i="1" smtClean="0">
                              <a:latin typeface="Cambria Math" panose="02040503050406030204" pitchFamily="18" charset="0"/>
                            </a:rPr>
                            <m:t>′</m:t>
                          </m:r>
                        </m:sup>
                      </m:sSup>
                      <m:r>
                        <a:rPr lang="en-US" altLang="zh-CN" b="1" i="1" smtClean="0">
                          <a:latin typeface="Cambria Math" panose="02040503050406030204" pitchFamily="18" charset="0"/>
                        </a:rPr>
                        <m:t>𝑸</m:t>
                      </m:r>
                      <m:r>
                        <a:rPr lang="en-US" altLang="zh-CN" b="0" i="1" smtClean="0">
                          <a:latin typeface="Cambria Math" panose="02040503050406030204" pitchFamily="18" charset="0"/>
                        </a:rPr>
                        <m:t>=</m:t>
                      </m:r>
                      <m:r>
                        <a:rPr lang="en-US" altLang="zh-CN" b="1" i="1" smtClean="0">
                          <a:latin typeface="Cambria Math" panose="02040503050406030204" pitchFamily="18" charset="0"/>
                        </a:rPr>
                        <m:t>𝑰</m:t>
                      </m:r>
                    </m:oMath>
                    <m:oMath xmlns:m="http://schemas.openxmlformats.org/officeDocument/2006/math">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𝑺</m:t>
                          </m:r>
                        </m:e>
                        <m:sub>
                          <m:r>
                            <a:rPr lang="en-US" altLang="zh-CN" b="0" i="1" smtClean="0">
                              <a:latin typeface="Cambria Math" panose="02040503050406030204" pitchFamily="18" charset="0"/>
                            </a:rPr>
                            <m:t>𝑗</m:t>
                          </m:r>
                        </m:sub>
                      </m:sSub>
                      <m:sSub>
                        <m:sSubPr>
                          <m:ctrlPr>
                            <a:rPr lang="en-US" altLang="zh-CN" i="1">
                              <a:latin typeface="Cambria Math" panose="02040503050406030204" pitchFamily="18" charset="0"/>
                            </a:rPr>
                          </m:ctrlPr>
                        </m:sSubPr>
                        <m:e>
                          <m:r>
                            <a:rPr lang="en-US" altLang="zh-CN" b="1">
                              <a:latin typeface="Cambria Math" panose="02040503050406030204" pitchFamily="18" charset="0"/>
                            </a:rPr>
                            <m:t>𝚯</m:t>
                          </m:r>
                        </m:e>
                        <m:sub>
                          <m:r>
                            <a:rPr lang="en-US" altLang="zh-CN" i="1">
                              <a:latin typeface="Cambria Math" panose="02040503050406030204" pitchFamily="18" charset="0"/>
                            </a:rPr>
                            <m:t>h</m:t>
                          </m:r>
                        </m:sub>
                      </m:sSub>
                      <m:d>
                        <m:dPr>
                          <m:ctrlPr>
                            <a:rPr lang="en-US" altLang="zh-CN" b="1" i="1">
                              <a:latin typeface="Cambria Math" panose="02040503050406030204" pitchFamily="18" charset="0"/>
                            </a:rPr>
                          </m:ctrlPr>
                        </m:dPr>
                        <m:e>
                          <m:r>
                            <a:rPr lang="en-US" altLang="zh-CN" b="1" i="1">
                              <a:latin typeface="Cambria Math" panose="02040503050406030204" pitchFamily="18" charset="0"/>
                            </a:rPr>
                            <m:t>𝑸</m:t>
                          </m:r>
                          <m:r>
                            <a:rPr lang="en-US" altLang="zh-CN" b="1" i="1">
                              <a:latin typeface="Cambria Math" panose="02040503050406030204" pitchFamily="18" charset="0"/>
                            </a:rPr>
                            <m:t>,</m:t>
                          </m:r>
                          <m:r>
                            <a:rPr lang="en-US" altLang="zh-CN" b="1" i="1">
                              <a:latin typeface="Cambria Math" panose="02040503050406030204" pitchFamily="18" charset="0"/>
                            </a:rPr>
                            <m:t>𝑪</m:t>
                          </m:r>
                          <m:r>
                            <a:rPr lang="en-US" altLang="zh-CN" b="1" i="1">
                              <a:latin typeface="Cambria Math" panose="02040503050406030204" pitchFamily="18" charset="0"/>
                            </a:rPr>
                            <m:t>,</m:t>
                          </m:r>
                          <m:r>
                            <a:rPr lang="en-US" altLang="zh-CN" b="1" i="1">
                              <a:latin typeface="Cambria Math" panose="02040503050406030204" pitchFamily="18" charset="0"/>
                            </a:rPr>
                            <m:t>𝑩</m:t>
                          </m:r>
                        </m:e>
                      </m:d>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𝒆</m:t>
                          </m:r>
                        </m:e>
                        <m:sub>
                          <m:r>
                            <a:rPr lang="en-US" altLang="zh-CN" b="0" i="1" smtClean="0">
                              <a:latin typeface="Cambria Math" panose="02040503050406030204" pitchFamily="18" charset="0"/>
                            </a:rPr>
                            <m:t>𝑗</m:t>
                          </m:r>
                        </m:sub>
                      </m:sSub>
                      <m:r>
                        <a:rPr lang="en-US" altLang="zh-CN" b="1" i="1" smtClean="0">
                          <a:latin typeface="Cambria Math" panose="02040503050406030204" pitchFamily="18" charset="0"/>
                        </a:rPr>
                        <m:t>≥</m:t>
                      </m:r>
                      <m:r>
                        <a:rPr lang="en-US" altLang="zh-CN" b="0" i="1" smtClean="0">
                          <a:latin typeface="Cambria Math" panose="02040503050406030204" pitchFamily="18" charset="0"/>
                        </a:rPr>
                        <m:t>0,   </m:t>
                      </m:r>
                      <m:r>
                        <a:rPr lang="en-US" altLang="zh-CN" b="0" i="1" smtClean="0">
                          <a:latin typeface="Cambria Math" panose="02040503050406030204" pitchFamily="18" charset="0"/>
                        </a:rPr>
                        <m:t>𝑝</m:t>
                      </m:r>
                      <m:r>
                        <a:rPr lang="en-US" altLang="zh-CN" b="0" i="1" smtClean="0">
                          <a:latin typeface="Cambria Math" panose="02040503050406030204" pitchFamily="18" charset="0"/>
                        </a:rPr>
                        <m:t>=1,..,</m:t>
                      </m:r>
                      <m:r>
                        <a:rPr lang="en-US" altLang="zh-CN" b="0" i="1" smtClean="0">
                          <a:latin typeface="Cambria Math" panose="02040503050406030204" pitchFamily="18" charset="0"/>
                        </a:rPr>
                        <m:t>𝑃</m:t>
                      </m:r>
                    </m:oMath>
                    <m:oMath xmlns:m="http://schemas.openxmlformats.org/officeDocument/2006/math">
                      <m:sSub>
                        <m:sSubPr>
                          <m:ctrlPr>
                            <a:rPr lang="en-US" altLang="zh-CN" i="1">
                              <a:latin typeface="Cambria Math" panose="02040503050406030204" pitchFamily="18" charset="0"/>
                            </a:rPr>
                          </m:ctrlPr>
                        </m:sSubPr>
                        <m:e>
                          <m:r>
                            <a:rPr lang="en-US" altLang="zh-CN" b="1" i="1" smtClean="0">
                              <a:latin typeface="Cambria Math" panose="02040503050406030204" pitchFamily="18" charset="0"/>
                            </a:rPr>
                            <m:t>𝒁</m:t>
                          </m:r>
                        </m:e>
                        <m:sub>
                          <m:r>
                            <a:rPr lang="en-US" altLang="zh-CN" i="1">
                              <a:latin typeface="Cambria Math" panose="02040503050406030204" pitchFamily="18" charset="0"/>
                            </a:rPr>
                            <m:t>𝑗</m:t>
                          </m:r>
                        </m:sub>
                      </m:sSub>
                      <m:sSub>
                        <m:sSubPr>
                          <m:ctrlPr>
                            <a:rPr lang="en-US" altLang="zh-CN" i="1">
                              <a:latin typeface="Cambria Math" panose="02040503050406030204" pitchFamily="18" charset="0"/>
                            </a:rPr>
                          </m:ctrlPr>
                        </m:sSubPr>
                        <m:e>
                          <m:r>
                            <a:rPr lang="en-US" altLang="zh-CN" b="1">
                              <a:latin typeface="Cambria Math" panose="02040503050406030204" pitchFamily="18" charset="0"/>
                            </a:rPr>
                            <m:t>𝚯</m:t>
                          </m:r>
                        </m:e>
                        <m:sub>
                          <m:r>
                            <a:rPr lang="en-US" altLang="zh-CN" i="1">
                              <a:latin typeface="Cambria Math" panose="02040503050406030204" pitchFamily="18" charset="0"/>
                            </a:rPr>
                            <m:t>h</m:t>
                          </m:r>
                        </m:sub>
                      </m:sSub>
                      <m:d>
                        <m:dPr>
                          <m:ctrlPr>
                            <a:rPr lang="en-US" altLang="zh-CN" b="1" i="1">
                              <a:latin typeface="Cambria Math" panose="02040503050406030204" pitchFamily="18" charset="0"/>
                            </a:rPr>
                          </m:ctrlPr>
                        </m:dPr>
                        <m:e>
                          <m:r>
                            <a:rPr lang="en-US" altLang="zh-CN" b="1" i="1">
                              <a:latin typeface="Cambria Math" panose="02040503050406030204" pitchFamily="18" charset="0"/>
                            </a:rPr>
                            <m:t>𝑸</m:t>
                          </m:r>
                          <m:r>
                            <a:rPr lang="en-US" altLang="zh-CN" b="1" i="1">
                              <a:latin typeface="Cambria Math" panose="02040503050406030204" pitchFamily="18" charset="0"/>
                            </a:rPr>
                            <m:t>,</m:t>
                          </m:r>
                          <m:r>
                            <a:rPr lang="en-US" altLang="zh-CN" b="1" i="1">
                              <a:latin typeface="Cambria Math" panose="02040503050406030204" pitchFamily="18" charset="0"/>
                            </a:rPr>
                            <m:t>𝑪</m:t>
                          </m:r>
                          <m:r>
                            <a:rPr lang="en-US" altLang="zh-CN" b="1" i="1">
                              <a:latin typeface="Cambria Math" panose="02040503050406030204" pitchFamily="18" charset="0"/>
                            </a:rPr>
                            <m:t>,</m:t>
                          </m:r>
                          <m:r>
                            <a:rPr lang="en-US" altLang="zh-CN" b="1" i="1">
                              <a:latin typeface="Cambria Math" panose="02040503050406030204" pitchFamily="18" charset="0"/>
                            </a:rPr>
                            <m:t>𝑩</m:t>
                          </m:r>
                        </m:e>
                      </m:d>
                      <m:sSub>
                        <m:sSubPr>
                          <m:ctrlPr>
                            <a:rPr lang="en-US" altLang="zh-CN" b="1" i="1">
                              <a:latin typeface="Cambria Math" panose="02040503050406030204" pitchFamily="18" charset="0"/>
                            </a:rPr>
                          </m:ctrlPr>
                        </m:sSubPr>
                        <m:e>
                          <m:r>
                            <a:rPr lang="en-US" altLang="zh-CN" b="1" i="1">
                              <a:latin typeface="Cambria Math" panose="02040503050406030204" pitchFamily="18" charset="0"/>
                            </a:rPr>
                            <m:t>𝒆</m:t>
                          </m:r>
                        </m:e>
                        <m:sub>
                          <m:r>
                            <a:rPr lang="en-US" altLang="zh-CN" i="1">
                              <a:latin typeface="Cambria Math" panose="02040503050406030204" pitchFamily="18" charset="0"/>
                            </a:rPr>
                            <m:t>𝑗</m:t>
                          </m:r>
                        </m:sub>
                      </m:sSub>
                      <m:r>
                        <a:rPr lang="en-US" altLang="zh-CN" b="1" i="1" smtClean="0">
                          <a:latin typeface="Cambria Math" panose="02040503050406030204" pitchFamily="18" charset="0"/>
                        </a:rPr>
                        <m:t>=</m:t>
                      </m:r>
                      <m:r>
                        <a:rPr lang="en-US" altLang="zh-CN" i="1">
                          <a:latin typeface="Cambria Math" panose="02040503050406030204" pitchFamily="18" charset="0"/>
                        </a:rPr>
                        <m:t>0,   </m:t>
                      </m:r>
                      <m:r>
                        <a:rPr lang="en-US" altLang="zh-CN" b="0" i="1" smtClean="0">
                          <a:latin typeface="Cambria Math" panose="02040503050406030204" pitchFamily="18" charset="0"/>
                        </a:rPr>
                        <m:t>𝑚</m:t>
                      </m:r>
                      <m:r>
                        <a:rPr lang="en-US" altLang="zh-CN" i="1">
                          <a:latin typeface="Cambria Math" panose="02040503050406030204" pitchFamily="18" charset="0"/>
                        </a:rPr>
                        <m:t>=1,..,</m:t>
                      </m:r>
                      <m:r>
                        <a:rPr lang="en-US" altLang="zh-CN" b="0" i="1" smtClean="0">
                          <a:latin typeface="Cambria Math" panose="02040503050406030204" pitchFamily="18" charset="0"/>
                        </a:rPr>
                        <m:t>𝑀</m:t>
                      </m:r>
                    </m:oMath>
                  </m:oMathPara>
                </a14:m>
                <a:endParaRPr lang="en-US" altLang="zh-CN" dirty="0"/>
              </a:p>
              <a:p>
                <a:pPr marL="45720" indent="0">
                  <a:buNone/>
                </a:pPr>
                <a:r>
                  <a:rPr lang="zh-CN" altLang="en-US" dirty="0"/>
                  <a:t>文章中的货币政策冲击指短期利率下调</a:t>
                </a:r>
                <a:r>
                  <a:rPr lang="en-US" altLang="zh-CN" dirty="0"/>
                  <a:t>100bps</a:t>
                </a:r>
                <a:r>
                  <a:rPr lang="zh-CN" altLang="en-US" dirty="0"/>
                  <a:t>，</a:t>
                </a:r>
                <a:r>
                  <a:rPr lang="en-US" altLang="zh-CN" dirty="0"/>
                  <a:t>P</a:t>
                </a:r>
                <a:r>
                  <a:rPr lang="zh-CN" altLang="en-US" dirty="0"/>
                  <a:t>与</a:t>
                </a:r>
                <a:r>
                  <a:rPr lang="en-US" altLang="zh-CN" dirty="0"/>
                  <a:t>M</a:t>
                </a:r>
                <a:r>
                  <a:rPr lang="zh-CN" altLang="en-US" dirty="0"/>
                  <a:t>分别表示施加符号限制和等式约束的个数，</a:t>
                </a:r>
                <a14:m>
                  <m:oMath xmlns:m="http://schemas.openxmlformats.org/officeDocument/2006/math">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𝑺</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𝒁</m:t>
                        </m:r>
                      </m:e>
                      <m:sub>
                        <m:r>
                          <a:rPr lang="en-US" altLang="zh-CN" b="0" i="1" smtClean="0">
                            <a:latin typeface="Cambria Math" panose="02040503050406030204" pitchFamily="18" charset="0"/>
                          </a:rPr>
                          <m:t>𝑗</m:t>
                        </m:r>
                      </m:sub>
                    </m:sSub>
                  </m:oMath>
                </a14:m>
                <a:r>
                  <a:rPr lang="zh-CN" altLang="en-US" dirty="0"/>
                  <a:t>表示符号限制和等式约束的形式。</a:t>
                </a:r>
                <a:endParaRPr lang="en-US" altLang="zh-CN" dirty="0"/>
              </a:p>
              <a:p>
                <a:r>
                  <a:rPr lang="zh-CN" altLang="en-US" dirty="0"/>
                  <a:t>文章施加了五个符号限制：假设扩张性货币政策冲击后，短期利率和长期利率不会上升，</a:t>
                </a:r>
                <a:r>
                  <a:rPr lang="en-US" altLang="zh-CN" dirty="0"/>
                  <a:t>GDP</a:t>
                </a:r>
                <a:r>
                  <a:rPr lang="zh-CN" altLang="en-US" dirty="0"/>
                  <a:t>、</a:t>
                </a:r>
                <a:r>
                  <a:rPr lang="zh-CN" altLang="en-US"/>
                  <a:t>通胀、房价不会</a:t>
                </a:r>
                <a:r>
                  <a:rPr lang="zh-CN" altLang="en-US" dirty="0"/>
                  <a:t>下降。</a:t>
                </a:r>
                <a:endParaRPr lang="en-US" altLang="zh-CN" dirty="0"/>
              </a:p>
              <a:p>
                <a:pPr lvl="1"/>
                <a:r>
                  <a:rPr lang="zh-CN" altLang="en-US" dirty="0"/>
                  <a:t>文章还使用了替代的识别方案用于稳定性分析，是一种基于短期限制</a:t>
                </a:r>
                <a:r>
                  <a:rPr lang="en-US" altLang="zh-CN" dirty="0"/>
                  <a:t>(</a:t>
                </a:r>
                <a14:m>
                  <m:oMath xmlns:m="http://schemas.openxmlformats.org/officeDocument/2006/math">
                    <m:r>
                      <a:rPr lang="en-US" altLang="zh-CN" b="0" i="1" smtClean="0">
                        <a:latin typeface="Cambria Math" panose="02040503050406030204" pitchFamily="18" charset="0"/>
                      </a:rPr>
                      <m:t>𝑠h𝑜𝑟𝑡</m:t>
                    </m:r>
                    <m:r>
                      <a:rPr lang="en-US" altLang="zh-CN" b="0" i="1" smtClean="0">
                        <a:latin typeface="Cambria Math" panose="02040503050406030204" pitchFamily="18" charset="0"/>
                      </a:rPr>
                      <m:t> </m:t>
                    </m:r>
                    <m:r>
                      <a:rPr lang="en-US" altLang="zh-CN" b="0" i="1" smtClean="0">
                        <a:latin typeface="Cambria Math" panose="02040503050406030204" pitchFamily="18" charset="0"/>
                      </a:rPr>
                      <m:t>𝑟𝑢𝑛</m:t>
                    </m:r>
                    <m:r>
                      <a:rPr lang="en-US" altLang="zh-CN" b="0" i="1" smtClean="0">
                        <a:latin typeface="Cambria Math" panose="02040503050406030204" pitchFamily="18" charset="0"/>
                      </a:rPr>
                      <m:t> </m:t>
                    </m:r>
                    <m:r>
                      <a:rPr lang="en-US" altLang="zh-CN" b="0" i="1" smtClean="0">
                        <a:latin typeface="Cambria Math" panose="02040503050406030204" pitchFamily="18" charset="0"/>
                      </a:rPr>
                      <m:t>𝑟𝑒𝑠𝑡𝑟𝑖𝑐𝑡𝑖𝑜𝑛</m:t>
                    </m:r>
                    <m:r>
                      <a:rPr lang="en-US" altLang="zh-CN" b="0" i="1" smtClean="0">
                        <a:latin typeface="Cambria Math" panose="02040503050406030204" pitchFamily="18" charset="0"/>
                      </a:rPr>
                      <m:t>)</m:t>
                    </m:r>
                  </m:oMath>
                </a14:m>
                <a:r>
                  <a:rPr lang="zh-CN" altLang="en-US" dirty="0"/>
                  <a:t>的识别。</a:t>
                </a:r>
                <a:br>
                  <a:rPr lang="en-US" altLang="zh-CN" dirty="0"/>
                </a:br>
                <a:endParaRPr lang="en-US" altLang="zh-CN" dirty="0"/>
              </a:p>
            </p:txBody>
          </p:sp>
        </mc:Choice>
        <mc:Fallback>
          <p:sp>
            <p:nvSpPr>
              <p:cNvPr id="3" name="内容占位符 2">
                <a:extLst>
                  <a:ext uri="{FF2B5EF4-FFF2-40B4-BE49-F238E27FC236}">
                    <a16:creationId xmlns:a16="http://schemas.microsoft.com/office/drawing/2014/main" id="{A6963CA0-22AB-97B9-24BB-17A927027A6B}"/>
                  </a:ext>
                </a:extLst>
              </p:cNvPr>
              <p:cNvSpPr>
                <a:spLocks noGrp="1" noRot="1" noChangeAspect="1" noMove="1" noResize="1" noEditPoints="1" noAdjustHandles="1" noChangeArrowheads="1" noChangeShapeType="1" noTextEdit="1"/>
              </p:cNvSpPr>
              <p:nvPr>
                <p:ph idx="1"/>
              </p:nvPr>
            </p:nvSpPr>
            <p:spPr>
              <a:blipFill>
                <a:blip r:embed="rId2"/>
                <a:stretch>
                  <a:fillRect l="-1212" t="-1961" r="-1333"/>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A1E21705-173F-0BF0-FF45-4634A86BAB0A}"/>
              </a:ext>
            </a:extLst>
          </p:cNvPr>
          <p:cNvSpPr>
            <a:spLocks noGrp="1"/>
          </p:cNvSpPr>
          <p:nvPr>
            <p:ph type="dt" sz="half" idx="10"/>
          </p:nvPr>
        </p:nvSpPr>
        <p:spPr/>
        <p:txBody>
          <a:bodyPr/>
          <a:lstStyle/>
          <a:p>
            <a:r>
              <a:rPr lang="en-US" altLang="zh-CN"/>
              <a:t>2023/1/30</a:t>
            </a:r>
            <a:endParaRPr lang="en-US" dirty="0"/>
          </a:p>
        </p:txBody>
      </p:sp>
      <p:sp>
        <p:nvSpPr>
          <p:cNvPr id="5" name="灯片编号占位符 4">
            <a:extLst>
              <a:ext uri="{FF2B5EF4-FFF2-40B4-BE49-F238E27FC236}">
                <a16:creationId xmlns:a16="http://schemas.microsoft.com/office/drawing/2014/main" id="{68A16103-02EA-2316-0F8A-C71746A6D4F9}"/>
              </a:ext>
            </a:extLst>
          </p:cNvPr>
          <p:cNvSpPr>
            <a:spLocks noGrp="1"/>
          </p:cNvSpPr>
          <p:nvPr>
            <p:ph type="sldNum" sz="quarter" idx="12"/>
          </p:nvPr>
        </p:nvSpPr>
        <p:spPr/>
        <p:txBody>
          <a:bodyPr/>
          <a:lstStyle/>
          <a:p>
            <a:fld id="{03C3F5E1-8BEB-46F8-B0C6-3051342B5E98}" type="slidenum">
              <a:rPr lang="en-US" smtClean="0"/>
              <a:pPr/>
              <a:t>18</a:t>
            </a:fld>
            <a:endParaRPr lang="en-US" dirty="0"/>
          </a:p>
        </p:txBody>
      </p:sp>
    </p:spTree>
    <p:extLst>
      <p:ext uri="{BB962C8B-B14F-4D97-AF65-F5344CB8AC3E}">
        <p14:creationId xmlns:p14="http://schemas.microsoft.com/office/powerpoint/2010/main" val="6153138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6D29B0-B927-338E-B1CE-92F5F654D8BF}"/>
              </a:ext>
            </a:extLst>
          </p:cNvPr>
          <p:cNvSpPr>
            <a:spLocks noGrp="1"/>
          </p:cNvSpPr>
          <p:nvPr>
            <p:ph type="title"/>
          </p:nvPr>
        </p:nvSpPr>
        <p:spPr/>
        <p:txBody>
          <a:bodyPr/>
          <a:lstStyle/>
          <a:p>
            <a:r>
              <a:rPr lang="zh-CN" altLang="en-US" dirty="0"/>
              <a:t>状态的定义</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EC545E0-6232-7305-2F05-F6E5909ADD0C}"/>
                  </a:ext>
                </a:extLst>
              </p:cNvPr>
              <p:cNvSpPr>
                <a:spLocks noGrp="1"/>
              </p:cNvSpPr>
              <p:nvPr>
                <p:ph idx="1"/>
              </p:nvPr>
            </p:nvSpPr>
            <p:spPr/>
            <p:txBody>
              <a:bodyPr/>
              <a:lstStyle/>
              <a:p>
                <a:r>
                  <a:rPr lang="zh-CN" altLang="en-US" dirty="0"/>
                  <a:t>为了估计状态依赖的局部投影法，我们需要首先定义状态。</a:t>
                </a:r>
                <a:endParaRPr lang="en-US" altLang="zh-CN" dirty="0"/>
              </a:p>
              <a:p>
                <a:pPr lvl="1"/>
                <a:r>
                  <a:rPr lang="zh-CN" altLang="en-US" dirty="0"/>
                  <a:t>关于商业周期，将繁荣（衰退）定义为实际产出高于（低于）潜在产出的时期，潜在产出使用</a:t>
                </a:r>
                <a:r>
                  <a:rPr lang="en-US" altLang="zh-CN" dirty="0"/>
                  <a:t>HP</a:t>
                </a:r>
                <a:r>
                  <a:rPr lang="zh-CN" altLang="en-US" dirty="0"/>
                  <a:t>滤波构建，平滑参数</a:t>
                </a:r>
                <a14:m>
                  <m:oMath xmlns:m="http://schemas.openxmlformats.org/officeDocument/2006/math">
                    <m:r>
                      <a:rPr lang="en-US" altLang="zh-CN" b="0" i="0" smtClean="0">
                        <a:latin typeface="Cambria Math" panose="02040503050406030204" pitchFamily="18" charset="0"/>
                      </a:rPr>
                      <m:t> </m:t>
                    </m:r>
                    <m:r>
                      <a:rPr lang="en-US" altLang="zh-CN" b="0" i="1" smtClean="0">
                        <a:latin typeface="Cambria Math" panose="02040503050406030204" pitchFamily="18" charset="0"/>
                      </a:rPr>
                      <m:t>𝜆</m:t>
                    </m:r>
                    <m:r>
                      <a:rPr lang="en-US" altLang="zh-CN" b="0" i="1" smtClean="0">
                        <a:latin typeface="Cambria Math" panose="02040503050406030204" pitchFamily="18" charset="0"/>
                      </a:rPr>
                      <m:t>=1600</m:t>
                    </m:r>
                  </m:oMath>
                </a14:m>
                <a:r>
                  <a:rPr lang="zh-CN" altLang="en-US" dirty="0"/>
                  <a:t>（季度数据）。稳健性检验时，还使用了</a:t>
                </a:r>
                <a:r>
                  <a:rPr lang="en-US" altLang="zh-CN" dirty="0"/>
                  <a:t>OECD</a:t>
                </a:r>
                <a:r>
                  <a:rPr lang="zh-CN" altLang="en-US" dirty="0"/>
                  <a:t>指标来划分商业周期。</a:t>
                </a:r>
                <a:endParaRPr lang="en-US" altLang="zh-CN" dirty="0"/>
              </a:p>
              <a:p>
                <a:pPr lvl="1"/>
                <a:r>
                  <a:rPr lang="zh-CN" altLang="en-US" dirty="0"/>
                  <a:t>高债务（低债务）状态的定义同样使用了</a:t>
                </a:r>
                <a:r>
                  <a:rPr lang="en-US" altLang="zh-CN" dirty="0"/>
                  <a:t>HP</a:t>
                </a:r>
                <a:r>
                  <a:rPr lang="zh-CN" altLang="en-US" dirty="0"/>
                  <a:t>滤波，通过构建家庭债务与</a:t>
                </a:r>
                <a:r>
                  <a:rPr lang="en-US" altLang="zh-CN" dirty="0"/>
                  <a:t>GDP</a:t>
                </a:r>
                <a:r>
                  <a:rPr lang="zh-CN" altLang="en-US" dirty="0"/>
                  <a:t>的比率的债务缺口来划分。由于信贷周期持续时间更长，幅度更大，使用了较大的平滑参数 </a:t>
                </a:r>
                <a14:m>
                  <m:oMath xmlns:m="http://schemas.openxmlformats.org/officeDocument/2006/math">
                    <m:r>
                      <a:rPr lang="en-US" altLang="zh-CN" b="0" i="1" smtClean="0">
                        <a:latin typeface="Cambria Math" panose="02040503050406030204" pitchFamily="18" charset="0"/>
                      </a:rPr>
                      <m:t>𝜆</m:t>
                    </m:r>
                    <m:r>
                      <a:rPr lang="en-US" altLang="zh-CN" b="0" i="1" smtClean="0">
                        <a:latin typeface="Cambria Math" panose="02040503050406030204" pitchFamily="18" charset="0"/>
                      </a:rPr>
                      <m:t>=4×</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5</m:t>
                        </m:r>
                      </m:sup>
                    </m:sSup>
                  </m:oMath>
                </a14:m>
                <a:r>
                  <a:rPr lang="zh-CN" altLang="en-US" dirty="0"/>
                  <a:t>。将高债务状态定义为债务缺口在高于</a:t>
                </a:r>
                <a:r>
                  <a:rPr lang="en-US" altLang="zh-CN" dirty="0"/>
                  <a:t>75%</a:t>
                </a:r>
                <a:r>
                  <a:rPr lang="zh-CN" altLang="en-US" dirty="0"/>
                  <a:t>分位数的债务缺口。</a:t>
                </a:r>
                <a:endParaRPr lang="en-US" altLang="zh-CN" dirty="0"/>
              </a:p>
              <a:p>
                <a:pPr lvl="1"/>
                <a:r>
                  <a:rPr lang="zh-CN" altLang="en-US" dirty="0"/>
                  <a:t>紧缩周期确定为长期利率高于前五年实际长期利率的平均值。</a:t>
                </a:r>
              </a:p>
            </p:txBody>
          </p:sp>
        </mc:Choice>
        <mc:Fallback xmlns="">
          <p:sp>
            <p:nvSpPr>
              <p:cNvPr id="3" name="内容占位符 2">
                <a:extLst>
                  <a:ext uri="{FF2B5EF4-FFF2-40B4-BE49-F238E27FC236}">
                    <a16:creationId xmlns:a16="http://schemas.microsoft.com/office/drawing/2014/main" id="{9EC545E0-6232-7305-2F05-F6E5909ADD0C}"/>
                  </a:ext>
                </a:extLst>
              </p:cNvPr>
              <p:cNvSpPr>
                <a:spLocks noGrp="1" noRot="1" noChangeAspect="1" noMove="1" noResize="1" noEditPoints="1" noAdjustHandles="1" noChangeArrowheads="1" noChangeShapeType="1" noTextEdit="1"/>
              </p:cNvSpPr>
              <p:nvPr>
                <p:ph idx="1"/>
              </p:nvPr>
            </p:nvSpPr>
            <p:spPr>
              <a:blipFill>
                <a:blip r:embed="rId2"/>
                <a:stretch>
                  <a:fillRect l="-1455" t="-1569" r="-1394"/>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85B0735F-EE34-07CF-B6A5-A2E114AB233B}"/>
              </a:ext>
            </a:extLst>
          </p:cNvPr>
          <p:cNvSpPr>
            <a:spLocks noGrp="1"/>
          </p:cNvSpPr>
          <p:nvPr>
            <p:ph type="dt" sz="half" idx="10"/>
          </p:nvPr>
        </p:nvSpPr>
        <p:spPr/>
        <p:txBody>
          <a:bodyPr/>
          <a:lstStyle/>
          <a:p>
            <a:r>
              <a:rPr lang="en-US" altLang="zh-CN"/>
              <a:t>2023/1/30</a:t>
            </a:r>
            <a:endParaRPr lang="en-US" dirty="0"/>
          </a:p>
        </p:txBody>
      </p:sp>
      <p:sp>
        <p:nvSpPr>
          <p:cNvPr id="5" name="灯片编号占位符 4">
            <a:extLst>
              <a:ext uri="{FF2B5EF4-FFF2-40B4-BE49-F238E27FC236}">
                <a16:creationId xmlns:a16="http://schemas.microsoft.com/office/drawing/2014/main" id="{53223729-C525-E233-9300-1956D43EC787}"/>
              </a:ext>
            </a:extLst>
          </p:cNvPr>
          <p:cNvSpPr>
            <a:spLocks noGrp="1"/>
          </p:cNvSpPr>
          <p:nvPr>
            <p:ph type="sldNum" sz="quarter" idx="12"/>
          </p:nvPr>
        </p:nvSpPr>
        <p:spPr/>
        <p:txBody>
          <a:bodyPr/>
          <a:lstStyle/>
          <a:p>
            <a:fld id="{03C3F5E1-8BEB-46F8-B0C6-3051342B5E98}" type="slidenum">
              <a:rPr lang="en-US" smtClean="0"/>
              <a:pPr/>
              <a:t>19</a:t>
            </a:fld>
            <a:endParaRPr lang="en-US" dirty="0"/>
          </a:p>
        </p:txBody>
      </p:sp>
    </p:spTree>
    <p:extLst>
      <p:ext uri="{BB962C8B-B14F-4D97-AF65-F5344CB8AC3E}">
        <p14:creationId xmlns:p14="http://schemas.microsoft.com/office/powerpoint/2010/main" val="1196488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14EE85-87B3-52EF-7A42-F5550AFFE50A}"/>
              </a:ext>
            </a:extLst>
          </p:cNvPr>
          <p:cNvSpPr>
            <a:spLocks noGrp="1"/>
          </p:cNvSpPr>
          <p:nvPr>
            <p:ph type="title"/>
          </p:nvPr>
        </p:nvSpPr>
        <p:spPr/>
        <p:txBody>
          <a:bodyPr/>
          <a:lstStyle/>
          <a:p>
            <a:r>
              <a:rPr lang="zh-CN" altLang="en-US" dirty="0"/>
              <a:t>内容大纲</a:t>
            </a:r>
          </a:p>
        </p:txBody>
      </p:sp>
      <p:sp>
        <p:nvSpPr>
          <p:cNvPr id="3" name="内容占位符 2">
            <a:extLst>
              <a:ext uri="{FF2B5EF4-FFF2-40B4-BE49-F238E27FC236}">
                <a16:creationId xmlns:a16="http://schemas.microsoft.com/office/drawing/2014/main" id="{4EB40990-C79C-2C91-F74F-9CFCFF530BF5}"/>
              </a:ext>
            </a:extLst>
          </p:cNvPr>
          <p:cNvSpPr>
            <a:spLocks noGrp="1"/>
          </p:cNvSpPr>
          <p:nvPr>
            <p:ph idx="1"/>
          </p:nvPr>
        </p:nvSpPr>
        <p:spPr/>
        <p:txBody>
          <a:bodyPr/>
          <a:lstStyle/>
          <a:p>
            <a:r>
              <a:rPr lang="zh-CN" altLang="en-US" dirty="0"/>
              <a:t>宏观实证的识别问题</a:t>
            </a:r>
            <a:r>
              <a:rPr lang="en-US" altLang="zh-CN" dirty="0"/>
              <a:t>——VARs</a:t>
            </a:r>
            <a:r>
              <a:rPr lang="zh-CN" altLang="en-US" dirty="0"/>
              <a:t>、</a:t>
            </a:r>
            <a:r>
              <a:rPr lang="en-US" altLang="zh-CN" dirty="0"/>
              <a:t>SVARs</a:t>
            </a:r>
          </a:p>
          <a:p>
            <a:r>
              <a:rPr lang="zh-CN" altLang="en-US" dirty="0"/>
              <a:t>宏观实证的两种识别思路</a:t>
            </a:r>
            <a:endParaRPr lang="en-US" altLang="zh-CN" dirty="0"/>
          </a:p>
          <a:p>
            <a:r>
              <a:rPr lang="zh-CN" altLang="en-US" dirty="0"/>
              <a:t>使用局部投影法估计脉冲响应</a:t>
            </a:r>
            <a:endParaRPr lang="en-US" altLang="zh-CN" dirty="0"/>
          </a:p>
          <a:p>
            <a:r>
              <a:rPr lang="zh-CN" altLang="en-US" dirty="0"/>
              <a:t>局部投影法中的识别方法与举例</a:t>
            </a:r>
            <a:endParaRPr lang="en-US" altLang="zh-CN" dirty="0"/>
          </a:p>
          <a:p>
            <a:endParaRPr lang="en-US" altLang="zh-CN" dirty="0"/>
          </a:p>
          <a:p>
            <a:endParaRPr lang="zh-CN" altLang="en-US" dirty="0"/>
          </a:p>
        </p:txBody>
      </p:sp>
      <p:sp>
        <p:nvSpPr>
          <p:cNvPr id="4" name="日期占位符 3">
            <a:extLst>
              <a:ext uri="{FF2B5EF4-FFF2-40B4-BE49-F238E27FC236}">
                <a16:creationId xmlns:a16="http://schemas.microsoft.com/office/drawing/2014/main" id="{D633EB61-38DD-C345-6BA8-DCBA0921AEF4}"/>
              </a:ext>
            </a:extLst>
          </p:cNvPr>
          <p:cNvSpPr>
            <a:spLocks noGrp="1"/>
          </p:cNvSpPr>
          <p:nvPr>
            <p:ph type="dt" sz="half" idx="10"/>
          </p:nvPr>
        </p:nvSpPr>
        <p:spPr/>
        <p:txBody>
          <a:bodyPr/>
          <a:lstStyle/>
          <a:p>
            <a:r>
              <a:rPr lang="en-US" altLang="zh-CN"/>
              <a:t>2023/1/30</a:t>
            </a:r>
            <a:endParaRPr lang="en-US" dirty="0"/>
          </a:p>
        </p:txBody>
      </p:sp>
      <p:sp>
        <p:nvSpPr>
          <p:cNvPr id="6" name="灯片编号占位符 5">
            <a:extLst>
              <a:ext uri="{FF2B5EF4-FFF2-40B4-BE49-F238E27FC236}">
                <a16:creationId xmlns:a16="http://schemas.microsoft.com/office/drawing/2014/main" id="{53F197FF-088F-DCA3-FDD8-A6C8A2997AAC}"/>
              </a:ext>
            </a:extLst>
          </p:cNvPr>
          <p:cNvSpPr>
            <a:spLocks noGrp="1"/>
          </p:cNvSpPr>
          <p:nvPr>
            <p:ph type="sldNum" sz="quarter" idx="12"/>
          </p:nvPr>
        </p:nvSpPr>
        <p:spPr/>
        <p:txBody>
          <a:bodyPr/>
          <a:lstStyle/>
          <a:p>
            <a:fld id="{03C3F5E1-8BEB-46F8-B0C6-3051342B5E98}" type="slidenum">
              <a:rPr lang="en-US" smtClean="0"/>
              <a:pPr/>
              <a:t>2</a:t>
            </a:fld>
            <a:endParaRPr lang="en-US" dirty="0"/>
          </a:p>
        </p:txBody>
      </p:sp>
    </p:spTree>
    <p:extLst>
      <p:ext uri="{BB962C8B-B14F-4D97-AF65-F5344CB8AC3E}">
        <p14:creationId xmlns:p14="http://schemas.microsoft.com/office/powerpoint/2010/main" val="58451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19B8EB-D7A6-9DAB-03A1-D01DCDB61800}"/>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EC6580C1-EB8D-9E7C-C5B2-CE525FA7C95F}"/>
              </a:ext>
            </a:extLst>
          </p:cNvPr>
          <p:cNvSpPr>
            <a:spLocks noGrp="1"/>
          </p:cNvSpPr>
          <p:nvPr>
            <p:ph idx="1"/>
          </p:nvPr>
        </p:nvSpPr>
        <p:spPr/>
        <p:txBody>
          <a:bodyPr/>
          <a:lstStyle/>
          <a:p>
            <a:r>
              <a:rPr lang="zh-CN" altLang="en-US" dirty="0"/>
              <a:t>状态重叠较少，提供了足够的变异。</a:t>
            </a:r>
            <a:endParaRPr lang="en-US" altLang="zh-CN" dirty="0"/>
          </a:p>
          <a:p>
            <a:pPr marL="45720" indent="0">
              <a:buNone/>
            </a:pPr>
            <a:endParaRPr lang="zh-CN" altLang="en-US" dirty="0"/>
          </a:p>
        </p:txBody>
      </p:sp>
      <p:sp>
        <p:nvSpPr>
          <p:cNvPr id="4" name="日期占位符 3">
            <a:extLst>
              <a:ext uri="{FF2B5EF4-FFF2-40B4-BE49-F238E27FC236}">
                <a16:creationId xmlns:a16="http://schemas.microsoft.com/office/drawing/2014/main" id="{F5920CF2-1E22-0ADC-E1CB-136122CB57A0}"/>
              </a:ext>
            </a:extLst>
          </p:cNvPr>
          <p:cNvSpPr>
            <a:spLocks noGrp="1"/>
          </p:cNvSpPr>
          <p:nvPr>
            <p:ph type="dt" sz="half" idx="10"/>
          </p:nvPr>
        </p:nvSpPr>
        <p:spPr/>
        <p:txBody>
          <a:bodyPr/>
          <a:lstStyle/>
          <a:p>
            <a:r>
              <a:rPr lang="en-US" altLang="zh-CN"/>
              <a:t>2023/1/30</a:t>
            </a:r>
            <a:endParaRPr lang="en-US" dirty="0"/>
          </a:p>
        </p:txBody>
      </p:sp>
      <p:sp>
        <p:nvSpPr>
          <p:cNvPr id="5" name="灯片编号占位符 4">
            <a:extLst>
              <a:ext uri="{FF2B5EF4-FFF2-40B4-BE49-F238E27FC236}">
                <a16:creationId xmlns:a16="http://schemas.microsoft.com/office/drawing/2014/main" id="{9408F334-8B5D-3779-09FD-C552337BB110}"/>
              </a:ext>
            </a:extLst>
          </p:cNvPr>
          <p:cNvSpPr>
            <a:spLocks noGrp="1"/>
          </p:cNvSpPr>
          <p:nvPr>
            <p:ph type="sldNum" sz="quarter" idx="12"/>
          </p:nvPr>
        </p:nvSpPr>
        <p:spPr/>
        <p:txBody>
          <a:bodyPr/>
          <a:lstStyle/>
          <a:p>
            <a:fld id="{03C3F5E1-8BEB-46F8-B0C6-3051342B5E98}" type="slidenum">
              <a:rPr lang="en-US" smtClean="0"/>
              <a:pPr/>
              <a:t>20</a:t>
            </a:fld>
            <a:endParaRPr lang="en-US" dirty="0"/>
          </a:p>
        </p:txBody>
      </p:sp>
      <p:pic>
        <p:nvPicPr>
          <p:cNvPr id="9" name="图片 8">
            <a:extLst>
              <a:ext uri="{FF2B5EF4-FFF2-40B4-BE49-F238E27FC236}">
                <a16:creationId xmlns:a16="http://schemas.microsoft.com/office/drawing/2014/main" id="{CD2F3AFF-78B5-B825-9083-8EB4E1923286}"/>
              </a:ext>
            </a:extLst>
          </p:cNvPr>
          <p:cNvPicPr>
            <a:picLocks noChangeAspect="1"/>
          </p:cNvPicPr>
          <p:nvPr/>
        </p:nvPicPr>
        <p:blipFill>
          <a:blip r:embed="rId2"/>
          <a:stretch>
            <a:fillRect/>
          </a:stretch>
        </p:blipFill>
        <p:spPr>
          <a:xfrm>
            <a:off x="1517250" y="1792563"/>
            <a:ext cx="8415950" cy="4469588"/>
          </a:xfrm>
          <a:prstGeom prst="rect">
            <a:avLst/>
          </a:prstGeom>
        </p:spPr>
      </p:pic>
    </p:spTree>
    <p:extLst>
      <p:ext uri="{BB962C8B-B14F-4D97-AF65-F5344CB8AC3E}">
        <p14:creationId xmlns:p14="http://schemas.microsoft.com/office/powerpoint/2010/main" val="409603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CEA847-1364-35DD-568C-26D23D25CDC3}"/>
              </a:ext>
            </a:extLst>
          </p:cNvPr>
          <p:cNvSpPr>
            <a:spLocks noGrp="1"/>
          </p:cNvSpPr>
          <p:nvPr>
            <p:ph type="title"/>
          </p:nvPr>
        </p:nvSpPr>
        <p:spPr/>
        <p:txBody>
          <a:bodyPr/>
          <a:lstStyle/>
          <a:p>
            <a:r>
              <a:rPr lang="zh-CN" altLang="en-US" dirty="0"/>
              <a:t>估计状态依存的货币政策效应</a:t>
            </a:r>
            <a:r>
              <a:rPr lang="en-US" altLang="zh-CN" dirty="0"/>
              <a:t>——</a:t>
            </a:r>
            <a:r>
              <a:rPr lang="zh-CN" altLang="en-US" dirty="0"/>
              <a:t>商业周期</a:t>
            </a:r>
          </a:p>
        </p:txBody>
      </p:sp>
      <p:pic>
        <p:nvPicPr>
          <p:cNvPr id="7" name="内容占位符 6">
            <a:extLst>
              <a:ext uri="{FF2B5EF4-FFF2-40B4-BE49-F238E27FC236}">
                <a16:creationId xmlns:a16="http://schemas.microsoft.com/office/drawing/2014/main" id="{157CA2EE-252F-B2C6-2564-F1EB7FF495F5}"/>
              </a:ext>
            </a:extLst>
          </p:cNvPr>
          <p:cNvPicPr>
            <a:picLocks noGrp="1" noChangeAspect="1"/>
          </p:cNvPicPr>
          <p:nvPr>
            <p:ph idx="1"/>
          </p:nvPr>
        </p:nvPicPr>
        <p:blipFill>
          <a:blip r:embed="rId2"/>
          <a:stretch>
            <a:fillRect/>
          </a:stretch>
        </p:blipFill>
        <p:spPr>
          <a:xfrm>
            <a:off x="2318657" y="1023936"/>
            <a:ext cx="6992603" cy="5618417"/>
          </a:xfrm>
        </p:spPr>
      </p:pic>
      <p:sp>
        <p:nvSpPr>
          <p:cNvPr id="4" name="日期占位符 3">
            <a:extLst>
              <a:ext uri="{FF2B5EF4-FFF2-40B4-BE49-F238E27FC236}">
                <a16:creationId xmlns:a16="http://schemas.microsoft.com/office/drawing/2014/main" id="{AF5002FD-9938-D102-A477-51C4B9EB3AAE}"/>
              </a:ext>
            </a:extLst>
          </p:cNvPr>
          <p:cNvSpPr>
            <a:spLocks noGrp="1"/>
          </p:cNvSpPr>
          <p:nvPr>
            <p:ph type="dt" sz="half" idx="10"/>
          </p:nvPr>
        </p:nvSpPr>
        <p:spPr/>
        <p:txBody>
          <a:bodyPr/>
          <a:lstStyle/>
          <a:p>
            <a:r>
              <a:rPr lang="en-US" altLang="zh-CN"/>
              <a:t>2023/1/30</a:t>
            </a:r>
            <a:endParaRPr lang="en-US" dirty="0"/>
          </a:p>
        </p:txBody>
      </p:sp>
      <p:sp>
        <p:nvSpPr>
          <p:cNvPr id="5" name="灯片编号占位符 4">
            <a:extLst>
              <a:ext uri="{FF2B5EF4-FFF2-40B4-BE49-F238E27FC236}">
                <a16:creationId xmlns:a16="http://schemas.microsoft.com/office/drawing/2014/main" id="{700F4E44-0826-E47A-7CD6-A8333115BCA4}"/>
              </a:ext>
            </a:extLst>
          </p:cNvPr>
          <p:cNvSpPr>
            <a:spLocks noGrp="1"/>
          </p:cNvSpPr>
          <p:nvPr>
            <p:ph type="sldNum" sz="quarter" idx="12"/>
          </p:nvPr>
        </p:nvSpPr>
        <p:spPr/>
        <p:txBody>
          <a:bodyPr/>
          <a:lstStyle/>
          <a:p>
            <a:fld id="{03C3F5E1-8BEB-46F8-B0C6-3051342B5E98}" type="slidenum">
              <a:rPr lang="en-US" smtClean="0"/>
              <a:pPr/>
              <a:t>21</a:t>
            </a:fld>
            <a:endParaRPr lang="en-US" dirty="0"/>
          </a:p>
        </p:txBody>
      </p:sp>
    </p:spTree>
    <p:extLst>
      <p:ext uri="{BB962C8B-B14F-4D97-AF65-F5344CB8AC3E}">
        <p14:creationId xmlns:p14="http://schemas.microsoft.com/office/powerpoint/2010/main" val="42009066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039A85-5642-6367-4308-61D2B94238CA}"/>
              </a:ext>
            </a:extLst>
          </p:cNvPr>
          <p:cNvSpPr>
            <a:spLocks noGrp="1"/>
          </p:cNvSpPr>
          <p:nvPr>
            <p:ph type="title"/>
          </p:nvPr>
        </p:nvSpPr>
        <p:spPr/>
        <p:txBody>
          <a:bodyPr/>
          <a:lstStyle/>
          <a:p>
            <a:r>
              <a:rPr lang="zh-CN" altLang="en-US" dirty="0"/>
              <a:t>估计状态依存的货币政策效应</a:t>
            </a:r>
            <a:r>
              <a:rPr lang="en-US" altLang="zh-CN" dirty="0"/>
              <a:t>——</a:t>
            </a:r>
            <a:r>
              <a:rPr lang="zh-CN" altLang="en-US" dirty="0"/>
              <a:t>信贷周期</a:t>
            </a:r>
          </a:p>
        </p:txBody>
      </p:sp>
      <p:pic>
        <p:nvPicPr>
          <p:cNvPr id="7" name="内容占位符 6">
            <a:extLst>
              <a:ext uri="{FF2B5EF4-FFF2-40B4-BE49-F238E27FC236}">
                <a16:creationId xmlns:a16="http://schemas.microsoft.com/office/drawing/2014/main" id="{C5CC95E0-119A-4B84-EEA6-D8C9A2B6DB77}"/>
              </a:ext>
            </a:extLst>
          </p:cNvPr>
          <p:cNvPicPr>
            <a:picLocks noGrp="1" noChangeAspect="1"/>
          </p:cNvPicPr>
          <p:nvPr>
            <p:ph idx="1"/>
          </p:nvPr>
        </p:nvPicPr>
        <p:blipFill>
          <a:blip r:embed="rId2"/>
          <a:stretch>
            <a:fillRect/>
          </a:stretch>
        </p:blipFill>
        <p:spPr>
          <a:xfrm>
            <a:off x="2706137" y="1066375"/>
            <a:ext cx="6405206" cy="5505016"/>
          </a:xfrm>
        </p:spPr>
      </p:pic>
      <p:sp>
        <p:nvSpPr>
          <p:cNvPr id="4" name="日期占位符 3">
            <a:extLst>
              <a:ext uri="{FF2B5EF4-FFF2-40B4-BE49-F238E27FC236}">
                <a16:creationId xmlns:a16="http://schemas.microsoft.com/office/drawing/2014/main" id="{AD2CB34D-621D-4F0D-E012-B6D5C24D34FC}"/>
              </a:ext>
            </a:extLst>
          </p:cNvPr>
          <p:cNvSpPr>
            <a:spLocks noGrp="1"/>
          </p:cNvSpPr>
          <p:nvPr>
            <p:ph type="dt" sz="half" idx="10"/>
          </p:nvPr>
        </p:nvSpPr>
        <p:spPr/>
        <p:txBody>
          <a:bodyPr/>
          <a:lstStyle/>
          <a:p>
            <a:r>
              <a:rPr lang="en-US" altLang="zh-CN"/>
              <a:t>2023/1/30</a:t>
            </a:r>
            <a:endParaRPr lang="en-US" dirty="0"/>
          </a:p>
        </p:txBody>
      </p:sp>
      <p:sp>
        <p:nvSpPr>
          <p:cNvPr id="5" name="灯片编号占位符 4">
            <a:extLst>
              <a:ext uri="{FF2B5EF4-FFF2-40B4-BE49-F238E27FC236}">
                <a16:creationId xmlns:a16="http://schemas.microsoft.com/office/drawing/2014/main" id="{FCEFBE5A-85EF-EF7A-A324-901C918BEBE2}"/>
              </a:ext>
            </a:extLst>
          </p:cNvPr>
          <p:cNvSpPr>
            <a:spLocks noGrp="1"/>
          </p:cNvSpPr>
          <p:nvPr>
            <p:ph type="sldNum" sz="quarter" idx="12"/>
          </p:nvPr>
        </p:nvSpPr>
        <p:spPr/>
        <p:txBody>
          <a:bodyPr/>
          <a:lstStyle/>
          <a:p>
            <a:fld id="{03C3F5E1-8BEB-46F8-B0C6-3051342B5E98}" type="slidenum">
              <a:rPr lang="en-US" smtClean="0"/>
              <a:pPr/>
              <a:t>22</a:t>
            </a:fld>
            <a:endParaRPr lang="en-US" dirty="0"/>
          </a:p>
        </p:txBody>
      </p:sp>
    </p:spTree>
    <p:extLst>
      <p:ext uri="{BB962C8B-B14F-4D97-AF65-F5344CB8AC3E}">
        <p14:creationId xmlns:p14="http://schemas.microsoft.com/office/powerpoint/2010/main" val="3361018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7AF5EF-15B9-D58C-76AC-9E5A360DBA28}"/>
              </a:ext>
            </a:extLst>
          </p:cNvPr>
          <p:cNvSpPr>
            <a:spLocks noGrp="1"/>
          </p:cNvSpPr>
          <p:nvPr>
            <p:ph type="title"/>
          </p:nvPr>
        </p:nvSpPr>
        <p:spPr/>
        <p:txBody>
          <a:bodyPr/>
          <a:lstStyle/>
          <a:p>
            <a:r>
              <a:rPr lang="zh-CN" altLang="en-US" dirty="0"/>
              <a:t>估计状态依存的货币政策效应</a:t>
            </a:r>
            <a:r>
              <a:rPr lang="en-US" altLang="zh-CN" dirty="0"/>
              <a:t>——</a:t>
            </a:r>
            <a:r>
              <a:rPr lang="zh-CN" altLang="en-US" dirty="0"/>
              <a:t>利率周期</a:t>
            </a:r>
          </a:p>
        </p:txBody>
      </p:sp>
      <p:pic>
        <p:nvPicPr>
          <p:cNvPr id="7" name="内容占位符 6">
            <a:extLst>
              <a:ext uri="{FF2B5EF4-FFF2-40B4-BE49-F238E27FC236}">
                <a16:creationId xmlns:a16="http://schemas.microsoft.com/office/drawing/2014/main" id="{CF1F4A36-4F48-7FA6-FEE0-E195C44AE844}"/>
              </a:ext>
            </a:extLst>
          </p:cNvPr>
          <p:cNvPicPr>
            <a:picLocks noGrp="1" noChangeAspect="1"/>
          </p:cNvPicPr>
          <p:nvPr>
            <p:ph idx="1"/>
          </p:nvPr>
        </p:nvPicPr>
        <p:blipFill>
          <a:blip r:embed="rId3"/>
          <a:stretch>
            <a:fillRect/>
          </a:stretch>
        </p:blipFill>
        <p:spPr>
          <a:xfrm>
            <a:off x="2520800" y="1094669"/>
            <a:ext cx="6503457" cy="5538427"/>
          </a:xfrm>
        </p:spPr>
      </p:pic>
      <p:sp>
        <p:nvSpPr>
          <p:cNvPr id="4" name="日期占位符 3">
            <a:extLst>
              <a:ext uri="{FF2B5EF4-FFF2-40B4-BE49-F238E27FC236}">
                <a16:creationId xmlns:a16="http://schemas.microsoft.com/office/drawing/2014/main" id="{C2459D58-A455-56A6-6D67-870994A8883E}"/>
              </a:ext>
            </a:extLst>
          </p:cNvPr>
          <p:cNvSpPr>
            <a:spLocks noGrp="1"/>
          </p:cNvSpPr>
          <p:nvPr>
            <p:ph type="dt" sz="half" idx="10"/>
          </p:nvPr>
        </p:nvSpPr>
        <p:spPr/>
        <p:txBody>
          <a:bodyPr/>
          <a:lstStyle/>
          <a:p>
            <a:r>
              <a:rPr lang="en-US" altLang="zh-CN"/>
              <a:t>2023/1/30</a:t>
            </a:r>
            <a:endParaRPr lang="en-US" dirty="0"/>
          </a:p>
        </p:txBody>
      </p:sp>
      <p:sp>
        <p:nvSpPr>
          <p:cNvPr id="5" name="灯片编号占位符 4">
            <a:extLst>
              <a:ext uri="{FF2B5EF4-FFF2-40B4-BE49-F238E27FC236}">
                <a16:creationId xmlns:a16="http://schemas.microsoft.com/office/drawing/2014/main" id="{D01CC65A-6C82-5454-40DB-9D898B27E7A9}"/>
              </a:ext>
            </a:extLst>
          </p:cNvPr>
          <p:cNvSpPr>
            <a:spLocks noGrp="1"/>
          </p:cNvSpPr>
          <p:nvPr>
            <p:ph type="sldNum" sz="quarter" idx="12"/>
          </p:nvPr>
        </p:nvSpPr>
        <p:spPr/>
        <p:txBody>
          <a:bodyPr/>
          <a:lstStyle/>
          <a:p>
            <a:fld id="{03C3F5E1-8BEB-46F8-B0C6-3051342B5E98}" type="slidenum">
              <a:rPr lang="en-US" smtClean="0"/>
              <a:pPr/>
              <a:t>23</a:t>
            </a:fld>
            <a:endParaRPr lang="en-US" dirty="0"/>
          </a:p>
        </p:txBody>
      </p:sp>
    </p:spTree>
    <p:extLst>
      <p:ext uri="{BB962C8B-B14F-4D97-AF65-F5344CB8AC3E}">
        <p14:creationId xmlns:p14="http://schemas.microsoft.com/office/powerpoint/2010/main" val="29012961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26F964-BCEC-0EF8-FA39-3823A23C57A5}"/>
              </a:ext>
            </a:extLst>
          </p:cNvPr>
          <p:cNvSpPr>
            <a:spLocks noGrp="1"/>
          </p:cNvSpPr>
          <p:nvPr>
            <p:ph type="title"/>
          </p:nvPr>
        </p:nvSpPr>
        <p:spPr/>
        <p:txBody>
          <a:bodyPr/>
          <a:lstStyle/>
          <a:p>
            <a:r>
              <a:rPr lang="zh-CN" altLang="en-US" dirty="0"/>
              <a:t>例：状态依赖局部投影与货币政策冲击识别</a:t>
            </a:r>
          </a:p>
        </p:txBody>
      </p:sp>
      <p:sp>
        <p:nvSpPr>
          <p:cNvPr id="3" name="内容占位符 2">
            <a:extLst>
              <a:ext uri="{FF2B5EF4-FFF2-40B4-BE49-F238E27FC236}">
                <a16:creationId xmlns:a16="http://schemas.microsoft.com/office/drawing/2014/main" id="{911CF693-3299-C182-0064-097817C98AE2}"/>
              </a:ext>
            </a:extLst>
          </p:cNvPr>
          <p:cNvSpPr>
            <a:spLocks noGrp="1"/>
          </p:cNvSpPr>
          <p:nvPr>
            <p:ph idx="1"/>
          </p:nvPr>
        </p:nvSpPr>
        <p:spPr/>
        <p:txBody>
          <a:bodyPr>
            <a:normAutofit fontScale="70000" lnSpcReduction="20000"/>
          </a:bodyPr>
          <a:lstStyle/>
          <a:p>
            <a:r>
              <a:rPr lang="en-US" altLang="zh-CN" dirty="0"/>
              <a:t>Corporate leverage and monetary policy effectiveness in the euro area. Auer&amp;Bernardini&amp;Cecioni-2021</a:t>
            </a:r>
          </a:p>
          <a:p>
            <a:r>
              <a:rPr lang="zh-CN" altLang="en-US" dirty="0"/>
              <a:t>文章研究了欧元区制造业企业杠杆率与工业生产对货币政策冲击的敏感性之间的关系。金融加速器机制中企业的资产负债表头寸对于货币政策向实体传导中发挥着关键作用。但是企业考虑企业杠杆的异质性，哪些企业对于货币政策冲击最敏感在理论上是模糊的。一方面，高杠杆公司将在财务上受到更多的约束，边际上借入一个单位资金的成本更高，甚至是不可行的，面临货币政策冲击，这类企业会较少调整生产以应对冲击；另一方面，由于债务头寸高，货币政策对于企业净值的影响更大，从这个角度这类企业对于货币政策的敏感度应该更高。</a:t>
            </a:r>
            <a:endParaRPr lang="en-US" altLang="zh-CN" dirty="0"/>
          </a:p>
          <a:p>
            <a:r>
              <a:rPr lang="zh-CN" altLang="en-US" dirty="0"/>
              <a:t>研究结果显示负债更多的企业往往会更强烈地调整其生产，以应对货币政策冲击，这与金融加速器框架一致。这种正相关关系随着杠杆率的提高减弱，直到达到一个点，即额外的杠杆与货币政策敏感性下降相关。在短期内和衰退中这种抑制作用尤其强烈</a:t>
            </a:r>
            <a:r>
              <a:rPr lang="en-US" altLang="zh-CN" dirty="0"/>
              <a:t>;</a:t>
            </a:r>
            <a:r>
              <a:rPr lang="zh-CN" altLang="en-US" dirty="0"/>
              <a:t> 并且不存在非对称效应，即在扩张性与收缩性货币政策冲击下这种关系同样存在。</a:t>
            </a:r>
          </a:p>
        </p:txBody>
      </p:sp>
      <p:sp>
        <p:nvSpPr>
          <p:cNvPr id="4" name="日期占位符 3">
            <a:extLst>
              <a:ext uri="{FF2B5EF4-FFF2-40B4-BE49-F238E27FC236}">
                <a16:creationId xmlns:a16="http://schemas.microsoft.com/office/drawing/2014/main" id="{BAE25273-26B0-5366-9001-0BF56EA8C148}"/>
              </a:ext>
            </a:extLst>
          </p:cNvPr>
          <p:cNvSpPr>
            <a:spLocks noGrp="1"/>
          </p:cNvSpPr>
          <p:nvPr>
            <p:ph type="dt" sz="half" idx="10"/>
          </p:nvPr>
        </p:nvSpPr>
        <p:spPr/>
        <p:txBody>
          <a:bodyPr/>
          <a:lstStyle/>
          <a:p>
            <a:r>
              <a:rPr lang="en-US" altLang="zh-CN"/>
              <a:t>2023/1/30</a:t>
            </a:r>
            <a:endParaRPr lang="en-US" dirty="0"/>
          </a:p>
        </p:txBody>
      </p:sp>
      <p:sp>
        <p:nvSpPr>
          <p:cNvPr id="5" name="灯片编号占位符 4">
            <a:extLst>
              <a:ext uri="{FF2B5EF4-FFF2-40B4-BE49-F238E27FC236}">
                <a16:creationId xmlns:a16="http://schemas.microsoft.com/office/drawing/2014/main" id="{15E694CA-E6C4-A67D-EA18-D40B9241A97F}"/>
              </a:ext>
            </a:extLst>
          </p:cNvPr>
          <p:cNvSpPr>
            <a:spLocks noGrp="1"/>
          </p:cNvSpPr>
          <p:nvPr>
            <p:ph type="sldNum" sz="quarter" idx="12"/>
          </p:nvPr>
        </p:nvSpPr>
        <p:spPr/>
        <p:txBody>
          <a:bodyPr/>
          <a:lstStyle/>
          <a:p>
            <a:fld id="{03C3F5E1-8BEB-46F8-B0C6-3051342B5E98}" type="slidenum">
              <a:rPr lang="en-US" smtClean="0"/>
              <a:pPr/>
              <a:t>24</a:t>
            </a:fld>
            <a:endParaRPr lang="en-US" dirty="0"/>
          </a:p>
        </p:txBody>
      </p:sp>
    </p:spTree>
    <p:extLst>
      <p:ext uri="{BB962C8B-B14F-4D97-AF65-F5344CB8AC3E}">
        <p14:creationId xmlns:p14="http://schemas.microsoft.com/office/powerpoint/2010/main" val="17319727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69087F-655F-CB76-5144-A58EC8FE1D7A}"/>
              </a:ext>
            </a:extLst>
          </p:cNvPr>
          <p:cNvSpPr>
            <a:spLocks noGrp="1"/>
          </p:cNvSpPr>
          <p:nvPr>
            <p:ph type="title"/>
          </p:nvPr>
        </p:nvSpPr>
        <p:spPr/>
        <p:txBody>
          <a:bodyPr/>
          <a:lstStyle/>
          <a:p>
            <a:r>
              <a:rPr lang="zh-CN" altLang="en-US" dirty="0"/>
              <a:t>数据</a:t>
            </a:r>
          </a:p>
        </p:txBody>
      </p:sp>
      <p:sp>
        <p:nvSpPr>
          <p:cNvPr id="3" name="内容占位符 2">
            <a:extLst>
              <a:ext uri="{FF2B5EF4-FFF2-40B4-BE49-F238E27FC236}">
                <a16:creationId xmlns:a16="http://schemas.microsoft.com/office/drawing/2014/main" id="{40497506-9D49-0540-1C51-A6A24CB508D4}"/>
              </a:ext>
            </a:extLst>
          </p:cNvPr>
          <p:cNvSpPr>
            <a:spLocks noGrp="1"/>
          </p:cNvSpPr>
          <p:nvPr>
            <p:ph idx="1"/>
          </p:nvPr>
        </p:nvSpPr>
        <p:spPr/>
        <p:txBody>
          <a:bodyPr/>
          <a:lstStyle/>
          <a:p>
            <a:r>
              <a:rPr lang="zh-CN" altLang="en-US" dirty="0"/>
              <a:t>样本是覆盖</a:t>
            </a:r>
            <a:r>
              <a:rPr lang="en-US" altLang="zh-CN" dirty="0"/>
              <a:t>7</a:t>
            </a:r>
            <a:r>
              <a:rPr lang="zh-CN" altLang="en-US" dirty="0"/>
              <a:t>个欧元区国家（奥地利、比利时、法国、德国、意大利、葡萄牙和西班牙）</a:t>
            </a:r>
            <a:r>
              <a:rPr lang="en-US" altLang="zh-CN" dirty="0"/>
              <a:t>22</a:t>
            </a:r>
            <a:r>
              <a:rPr lang="zh-CN" altLang="en-US" dirty="0"/>
              <a:t>个制造业的面板数据。</a:t>
            </a:r>
            <a:endParaRPr lang="en-US" altLang="zh-CN" dirty="0"/>
          </a:p>
          <a:p>
            <a:r>
              <a:rPr lang="zh-CN" altLang="en-US" dirty="0"/>
              <a:t>响应变量是经过季节调整和工作日调整的工业生产指数，时间是</a:t>
            </a:r>
            <a:r>
              <a:rPr lang="en-US" altLang="zh-CN" dirty="0"/>
              <a:t>2001</a:t>
            </a:r>
            <a:r>
              <a:rPr lang="zh-CN" altLang="en-US" dirty="0"/>
              <a:t>年</a:t>
            </a:r>
            <a:r>
              <a:rPr lang="en-US" altLang="zh-CN" dirty="0"/>
              <a:t>1</a:t>
            </a:r>
            <a:r>
              <a:rPr lang="zh-CN" altLang="en-US" dirty="0"/>
              <a:t>月至</a:t>
            </a:r>
            <a:r>
              <a:rPr lang="en-US" altLang="zh-CN" dirty="0"/>
              <a:t>2018</a:t>
            </a:r>
            <a:r>
              <a:rPr lang="zh-CN" altLang="en-US" dirty="0"/>
              <a:t>年</a:t>
            </a:r>
            <a:r>
              <a:rPr lang="en-US" altLang="zh-CN" dirty="0"/>
              <a:t>12</a:t>
            </a:r>
            <a:r>
              <a:rPr lang="zh-CN" altLang="en-US" dirty="0"/>
              <a:t>月的月频数据，来自欧盟统计局。</a:t>
            </a:r>
            <a:endParaRPr lang="en-US" altLang="zh-CN" dirty="0"/>
          </a:p>
          <a:p>
            <a:r>
              <a:rPr lang="zh-CN" altLang="en-US" dirty="0"/>
              <a:t>状态变量是企业杠杆（总负债</a:t>
            </a:r>
            <a:r>
              <a:rPr lang="en-US" altLang="zh-CN" dirty="0"/>
              <a:t>/</a:t>
            </a:r>
            <a:r>
              <a:rPr lang="zh-CN" altLang="en-US" dirty="0"/>
              <a:t>总资产），以年末账面价值衡量，年内线性插值扩充为月频，来自</a:t>
            </a:r>
            <a:r>
              <a:rPr lang="en-US" altLang="zh-CN" dirty="0"/>
              <a:t>BACH</a:t>
            </a:r>
            <a:r>
              <a:rPr lang="zh-CN" altLang="en-US" dirty="0"/>
              <a:t>数据库。</a:t>
            </a:r>
            <a:endParaRPr lang="en-US" altLang="zh-CN" dirty="0"/>
          </a:p>
          <a:p>
            <a:endParaRPr lang="en-US" altLang="zh-CN" dirty="0"/>
          </a:p>
          <a:p>
            <a:endParaRPr lang="zh-CN" altLang="en-US" dirty="0"/>
          </a:p>
        </p:txBody>
      </p:sp>
      <p:sp>
        <p:nvSpPr>
          <p:cNvPr id="4" name="日期占位符 3">
            <a:extLst>
              <a:ext uri="{FF2B5EF4-FFF2-40B4-BE49-F238E27FC236}">
                <a16:creationId xmlns:a16="http://schemas.microsoft.com/office/drawing/2014/main" id="{84B2D3CE-8A81-614C-7FEE-2E40932A591F}"/>
              </a:ext>
            </a:extLst>
          </p:cNvPr>
          <p:cNvSpPr>
            <a:spLocks noGrp="1"/>
          </p:cNvSpPr>
          <p:nvPr>
            <p:ph type="dt" sz="half" idx="10"/>
          </p:nvPr>
        </p:nvSpPr>
        <p:spPr/>
        <p:txBody>
          <a:bodyPr/>
          <a:lstStyle/>
          <a:p>
            <a:r>
              <a:rPr lang="en-US" altLang="zh-CN"/>
              <a:t>2023/1/30</a:t>
            </a:r>
            <a:endParaRPr lang="en-US" dirty="0"/>
          </a:p>
        </p:txBody>
      </p:sp>
      <p:sp>
        <p:nvSpPr>
          <p:cNvPr id="5" name="灯片编号占位符 4">
            <a:extLst>
              <a:ext uri="{FF2B5EF4-FFF2-40B4-BE49-F238E27FC236}">
                <a16:creationId xmlns:a16="http://schemas.microsoft.com/office/drawing/2014/main" id="{D688DB71-AA36-F9FF-5651-31C4A4C21D3C}"/>
              </a:ext>
            </a:extLst>
          </p:cNvPr>
          <p:cNvSpPr>
            <a:spLocks noGrp="1"/>
          </p:cNvSpPr>
          <p:nvPr>
            <p:ph type="sldNum" sz="quarter" idx="12"/>
          </p:nvPr>
        </p:nvSpPr>
        <p:spPr/>
        <p:txBody>
          <a:bodyPr/>
          <a:lstStyle/>
          <a:p>
            <a:fld id="{03C3F5E1-8BEB-46F8-B0C6-3051342B5E98}" type="slidenum">
              <a:rPr lang="en-US" smtClean="0"/>
              <a:pPr/>
              <a:t>25</a:t>
            </a:fld>
            <a:endParaRPr lang="en-US" dirty="0"/>
          </a:p>
        </p:txBody>
      </p:sp>
    </p:spTree>
    <p:extLst>
      <p:ext uri="{BB962C8B-B14F-4D97-AF65-F5344CB8AC3E}">
        <p14:creationId xmlns:p14="http://schemas.microsoft.com/office/powerpoint/2010/main" val="3504897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D5EE0B-EC9F-37CB-6DFD-55F8B7D95F5B}"/>
              </a:ext>
            </a:extLst>
          </p:cNvPr>
          <p:cNvSpPr>
            <a:spLocks noGrp="1"/>
          </p:cNvSpPr>
          <p:nvPr>
            <p:ph type="title"/>
          </p:nvPr>
        </p:nvSpPr>
        <p:spPr/>
        <p:txBody>
          <a:bodyPr/>
          <a:lstStyle/>
          <a:p>
            <a:r>
              <a:rPr lang="zh-CN" altLang="en-US" dirty="0"/>
              <a:t>识别方式：高频的货币政策冲击</a:t>
            </a:r>
          </a:p>
        </p:txBody>
      </p:sp>
      <p:sp>
        <p:nvSpPr>
          <p:cNvPr id="3" name="内容占位符 2">
            <a:extLst>
              <a:ext uri="{FF2B5EF4-FFF2-40B4-BE49-F238E27FC236}">
                <a16:creationId xmlns:a16="http://schemas.microsoft.com/office/drawing/2014/main" id="{2FED941F-8037-F721-0231-DAA923E09D57}"/>
              </a:ext>
            </a:extLst>
          </p:cNvPr>
          <p:cNvSpPr>
            <a:spLocks noGrp="1"/>
          </p:cNvSpPr>
          <p:nvPr>
            <p:ph idx="1"/>
          </p:nvPr>
        </p:nvSpPr>
        <p:spPr/>
        <p:txBody>
          <a:bodyPr>
            <a:normAutofit lnSpcReduction="10000"/>
          </a:bodyPr>
          <a:lstStyle/>
          <a:p>
            <a:r>
              <a:rPr lang="zh-CN" altLang="en-US" dirty="0"/>
              <a:t>货币政策冲击借用了 </a:t>
            </a:r>
            <a:r>
              <a:rPr lang="en-US" altLang="zh-CN" dirty="0" err="1"/>
              <a:t>Jarociński</a:t>
            </a:r>
            <a:r>
              <a:rPr lang="en-US" altLang="zh-CN" dirty="0"/>
              <a:t> </a:t>
            </a:r>
            <a:r>
              <a:rPr lang="zh-CN" altLang="en-US" dirty="0"/>
              <a:t> </a:t>
            </a:r>
            <a:r>
              <a:rPr lang="en-US" altLang="zh-CN" dirty="0"/>
              <a:t>and</a:t>
            </a:r>
            <a:r>
              <a:rPr lang="zh-CN" altLang="en-US" dirty="0"/>
              <a:t> </a:t>
            </a:r>
            <a:r>
              <a:rPr lang="en-US" altLang="zh-CN" dirty="0"/>
              <a:t>Karadi (2020)</a:t>
            </a:r>
            <a:r>
              <a:rPr lang="zh-CN" altLang="en-US" dirty="0"/>
              <a:t>的货币政策冲击。</a:t>
            </a:r>
            <a:r>
              <a:rPr lang="nb-NO" altLang="zh-CN" dirty="0"/>
              <a:t>Gürkaynak et al. (2005) and Gertler and Karadi (2015).</a:t>
            </a:r>
            <a:endParaRPr lang="en-US" altLang="zh-CN" dirty="0"/>
          </a:p>
          <a:p>
            <a:r>
              <a:rPr lang="zh-CN" altLang="en-US" dirty="0"/>
              <a:t>第一步，作者将发布新闻声明和</a:t>
            </a:r>
            <a:r>
              <a:rPr lang="en-US" altLang="zh-CN" dirty="0"/>
              <a:t>60</a:t>
            </a:r>
            <a:r>
              <a:rPr lang="zh-CN" altLang="en-US" dirty="0"/>
              <a:t>分钟的新闻发布会视为货币政策事件。在这两种情况下，指定的窗口在事件发生前</a:t>
            </a:r>
            <a:r>
              <a:rPr lang="en-US" altLang="zh-CN" dirty="0"/>
              <a:t>10</a:t>
            </a:r>
            <a:r>
              <a:rPr lang="zh-CN" altLang="en-US" dirty="0"/>
              <a:t>分钟开始，在事件发生后</a:t>
            </a:r>
            <a:r>
              <a:rPr lang="en-US" altLang="zh-CN" dirty="0"/>
              <a:t>20</a:t>
            </a:r>
            <a:r>
              <a:rPr lang="zh-CN" altLang="en-US" dirty="0"/>
              <a:t>分钟结束。通过这两个窗口的</a:t>
            </a:r>
            <a:r>
              <a:rPr lang="en-US" altLang="zh-CN" dirty="0"/>
              <a:t>EONIA</a:t>
            </a:r>
            <a:r>
              <a:rPr lang="zh-CN" altLang="en-US" dirty="0"/>
              <a:t>掉期利率的变化中提取冲击。</a:t>
            </a:r>
            <a:endParaRPr lang="en-US" altLang="zh-CN" dirty="0"/>
          </a:p>
          <a:p>
            <a:r>
              <a:rPr lang="zh-CN" altLang="en-US" dirty="0"/>
              <a:t>第二步，为了保证是纯粹的货币政策冲击，而不是信息冲击，只选取利率变动与股票价格指数存在负联动时的公告冲击视为货币政策冲击。</a:t>
            </a:r>
          </a:p>
        </p:txBody>
      </p:sp>
      <p:sp>
        <p:nvSpPr>
          <p:cNvPr id="4" name="日期占位符 3">
            <a:extLst>
              <a:ext uri="{FF2B5EF4-FFF2-40B4-BE49-F238E27FC236}">
                <a16:creationId xmlns:a16="http://schemas.microsoft.com/office/drawing/2014/main" id="{9EA21D1B-5C64-A690-35C0-FE662BF8E3A5}"/>
              </a:ext>
            </a:extLst>
          </p:cNvPr>
          <p:cNvSpPr>
            <a:spLocks noGrp="1"/>
          </p:cNvSpPr>
          <p:nvPr>
            <p:ph type="dt" sz="half" idx="10"/>
          </p:nvPr>
        </p:nvSpPr>
        <p:spPr/>
        <p:txBody>
          <a:bodyPr/>
          <a:lstStyle/>
          <a:p>
            <a:r>
              <a:rPr lang="en-US" altLang="zh-CN"/>
              <a:t>2023/1/30</a:t>
            </a:r>
            <a:endParaRPr lang="en-US" dirty="0"/>
          </a:p>
        </p:txBody>
      </p:sp>
      <p:sp>
        <p:nvSpPr>
          <p:cNvPr id="5" name="灯片编号占位符 4">
            <a:extLst>
              <a:ext uri="{FF2B5EF4-FFF2-40B4-BE49-F238E27FC236}">
                <a16:creationId xmlns:a16="http://schemas.microsoft.com/office/drawing/2014/main" id="{9FBCEA8A-69AA-D904-B5C2-D8A3DF0B356C}"/>
              </a:ext>
            </a:extLst>
          </p:cNvPr>
          <p:cNvSpPr>
            <a:spLocks noGrp="1"/>
          </p:cNvSpPr>
          <p:nvPr>
            <p:ph type="sldNum" sz="quarter" idx="12"/>
          </p:nvPr>
        </p:nvSpPr>
        <p:spPr/>
        <p:txBody>
          <a:bodyPr/>
          <a:lstStyle/>
          <a:p>
            <a:fld id="{03C3F5E1-8BEB-46F8-B0C6-3051342B5E98}" type="slidenum">
              <a:rPr lang="en-US" smtClean="0"/>
              <a:pPr/>
              <a:t>26</a:t>
            </a:fld>
            <a:endParaRPr lang="en-US" dirty="0"/>
          </a:p>
        </p:txBody>
      </p:sp>
    </p:spTree>
    <p:extLst>
      <p:ext uri="{BB962C8B-B14F-4D97-AF65-F5344CB8AC3E}">
        <p14:creationId xmlns:p14="http://schemas.microsoft.com/office/powerpoint/2010/main" val="23204764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EBE4EF-7C48-AF2B-8940-090EEE837982}"/>
              </a:ext>
            </a:extLst>
          </p:cNvPr>
          <p:cNvSpPr>
            <a:spLocks noGrp="1"/>
          </p:cNvSpPr>
          <p:nvPr>
            <p:ph type="title"/>
          </p:nvPr>
        </p:nvSpPr>
        <p:spPr/>
        <p:txBody>
          <a:bodyPr/>
          <a:lstStyle/>
          <a:p>
            <a:r>
              <a:rPr lang="zh-CN" altLang="en-US" dirty="0"/>
              <a:t>标准化的货币政策冲击</a:t>
            </a:r>
          </a:p>
        </p:txBody>
      </p:sp>
      <p:pic>
        <p:nvPicPr>
          <p:cNvPr id="7" name="内容占位符 6">
            <a:extLst>
              <a:ext uri="{FF2B5EF4-FFF2-40B4-BE49-F238E27FC236}">
                <a16:creationId xmlns:a16="http://schemas.microsoft.com/office/drawing/2014/main" id="{DDD142A8-2F9E-75FA-E026-BAEB4F5F3F60}"/>
              </a:ext>
            </a:extLst>
          </p:cNvPr>
          <p:cNvPicPr>
            <a:picLocks noGrp="1" noChangeAspect="1"/>
          </p:cNvPicPr>
          <p:nvPr>
            <p:ph idx="1"/>
          </p:nvPr>
        </p:nvPicPr>
        <p:blipFill>
          <a:blip r:embed="rId2"/>
          <a:stretch>
            <a:fillRect/>
          </a:stretch>
        </p:blipFill>
        <p:spPr>
          <a:xfrm>
            <a:off x="1792353" y="1206500"/>
            <a:ext cx="8667619" cy="4662488"/>
          </a:xfrm>
        </p:spPr>
      </p:pic>
      <p:sp>
        <p:nvSpPr>
          <p:cNvPr id="4" name="日期占位符 3">
            <a:extLst>
              <a:ext uri="{FF2B5EF4-FFF2-40B4-BE49-F238E27FC236}">
                <a16:creationId xmlns:a16="http://schemas.microsoft.com/office/drawing/2014/main" id="{5B2EE54F-782D-8F98-EA3F-5C2103D514CA}"/>
              </a:ext>
            </a:extLst>
          </p:cNvPr>
          <p:cNvSpPr>
            <a:spLocks noGrp="1"/>
          </p:cNvSpPr>
          <p:nvPr>
            <p:ph type="dt" sz="half" idx="10"/>
          </p:nvPr>
        </p:nvSpPr>
        <p:spPr/>
        <p:txBody>
          <a:bodyPr/>
          <a:lstStyle/>
          <a:p>
            <a:r>
              <a:rPr lang="en-US" altLang="zh-CN"/>
              <a:t>2023/1/30</a:t>
            </a:r>
            <a:endParaRPr lang="en-US" dirty="0"/>
          </a:p>
        </p:txBody>
      </p:sp>
      <p:sp>
        <p:nvSpPr>
          <p:cNvPr id="5" name="灯片编号占位符 4">
            <a:extLst>
              <a:ext uri="{FF2B5EF4-FFF2-40B4-BE49-F238E27FC236}">
                <a16:creationId xmlns:a16="http://schemas.microsoft.com/office/drawing/2014/main" id="{58B23842-D118-FFC1-4EB2-F516442C673E}"/>
              </a:ext>
            </a:extLst>
          </p:cNvPr>
          <p:cNvSpPr>
            <a:spLocks noGrp="1"/>
          </p:cNvSpPr>
          <p:nvPr>
            <p:ph type="sldNum" sz="quarter" idx="12"/>
          </p:nvPr>
        </p:nvSpPr>
        <p:spPr/>
        <p:txBody>
          <a:bodyPr/>
          <a:lstStyle/>
          <a:p>
            <a:fld id="{03C3F5E1-8BEB-46F8-B0C6-3051342B5E98}" type="slidenum">
              <a:rPr lang="en-US" smtClean="0"/>
              <a:pPr/>
              <a:t>27</a:t>
            </a:fld>
            <a:endParaRPr lang="en-US" dirty="0"/>
          </a:p>
        </p:txBody>
      </p:sp>
    </p:spTree>
    <p:extLst>
      <p:ext uri="{BB962C8B-B14F-4D97-AF65-F5344CB8AC3E}">
        <p14:creationId xmlns:p14="http://schemas.microsoft.com/office/powerpoint/2010/main" val="13324678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896C88-0CFA-E912-26E2-4A7BDF85D10E}"/>
              </a:ext>
            </a:extLst>
          </p:cNvPr>
          <p:cNvSpPr>
            <a:spLocks noGrp="1"/>
          </p:cNvSpPr>
          <p:nvPr>
            <p:ph type="title"/>
          </p:nvPr>
        </p:nvSpPr>
        <p:spPr/>
        <p:txBody>
          <a:bodyPr/>
          <a:lstStyle/>
          <a:p>
            <a:r>
              <a:rPr lang="zh-CN" altLang="en-US" dirty="0"/>
              <a:t>多项式状态依赖局部投影法</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D75041C-9BA5-FE8E-6CF5-39A1E13AC248}"/>
                  </a:ext>
                </a:extLst>
              </p:cNvPr>
              <p:cNvSpPr>
                <a:spLocks noGrp="1"/>
              </p:cNvSpPr>
              <p:nvPr>
                <p:ph idx="1"/>
              </p:nvPr>
            </p:nvSpPr>
            <p:spPr/>
            <p:txBody>
              <a:bodyPr/>
              <a:lstStyle/>
              <a:p>
                <a:r>
                  <a:rPr lang="zh-CN" altLang="en-US" dirty="0"/>
                  <a:t>为了揭示理论分析中提到的产出与货币政策冲击敏感性随企业杠杆率的非线性关系，文章提出以下方程：</a:t>
                </a:r>
                <a:endParaRPr lang="en-US" altLang="zh-CN" dirty="0"/>
              </a:p>
              <a:p>
                <a:pPr marL="45720" indent="0">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acc>
                            <m:accPr>
                              <m:chr m:val="̃"/>
                              <m:ctrlPr>
                                <a:rPr lang="zh-CN" altLang="en-US" i="1" smtClean="0">
                                  <a:latin typeface="Cambria Math" panose="02040503050406030204" pitchFamily="18" charset="0"/>
                                </a:rPr>
                              </m:ctrlPr>
                            </m:accPr>
                            <m:e>
                              <m:r>
                                <a:rPr lang="en-US" altLang="zh-CN" b="0" i="1" smtClean="0">
                                  <a:latin typeface="Cambria Math" panose="02040503050406030204" pitchFamily="18" charset="0"/>
                                </a:rPr>
                                <m:t>𝑦</m:t>
                              </m:r>
                            </m:e>
                          </m:acc>
                        </m:e>
                        <m:sub>
                          <m:r>
                            <a:rPr lang="en-US" altLang="zh-CN" b="0" i="1" smtClean="0">
                              <a:latin typeface="Cambria Math" panose="02040503050406030204" pitchFamily="18" charset="0"/>
                            </a:rPr>
                            <m:t>𝑐</m:t>
                          </m:r>
                          <m:r>
                            <a:rPr lang="en-US" altLang="zh-CN" b="0" i="1" smtClean="0">
                              <a:latin typeface="Cambria Math" panose="02040503050406030204" pitchFamily="18" charset="0"/>
                            </a:rPr>
                            <m:t>,</m:t>
                          </m:r>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h</m:t>
                          </m:r>
                        </m:sub>
                      </m:sSub>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𝑗</m:t>
                          </m:r>
                          <m:r>
                            <a:rPr lang="en-US" altLang="zh-CN" b="0" i="1" smtClean="0">
                              <a:latin typeface="Cambria Math" panose="02040503050406030204" pitchFamily="18" charset="0"/>
                            </a:rPr>
                            <m:t>=0</m:t>
                          </m:r>
                        </m:sub>
                        <m:sup>
                          <m:r>
                            <a:rPr lang="en-US" altLang="zh-CN" b="0" i="1" smtClean="0">
                              <a:latin typeface="Cambria Math" panose="02040503050406030204" pitchFamily="18" charset="0"/>
                            </a:rPr>
                            <m:t>𝑘</m:t>
                          </m:r>
                        </m:sup>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𝑙</m:t>
                              </m:r>
                            </m:e>
                            <m:sub>
                              <m:r>
                                <a:rPr lang="en-US" altLang="zh-CN" b="0" i="1" smtClean="0">
                                  <a:latin typeface="Cambria Math" panose="02040503050406030204" pitchFamily="18" charset="0"/>
                                </a:rPr>
                                <m:t>𝑐</m:t>
                              </m:r>
                              <m:r>
                                <a:rPr lang="en-US" altLang="zh-CN" b="0" i="1" smtClean="0">
                                  <a:latin typeface="Cambria Math" panose="02040503050406030204" pitchFamily="18" charset="0"/>
                                </a:rPr>
                                <m:t>,</m:t>
                              </m:r>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−12</m:t>
                              </m:r>
                            </m:sub>
                            <m:sup>
                              <m:r>
                                <a:rPr lang="en-US" altLang="zh-CN" b="0" i="1" smtClean="0">
                                  <a:latin typeface="Cambria Math" panose="02040503050406030204" pitchFamily="18" charset="0"/>
                                </a:rPr>
                                <m:t>𝑗</m:t>
                              </m:r>
                            </m:sup>
                          </m:sSubSup>
                        </m:e>
                      </m:nary>
                      <m:d>
                        <m:dPr>
                          <m:begChr m:val="["/>
                          <m:endChr m:val="]"/>
                          <m:ctrlPr>
                            <a:rPr lang="en-US" altLang="zh-CN" b="0" i="1" smtClean="0">
                              <a:latin typeface="Cambria Math" panose="02040503050406030204" pitchFamily="18" charset="0"/>
                            </a:rPr>
                          </m:ctrlPr>
                        </m:dPr>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𝛼</m:t>
                              </m:r>
                            </m:e>
                            <m:sub>
                              <m:r>
                                <a:rPr lang="en-US" altLang="zh-CN" b="0" i="1" smtClean="0">
                                  <a:latin typeface="Cambria Math" panose="02040503050406030204" pitchFamily="18" charset="0"/>
                                </a:rPr>
                                <m:t>𝑗</m:t>
                              </m:r>
                            </m:sub>
                            <m:sup>
                              <m:r>
                                <a:rPr lang="en-US" altLang="zh-CN" b="0" i="1" smtClean="0">
                                  <a:latin typeface="Cambria Math" panose="02040503050406030204" pitchFamily="18" charset="0"/>
                                </a:rPr>
                                <m:t>h</m:t>
                              </m:r>
                            </m:sup>
                          </m:sSubSup>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𝛽</m:t>
                              </m:r>
                            </m:e>
                            <m:sub>
                              <m:r>
                                <a:rPr lang="en-US" altLang="zh-CN" b="0" i="1" smtClean="0">
                                  <a:latin typeface="Cambria Math" panose="02040503050406030204" pitchFamily="18" charset="0"/>
                                </a:rPr>
                                <m:t>𝑗</m:t>
                              </m:r>
                            </m:sub>
                            <m:sup>
                              <m:r>
                                <a:rPr lang="en-US" altLang="zh-CN" b="0" i="1" smtClean="0">
                                  <a:latin typeface="Cambria Math" panose="02040503050406030204" pitchFamily="18" charset="0"/>
                                </a:rPr>
                                <m:t>h</m:t>
                              </m:r>
                            </m:sup>
                          </m:sSub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𝜀</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m:rPr>
                                  <m:sty m:val="p"/>
                                </m:rPr>
                                <a:rPr lang="en-US" altLang="zh-CN" b="0" i="0" smtClean="0">
                                  <a:latin typeface="Cambria Math" panose="02040503050406030204" pitchFamily="18" charset="0"/>
                                </a:rPr>
                                <m:t>Θ</m:t>
                              </m:r>
                            </m:e>
                            <m:sub>
                              <m:r>
                                <a:rPr lang="en-US" altLang="zh-CN" b="0" i="1" smtClean="0">
                                  <a:latin typeface="Cambria Math" panose="02040503050406030204" pitchFamily="18" charset="0"/>
                                </a:rPr>
                                <m:t>𝑗</m:t>
                              </m:r>
                            </m:sub>
                            <m:sup>
                              <m:r>
                                <a:rPr lang="en-US" altLang="zh-CN" b="0" i="1" smtClean="0">
                                  <a:latin typeface="Cambria Math" panose="02040503050406030204" pitchFamily="18" charset="0"/>
                                </a:rPr>
                                <m:t>h</m:t>
                              </m:r>
                            </m:sup>
                          </m:sSub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𝐿</m:t>
                              </m:r>
                            </m:e>
                          </m:d>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𝑐</m:t>
                              </m:r>
                              <m:r>
                                <a:rPr lang="en-US" altLang="zh-CN" b="0" i="1" smtClean="0">
                                  <a:latin typeface="Cambria Math" panose="02040503050406030204" pitchFamily="18" charset="0"/>
                                </a:rPr>
                                <m:t>,</m:t>
                              </m:r>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e>
                      </m:d>
                    </m:oMath>
                    <m:oMath xmlns:m="http://schemas.openxmlformats.org/officeDocument/2006/math">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𝛼</m:t>
                          </m:r>
                        </m:e>
                        <m:sub>
                          <m:r>
                            <a:rPr lang="en-US" altLang="zh-CN" b="0" i="1" smtClean="0">
                              <a:latin typeface="Cambria Math" panose="02040503050406030204" pitchFamily="18" charset="0"/>
                            </a:rPr>
                            <m:t>𝑐</m:t>
                          </m:r>
                        </m:sub>
                        <m:sup>
                          <m:r>
                            <a:rPr lang="en-US" altLang="zh-CN" b="0" i="1" smtClean="0">
                              <a:latin typeface="Cambria Math" panose="02040503050406030204" pitchFamily="18" charset="0"/>
                            </a:rPr>
                            <m:t>h</m:t>
                          </m:r>
                        </m:sup>
                      </m:sSubSup>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𝛼</m:t>
                          </m:r>
                        </m:e>
                        <m:sub>
                          <m:r>
                            <a:rPr lang="en-US" altLang="zh-CN" b="0" i="1" smtClean="0">
                              <a:latin typeface="Cambria Math" panose="02040503050406030204" pitchFamily="18" charset="0"/>
                            </a:rPr>
                            <m:t>𝑠</m:t>
                          </m:r>
                        </m:sub>
                        <m:sup>
                          <m:r>
                            <a:rPr lang="en-US" altLang="zh-CN" b="0" i="1" smtClean="0">
                              <a:latin typeface="Cambria Math" panose="02040503050406030204" pitchFamily="18" charset="0"/>
                            </a:rPr>
                            <m:t>h</m:t>
                          </m:r>
                        </m:sup>
                      </m:sSubSup>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𝛼</m:t>
                          </m:r>
                        </m:e>
                        <m:sub>
                          <m:r>
                            <a:rPr lang="en-US" altLang="zh-CN" b="0" i="1" smtClean="0">
                              <a:latin typeface="Cambria Math" panose="02040503050406030204" pitchFamily="18" charset="0"/>
                            </a:rPr>
                            <m:t>𝑡</m:t>
                          </m:r>
                        </m:sub>
                        <m:sup>
                          <m:r>
                            <a:rPr lang="en-US" altLang="zh-CN" b="0" i="1" smtClean="0">
                              <a:latin typeface="Cambria Math" panose="02040503050406030204" pitchFamily="18" charset="0"/>
                            </a:rPr>
                            <m:t>h</m:t>
                          </m:r>
                        </m:sup>
                      </m:sSubSup>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𝑢</m:t>
                          </m:r>
                        </m:e>
                        <m:sub>
                          <m:r>
                            <a:rPr lang="en-US" altLang="zh-CN" b="0" i="1" smtClean="0">
                              <a:latin typeface="Cambria Math" panose="02040503050406030204" pitchFamily="18" charset="0"/>
                            </a:rPr>
                            <m:t>𝑐</m:t>
                          </m:r>
                          <m:r>
                            <a:rPr lang="en-US" altLang="zh-CN" b="0" i="1" smtClean="0">
                              <a:latin typeface="Cambria Math" panose="02040503050406030204" pitchFamily="18" charset="0"/>
                            </a:rPr>
                            <m:t>,</m:t>
                          </m:r>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h</m:t>
                          </m:r>
                        </m:sub>
                        <m:sup>
                          <m:r>
                            <a:rPr lang="en-US" altLang="zh-CN" b="0" i="1" smtClean="0">
                              <a:latin typeface="Cambria Math" panose="02040503050406030204" pitchFamily="18" charset="0"/>
                            </a:rPr>
                            <m:t>h</m:t>
                          </m:r>
                        </m:sup>
                      </m:sSubSup>
                    </m:oMath>
                  </m:oMathPara>
                </a14:m>
                <a:endParaRPr lang="en-US" altLang="zh-CN" dirty="0"/>
              </a:p>
              <a:p>
                <a:pPr marL="45720" indent="0">
                  <a:buNone/>
                </a:pPr>
                <a:r>
                  <a:rPr lang="zh-CN" altLang="en-US" dirty="0"/>
                  <a:t>其中，</a:t>
                </a:r>
                <a14:m>
                  <m:oMath xmlns:m="http://schemas.openxmlformats.org/officeDocument/2006/math">
                    <m:sSub>
                      <m:sSubPr>
                        <m:ctrlPr>
                          <a:rPr lang="en-US" altLang="zh-CN" i="1">
                            <a:latin typeface="Cambria Math" panose="02040503050406030204" pitchFamily="18" charset="0"/>
                          </a:rPr>
                        </m:ctrlPr>
                      </m:sSubPr>
                      <m:e>
                        <m:acc>
                          <m:accPr>
                            <m:chr m:val="̃"/>
                            <m:ctrlPr>
                              <a:rPr lang="zh-CN" altLang="en-US" i="1">
                                <a:latin typeface="Cambria Math" panose="02040503050406030204" pitchFamily="18" charset="0"/>
                              </a:rPr>
                            </m:ctrlPr>
                          </m:accPr>
                          <m:e>
                            <m:r>
                              <a:rPr lang="en-US" altLang="zh-CN" i="1">
                                <a:latin typeface="Cambria Math" panose="02040503050406030204" pitchFamily="18" charset="0"/>
                              </a:rPr>
                              <m:t>𝑦</m:t>
                            </m:r>
                          </m:e>
                        </m:acc>
                      </m:e>
                      <m:sub>
                        <m:r>
                          <a:rPr lang="en-US" altLang="zh-CN" i="1">
                            <a:latin typeface="Cambria Math" panose="02040503050406030204" pitchFamily="18" charset="0"/>
                          </a:rPr>
                          <m:t>𝑐</m:t>
                        </m:r>
                        <m:r>
                          <a:rPr lang="en-US" altLang="zh-CN" i="1">
                            <a:latin typeface="Cambria Math" panose="02040503050406030204" pitchFamily="18" charset="0"/>
                          </a:rPr>
                          <m:t>,</m:t>
                        </m:r>
                        <m:r>
                          <a:rPr lang="en-US" altLang="zh-CN" i="1">
                            <a:latin typeface="Cambria Math" panose="02040503050406030204" pitchFamily="18" charset="0"/>
                          </a:rPr>
                          <m:t>𝑠</m:t>
                        </m:r>
                        <m:r>
                          <a:rPr lang="en-US" altLang="zh-CN" i="1">
                            <a:latin typeface="Cambria Math" panose="02040503050406030204" pitchFamily="18" charset="0"/>
                          </a:rPr>
                          <m:t>,</m:t>
                        </m:r>
                        <m:r>
                          <a:rPr lang="en-US" altLang="zh-CN" i="1">
                            <a:latin typeface="Cambria Math" panose="02040503050406030204" pitchFamily="18" charset="0"/>
                          </a:rPr>
                          <m:t>𝑡</m:t>
                        </m:r>
                        <m:r>
                          <a:rPr lang="en-US" altLang="zh-CN" i="1">
                            <a:latin typeface="Cambria Math" panose="02040503050406030204" pitchFamily="18" charset="0"/>
                          </a:rPr>
                          <m:t>+</m:t>
                        </m:r>
                        <m:r>
                          <a:rPr lang="en-US" altLang="zh-CN" i="1">
                            <a:latin typeface="Cambria Math" panose="02040503050406030204" pitchFamily="18" charset="0"/>
                          </a:rPr>
                          <m:t>h</m:t>
                        </m:r>
                      </m:sub>
                    </m:sSub>
                    <m:r>
                      <a:rPr lang="en-US" altLang="zh-CN" i="1" smtClean="0">
                        <a:latin typeface="Cambria Math" panose="02040503050406030204" pitchFamily="18" charset="0"/>
                      </a:rPr>
                      <m:t>=</m:t>
                    </m:r>
                    <m:nary>
                      <m:naryPr>
                        <m:chr m:val="∑"/>
                        <m:limLoc m:val="subSup"/>
                        <m:ctrlPr>
                          <a:rPr lang="en-US" altLang="zh-CN" i="1" smtClean="0">
                            <a:latin typeface="Cambria Math" panose="02040503050406030204" pitchFamily="18" charset="0"/>
                          </a:rPr>
                        </m:ctrlPr>
                      </m:naryPr>
                      <m:sub>
                        <m:r>
                          <m:rPr>
                            <m:brk m:alnAt="25"/>
                          </m:rPr>
                          <a:rPr lang="en-US" altLang="zh-CN" b="0" i="1" smtClean="0">
                            <a:latin typeface="Cambria Math" panose="02040503050406030204" pitchFamily="18" charset="0"/>
                          </a:rPr>
                          <m:t>𝑙</m:t>
                        </m:r>
                        <m:r>
                          <a:rPr lang="en-US" altLang="zh-CN" b="0" i="1" smtClean="0">
                            <a:latin typeface="Cambria Math" panose="02040503050406030204" pitchFamily="18" charset="0"/>
                          </a:rPr>
                          <m:t>=0</m:t>
                        </m:r>
                      </m:sub>
                      <m:sup>
                        <m:r>
                          <a:rPr lang="en-US" altLang="zh-CN" b="0" i="1" smtClean="0">
                            <a:latin typeface="Cambria Math" panose="02040503050406030204" pitchFamily="18" charset="0"/>
                          </a:rPr>
                          <m:t>h</m:t>
                        </m:r>
                      </m:sup>
                      <m:e>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𝑐</m:t>
                            </m:r>
                            <m:r>
                              <a:rPr lang="en-US" altLang="zh-CN" b="0" i="1" smtClean="0">
                                <a:latin typeface="Cambria Math" panose="02040503050406030204" pitchFamily="18" charset="0"/>
                              </a:rPr>
                              <m:t>,</m:t>
                            </m:r>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𝑙</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𝑐</m:t>
                            </m:r>
                            <m:r>
                              <a:rPr lang="en-US" altLang="zh-CN" b="0" i="1" smtClean="0">
                                <a:latin typeface="Cambria Math" panose="02040503050406030204" pitchFamily="18" charset="0"/>
                              </a:rPr>
                              <m:t>,</m:t>
                            </m:r>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e>
                    </m:nary>
                  </m:oMath>
                </a14:m>
                <a:r>
                  <a:rPr lang="zh-CN" altLang="en-US" dirty="0"/>
                  <a:t>，</a:t>
                </a:r>
                <a14:m>
                  <m:oMath xmlns:m="http://schemas.openxmlformats.org/officeDocument/2006/math">
                    <m:r>
                      <a:rPr lang="en-US" altLang="zh-CN" b="0" i="1" dirty="0" smtClean="0">
                        <a:latin typeface="Cambria Math" panose="02040503050406030204" pitchFamily="18" charset="0"/>
                      </a:rPr>
                      <m:t>𝑠</m:t>
                    </m:r>
                    <m:r>
                      <a:rPr lang="en-US" altLang="zh-CN" b="0" i="1" dirty="0" smtClean="0">
                        <a:latin typeface="Cambria Math" panose="02040503050406030204" pitchFamily="18" charset="0"/>
                      </a:rPr>
                      <m:t>, </m:t>
                    </m:r>
                    <m:r>
                      <a:rPr lang="en-US" altLang="zh-CN" b="0" i="1" dirty="0" smtClean="0">
                        <a:latin typeface="Cambria Math" panose="02040503050406030204" pitchFamily="18" charset="0"/>
                      </a:rPr>
                      <m:t>𝑐</m:t>
                    </m:r>
                  </m:oMath>
                </a14:m>
                <a:r>
                  <a:rPr lang="zh-CN" altLang="en-US" dirty="0"/>
                  <a:t>分别表示行业和国家，</a:t>
                </a:r>
                <a:r>
                  <a:rPr lang="en-US" altLang="zh-CN" dirty="0"/>
                  <a:t> </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𝛼</m:t>
                        </m:r>
                      </m:e>
                      <m:sub>
                        <m:r>
                          <a:rPr lang="en-US" altLang="zh-CN" i="1">
                            <a:latin typeface="Cambria Math" panose="02040503050406030204" pitchFamily="18" charset="0"/>
                          </a:rPr>
                          <m:t>𝑐</m:t>
                        </m:r>
                      </m:sub>
                      <m:sup>
                        <m:r>
                          <a:rPr lang="en-US" altLang="zh-CN" i="1">
                            <a:latin typeface="Cambria Math" panose="02040503050406030204" pitchFamily="18" charset="0"/>
                          </a:rPr>
                          <m:t>h</m:t>
                        </m:r>
                      </m:sup>
                    </m:sSubSup>
                    <m:r>
                      <a:rPr lang="zh-CN" altLang="en-US" i="1" smtClean="0">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𝛼</m:t>
                        </m:r>
                      </m:e>
                      <m:sub>
                        <m:r>
                          <a:rPr lang="en-US" altLang="zh-CN" i="1">
                            <a:latin typeface="Cambria Math" panose="02040503050406030204" pitchFamily="18" charset="0"/>
                          </a:rPr>
                          <m:t>𝑠</m:t>
                        </m:r>
                      </m:sub>
                      <m:sup>
                        <m:r>
                          <a:rPr lang="en-US" altLang="zh-CN" i="1">
                            <a:latin typeface="Cambria Math" panose="02040503050406030204" pitchFamily="18" charset="0"/>
                          </a:rPr>
                          <m:t>h</m:t>
                        </m:r>
                      </m:sup>
                    </m:sSubSup>
                    <m:r>
                      <a:rPr lang="zh-CN" altLang="en-US" i="1" smtClean="0">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𝛼</m:t>
                        </m:r>
                      </m:e>
                      <m:sub>
                        <m:r>
                          <a:rPr lang="en-US" altLang="zh-CN" i="1">
                            <a:latin typeface="Cambria Math" panose="02040503050406030204" pitchFamily="18" charset="0"/>
                          </a:rPr>
                          <m:t>𝑡</m:t>
                        </m:r>
                      </m:sub>
                      <m:sup>
                        <m:r>
                          <a:rPr lang="en-US" altLang="zh-CN" i="1">
                            <a:latin typeface="Cambria Math" panose="02040503050406030204" pitchFamily="18" charset="0"/>
                          </a:rPr>
                          <m:t>h</m:t>
                        </m:r>
                      </m:sup>
                    </m:sSubSup>
                  </m:oMath>
                </a14:m>
                <a:r>
                  <a:rPr lang="zh-CN" altLang="en-US" dirty="0"/>
                  <a:t>为</a:t>
                </a:r>
                <a:r>
                  <a:rPr lang="zh-CN" altLang="en-US"/>
                  <a:t>国家、行业、时间</a:t>
                </a:r>
                <a:r>
                  <a:rPr lang="zh-CN" altLang="en-US" dirty="0"/>
                  <a:t>固定效应。</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𝜀</m:t>
                        </m:r>
                      </m:e>
                      <m:sub>
                        <m:r>
                          <a:rPr lang="en-US" altLang="zh-CN" b="0" i="1" smtClean="0">
                            <a:latin typeface="Cambria Math" panose="02040503050406030204" pitchFamily="18" charset="0"/>
                          </a:rPr>
                          <m:t>𝑡</m:t>
                        </m:r>
                      </m:sub>
                    </m:sSub>
                  </m:oMath>
                </a14:m>
                <a:r>
                  <a:rPr lang="zh-CN" altLang="en-US" dirty="0"/>
                  <a:t>为标准后的货币政策冲击，一个正单位值对应一个标准差的扩张性冲击。</a:t>
                </a:r>
              </a:p>
            </p:txBody>
          </p:sp>
        </mc:Choice>
        <mc:Fallback xmlns="">
          <p:sp>
            <p:nvSpPr>
              <p:cNvPr id="3" name="内容占位符 2">
                <a:extLst>
                  <a:ext uri="{FF2B5EF4-FFF2-40B4-BE49-F238E27FC236}">
                    <a16:creationId xmlns:a16="http://schemas.microsoft.com/office/drawing/2014/main" id="{CD75041C-9BA5-FE8E-6CF5-39A1E13AC248}"/>
                  </a:ext>
                </a:extLst>
              </p:cNvPr>
              <p:cNvSpPr>
                <a:spLocks noGrp="1" noRot="1" noChangeAspect="1" noMove="1" noResize="1" noEditPoints="1" noAdjustHandles="1" noChangeArrowheads="1" noChangeShapeType="1" noTextEdit="1"/>
              </p:cNvSpPr>
              <p:nvPr>
                <p:ph idx="1"/>
              </p:nvPr>
            </p:nvSpPr>
            <p:spPr>
              <a:blipFill>
                <a:blip r:embed="rId2"/>
                <a:stretch>
                  <a:fillRect l="-1636" t="-1569" b="-915"/>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477F67FF-746B-8478-A332-F107213C09D7}"/>
              </a:ext>
            </a:extLst>
          </p:cNvPr>
          <p:cNvSpPr>
            <a:spLocks noGrp="1"/>
          </p:cNvSpPr>
          <p:nvPr>
            <p:ph type="dt" sz="half" idx="10"/>
          </p:nvPr>
        </p:nvSpPr>
        <p:spPr/>
        <p:txBody>
          <a:bodyPr/>
          <a:lstStyle/>
          <a:p>
            <a:r>
              <a:rPr lang="en-US" altLang="zh-CN"/>
              <a:t>2023/1/30</a:t>
            </a:r>
            <a:endParaRPr lang="en-US" dirty="0"/>
          </a:p>
        </p:txBody>
      </p:sp>
      <p:sp>
        <p:nvSpPr>
          <p:cNvPr id="5" name="灯片编号占位符 4">
            <a:extLst>
              <a:ext uri="{FF2B5EF4-FFF2-40B4-BE49-F238E27FC236}">
                <a16:creationId xmlns:a16="http://schemas.microsoft.com/office/drawing/2014/main" id="{EA114732-EABD-D0F4-0D43-8A77D87E0D0A}"/>
              </a:ext>
            </a:extLst>
          </p:cNvPr>
          <p:cNvSpPr>
            <a:spLocks noGrp="1"/>
          </p:cNvSpPr>
          <p:nvPr>
            <p:ph type="sldNum" sz="quarter" idx="12"/>
          </p:nvPr>
        </p:nvSpPr>
        <p:spPr/>
        <p:txBody>
          <a:bodyPr/>
          <a:lstStyle/>
          <a:p>
            <a:fld id="{03C3F5E1-8BEB-46F8-B0C6-3051342B5E98}" type="slidenum">
              <a:rPr lang="en-US" smtClean="0"/>
              <a:pPr/>
              <a:t>28</a:t>
            </a:fld>
            <a:endParaRPr lang="en-US" dirty="0"/>
          </a:p>
        </p:txBody>
      </p:sp>
    </p:spTree>
    <p:extLst>
      <p:ext uri="{BB962C8B-B14F-4D97-AF65-F5344CB8AC3E}">
        <p14:creationId xmlns:p14="http://schemas.microsoft.com/office/powerpoint/2010/main" val="25800267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16A689-CC5E-5A6C-85AF-FB1C720093FC}"/>
              </a:ext>
            </a:extLst>
          </p:cNvPr>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F4F3F51-6117-06A4-C305-535D77627D09}"/>
                  </a:ext>
                </a:extLst>
              </p:cNvPr>
              <p:cNvSpPr>
                <a:spLocks noGrp="1"/>
              </p:cNvSpPr>
              <p:nvPr>
                <p:ph idx="1"/>
              </p:nvPr>
            </p:nvSpPr>
            <p:spPr/>
            <p:txBody>
              <a:bodyPr/>
              <a:lstStyle/>
              <a:p>
                <a:r>
                  <a:rPr lang="zh-CN" altLang="en-US" dirty="0"/>
                  <a:t>定义</a:t>
                </a:r>
                <a14:m>
                  <m:oMath xmlns:m="http://schemas.openxmlformats.org/officeDocument/2006/math">
                    <m:r>
                      <a:rPr lang="en-US" altLang="zh-CN" i="1" dirty="0" smtClean="0">
                        <a:latin typeface="Cambria Math" panose="02040503050406030204" pitchFamily="18" charset="0"/>
                      </a:rPr>
                      <m:t>𝑘</m:t>
                    </m:r>
                    <m:r>
                      <a:rPr lang="en-US" altLang="zh-CN" i="1" dirty="0">
                        <a:latin typeface="Cambria Math" panose="02040503050406030204" pitchFamily="18" charset="0"/>
                      </a:rPr>
                      <m:t>=</m:t>
                    </m:r>
                    <m:r>
                      <a:rPr lang="en-US" altLang="zh-CN" i="1" dirty="0" smtClean="0">
                        <a:latin typeface="Cambria Math" panose="02040503050406030204" pitchFamily="18" charset="0"/>
                      </a:rPr>
                      <m:t>2</m:t>
                    </m:r>
                  </m:oMath>
                </a14:m>
                <a:r>
                  <a:rPr lang="zh-CN" altLang="en-US" dirty="0"/>
                  <a:t>，累积响应表示为：</a:t>
                </a:r>
                <a:endParaRPr lang="en-US" altLang="zh-CN" dirty="0"/>
              </a:p>
              <a:p>
                <a:pPr marL="45720" indent="0">
                  <a:buNone/>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𝜓</m:t>
                          </m:r>
                        </m:e>
                        <m:sup>
                          <m:r>
                            <a:rPr lang="en-US" altLang="zh-CN" b="0" i="1" smtClean="0">
                              <a:latin typeface="Cambria Math" panose="02040503050406030204" pitchFamily="18" charset="0"/>
                            </a:rPr>
                            <m:t>h</m:t>
                          </m:r>
                        </m:sup>
                      </m:sSup>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𝑙</m:t>
                          </m:r>
                        </m:e>
                      </m:d>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𝛽</m:t>
                          </m:r>
                        </m:e>
                        <m:sub>
                          <m:r>
                            <a:rPr lang="en-US" altLang="zh-CN" b="0" i="1" smtClean="0">
                              <a:latin typeface="Cambria Math" panose="02040503050406030204" pitchFamily="18" charset="0"/>
                            </a:rPr>
                            <m:t>0</m:t>
                          </m:r>
                        </m:sub>
                        <m:sup>
                          <m:r>
                            <a:rPr lang="en-US" altLang="zh-CN" b="0" i="1" smtClean="0">
                              <a:latin typeface="Cambria Math" panose="02040503050406030204" pitchFamily="18" charset="0"/>
                            </a:rPr>
                            <m:t>h</m:t>
                          </m:r>
                        </m:sup>
                      </m:sSubSup>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𝛽</m:t>
                          </m:r>
                        </m:e>
                        <m:sub>
                          <m:r>
                            <a:rPr lang="en-US" altLang="zh-CN" b="0" i="1" smtClean="0">
                              <a:latin typeface="Cambria Math" panose="02040503050406030204" pitchFamily="18" charset="0"/>
                            </a:rPr>
                            <m:t>1</m:t>
                          </m:r>
                        </m:sub>
                        <m:sup>
                          <m:r>
                            <a:rPr lang="en-US" altLang="zh-CN" b="0" i="1" smtClean="0">
                              <a:latin typeface="Cambria Math" panose="02040503050406030204" pitchFamily="18" charset="0"/>
                            </a:rPr>
                            <m:t>h</m:t>
                          </m:r>
                        </m:sup>
                      </m:sSubSup>
                      <m:r>
                        <a:rPr lang="en-US" altLang="zh-CN" b="0" i="1" smtClean="0">
                          <a:latin typeface="Cambria Math" panose="02040503050406030204" pitchFamily="18" charset="0"/>
                        </a:rPr>
                        <m:t>𝑙</m:t>
                      </m:r>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𝛽</m:t>
                          </m:r>
                        </m:e>
                        <m:sub>
                          <m:r>
                            <a:rPr lang="en-US" altLang="zh-CN" b="0" i="1" smtClean="0">
                              <a:latin typeface="Cambria Math" panose="02040503050406030204" pitchFamily="18" charset="0"/>
                            </a:rPr>
                            <m:t>2</m:t>
                          </m:r>
                        </m:sub>
                        <m:sup>
                          <m:r>
                            <a:rPr lang="en-US" altLang="zh-CN" b="0" i="1" smtClean="0">
                              <a:latin typeface="Cambria Math" panose="02040503050406030204" pitchFamily="18" charset="0"/>
                            </a:rPr>
                            <m:t>h</m:t>
                          </m:r>
                        </m:sup>
                      </m:sSubSup>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𝑙</m:t>
                          </m:r>
                        </m:e>
                        <m:sup>
                          <m:r>
                            <a:rPr lang="en-US" altLang="zh-CN" b="0" i="1" smtClean="0">
                              <a:latin typeface="Cambria Math" panose="02040503050406030204" pitchFamily="18" charset="0"/>
                            </a:rPr>
                            <m:t>2</m:t>
                          </m:r>
                        </m:sup>
                      </m:sSup>
                    </m:oMath>
                  </m:oMathPara>
                </a14:m>
                <a:endParaRPr lang="en-US" altLang="zh-CN" dirty="0"/>
              </a:p>
              <a:p>
                <a:pPr marL="45720" indent="0">
                  <a:buNone/>
                </a:pPr>
                <a:r>
                  <a:rPr lang="zh-CN" altLang="en-US" dirty="0"/>
                  <a:t>由于参数</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𝛼</m:t>
                        </m:r>
                      </m:e>
                      <m:sub>
                        <m:r>
                          <a:rPr lang="en-US" altLang="zh-CN" b="0" i="1" smtClean="0">
                            <a:latin typeface="Cambria Math" panose="02040503050406030204" pitchFamily="18" charset="0"/>
                          </a:rPr>
                          <m:t>0</m:t>
                        </m:r>
                      </m:sub>
                      <m:sup>
                        <m:r>
                          <a:rPr lang="en-US" altLang="zh-CN" b="0" i="1" smtClean="0">
                            <a:latin typeface="Cambria Math" panose="02040503050406030204" pitchFamily="18" charset="0"/>
                          </a:rPr>
                          <m:t>h</m:t>
                        </m:r>
                      </m:sup>
                    </m:sSubSup>
                    <m:r>
                      <a:rPr lang="en-US" altLang="zh-CN" b="0" i="1" smtClean="0">
                        <a:latin typeface="Cambria Math" panose="02040503050406030204" pitchFamily="18" charset="0"/>
                      </a:rPr>
                      <m:t>, </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𝛽</m:t>
                        </m:r>
                      </m:e>
                      <m:sub>
                        <m:r>
                          <a:rPr lang="en-US" altLang="zh-CN" b="0" i="1" smtClean="0">
                            <a:latin typeface="Cambria Math" panose="02040503050406030204" pitchFamily="18" charset="0"/>
                          </a:rPr>
                          <m:t>0</m:t>
                        </m:r>
                      </m:sub>
                      <m:sup>
                        <m:r>
                          <a:rPr lang="en-US" altLang="zh-CN" b="0" i="1" smtClean="0">
                            <a:latin typeface="Cambria Math" panose="02040503050406030204" pitchFamily="18" charset="0"/>
                          </a:rPr>
                          <m:t>h</m:t>
                        </m:r>
                      </m:sup>
                    </m:sSubSup>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𝜂</m:t>
                        </m:r>
                      </m:e>
                      <m:sub>
                        <m:r>
                          <a:rPr lang="en-US" altLang="zh-CN" b="0" i="1" smtClean="0">
                            <a:latin typeface="Cambria Math" panose="02040503050406030204" pitchFamily="18" charset="0"/>
                          </a:rPr>
                          <m:t>0</m:t>
                        </m:r>
                      </m:sub>
                      <m:sup>
                        <m:r>
                          <a:rPr lang="en-US" altLang="zh-CN" b="0" i="1" smtClean="0">
                            <a:latin typeface="Cambria Math" panose="02040503050406030204" pitchFamily="18" charset="0"/>
                          </a:rPr>
                          <m:t>h</m:t>
                        </m:r>
                      </m:sup>
                    </m:sSubSup>
                  </m:oMath>
                </a14:m>
                <a:r>
                  <a:rPr lang="zh-CN" altLang="en-US" dirty="0"/>
                  <a:t>在估计时被固定效应吸收，意味着我们需要估计过度敏感度：</a:t>
                </a:r>
                <a:endParaRPr lang="en-US" altLang="zh-CN" dirty="0"/>
              </a:p>
              <a:p>
                <a:pPr marL="4572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𝐸</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𝑆</m:t>
                          </m:r>
                        </m:e>
                        <m:sup>
                          <m:r>
                            <a:rPr lang="en-US" altLang="zh-CN" b="0" i="1" smtClean="0">
                              <a:latin typeface="Cambria Math" panose="02040503050406030204" pitchFamily="18" charset="0"/>
                            </a:rPr>
                            <m:t>h</m:t>
                          </m:r>
                        </m:sup>
                      </m:sSup>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𝑙</m:t>
                          </m:r>
                        </m:e>
                        <m:e>
                          <m:r>
                            <a:rPr lang="en-US" altLang="zh-CN" b="0" i="1" smtClean="0">
                              <a:latin typeface="Cambria Math" panose="02040503050406030204" pitchFamily="18" charset="0"/>
                            </a:rPr>
                            <m:t>𝜉</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𝜓</m:t>
                          </m:r>
                        </m:e>
                        <m:sup>
                          <m:r>
                            <a:rPr lang="en-US" altLang="zh-CN" b="0" i="1" smtClean="0">
                              <a:latin typeface="Cambria Math" panose="02040503050406030204" pitchFamily="18" charset="0"/>
                            </a:rPr>
                            <m:t>h</m:t>
                          </m:r>
                        </m:sup>
                      </m:sSup>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𝑙</m:t>
                          </m:r>
                          <m:r>
                            <a:rPr lang="en-US" altLang="zh-CN" b="0" i="1" smtClean="0">
                              <a:latin typeface="Cambria Math" panose="02040503050406030204" pitchFamily="18" charset="0"/>
                            </a:rPr>
                            <m:t>+</m:t>
                          </m:r>
                          <m:r>
                            <a:rPr lang="en-US" altLang="zh-CN" b="0" i="1" smtClean="0">
                              <a:latin typeface="Cambria Math" panose="02040503050406030204" pitchFamily="18" charset="0"/>
                            </a:rPr>
                            <m:t>𝜉</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𝜓</m:t>
                          </m:r>
                        </m:e>
                        <m:sup>
                          <m:r>
                            <a:rPr lang="en-US" altLang="zh-CN" b="0" i="1" smtClean="0">
                              <a:latin typeface="Cambria Math" panose="02040503050406030204" pitchFamily="18" charset="0"/>
                            </a:rPr>
                            <m:t>h</m:t>
                          </m:r>
                        </m:sup>
                      </m:sSup>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𝑙</m:t>
                          </m:r>
                        </m:e>
                      </m:d>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𝛽</m:t>
                          </m:r>
                        </m:e>
                        <m:sub>
                          <m:r>
                            <a:rPr lang="en-US" altLang="zh-CN" b="0" i="1" smtClean="0">
                              <a:latin typeface="Cambria Math" panose="02040503050406030204" pitchFamily="18" charset="0"/>
                            </a:rPr>
                            <m:t>1</m:t>
                          </m:r>
                        </m:sub>
                        <m:sup>
                          <m:r>
                            <a:rPr lang="en-US" altLang="zh-CN" b="0" i="1" smtClean="0">
                              <a:latin typeface="Cambria Math" panose="02040503050406030204" pitchFamily="18" charset="0"/>
                            </a:rPr>
                            <m:t>h</m:t>
                          </m:r>
                        </m:sup>
                      </m:sSubSup>
                      <m:r>
                        <a:rPr lang="en-US" altLang="zh-CN" b="0" i="1" smtClean="0">
                          <a:latin typeface="Cambria Math" panose="02040503050406030204" pitchFamily="18" charset="0"/>
                        </a:rPr>
                        <m:t>𝜉</m:t>
                      </m:r>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𝛽</m:t>
                          </m:r>
                        </m:e>
                        <m:sub>
                          <m:r>
                            <a:rPr lang="en-US" altLang="zh-CN" b="0" i="1" smtClean="0">
                              <a:latin typeface="Cambria Math" panose="02040503050406030204" pitchFamily="18" charset="0"/>
                            </a:rPr>
                            <m:t>2</m:t>
                          </m:r>
                        </m:sub>
                        <m:sup>
                          <m:r>
                            <a:rPr lang="en-US" altLang="zh-CN" b="0" i="1" smtClean="0">
                              <a:latin typeface="Cambria Math" panose="02040503050406030204" pitchFamily="18" charset="0"/>
                            </a:rPr>
                            <m:t>h</m:t>
                          </m:r>
                        </m:sup>
                      </m:sSub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𝜉</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+2</m:t>
                      </m:r>
                      <m:r>
                        <a:rPr lang="en-US" altLang="zh-CN" b="0" i="1" smtClean="0">
                          <a:latin typeface="Cambria Math" panose="02040503050406030204" pitchFamily="18" charset="0"/>
                        </a:rPr>
                        <m:t>𝑙</m:t>
                      </m:r>
                      <m:r>
                        <a:rPr lang="en-US" altLang="zh-CN" b="0" i="1" smtClean="0">
                          <a:latin typeface="Cambria Math" panose="02040503050406030204" pitchFamily="18" charset="0"/>
                        </a:rPr>
                        <m:t>𝜉</m:t>
                      </m:r>
                      <m:r>
                        <a:rPr lang="en-US" altLang="zh-CN" b="0" i="1" smtClean="0">
                          <a:latin typeface="Cambria Math" panose="02040503050406030204" pitchFamily="18" charset="0"/>
                        </a:rPr>
                        <m:t>)</m:t>
                      </m:r>
                    </m:oMath>
                  </m:oMathPara>
                </a14:m>
                <a:endParaRPr lang="en-US" altLang="zh-CN" dirty="0"/>
              </a:p>
              <a:p>
                <a:pPr marL="45720" indent="0">
                  <a:buNone/>
                </a:pPr>
                <a:endParaRPr lang="zh-CN" altLang="en-US" dirty="0"/>
              </a:p>
            </p:txBody>
          </p:sp>
        </mc:Choice>
        <mc:Fallback xmlns="">
          <p:sp>
            <p:nvSpPr>
              <p:cNvPr id="3" name="内容占位符 2">
                <a:extLst>
                  <a:ext uri="{FF2B5EF4-FFF2-40B4-BE49-F238E27FC236}">
                    <a16:creationId xmlns:a16="http://schemas.microsoft.com/office/drawing/2014/main" id="{EF4F3F51-6117-06A4-C305-535D77627D09}"/>
                  </a:ext>
                </a:extLst>
              </p:cNvPr>
              <p:cNvSpPr>
                <a:spLocks noGrp="1" noRot="1" noChangeAspect="1" noMove="1" noResize="1" noEditPoints="1" noAdjustHandles="1" noChangeArrowheads="1" noChangeShapeType="1" noTextEdit="1"/>
              </p:cNvSpPr>
              <p:nvPr>
                <p:ph idx="1"/>
              </p:nvPr>
            </p:nvSpPr>
            <p:spPr>
              <a:blipFill>
                <a:blip r:embed="rId2"/>
                <a:stretch>
                  <a:fillRect l="-1636" t="-1569" r="-2061"/>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38911FC3-4971-05EA-AA03-8432A6560B1F}"/>
              </a:ext>
            </a:extLst>
          </p:cNvPr>
          <p:cNvSpPr>
            <a:spLocks noGrp="1"/>
          </p:cNvSpPr>
          <p:nvPr>
            <p:ph type="dt" sz="half" idx="10"/>
          </p:nvPr>
        </p:nvSpPr>
        <p:spPr/>
        <p:txBody>
          <a:bodyPr/>
          <a:lstStyle/>
          <a:p>
            <a:r>
              <a:rPr lang="en-US" altLang="zh-CN"/>
              <a:t>2023/1/30</a:t>
            </a:r>
            <a:endParaRPr lang="en-US" dirty="0"/>
          </a:p>
        </p:txBody>
      </p:sp>
      <p:sp>
        <p:nvSpPr>
          <p:cNvPr id="5" name="灯片编号占位符 4">
            <a:extLst>
              <a:ext uri="{FF2B5EF4-FFF2-40B4-BE49-F238E27FC236}">
                <a16:creationId xmlns:a16="http://schemas.microsoft.com/office/drawing/2014/main" id="{6B4D7182-6983-CACC-D158-6F2AEB17E2D9}"/>
              </a:ext>
            </a:extLst>
          </p:cNvPr>
          <p:cNvSpPr>
            <a:spLocks noGrp="1"/>
          </p:cNvSpPr>
          <p:nvPr>
            <p:ph type="sldNum" sz="quarter" idx="12"/>
          </p:nvPr>
        </p:nvSpPr>
        <p:spPr/>
        <p:txBody>
          <a:bodyPr/>
          <a:lstStyle/>
          <a:p>
            <a:fld id="{03C3F5E1-8BEB-46F8-B0C6-3051342B5E98}" type="slidenum">
              <a:rPr lang="en-US" smtClean="0"/>
              <a:pPr/>
              <a:t>29</a:t>
            </a:fld>
            <a:endParaRPr lang="en-US" dirty="0"/>
          </a:p>
        </p:txBody>
      </p:sp>
    </p:spTree>
    <p:extLst>
      <p:ext uri="{BB962C8B-B14F-4D97-AF65-F5344CB8AC3E}">
        <p14:creationId xmlns:p14="http://schemas.microsoft.com/office/powerpoint/2010/main" val="2997966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3E959F-C406-05FC-C0AB-D9CB4C0F0469}"/>
              </a:ext>
            </a:extLst>
          </p:cNvPr>
          <p:cNvSpPr>
            <a:spLocks noGrp="1"/>
          </p:cNvSpPr>
          <p:nvPr>
            <p:ph type="title"/>
          </p:nvPr>
        </p:nvSpPr>
        <p:spPr/>
        <p:txBody>
          <a:bodyPr>
            <a:normAutofit fontScale="90000"/>
          </a:bodyPr>
          <a:lstStyle/>
          <a:p>
            <a:br>
              <a:rPr lang="en-US" altLang="zh-CN" dirty="0"/>
            </a:br>
            <a:br>
              <a:rPr lang="en-US" altLang="zh-CN" dirty="0"/>
            </a:br>
            <a:r>
              <a:rPr lang="zh-CN" altLang="en-US" dirty="0"/>
              <a:t>脉冲响应</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B33B610-6498-F8ED-A371-A03ECC8BA83D}"/>
                  </a:ext>
                </a:extLst>
              </p:cNvPr>
              <p:cNvSpPr>
                <a:spLocks noGrp="1"/>
              </p:cNvSpPr>
              <p:nvPr>
                <p:ph idx="1"/>
              </p:nvPr>
            </p:nvSpPr>
            <p:spPr/>
            <p:txBody>
              <a:bodyPr>
                <a:normAutofit fontScale="92500" lnSpcReduction="10000"/>
              </a:bodyPr>
              <a:lstStyle/>
              <a:p>
                <a:r>
                  <a:rPr lang="zh-CN" altLang="en-US" b="0" i="0" dirty="0">
                    <a:solidFill>
                      <a:srgbClr val="101214"/>
                    </a:solidFill>
                    <a:effectLst/>
                    <a:latin typeface="PingFang SC"/>
                  </a:rPr>
                  <a:t>实证宏观经济学中的一个经典问题</a:t>
                </a:r>
                <a:r>
                  <a:rPr lang="en-US" altLang="zh-CN" b="0" i="0" dirty="0">
                    <a:solidFill>
                      <a:srgbClr val="101214"/>
                    </a:solidFill>
                    <a:effectLst/>
                    <a:latin typeface="PingFang SC"/>
                  </a:rPr>
                  <a:t>:</a:t>
                </a:r>
                <a:r>
                  <a:rPr lang="zh-CN" altLang="en-US" b="0" i="0" dirty="0">
                    <a:solidFill>
                      <a:srgbClr val="101214"/>
                    </a:solidFill>
                    <a:effectLst/>
                    <a:latin typeface="PingFang SC"/>
                  </a:rPr>
                  <a:t>政策干预</a:t>
                </a:r>
                <a:r>
                  <a:rPr lang="zh-CN" altLang="en-US" dirty="0">
                    <a:solidFill>
                      <a:srgbClr val="101214"/>
                    </a:solidFill>
                    <a:latin typeface="PingFang SC"/>
                  </a:rPr>
                  <a:t>（</a:t>
                </a:r>
                <a:r>
                  <a:rPr lang="zh-CN" altLang="en-US" b="0" i="0" dirty="0">
                    <a:solidFill>
                      <a:srgbClr val="101214"/>
                    </a:solidFill>
                    <a:effectLst/>
                    <a:latin typeface="PingFang SC"/>
                  </a:rPr>
                  <a:t>加息、财政刺激）对利率、产出、通胀等宏观经济总量的影响是什么</a:t>
                </a:r>
                <a:r>
                  <a:rPr lang="zh-CN" altLang="en-US" dirty="0">
                    <a:solidFill>
                      <a:srgbClr val="101214"/>
                    </a:solidFill>
                    <a:latin typeface="PingFang SC"/>
                  </a:rPr>
                  <a:t>？</a:t>
                </a:r>
                <a:endParaRPr lang="en-US" altLang="zh-CN" dirty="0">
                  <a:solidFill>
                    <a:srgbClr val="101214"/>
                  </a:solidFill>
                  <a:latin typeface="PingFang SC"/>
                </a:endParaRPr>
              </a:p>
              <a:p>
                <a:r>
                  <a:rPr lang="zh-CN" altLang="en-US" dirty="0"/>
                  <a:t>用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𝑌</m:t>
                        </m:r>
                      </m:e>
                      <m:sub>
                        <m:r>
                          <a:rPr lang="en-US" altLang="zh-CN" b="0" i="1" smtClean="0">
                            <a:latin typeface="Cambria Math" panose="02040503050406030204" pitchFamily="18" charset="0"/>
                          </a:rPr>
                          <m:t>𝑡</m:t>
                        </m:r>
                      </m:sub>
                    </m:sSub>
                  </m:oMath>
                </a14:m>
                <a:r>
                  <a:rPr lang="zh-CN" altLang="en-US" dirty="0"/>
                  <a:t> 表示宏观变量，</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𝜀</m:t>
                        </m:r>
                      </m:e>
                      <m:sub>
                        <m:r>
                          <a:rPr lang="en-US" altLang="zh-CN" b="0" i="1" smtClean="0">
                            <a:latin typeface="Cambria Math" panose="02040503050406030204" pitchFamily="18" charset="0"/>
                          </a:rPr>
                          <m:t>𝑡</m:t>
                        </m:r>
                      </m:sub>
                      <m:sup>
                        <m:r>
                          <a:rPr lang="en-US" altLang="zh-CN" b="0" i="1" smtClean="0">
                            <a:latin typeface="Cambria Math" panose="02040503050406030204" pitchFamily="18" charset="0"/>
                          </a:rPr>
                          <m:t>𝑟</m:t>
                        </m:r>
                      </m:sup>
                    </m:sSubSup>
                  </m:oMath>
                </a14:m>
                <a:r>
                  <a:rPr lang="zh-CN" altLang="en-US" dirty="0"/>
                  <a:t> 表示未预期到的货币政策干预。我们关心货币政策冲击对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𝑌</m:t>
                        </m:r>
                      </m:e>
                      <m:sub>
                        <m:r>
                          <a:rPr lang="en-US" altLang="zh-CN" b="0" i="1" smtClean="0">
                            <a:latin typeface="Cambria Math" panose="02040503050406030204" pitchFamily="18" charset="0"/>
                          </a:rPr>
                          <m:t>𝑡</m:t>
                        </m:r>
                      </m:sub>
                    </m:sSub>
                  </m:oMath>
                </a14:m>
                <a:r>
                  <a:rPr lang="zh-CN" altLang="en-US" dirty="0"/>
                  <a:t> 的</a:t>
                </a:r>
                <a:r>
                  <a:rPr lang="zh-CN" altLang="en-US" b="1" dirty="0"/>
                  <a:t>动态因果效应</a:t>
                </a:r>
                <a:r>
                  <a:rPr lang="zh-CN" altLang="en-US" dirty="0"/>
                  <a:t>：</a:t>
                </a:r>
                <a:endParaRPr lang="en-US" altLang="zh-CN" dirty="0"/>
              </a:p>
              <a:p>
                <a:pPr marL="45720" indent="0">
                  <a:buNone/>
                </a:pPr>
                <a14:m>
                  <m:oMathPara xmlns:m="http://schemas.openxmlformats.org/officeDocument/2006/math">
                    <m:oMathParaPr>
                      <m:jc m:val="centerGroup"/>
                    </m:oMathParaPr>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𝑌</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h</m:t>
                              </m:r>
                            </m:sub>
                          </m:sSub>
                        </m:num>
                        <m:den>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𝜀</m:t>
                              </m:r>
                            </m:e>
                            <m:sub>
                              <m:r>
                                <a:rPr lang="en-US" altLang="zh-CN" b="0" i="1" smtClean="0">
                                  <a:latin typeface="Cambria Math" panose="02040503050406030204" pitchFamily="18" charset="0"/>
                                </a:rPr>
                                <m:t>𝑡</m:t>
                              </m:r>
                            </m:sub>
                            <m:sup>
                              <m:r>
                                <a:rPr lang="en-US" altLang="zh-CN" b="0" i="1" smtClean="0">
                                  <a:latin typeface="Cambria Math" panose="02040503050406030204" pitchFamily="18" charset="0"/>
                                </a:rPr>
                                <m:t>𝑟</m:t>
                              </m:r>
                            </m:sup>
                          </m:sSubSup>
                        </m:den>
                      </m:f>
                      <m:r>
                        <a:rPr lang="en-US" altLang="zh-CN" b="0" i="1" smtClean="0">
                          <a:latin typeface="Cambria Math" panose="02040503050406030204" pitchFamily="18" charset="0"/>
                        </a:rPr>
                        <m:t>, </m:t>
                      </m:r>
                      <m:r>
                        <a:rPr lang="en-US" altLang="zh-CN" b="0" i="1" smtClean="0">
                          <a:latin typeface="Cambria Math" panose="02040503050406030204" pitchFamily="18" charset="0"/>
                        </a:rPr>
                        <m:t>h</m:t>
                      </m:r>
                      <m:r>
                        <a:rPr lang="en-US" altLang="zh-CN" b="0" i="1" smtClean="0">
                          <a:latin typeface="Cambria Math" panose="02040503050406030204" pitchFamily="18" charset="0"/>
                        </a:rPr>
                        <m:t>=1,2,3,…</m:t>
                      </m:r>
                    </m:oMath>
                  </m:oMathPara>
                </a14:m>
                <a:endParaRPr lang="en-US" altLang="zh-CN" dirty="0"/>
              </a:p>
              <a:p>
                <a:pPr marL="45720" indent="0">
                  <a:buNone/>
                </a:pPr>
                <a:r>
                  <a:rPr lang="zh-CN" altLang="en-US" dirty="0"/>
                  <a:t>其中，偏导数使得其他政策干预保持不变。在宏观实证中，这个动态因果效应就是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𝑌</m:t>
                        </m:r>
                      </m:e>
                      <m:sub>
                        <m:r>
                          <a:rPr lang="en-US" altLang="zh-CN" b="0" i="1" smtClean="0">
                            <a:latin typeface="Cambria Math" panose="02040503050406030204" pitchFamily="18" charset="0"/>
                          </a:rPr>
                          <m:t>𝑡</m:t>
                        </m:r>
                      </m:sub>
                    </m:sSub>
                  </m:oMath>
                </a14:m>
                <a:r>
                  <a:rPr lang="zh-CN" altLang="en-US" dirty="0"/>
                  <a:t> 对冲击 </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𝜀</m:t>
                        </m:r>
                      </m:e>
                      <m:sub>
                        <m:r>
                          <a:rPr lang="en-US" altLang="zh-CN" b="0" i="1" smtClean="0">
                            <a:latin typeface="Cambria Math" panose="02040503050406030204" pitchFamily="18" charset="0"/>
                          </a:rPr>
                          <m:t>𝑡</m:t>
                        </m:r>
                      </m:sub>
                      <m:sup>
                        <m:r>
                          <a:rPr lang="en-US" altLang="zh-CN" b="0" i="1" smtClean="0">
                            <a:latin typeface="Cambria Math" panose="02040503050406030204" pitchFamily="18" charset="0"/>
                          </a:rPr>
                          <m:t>𝑟</m:t>
                        </m:r>
                      </m:sup>
                    </m:sSubSup>
                  </m:oMath>
                </a14:m>
                <a:r>
                  <a:rPr lang="zh-CN" altLang="en-US" dirty="0"/>
                  <a:t> 的脉冲响应函数</a:t>
                </a:r>
                <a:r>
                  <a:rPr lang="en-US" altLang="zh-CN" dirty="0"/>
                  <a:t>(</a:t>
                </a:r>
                <a:r>
                  <a:rPr lang="en-US" altLang="zh-CN" b="1" i="1" dirty="0"/>
                  <a:t>IRF</a:t>
                </a:r>
                <a:r>
                  <a:rPr lang="en-US" altLang="zh-CN" dirty="0"/>
                  <a:t>)</a:t>
                </a:r>
                <a:r>
                  <a:rPr lang="zh-CN" altLang="en-US" dirty="0"/>
                  <a:t>。</a:t>
                </a:r>
                <a:endParaRPr lang="en-US" altLang="zh-CN" dirty="0"/>
              </a:p>
              <a:p>
                <a:r>
                  <a:rPr lang="zh-CN" altLang="en-US" dirty="0"/>
                  <a:t>宏观实证就是如何在宏观变量的观测数据中估计出 </a:t>
                </a:r>
                <a14:m>
                  <m:oMath xmlns:m="http://schemas.openxmlformats.org/officeDocument/2006/math">
                    <m:d>
                      <m:dPr>
                        <m:begChr m:val="{"/>
                        <m:endChr m:val="}"/>
                        <m:ctrlPr>
                          <a:rPr lang="en-US" altLang="zh-CN" i="1" dirty="0">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𝑌</m:t>
                                </m:r>
                              </m:e>
                              <m:sub>
                                <m:r>
                                  <a:rPr lang="en-US" altLang="zh-CN" i="1">
                                    <a:latin typeface="Cambria Math" panose="02040503050406030204" pitchFamily="18" charset="0"/>
                                  </a:rPr>
                                  <m:t>𝑡</m:t>
                                </m:r>
                                <m:r>
                                  <a:rPr lang="en-US" altLang="zh-CN" i="1">
                                    <a:latin typeface="Cambria Math" panose="02040503050406030204" pitchFamily="18" charset="0"/>
                                  </a:rPr>
                                  <m:t>+</m:t>
                                </m:r>
                                <m:r>
                                  <a:rPr lang="en-US" altLang="zh-CN" i="1">
                                    <a:latin typeface="Cambria Math" panose="02040503050406030204" pitchFamily="18" charset="0"/>
                                  </a:rPr>
                                  <m:t>h</m:t>
                                </m:r>
                              </m:sub>
                            </m:sSub>
                          </m:num>
                          <m:den>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𝜀</m:t>
                                </m:r>
                              </m:e>
                              <m:sub>
                                <m:r>
                                  <a:rPr lang="en-US" altLang="zh-CN" i="1">
                                    <a:latin typeface="Cambria Math" panose="02040503050406030204" pitchFamily="18" charset="0"/>
                                  </a:rPr>
                                  <m:t>𝑡</m:t>
                                </m:r>
                              </m:sub>
                              <m:sup>
                                <m:r>
                                  <a:rPr lang="en-US" altLang="zh-CN" i="1">
                                    <a:latin typeface="Cambria Math" panose="02040503050406030204" pitchFamily="18" charset="0"/>
                                  </a:rPr>
                                  <m:t>𝑟</m:t>
                                </m:r>
                              </m:sup>
                            </m:sSubSup>
                          </m:den>
                        </m:f>
                      </m:e>
                    </m:d>
                  </m:oMath>
                </a14:m>
                <a:r>
                  <a:rPr lang="zh-CN" altLang="en-US" dirty="0"/>
                  <a:t> 。</a:t>
                </a:r>
              </a:p>
            </p:txBody>
          </p:sp>
        </mc:Choice>
        <mc:Fallback xmlns="">
          <p:sp>
            <p:nvSpPr>
              <p:cNvPr id="3" name="内容占位符 2">
                <a:extLst>
                  <a:ext uri="{FF2B5EF4-FFF2-40B4-BE49-F238E27FC236}">
                    <a16:creationId xmlns:a16="http://schemas.microsoft.com/office/drawing/2014/main" id="{BB33B610-6498-F8ED-A371-A03ECC8BA83D}"/>
                  </a:ext>
                </a:extLst>
              </p:cNvPr>
              <p:cNvSpPr>
                <a:spLocks noGrp="1" noRot="1" noChangeAspect="1" noMove="1" noResize="1" noEditPoints="1" noAdjustHandles="1" noChangeArrowheads="1" noChangeShapeType="1" noTextEdit="1"/>
              </p:cNvSpPr>
              <p:nvPr>
                <p:ph idx="1"/>
              </p:nvPr>
            </p:nvSpPr>
            <p:spPr>
              <a:blipFill>
                <a:blip r:embed="rId2"/>
                <a:stretch>
                  <a:fillRect l="-1515" t="-1569" r="-970"/>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1F3BD2CB-7B94-EA25-AE7D-3E737DD5A694}"/>
              </a:ext>
            </a:extLst>
          </p:cNvPr>
          <p:cNvSpPr>
            <a:spLocks noGrp="1"/>
          </p:cNvSpPr>
          <p:nvPr>
            <p:ph type="dt" sz="half" idx="10"/>
          </p:nvPr>
        </p:nvSpPr>
        <p:spPr/>
        <p:txBody>
          <a:bodyPr/>
          <a:lstStyle/>
          <a:p>
            <a:r>
              <a:rPr lang="en-US" altLang="zh-CN"/>
              <a:t>2023/1/30</a:t>
            </a:r>
            <a:endParaRPr lang="en-US" dirty="0"/>
          </a:p>
        </p:txBody>
      </p:sp>
      <p:sp>
        <p:nvSpPr>
          <p:cNvPr id="5" name="灯片编号占位符 4">
            <a:extLst>
              <a:ext uri="{FF2B5EF4-FFF2-40B4-BE49-F238E27FC236}">
                <a16:creationId xmlns:a16="http://schemas.microsoft.com/office/drawing/2014/main" id="{C8B7E6FE-75B0-DF30-8F8C-58F708D7C8E4}"/>
              </a:ext>
            </a:extLst>
          </p:cNvPr>
          <p:cNvSpPr>
            <a:spLocks noGrp="1"/>
          </p:cNvSpPr>
          <p:nvPr>
            <p:ph type="sldNum" sz="quarter" idx="12"/>
          </p:nvPr>
        </p:nvSpPr>
        <p:spPr/>
        <p:txBody>
          <a:bodyPr/>
          <a:lstStyle/>
          <a:p>
            <a:fld id="{03C3F5E1-8BEB-46F8-B0C6-3051342B5E98}" type="slidenum">
              <a:rPr lang="en-US" smtClean="0"/>
              <a:pPr/>
              <a:t>3</a:t>
            </a:fld>
            <a:endParaRPr lang="en-US" dirty="0"/>
          </a:p>
        </p:txBody>
      </p:sp>
    </p:spTree>
    <p:extLst>
      <p:ext uri="{BB962C8B-B14F-4D97-AF65-F5344CB8AC3E}">
        <p14:creationId xmlns:p14="http://schemas.microsoft.com/office/powerpoint/2010/main" val="8262009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6246A7-E24C-44E5-6BE2-4137BFFCC4D2}"/>
              </a:ext>
            </a:extLst>
          </p:cNvPr>
          <p:cNvSpPr>
            <a:spLocks noGrp="1"/>
          </p:cNvSpPr>
          <p:nvPr>
            <p:ph type="title"/>
          </p:nvPr>
        </p:nvSpPr>
        <p:spPr/>
        <p:txBody>
          <a:bodyPr/>
          <a:lstStyle/>
          <a:p>
            <a:r>
              <a:rPr lang="zh-CN" altLang="en-US" dirty="0"/>
              <a:t>杠杆率与货币政策有效性的凹形关系</a:t>
            </a:r>
          </a:p>
        </p:txBody>
      </p:sp>
      <p:pic>
        <p:nvPicPr>
          <p:cNvPr id="7" name="内容占位符 6">
            <a:extLst>
              <a:ext uri="{FF2B5EF4-FFF2-40B4-BE49-F238E27FC236}">
                <a16:creationId xmlns:a16="http://schemas.microsoft.com/office/drawing/2014/main" id="{818E4355-71C7-61F8-848B-17672795F80C}"/>
              </a:ext>
            </a:extLst>
          </p:cNvPr>
          <p:cNvPicPr>
            <a:picLocks noGrp="1" noChangeAspect="1"/>
          </p:cNvPicPr>
          <p:nvPr>
            <p:ph idx="1"/>
          </p:nvPr>
        </p:nvPicPr>
        <p:blipFill>
          <a:blip r:embed="rId2"/>
          <a:stretch>
            <a:fillRect/>
          </a:stretch>
        </p:blipFill>
        <p:spPr>
          <a:xfrm>
            <a:off x="1909941" y="1230798"/>
            <a:ext cx="7990521" cy="4985753"/>
          </a:xfrm>
        </p:spPr>
      </p:pic>
      <p:sp>
        <p:nvSpPr>
          <p:cNvPr id="4" name="日期占位符 3">
            <a:extLst>
              <a:ext uri="{FF2B5EF4-FFF2-40B4-BE49-F238E27FC236}">
                <a16:creationId xmlns:a16="http://schemas.microsoft.com/office/drawing/2014/main" id="{EF151BF8-F12F-9E81-2CB9-5EB0BAAC017E}"/>
              </a:ext>
            </a:extLst>
          </p:cNvPr>
          <p:cNvSpPr>
            <a:spLocks noGrp="1"/>
          </p:cNvSpPr>
          <p:nvPr>
            <p:ph type="dt" sz="half" idx="10"/>
          </p:nvPr>
        </p:nvSpPr>
        <p:spPr/>
        <p:txBody>
          <a:bodyPr/>
          <a:lstStyle/>
          <a:p>
            <a:r>
              <a:rPr lang="en-US" altLang="zh-CN"/>
              <a:t>2023/1/30</a:t>
            </a:r>
            <a:endParaRPr lang="en-US" dirty="0"/>
          </a:p>
        </p:txBody>
      </p:sp>
      <p:sp>
        <p:nvSpPr>
          <p:cNvPr id="5" name="灯片编号占位符 4">
            <a:extLst>
              <a:ext uri="{FF2B5EF4-FFF2-40B4-BE49-F238E27FC236}">
                <a16:creationId xmlns:a16="http://schemas.microsoft.com/office/drawing/2014/main" id="{BEDBA208-416E-E71E-2B6C-D8113297FEB5}"/>
              </a:ext>
            </a:extLst>
          </p:cNvPr>
          <p:cNvSpPr>
            <a:spLocks noGrp="1"/>
          </p:cNvSpPr>
          <p:nvPr>
            <p:ph type="sldNum" sz="quarter" idx="12"/>
          </p:nvPr>
        </p:nvSpPr>
        <p:spPr/>
        <p:txBody>
          <a:bodyPr/>
          <a:lstStyle/>
          <a:p>
            <a:fld id="{03C3F5E1-8BEB-46F8-B0C6-3051342B5E98}" type="slidenum">
              <a:rPr lang="en-US" smtClean="0"/>
              <a:pPr/>
              <a:t>30</a:t>
            </a:fld>
            <a:endParaRPr lang="en-US" dirty="0"/>
          </a:p>
        </p:txBody>
      </p:sp>
    </p:spTree>
    <p:extLst>
      <p:ext uri="{BB962C8B-B14F-4D97-AF65-F5344CB8AC3E}">
        <p14:creationId xmlns:p14="http://schemas.microsoft.com/office/powerpoint/2010/main" val="41474504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a:extLst>
                  <a:ext uri="{FF2B5EF4-FFF2-40B4-BE49-F238E27FC236}">
                    <a16:creationId xmlns:a16="http://schemas.microsoft.com/office/drawing/2014/main" id="{23C4E644-B990-DA92-E4EB-8EA3F55C3F6C}"/>
                  </a:ext>
                </a:extLst>
              </p:cNvPr>
              <p:cNvSpPr>
                <a:spLocks noGrp="1"/>
              </p:cNvSpPr>
              <p:nvPr>
                <p:ph type="title"/>
              </p:nvPr>
            </p:nvSpPr>
            <p:spPr/>
            <p:txBody>
              <a:bodyPr/>
              <a:lstStyle/>
              <a:p>
                <a:r>
                  <a:rPr lang="zh-CN" altLang="en-US" dirty="0"/>
                  <a:t>过度敏感性（</a:t>
                </a:r>
                <a14:m>
                  <m:oMath xmlns:m="http://schemas.openxmlformats.org/officeDocument/2006/math">
                    <m:r>
                      <a:rPr lang="en-US" altLang="zh-CN" b="0" i="1" smtClean="0">
                        <a:latin typeface="Cambria Math" panose="02040503050406030204" pitchFamily="18" charset="0"/>
                      </a:rPr>
                      <m:t>𝜉</m:t>
                    </m:r>
                    <m:r>
                      <a:rPr lang="en-US" altLang="zh-CN" b="0" i="1" smtClean="0">
                        <a:latin typeface="Cambria Math" panose="02040503050406030204" pitchFamily="18" charset="0"/>
                      </a:rPr>
                      <m:t>=10 </m:t>
                    </m:r>
                    <m:r>
                      <a:rPr lang="en-US" altLang="zh-CN" b="0" i="1" smtClean="0">
                        <a:latin typeface="Cambria Math" panose="02040503050406030204" pitchFamily="18" charset="0"/>
                      </a:rPr>
                      <m:t>𝑝𝑝𝑠</m:t>
                    </m:r>
                  </m:oMath>
                </a14:m>
                <a:r>
                  <a:rPr lang="zh-CN" altLang="en-US" dirty="0"/>
                  <a:t>）</a:t>
                </a:r>
              </a:p>
            </p:txBody>
          </p:sp>
        </mc:Choice>
        <mc:Fallback xmlns="">
          <p:sp>
            <p:nvSpPr>
              <p:cNvPr id="2" name="标题 1">
                <a:extLst>
                  <a:ext uri="{FF2B5EF4-FFF2-40B4-BE49-F238E27FC236}">
                    <a16:creationId xmlns:a16="http://schemas.microsoft.com/office/drawing/2014/main" id="{23C4E644-B990-DA92-E4EB-8EA3F55C3F6C}"/>
                  </a:ext>
                </a:extLst>
              </p:cNvPr>
              <p:cNvSpPr>
                <a:spLocks noGrp="1" noRot="1" noChangeAspect="1" noMove="1" noResize="1" noEditPoints="1" noAdjustHandles="1" noChangeArrowheads="1" noChangeShapeType="1" noTextEdit="1"/>
              </p:cNvSpPr>
              <p:nvPr>
                <p:ph type="title"/>
              </p:nvPr>
            </p:nvSpPr>
            <p:spPr>
              <a:blipFill>
                <a:blip r:embed="rId2"/>
                <a:stretch>
                  <a:fillRect l="-1212" b="-22609"/>
                </a:stretch>
              </a:blipFill>
            </p:spPr>
            <p:txBody>
              <a:bodyPr/>
              <a:lstStyle/>
              <a:p>
                <a:r>
                  <a:rPr lang="zh-CN" altLang="en-US">
                    <a:noFill/>
                  </a:rPr>
                  <a:t> </a:t>
                </a:r>
              </a:p>
            </p:txBody>
          </p:sp>
        </mc:Fallback>
      </mc:AlternateContent>
      <p:pic>
        <p:nvPicPr>
          <p:cNvPr id="7" name="内容占位符 6">
            <a:extLst>
              <a:ext uri="{FF2B5EF4-FFF2-40B4-BE49-F238E27FC236}">
                <a16:creationId xmlns:a16="http://schemas.microsoft.com/office/drawing/2014/main" id="{417E9663-CE73-643E-E60E-160CF1EA3BDE}"/>
              </a:ext>
            </a:extLst>
          </p:cNvPr>
          <p:cNvPicPr>
            <a:picLocks noGrp="1" noChangeAspect="1"/>
          </p:cNvPicPr>
          <p:nvPr>
            <p:ph idx="1"/>
          </p:nvPr>
        </p:nvPicPr>
        <p:blipFill>
          <a:blip r:embed="rId3"/>
          <a:stretch>
            <a:fillRect/>
          </a:stretch>
        </p:blipFill>
        <p:spPr>
          <a:xfrm>
            <a:off x="1660735" y="1097029"/>
            <a:ext cx="8931489" cy="5253291"/>
          </a:xfrm>
        </p:spPr>
      </p:pic>
      <p:sp>
        <p:nvSpPr>
          <p:cNvPr id="4" name="日期占位符 3">
            <a:extLst>
              <a:ext uri="{FF2B5EF4-FFF2-40B4-BE49-F238E27FC236}">
                <a16:creationId xmlns:a16="http://schemas.microsoft.com/office/drawing/2014/main" id="{223A8B4C-DC5B-B7EA-04BE-79DAB1AE244C}"/>
              </a:ext>
            </a:extLst>
          </p:cNvPr>
          <p:cNvSpPr>
            <a:spLocks noGrp="1"/>
          </p:cNvSpPr>
          <p:nvPr>
            <p:ph type="dt" sz="half" idx="10"/>
          </p:nvPr>
        </p:nvSpPr>
        <p:spPr/>
        <p:txBody>
          <a:bodyPr/>
          <a:lstStyle/>
          <a:p>
            <a:r>
              <a:rPr lang="en-US" altLang="zh-CN"/>
              <a:t>2023/1/30</a:t>
            </a:r>
            <a:endParaRPr lang="en-US" dirty="0"/>
          </a:p>
        </p:txBody>
      </p:sp>
      <p:sp>
        <p:nvSpPr>
          <p:cNvPr id="5" name="灯片编号占位符 4">
            <a:extLst>
              <a:ext uri="{FF2B5EF4-FFF2-40B4-BE49-F238E27FC236}">
                <a16:creationId xmlns:a16="http://schemas.microsoft.com/office/drawing/2014/main" id="{D31260E9-DC3E-8F0A-2264-5E5FA26A73D9}"/>
              </a:ext>
            </a:extLst>
          </p:cNvPr>
          <p:cNvSpPr>
            <a:spLocks noGrp="1"/>
          </p:cNvSpPr>
          <p:nvPr>
            <p:ph type="sldNum" sz="quarter" idx="12"/>
          </p:nvPr>
        </p:nvSpPr>
        <p:spPr/>
        <p:txBody>
          <a:bodyPr/>
          <a:lstStyle/>
          <a:p>
            <a:fld id="{03C3F5E1-8BEB-46F8-B0C6-3051342B5E98}" type="slidenum">
              <a:rPr lang="en-US" smtClean="0"/>
              <a:pPr/>
              <a:t>31</a:t>
            </a:fld>
            <a:endParaRPr lang="en-US" dirty="0"/>
          </a:p>
        </p:txBody>
      </p:sp>
    </p:spTree>
    <p:extLst>
      <p:ext uri="{BB962C8B-B14F-4D97-AF65-F5344CB8AC3E}">
        <p14:creationId xmlns:p14="http://schemas.microsoft.com/office/powerpoint/2010/main" val="39485851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F207F5-31B6-E5BA-2FBA-1FBF7F9E56A4}"/>
              </a:ext>
            </a:extLst>
          </p:cNvPr>
          <p:cNvSpPr>
            <a:spLocks noGrp="1"/>
          </p:cNvSpPr>
          <p:nvPr>
            <p:ph type="title"/>
          </p:nvPr>
        </p:nvSpPr>
        <p:spPr/>
        <p:txBody>
          <a:bodyPr/>
          <a:lstStyle/>
          <a:p>
            <a:r>
              <a:rPr lang="zh-CN" altLang="en-US" dirty="0"/>
              <a:t>高杠杆抑制的短期效应</a:t>
            </a:r>
          </a:p>
        </p:txBody>
      </p:sp>
      <p:sp>
        <p:nvSpPr>
          <p:cNvPr id="4" name="日期占位符 3">
            <a:extLst>
              <a:ext uri="{FF2B5EF4-FFF2-40B4-BE49-F238E27FC236}">
                <a16:creationId xmlns:a16="http://schemas.microsoft.com/office/drawing/2014/main" id="{AFF02D77-75CB-5ECD-4DB4-4094EE51C1AB}"/>
              </a:ext>
            </a:extLst>
          </p:cNvPr>
          <p:cNvSpPr>
            <a:spLocks noGrp="1"/>
          </p:cNvSpPr>
          <p:nvPr>
            <p:ph type="dt" sz="half" idx="10"/>
          </p:nvPr>
        </p:nvSpPr>
        <p:spPr/>
        <p:txBody>
          <a:bodyPr/>
          <a:lstStyle/>
          <a:p>
            <a:r>
              <a:rPr lang="en-US" altLang="zh-CN"/>
              <a:t>2023/1/30</a:t>
            </a:r>
            <a:endParaRPr lang="en-US" dirty="0"/>
          </a:p>
        </p:txBody>
      </p:sp>
      <p:sp>
        <p:nvSpPr>
          <p:cNvPr id="5" name="灯片编号占位符 4">
            <a:extLst>
              <a:ext uri="{FF2B5EF4-FFF2-40B4-BE49-F238E27FC236}">
                <a16:creationId xmlns:a16="http://schemas.microsoft.com/office/drawing/2014/main" id="{1C9933E7-DB32-960D-F5FC-008ED1A3067D}"/>
              </a:ext>
            </a:extLst>
          </p:cNvPr>
          <p:cNvSpPr>
            <a:spLocks noGrp="1"/>
          </p:cNvSpPr>
          <p:nvPr>
            <p:ph type="sldNum" sz="quarter" idx="12"/>
          </p:nvPr>
        </p:nvSpPr>
        <p:spPr/>
        <p:txBody>
          <a:bodyPr/>
          <a:lstStyle/>
          <a:p>
            <a:fld id="{03C3F5E1-8BEB-46F8-B0C6-3051342B5E98}" type="slidenum">
              <a:rPr lang="en-US" smtClean="0"/>
              <a:pPr/>
              <a:t>32</a:t>
            </a:fld>
            <a:endParaRPr lang="en-US" dirty="0"/>
          </a:p>
        </p:txBody>
      </p:sp>
      <p:pic>
        <p:nvPicPr>
          <p:cNvPr id="9" name="内容占位符 8">
            <a:extLst>
              <a:ext uri="{FF2B5EF4-FFF2-40B4-BE49-F238E27FC236}">
                <a16:creationId xmlns:a16="http://schemas.microsoft.com/office/drawing/2014/main" id="{4BD8F7A9-5B20-547E-F454-A8F2BD4442D4}"/>
              </a:ext>
            </a:extLst>
          </p:cNvPr>
          <p:cNvPicPr>
            <a:picLocks noGrp="1" noChangeAspect="1"/>
          </p:cNvPicPr>
          <p:nvPr>
            <p:ph idx="1"/>
          </p:nvPr>
        </p:nvPicPr>
        <p:blipFill>
          <a:blip r:embed="rId2"/>
          <a:stretch>
            <a:fillRect/>
          </a:stretch>
        </p:blipFill>
        <p:spPr>
          <a:xfrm>
            <a:off x="1984038" y="1170067"/>
            <a:ext cx="8223924" cy="5107214"/>
          </a:xfrm>
        </p:spPr>
      </p:pic>
    </p:spTree>
    <p:extLst>
      <p:ext uri="{BB962C8B-B14F-4D97-AF65-F5344CB8AC3E}">
        <p14:creationId xmlns:p14="http://schemas.microsoft.com/office/powerpoint/2010/main" val="34221218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CDF409-BFB1-7AA7-9637-B76434A56494}"/>
              </a:ext>
            </a:extLst>
          </p:cNvPr>
          <p:cNvSpPr>
            <a:spLocks noGrp="1"/>
          </p:cNvSpPr>
          <p:nvPr>
            <p:ph type="title"/>
          </p:nvPr>
        </p:nvSpPr>
        <p:spPr/>
        <p:txBody>
          <a:bodyPr/>
          <a:lstStyle/>
          <a:p>
            <a:r>
              <a:rPr lang="zh-CN" altLang="en-US" dirty="0"/>
              <a:t>未尽事宜</a:t>
            </a:r>
          </a:p>
        </p:txBody>
      </p:sp>
      <p:sp>
        <p:nvSpPr>
          <p:cNvPr id="3" name="内容占位符 2">
            <a:extLst>
              <a:ext uri="{FF2B5EF4-FFF2-40B4-BE49-F238E27FC236}">
                <a16:creationId xmlns:a16="http://schemas.microsoft.com/office/drawing/2014/main" id="{D7E8986C-1C34-2F6B-FB8D-4CAC963997C5}"/>
              </a:ext>
            </a:extLst>
          </p:cNvPr>
          <p:cNvSpPr>
            <a:spLocks noGrp="1"/>
          </p:cNvSpPr>
          <p:nvPr>
            <p:ph idx="1"/>
          </p:nvPr>
        </p:nvSpPr>
        <p:spPr/>
        <p:txBody>
          <a:bodyPr>
            <a:normAutofit fontScale="92500"/>
          </a:bodyPr>
          <a:lstStyle/>
          <a:p>
            <a:r>
              <a:rPr lang="zh-CN" altLang="en-US" dirty="0"/>
              <a:t>例</a:t>
            </a:r>
            <a:r>
              <a:rPr lang="en-US" altLang="zh-CN" dirty="0"/>
              <a:t>1</a:t>
            </a:r>
            <a:r>
              <a:rPr lang="zh-CN" altLang="en-US" dirty="0"/>
              <a:t>文章还涉及许多理论机制的讨论，比如联合状态分析中得出商业周期主导了其他周期、区分可调整利率与固定利率的国家，讨论了可调整利率是三个周期对货币政策效果影响的驱动力。由于这是一次方法论的讲述，略去了这些理论机制的讨论。</a:t>
            </a:r>
            <a:endParaRPr lang="en-US" altLang="zh-CN" dirty="0"/>
          </a:p>
          <a:p>
            <a:r>
              <a:rPr lang="zh-CN" altLang="en-US" dirty="0"/>
              <a:t>例</a:t>
            </a:r>
            <a:r>
              <a:rPr lang="en-US" altLang="zh-CN" dirty="0"/>
              <a:t>2</a:t>
            </a:r>
            <a:r>
              <a:rPr lang="zh-CN" altLang="en-US" dirty="0"/>
              <a:t>文章提供了许多敏感性分析以及稳健性分析。</a:t>
            </a:r>
            <a:endParaRPr lang="en-US" altLang="zh-CN" dirty="0"/>
          </a:p>
          <a:p>
            <a:r>
              <a:rPr lang="en-US" altLang="zh-CN" dirty="0"/>
              <a:t>Heterogeneity in corporate debt structures and the transmission of monetary policy. Holm&amp;Thuerwaechter-2021</a:t>
            </a:r>
          </a:p>
          <a:p>
            <a:pPr lvl="1"/>
            <a:r>
              <a:rPr lang="zh-CN" altLang="en-US" dirty="0"/>
              <a:t>这篇文章同样采用了高频货币政策冲击的识别方式，从宏观数据中识别了公司债务结构的异质性与货币政策传导的关系，讨论了贷款与债券两类债务在理论上的差别，对于一国货币政策传导的影响。</a:t>
            </a:r>
          </a:p>
          <a:p>
            <a:endParaRPr lang="zh-CN" altLang="en-US" dirty="0"/>
          </a:p>
        </p:txBody>
      </p:sp>
      <p:sp>
        <p:nvSpPr>
          <p:cNvPr id="4" name="日期占位符 3">
            <a:extLst>
              <a:ext uri="{FF2B5EF4-FFF2-40B4-BE49-F238E27FC236}">
                <a16:creationId xmlns:a16="http://schemas.microsoft.com/office/drawing/2014/main" id="{013D2D36-F07B-98BA-71D5-11814DB9648E}"/>
              </a:ext>
            </a:extLst>
          </p:cNvPr>
          <p:cNvSpPr>
            <a:spLocks noGrp="1"/>
          </p:cNvSpPr>
          <p:nvPr>
            <p:ph type="dt" sz="half" idx="10"/>
          </p:nvPr>
        </p:nvSpPr>
        <p:spPr/>
        <p:txBody>
          <a:bodyPr/>
          <a:lstStyle/>
          <a:p>
            <a:r>
              <a:rPr lang="en-US" altLang="zh-CN"/>
              <a:t>2023/1/30</a:t>
            </a:r>
            <a:endParaRPr lang="en-US" dirty="0"/>
          </a:p>
        </p:txBody>
      </p:sp>
      <p:sp>
        <p:nvSpPr>
          <p:cNvPr id="5" name="灯片编号占位符 4">
            <a:extLst>
              <a:ext uri="{FF2B5EF4-FFF2-40B4-BE49-F238E27FC236}">
                <a16:creationId xmlns:a16="http://schemas.microsoft.com/office/drawing/2014/main" id="{6535D862-42E2-DBD9-4A86-527C9506EB73}"/>
              </a:ext>
            </a:extLst>
          </p:cNvPr>
          <p:cNvSpPr>
            <a:spLocks noGrp="1"/>
          </p:cNvSpPr>
          <p:nvPr>
            <p:ph type="sldNum" sz="quarter" idx="12"/>
          </p:nvPr>
        </p:nvSpPr>
        <p:spPr/>
        <p:txBody>
          <a:bodyPr/>
          <a:lstStyle/>
          <a:p>
            <a:fld id="{03C3F5E1-8BEB-46F8-B0C6-3051342B5E98}" type="slidenum">
              <a:rPr lang="en-US" smtClean="0"/>
              <a:pPr/>
              <a:t>33</a:t>
            </a:fld>
            <a:endParaRPr lang="en-US" dirty="0"/>
          </a:p>
        </p:txBody>
      </p:sp>
    </p:spTree>
    <p:extLst>
      <p:ext uri="{BB962C8B-B14F-4D97-AF65-F5344CB8AC3E}">
        <p14:creationId xmlns:p14="http://schemas.microsoft.com/office/powerpoint/2010/main" val="107520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0742FE-D852-71D8-1B7A-FCD48A494622}"/>
              </a:ext>
            </a:extLst>
          </p:cNvPr>
          <p:cNvSpPr>
            <a:spLocks noGrp="1"/>
          </p:cNvSpPr>
          <p:nvPr>
            <p:ph type="title"/>
          </p:nvPr>
        </p:nvSpPr>
        <p:spPr/>
        <p:txBody>
          <a:bodyPr/>
          <a:lstStyle/>
          <a:p>
            <a:r>
              <a:rPr lang="zh-CN" altLang="en-US" dirty="0"/>
              <a:t>识别问题</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788E2CE-4546-D4CB-4ADA-A63912E3211E}"/>
                  </a:ext>
                </a:extLst>
              </p:cNvPr>
              <p:cNvSpPr>
                <a:spLocks noGrp="1"/>
              </p:cNvSpPr>
              <p:nvPr>
                <p:ph idx="1"/>
              </p:nvPr>
            </p:nvSpPr>
            <p:spPr/>
            <p:txBody>
              <a:bodyPr/>
              <a:lstStyle/>
              <a:p>
                <a:r>
                  <a:rPr lang="zh-CN" altLang="en-US" dirty="0"/>
                  <a:t>考虑一个两变量的系统：</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𝜀</m:t>
                        </m:r>
                      </m:e>
                      <m:sub>
                        <m:r>
                          <a:rPr lang="en-US" altLang="zh-CN" b="0" i="1" smtClean="0">
                            <a:latin typeface="Cambria Math" panose="02040503050406030204" pitchFamily="18" charset="0"/>
                          </a:rPr>
                          <m:t>1</m:t>
                        </m:r>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𝜀</m:t>
                        </m:r>
                      </m:e>
                      <m:sub>
                        <m:r>
                          <a:rPr lang="en-US" altLang="zh-CN" b="0" i="1" smtClean="0">
                            <a:latin typeface="Cambria Math" panose="02040503050406030204" pitchFamily="18" charset="0"/>
                          </a:rPr>
                          <m:t>2</m:t>
                        </m:r>
                        <m:r>
                          <a:rPr lang="en-US" altLang="zh-CN" b="0" i="1" smtClean="0">
                            <a:latin typeface="Cambria Math" panose="02040503050406030204" pitchFamily="18" charset="0"/>
                          </a:rPr>
                          <m:t>𝑡</m:t>
                        </m:r>
                      </m:sub>
                    </m:sSub>
                  </m:oMath>
                </a14:m>
                <a:r>
                  <a:rPr lang="zh-CN" altLang="en-US" dirty="0"/>
                  <a:t>是两个不相关的结构冲击，其中</a:t>
                </a:r>
                <a14:m>
                  <m:oMath xmlns:m="http://schemas.openxmlformats.org/officeDocument/2006/math">
                    <m:r>
                      <a:rPr lang="en-US" altLang="zh-CN" b="0" i="1" smtClean="0">
                        <a:latin typeface="Cambria Math" panose="02040503050406030204" pitchFamily="18" charset="0"/>
                      </a:rPr>
                      <m:t>𝔼</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𝜺</m:t>
                            </m:r>
                          </m:e>
                          <m:sub>
                            <m:r>
                              <a:rPr lang="en-US" altLang="zh-CN" b="0" i="1" smtClean="0">
                                <a:latin typeface="Cambria Math" panose="02040503050406030204" pitchFamily="18" charset="0"/>
                              </a:rPr>
                              <m:t>𝑡</m:t>
                            </m:r>
                          </m:sub>
                        </m:sSub>
                      </m:e>
                      <m:e>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𝒀</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𝒀</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e>
                    </m:d>
                    <m:r>
                      <a:rPr lang="en-US" altLang="zh-CN" b="0" i="1" smtClean="0">
                        <a:latin typeface="Cambria Math" panose="02040503050406030204" pitchFamily="18" charset="0"/>
                      </a:rPr>
                      <m:t>=0</m:t>
                    </m:r>
                  </m:oMath>
                </a14:m>
                <a:r>
                  <a:rPr lang="zh-CN" altLang="en-US" dirty="0"/>
                  <a:t>：</a:t>
                </a:r>
                <a:endParaRPr lang="en-US" altLang="zh-CN" dirty="0"/>
              </a:p>
              <a:p>
                <a:pPr marL="45720" indent="0">
                  <a:buNone/>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𝑌</m:t>
                          </m:r>
                        </m:e>
                        <m:sub>
                          <m:r>
                            <a:rPr lang="en-US" altLang="zh-CN" sz="2000" b="0" i="1" smtClean="0">
                              <a:latin typeface="Cambria Math" panose="02040503050406030204" pitchFamily="18" charset="0"/>
                            </a:rPr>
                            <m:t>1</m:t>
                          </m:r>
                          <m:r>
                            <a:rPr lang="en-US" altLang="zh-CN" sz="2000" b="0" i="1" smtClean="0">
                              <a:latin typeface="Cambria Math" panose="02040503050406030204" pitchFamily="18" charset="0"/>
                            </a:rPr>
                            <m:t>𝑡</m:t>
                          </m:r>
                        </m:sub>
                      </m:sSub>
                      <m:r>
                        <a:rPr lang="en-US" altLang="zh-CN" sz="2000" b="0" i="1" smtClean="0">
                          <a:latin typeface="Cambria Math" panose="02040503050406030204" pitchFamily="18" charset="0"/>
                        </a:rPr>
                        <m:t>=</m:t>
                      </m:r>
                      <m:sSub>
                        <m:sSubPr>
                          <m:ctrlPr>
                            <a:rPr lang="en-US" altLang="zh-CN" sz="2000" b="0" i="1" smtClean="0">
                              <a:solidFill>
                                <a:srgbClr val="FF0000"/>
                              </a:solidFill>
                              <a:latin typeface="Cambria Math" panose="02040503050406030204" pitchFamily="18" charset="0"/>
                            </a:rPr>
                          </m:ctrlPr>
                        </m:sSubPr>
                        <m:e>
                          <m:r>
                            <a:rPr lang="en-US" altLang="zh-CN" sz="2000" b="0" i="1" smtClean="0">
                              <a:solidFill>
                                <a:srgbClr val="FF0000"/>
                              </a:solidFill>
                              <a:latin typeface="Cambria Math" panose="02040503050406030204" pitchFamily="18" charset="0"/>
                            </a:rPr>
                            <m:t>𝐵</m:t>
                          </m:r>
                        </m:e>
                        <m:sub>
                          <m:r>
                            <a:rPr lang="en-US" altLang="zh-CN" sz="2000" b="0" i="1" smtClean="0">
                              <a:solidFill>
                                <a:srgbClr val="FF0000"/>
                              </a:solidFill>
                              <a:latin typeface="Cambria Math" panose="02040503050406030204" pitchFamily="18" charset="0"/>
                            </a:rPr>
                            <m:t>0,12</m:t>
                          </m:r>
                        </m:sub>
                      </m:sSub>
                      <m:sSub>
                        <m:sSubPr>
                          <m:ctrlPr>
                            <a:rPr lang="en-US" altLang="zh-CN" sz="2000" b="0" i="1" smtClean="0">
                              <a:solidFill>
                                <a:srgbClr val="FF0000"/>
                              </a:solidFill>
                              <a:latin typeface="Cambria Math" panose="02040503050406030204" pitchFamily="18" charset="0"/>
                            </a:rPr>
                          </m:ctrlPr>
                        </m:sSubPr>
                        <m:e>
                          <m:r>
                            <a:rPr lang="en-US" altLang="zh-CN" sz="2000" b="0" i="1" smtClean="0">
                              <a:solidFill>
                                <a:srgbClr val="FF0000"/>
                              </a:solidFill>
                              <a:latin typeface="Cambria Math" panose="02040503050406030204" pitchFamily="18" charset="0"/>
                            </a:rPr>
                            <m:t>𝑌</m:t>
                          </m:r>
                        </m:e>
                        <m:sub>
                          <m:r>
                            <a:rPr lang="en-US" altLang="zh-CN" sz="2000" b="0" i="1" smtClean="0">
                              <a:solidFill>
                                <a:srgbClr val="FF0000"/>
                              </a:solidFill>
                              <a:latin typeface="Cambria Math" panose="02040503050406030204" pitchFamily="18" charset="0"/>
                            </a:rPr>
                            <m:t>2</m:t>
                          </m:r>
                          <m:r>
                            <a:rPr lang="en-US" altLang="zh-CN" sz="2000" b="0" i="1" smtClean="0">
                              <a:solidFill>
                                <a:srgbClr val="FF0000"/>
                              </a:solidFill>
                              <a:latin typeface="Cambria Math" panose="02040503050406030204" pitchFamily="18" charset="0"/>
                            </a:rPr>
                            <m:t>𝑡</m:t>
                          </m:r>
                        </m:sub>
                      </m:sSub>
                      <m:r>
                        <a:rPr lang="en-US" altLang="zh-CN" sz="2000" b="0" i="1" smtClean="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𝐵</m:t>
                          </m:r>
                        </m:e>
                        <m:sub>
                          <m:r>
                            <a:rPr lang="en-US" altLang="zh-CN" sz="2000" b="0" i="1" smtClean="0">
                              <a:latin typeface="Cambria Math" panose="02040503050406030204" pitchFamily="18" charset="0"/>
                            </a:rPr>
                            <m:t>1</m:t>
                          </m:r>
                          <m:r>
                            <a:rPr lang="en-US" altLang="zh-CN" sz="2000" i="1">
                              <a:latin typeface="Cambria Math" panose="02040503050406030204" pitchFamily="18" charset="0"/>
                            </a:rPr>
                            <m:t>,12</m:t>
                          </m:r>
                        </m:sub>
                      </m:sSub>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𝑌</m:t>
                          </m:r>
                        </m:e>
                        <m:sub>
                          <m:r>
                            <a:rPr lang="en-US" altLang="zh-CN" sz="2000" i="1">
                              <a:latin typeface="Cambria Math" panose="02040503050406030204" pitchFamily="18" charset="0"/>
                            </a:rPr>
                            <m:t>2</m:t>
                          </m:r>
                          <m:r>
                            <a:rPr lang="en-US" altLang="zh-CN" sz="2000" i="1">
                              <a:latin typeface="Cambria Math" panose="02040503050406030204" pitchFamily="18" charset="0"/>
                            </a:rPr>
                            <m:t>𝑡</m:t>
                          </m:r>
                          <m:r>
                            <a:rPr lang="en-US" altLang="zh-CN" sz="2000" b="0" i="1" smtClean="0">
                              <a:latin typeface="Cambria Math" panose="02040503050406030204" pitchFamily="18" charset="0"/>
                            </a:rPr>
                            <m:t>−1</m:t>
                          </m:r>
                        </m:sub>
                      </m:sSub>
                      <m:r>
                        <a:rPr lang="en-US" altLang="zh-CN" sz="2000" i="1">
                          <a:latin typeface="Cambria Math" panose="02040503050406030204" pitchFamily="18" charset="0"/>
                        </a:rPr>
                        <m:t>+</m:t>
                      </m:r>
                      <m:r>
                        <a:rPr lang="en-US" altLang="zh-CN" sz="2000" b="0" i="0" smtClean="0">
                          <a:latin typeface="Cambria Math" panose="02040503050406030204" pitchFamily="18" charset="0"/>
                        </a:rPr>
                        <m:t>…</m:t>
                      </m:r>
                      <m:r>
                        <a:rPr lang="en-US" altLang="zh-CN" sz="2000" b="0" i="1" smtClean="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𝐵</m:t>
                          </m:r>
                        </m:e>
                        <m:sub>
                          <m:r>
                            <a:rPr lang="en-US" altLang="zh-CN" sz="2000" b="0" i="1" smtClean="0">
                              <a:latin typeface="Cambria Math" panose="02040503050406030204" pitchFamily="18" charset="0"/>
                            </a:rPr>
                            <m:t>𝑝</m:t>
                          </m:r>
                          <m:r>
                            <a:rPr lang="en-US" altLang="zh-CN" sz="2000" i="1">
                              <a:latin typeface="Cambria Math" panose="02040503050406030204" pitchFamily="18" charset="0"/>
                            </a:rPr>
                            <m:t>,12</m:t>
                          </m:r>
                        </m:sub>
                      </m:sSub>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𝑌</m:t>
                          </m:r>
                        </m:e>
                        <m:sub>
                          <m:r>
                            <a:rPr lang="en-US" altLang="zh-CN" sz="2000" i="1">
                              <a:latin typeface="Cambria Math" panose="02040503050406030204" pitchFamily="18" charset="0"/>
                            </a:rPr>
                            <m:t>2</m:t>
                          </m:r>
                          <m:r>
                            <a:rPr lang="en-US" altLang="zh-CN" sz="2000" i="1">
                              <a:latin typeface="Cambria Math" panose="02040503050406030204" pitchFamily="18" charset="0"/>
                            </a:rPr>
                            <m:t>𝑡</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𝑝</m:t>
                          </m:r>
                        </m:sub>
                      </m:sSub>
                      <m:r>
                        <a:rPr lang="en-US" altLang="zh-CN" sz="2000" i="1">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𝐵</m:t>
                          </m:r>
                        </m:e>
                        <m:sub>
                          <m:r>
                            <a:rPr lang="en-US" altLang="zh-CN" sz="2000" b="0" i="1" smtClean="0">
                              <a:latin typeface="Cambria Math" panose="02040503050406030204" pitchFamily="18" charset="0"/>
                            </a:rPr>
                            <m:t>1,11</m:t>
                          </m:r>
                        </m:sub>
                      </m:sSub>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𝑌</m:t>
                          </m:r>
                        </m:e>
                        <m:sub>
                          <m:r>
                            <a:rPr lang="en-US" altLang="zh-CN" sz="2000" b="0" i="1" smtClean="0">
                              <a:latin typeface="Cambria Math" panose="02040503050406030204" pitchFamily="18" charset="0"/>
                            </a:rPr>
                            <m:t>1</m:t>
                          </m:r>
                          <m:r>
                            <a:rPr lang="en-US" altLang="zh-CN" sz="2000" b="0" i="1" smtClean="0">
                              <a:latin typeface="Cambria Math" panose="02040503050406030204" pitchFamily="18" charset="0"/>
                            </a:rPr>
                            <m:t>𝑡</m:t>
                          </m:r>
                          <m:r>
                            <a:rPr lang="en-US" altLang="zh-CN" sz="2000" b="0" i="1" smtClean="0">
                              <a:latin typeface="Cambria Math" panose="02040503050406030204" pitchFamily="18" charset="0"/>
                            </a:rPr>
                            <m:t>−1</m:t>
                          </m:r>
                        </m:sub>
                      </m:sSub>
                      <m:r>
                        <a:rPr lang="en-US" altLang="zh-CN" sz="2000" i="1">
                          <a:latin typeface="Cambria Math" panose="02040503050406030204" pitchFamily="18" charset="0"/>
                        </a:rPr>
                        <m:t>+</m:t>
                      </m:r>
                      <m:r>
                        <a:rPr lang="en-US" altLang="zh-CN" sz="2000" b="0" i="1" smtClean="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𝐵</m:t>
                          </m:r>
                        </m:e>
                        <m:sub>
                          <m:r>
                            <a:rPr lang="en-US" altLang="zh-CN" sz="2000" b="0" i="1" smtClean="0">
                              <a:latin typeface="Cambria Math" panose="02040503050406030204" pitchFamily="18" charset="0"/>
                            </a:rPr>
                            <m:t>𝑝</m:t>
                          </m:r>
                          <m:r>
                            <a:rPr lang="en-US" altLang="zh-CN" sz="2000" i="1">
                              <a:latin typeface="Cambria Math" panose="02040503050406030204" pitchFamily="18" charset="0"/>
                            </a:rPr>
                            <m:t>,11</m:t>
                          </m:r>
                        </m:sub>
                      </m:sSub>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𝑌</m:t>
                          </m:r>
                        </m:e>
                        <m:sub>
                          <m:r>
                            <a:rPr lang="en-US" altLang="zh-CN" sz="2000" i="1">
                              <a:latin typeface="Cambria Math" panose="02040503050406030204" pitchFamily="18" charset="0"/>
                            </a:rPr>
                            <m:t>1</m:t>
                          </m:r>
                          <m:r>
                            <a:rPr lang="en-US" altLang="zh-CN" sz="2000" i="1">
                              <a:latin typeface="Cambria Math" panose="02040503050406030204" pitchFamily="18" charset="0"/>
                            </a:rPr>
                            <m:t>𝑡</m:t>
                          </m:r>
                          <m:r>
                            <a:rPr lang="en-US" altLang="zh-CN" sz="2000" i="1">
                              <a:latin typeface="Cambria Math" panose="02040503050406030204" pitchFamily="18" charset="0"/>
                            </a:rPr>
                            <m:t>−</m:t>
                          </m:r>
                          <m:r>
                            <a:rPr lang="en-US" altLang="zh-CN" sz="2000" b="0" i="1" smtClean="0">
                              <a:latin typeface="Cambria Math" panose="02040503050406030204" pitchFamily="18" charset="0"/>
                            </a:rPr>
                            <m:t>𝑝</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𝜀</m:t>
                          </m:r>
                        </m:e>
                        <m:sub>
                          <m:r>
                            <a:rPr lang="en-US" altLang="zh-CN" sz="2000" b="0" i="1" smtClean="0">
                              <a:latin typeface="Cambria Math" panose="02040503050406030204" pitchFamily="18" charset="0"/>
                            </a:rPr>
                            <m:t>1</m:t>
                          </m:r>
                          <m:r>
                            <a:rPr lang="en-US" altLang="zh-CN" sz="2000" b="0" i="1" smtClean="0">
                              <a:latin typeface="Cambria Math" panose="02040503050406030204" pitchFamily="18" charset="0"/>
                            </a:rPr>
                            <m:t>𝑡</m:t>
                          </m:r>
                        </m:sub>
                      </m:sSub>
                    </m:oMath>
                  </m:oMathPara>
                </a14:m>
                <a:endParaRPr lang="en-US" altLang="zh-CN" sz="2000" dirty="0"/>
              </a:p>
              <a:p>
                <a:pPr marL="45720" indent="0">
                  <a:buNone/>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𝑌</m:t>
                          </m:r>
                        </m:e>
                        <m:sub>
                          <m:r>
                            <a:rPr lang="en-US" altLang="zh-CN" sz="2000" b="0" i="1" smtClean="0">
                              <a:latin typeface="Cambria Math" panose="02040503050406030204" pitchFamily="18" charset="0"/>
                            </a:rPr>
                            <m:t>2</m:t>
                          </m:r>
                          <m:r>
                            <a:rPr lang="en-US" altLang="zh-CN" sz="2000" b="0" i="1" smtClean="0">
                              <a:latin typeface="Cambria Math" panose="02040503050406030204" pitchFamily="18" charset="0"/>
                            </a:rPr>
                            <m:t>𝑡</m:t>
                          </m:r>
                        </m:sub>
                      </m:sSub>
                      <m:r>
                        <a:rPr lang="en-US" altLang="zh-CN" sz="2000" b="0" i="1" smtClean="0">
                          <a:latin typeface="Cambria Math" panose="02040503050406030204" pitchFamily="18" charset="0"/>
                        </a:rPr>
                        <m:t>=</m:t>
                      </m:r>
                      <m:sSub>
                        <m:sSubPr>
                          <m:ctrlPr>
                            <a:rPr lang="en-US" altLang="zh-CN" sz="2000" b="0" i="1" smtClean="0">
                              <a:solidFill>
                                <a:srgbClr val="FF0000"/>
                              </a:solidFill>
                              <a:latin typeface="Cambria Math" panose="02040503050406030204" pitchFamily="18" charset="0"/>
                            </a:rPr>
                          </m:ctrlPr>
                        </m:sSubPr>
                        <m:e>
                          <m:r>
                            <a:rPr lang="en-US" altLang="zh-CN" sz="2000" b="0" i="1" smtClean="0">
                              <a:solidFill>
                                <a:srgbClr val="FF0000"/>
                              </a:solidFill>
                              <a:latin typeface="Cambria Math" panose="02040503050406030204" pitchFamily="18" charset="0"/>
                            </a:rPr>
                            <m:t>𝐵</m:t>
                          </m:r>
                        </m:e>
                        <m:sub>
                          <m:r>
                            <a:rPr lang="en-US" altLang="zh-CN" sz="2000" b="0" i="1" smtClean="0">
                              <a:solidFill>
                                <a:srgbClr val="FF0000"/>
                              </a:solidFill>
                              <a:latin typeface="Cambria Math" panose="02040503050406030204" pitchFamily="18" charset="0"/>
                            </a:rPr>
                            <m:t>0,21</m:t>
                          </m:r>
                        </m:sub>
                      </m:sSub>
                      <m:sSub>
                        <m:sSubPr>
                          <m:ctrlPr>
                            <a:rPr lang="en-US" altLang="zh-CN" sz="2000" b="0" i="1" smtClean="0">
                              <a:solidFill>
                                <a:srgbClr val="FF0000"/>
                              </a:solidFill>
                              <a:latin typeface="Cambria Math" panose="02040503050406030204" pitchFamily="18" charset="0"/>
                            </a:rPr>
                          </m:ctrlPr>
                        </m:sSubPr>
                        <m:e>
                          <m:r>
                            <a:rPr lang="en-US" altLang="zh-CN" sz="2000" b="0" i="1" smtClean="0">
                              <a:solidFill>
                                <a:srgbClr val="FF0000"/>
                              </a:solidFill>
                              <a:latin typeface="Cambria Math" panose="02040503050406030204" pitchFamily="18" charset="0"/>
                            </a:rPr>
                            <m:t>𝑌</m:t>
                          </m:r>
                        </m:e>
                        <m:sub>
                          <m:r>
                            <a:rPr lang="en-US" altLang="zh-CN" sz="2000" b="0" i="1" smtClean="0">
                              <a:solidFill>
                                <a:srgbClr val="FF0000"/>
                              </a:solidFill>
                              <a:latin typeface="Cambria Math" panose="02040503050406030204" pitchFamily="18" charset="0"/>
                            </a:rPr>
                            <m:t>1</m:t>
                          </m:r>
                          <m:r>
                            <a:rPr lang="en-US" altLang="zh-CN" sz="2000" b="0" i="1" smtClean="0">
                              <a:solidFill>
                                <a:srgbClr val="FF0000"/>
                              </a:solidFill>
                              <a:latin typeface="Cambria Math" panose="02040503050406030204" pitchFamily="18" charset="0"/>
                            </a:rPr>
                            <m:t>𝑡</m:t>
                          </m:r>
                        </m:sub>
                      </m:sSub>
                      <m:r>
                        <a:rPr lang="en-US" altLang="zh-CN" sz="2000" b="0" i="1" smtClean="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𝐵</m:t>
                          </m:r>
                        </m:e>
                        <m:sub>
                          <m:r>
                            <a:rPr lang="en-US" altLang="zh-CN" sz="2000" b="0" i="1" smtClean="0">
                              <a:latin typeface="Cambria Math" panose="02040503050406030204" pitchFamily="18" charset="0"/>
                            </a:rPr>
                            <m:t>1</m:t>
                          </m:r>
                          <m:r>
                            <a:rPr lang="en-US" altLang="zh-CN" sz="2000" i="1">
                              <a:latin typeface="Cambria Math" panose="02040503050406030204" pitchFamily="18" charset="0"/>
                            </a:rPr>
                            <m:t>,</m:t>
                          </m:r>
                          <m:r>
                            <a:rPr lang="en-US" altLang="zh-CN" sz="2000" b="0" i="1" smtClean="0">
                              <a:latin typeface="Cambria Math" panose="02040503050406030204" pitchFamily="18" charset="0"/>
                            </a:rPr>
                            <m:t>21</m:t>
                          </m:r>
                        </m:sub>
                      </m:sSub>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𝑌</m:t>
                          </m:r>
                        </m:e>
                        <m:sub>
                          <m:r>
                            <a:rPr lang="en-US" altLang="zh-CN" sz="2000" b="0" i="1" smtClean="0">
                              <a:latin typeface="Cambria Math" panose="02040503050406030204" pitchFamily="18" charset="0"/>
                            </a:rPr>
                            <m:t>1</m:t>
                          </m:r>
                          <m:r>
                            <a:rPr lang="en-US" altLang="zh-CN" sz="2000" i="1">
                              <a:latin typeface="Cambria Math" panose="02040503050406030204" pitchFamily="18" charset="0"/>
                            </a:rPr>
                            <m:t>𝑡</m:t>
                          </m:r>
                          <m:r>
                            <a:rPr lang="en-US" altLang="zh-CN" sz="2000" b="0" i="1" smtClean="0">
                              <a:latin typeface="Cambria Math" panose="02040503050406030204" pitchFamily="18" charset="0"/>
                            </a:rPr>
                            <m:t>−1</m:t>
                          </m:r>
                        </m:sub>
                      </m:sSub>
                      <m:r>
                        <a:rPr lang="en-US" altLang="zh-CN" sz="2000" i="1">
                          <a:latin typeface="Cambria Math" panose="02040503050406030204" pitchFamily="18" charset="0"/>
                        </a:rPr>
                        <m:t>+</m:t>
                      </m:r>
                      <m:r>
                        <a:rPr lang="en-US" altLang="zh-CN" sz="2000" b="0" i="0" smtClean="0">
                          <a:latin typeface="Cambria Math" panose="02040503050406030204" pitchFamily="18" charset="0"/>
                        </a:rPr>
                        <m:t>…</m:t>
                      </m:r>
                      <m:r>
                        <a:rPr lang="en-US" altLang="zh-CN" sz="2000" b="0" i="1" smtClean="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𝐵</m:t>
                          </m:r>
                        </m:e>
                        <m:sub>
                          <m:r>
                            <a:rPr lang="en-US" altLang="zh-CN" sz="2000" b="0" i="1" smtClean="0">
                              <a:latin typeface="Cambria Math" panose="02040503050406030204" pitchFamily="18" charset="0"/>
                            </a:rPr>
                            <m:t>𝑝</m:t>
                          </m:r>
                          <m:r>
                            <a:rPr lang="en-US" altLang="zh-CN" sz="2000" i="1">
                              <a:latin typeface="Cambria Math" panose="02040503050406030204" pitchFamily="18" charset="0"/>
                            </a:rPr>
                            <m:t>,</m:t>
                          </m:r>
                          <m:r>
                            <a:rPr lang="en-US" altLang="zh-CN" sz="2000" b="0" i="1" smtClean="0">
                              <a:latin typeface="Cambria Math" panose="02040503050406030204" pitchFamily="18" charset="0"/>
                            </a:rPr>
                            <m:t>21</m:t>
                          </m:r>
                        </m:sub>
                      </m:sSub>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𝑌</m:t>
                          </m:r>
                        </m:e>
                        <m:sub>
                          <m:r>
                            <a:rPr lang="en-US" altLang="zh-CN" sz="2000" b="0" i="1" smtClean="0">
                              <a:latin typeface="Cambria Math" panose="02040503050406030204" pitchFamily="18" charset="0"/>
                            </a:rPr>
                            <m:t>1</m:t>
                          </m:r>
                          <m:r>
                            <a:rPr lang="en-US" altLang="zh-CN" sz="2000" i="1">
                              <a:latin typeface="Cambria Math" panose="02040503050406030204" pitchFamily="18" charset="0"/>
                            </a:rPr>
                            <m:t>𝑡</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𝑝</m:t>
                          </m:r>
                        </m:sub>
                      </m:sSub>
                      <m:r>
                        <a:rPr lang="en-US" altLang="zh-CN" sz="2000" i="1">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𝐵</m:t>
                          </m:r>
                        </m:e>
                        <m:sub>
                          <m:r>
                            <a:rPr lang="en-US" altLang="zh-CN" sz="2000" b="0" i="1" smtClean="0">
                              <a:latin typeface="Cambria Math" panose="02040503050406030204" pitchFamily="18" charset="0"/>
                            </a:rPr>
                            <m:t>1,22</m:t>
                          </m:r>
                        </m:sub>
                      </m:sSub>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𝑌</m:t>
                          </m:r>
                        </m:e>
                        <m:sub>
                          <m:r>
                            <a:rPr lang="en-US" altLang="zh-CN" sz="2000" b="0" i="1" smtClean="0">
                              <a:latin typeface="Cambria Math" panose="02040503050406030204" pitchFamily="18" charset="0"/>
                            </a:rPr>
                            <m:t>2</m:t>
                          </m:r>
                          <m:r>
                            <a:rPr lang="en-US" altLang="zh-CN" sz="2000" b="0" i="1" smtClean="0">
                              <a:latin typeface="Cambria Math" panose="02040503050406030204" pitchFamily="18" charset="0"/>
                            </a:rPr>
                            <m:t>𝑡</m:t>
                          </m:r>
                          <m:r>
                            <a:rPr lang="en-US" altLang="zh-CN" sz="2000" b="0" i="1" smtClean="0">
                              <a:latin typeface="Cambria Math" panose="02040503050406030204" pitchFamily="18" charset="0"/>
                            </a:rPr>
                            <m:t>−1</m:t>
                          </m:r>
                        </m:sub>
                      </m:sSub>
                      <m:r>
                        <a:rPr lang="en-US" altLang="zh-CN" sz="2000" i="1">
                          <a:latin typeface="Cambria Math" panose="02040503050406030204" pitchFamily="18" charset="0"/>
                        </a:rPr>
                        <m:t>+</m:t>
                      </m:r>
                      <m:r>
                        <a:rPr lang="en-US" altLang="zh-CN" sz="2000" b="0" i="1" smtClean="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𝐵</m:t>
                          </m:r>
                        </m:e>
                        <m:sub>
                          <m:r>
                            <a:rPr lang="en-US" altLang="zh-CN" sz="2000" b="0" i="1" smtClean="0">
                              <a:latin typeface="Cambria Math" panose="02040503050406030204" pitchFamily="18" charset="0"/>
                            </a:rPr>
                            <m:t>𝑝</m:t>
                          </m:r>
                          <m:r>
                            <a:rPr lang="en-US" altLang="zh-CN" sz="2000" i="1">
                              <a:latin typeface="Cambria Math" panose="02040503050406030204" pitchFamily="18" charset="0"/>
                            </a:rPr>
                            <m:t>,</m:t>
                          </m:r>
                          <m:r>
                            <a:rPr lang="en-US" altLang="zh-CN" sz="2000" b="0" i="1" smtClean="0">
                              <a:latin typeface="Cambria Math" panose="02040503050406030204" pitchFamily="18" charset="0"/>
                            </a:rPr>
                            <m:t>22</m:t>
                          </m:r>
                        </m:sub>
                      </m:sSub>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𝑌</m:t>
                          </m:r>
                        </m:e>
                        <m:sub>
                          <m:r>
                            <a:rPr lang="en-US" altLang="zh-CN" sz="2000" b="0" i="1" smtClean="0">
                              <a:latin typeface="Cambria Math" panose="02040503050406030204" pitchFamily="18" charset="0"/>
                            </a:rPr>
                            <m:t>2</m:t>
                          </m:r>
                          <m:r>
                            <a:rPr lang="en-US" altLang="zh-CN" sz="2000" i="1">
                              <a:latin typeface="Cambria Math" panose="02040503050406030204" pitchFamily="18" charset="0"/>
                            </a:rPr>
                            <m:t>𝑡</m:t>
                          </m:r>
                          <m:r>
                            <a:rPr lang="en-US" altLang="zh-CN" sz="2000" i="1">
                              <a:latin typeface="Cambria Math" panose="02040503050406030204" pitchFamily="18" charset="0"/>
                            </a:rPr>
                            <m:t>−</m:t>
                          </m:r>
                          <m:r>
                            <a:rPr lang="en-US" altLang="zh-CN" sz="2000" b="0" i="1" smtClean="0">
                              <a:latin typeface="Cambria Math" panose="02040503050406030204" pitchFamily="18" charset="0"/>
                            </a:rPr>
                            <m:t>𝑝</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𝜀</m:t>
                          </m:r>
                        </m:e>
                        <m:sub>
                          <m:r>
                            <a:rPr lang="en-US" altLang="zh-CN" sz="2000" b="0" i="1" smtClean="0">
                              <a:latin typeface="Cambria Math" panose="02040503050406030204" pitchFamily="18" charset="0"/>
                            </a:rPr>
                            <m:t>2</m:t>
                          </m:r>
                          <m:r>
                            <a:rPr lang="en-US" altLang="zh-CN" sz="2000" b="0" i="1" smtClean="0">
                              <a:latin typeface="Cambria Math" panose="02040503050406030204" pitchFamily="18" charset="0"/>
                            </a:rPr>
                            <m:t>𝑡</m:t>
                          </m:r>
                        </m:sub>
                      </m:sSub>
                    </m:oMath>
                  </m:oMathPara>
                </a14:m>
                <a:endParaRPr lang="en-US" altLang="zh-CN" sz="2000" dirty="0"/>
              </a:p>
              <a:p>
                <a:pPr marL="45720" indent="0">
                  <a:buNone/>
                </a:pPr>
                <a:r>
                  <a:rPr lang="zh-CN" altLang="en-US" dirty="0"/>
                  <a:t>给定 </a:t>
                </a:r>
                <a14:m>
                  <m:oMath xmlns:m="http://schemas.openxmlformats.org/officeDocument/2006/math">
                    <m:r>
                      <a:rPr lang="en-US" altLang="zh-CN" b="1" i="1" smtClean="0">
                        <a:latin typeface="Cambria Math" panose="02040503050406030204" pitchFamily="18" charset="0"/>
                      </a:rPr>
                      <m:t>𝑩</m:t>
                    </m:r>
                  </m:oMath>
                </a14:m>
                <a:r>
                  <a:rPr lang="zh-CN" altLang="en-US" dirty="0"/>
                  <a:t>，我们可以计算脉冲响应，但是我们没有办法直接通过以上的式子直接识别。要正确识别他们，我们需要一个工具变量或者一个参数限制条件。</a:t>
                </a:r>
              </a:p>
              <a:p>
                <a:pPr marL="45720" indent="0">
                  <a:buNone/>
                </a:pPr>
                <a:endParaRPr lang="zh-CN" altLang="en-US" sz="2000" dirty="0"/>
              </a:p>
            </p:txBody>
          </p:sp>
        </mc:Choice>
        <mc:Fallback xmlns="">
          <p:sp>
            <p:nvSpPr>
              <p:cNvPr id="3" name="内容占位符 2">
                <a:extLst>
                  <a:ext uri="{FF2B5EF4-FFF2-40B4-BE49-F238E27FC236}">
                    <a16:creationId xmlns:a16="http://schemas.microsoft.com/office/drawing/2014/main" id="{B788E2CE-4546-D4CB-4ADA-A63912E3211E}"/>
                  </a:ext>
                </a:extLst>
              </p:cNvPr>
              <p:cNvSpPr>
                <a:spLocks noGrp="1" noRot="1" noChangeAspect="1" noMove="1" noResize="1" noEditPoints="1" noAdjustHandles="1" noChangeArrowheads="1" noChangeShapeType="1" noTextEdit="1"/>
              </p:cNvSpPr>
              <p:nvPr>
                <p:ph idx="1"/>
              </p:nvPr>
            </p:nvSpPr>
            <p:spPr>
              <a:blipFill>
                <a:blip r:embed="rId2"/>
                <a:stretch>
                  <a:fillRect l="-1636" t="-1569" r="-2061"/>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CF6828D7-D98F-57B0-BEC6-C9F16E8427DA}"/>
              </a:ext>
            </a:extLst>
          </p:cNvPr>
          <p:cNvSpPr>
            <a:spLocks noGrp="1"/>
          </p:cNvSpPr>
          <p:nvPr>
            <p:ph type="dt" sz="half" idx="10"/>
          </p:nvPr>
        </p:nvSpPr>
        <p:spPr/>
        <p:txBody>
          <a:bodyPr/>
          <a:lstStyle/>
          <a:p>
            <a:r>
              <a:rPr lang="en-US" altLang="zh-CN"/>
              <a:t>2023/1/30</a:t>
            </a:r>
            <a:endParaRPr lang="en-US" dirty="0"/>
          </a:p>
        </p:txBody>
      </p:sp>
      <p:sp>
        <p:nvSpPr>
          <p:cNvPr id="5" name="灯片编号占位符 4">
            <a:extLst>
              <a:ext uri="{FF2B5EF4-FFF2-40B4-BE49-F238E27FC236}">
                <a16:creationId xmlns:a16="http://schemas.microsoft.com/office/drawing/2014/main" id="{FE1868F4-CE8B-96A4-27F9-E61A421F95F3}"/>
              </a:ext>
            </a:extLst>
          </p:cNvPr>
          <p:cNvSpPr>
            <a:spLocks noGrp="1"/>
          </p:cNvSpPr>
          <p:nvPr>
            <p:ph type="sldNum" sz="quarter" idx="12"/>
          </p:nvPr>
        </p:nvSpPr>
        <p:spPr/>
        <p:txBody>
          <a:bodyPr/>
          <a:lstStyle/>
          <a:p>
            <a:fld id="{03C3F5E1-8BEB-46F8-B0C6-3051342B5E98}" type="slidenum">
              <a:rPr lang="en-US" smtClean="0"/>
              <a:pPr/>
              <a:t>4</a:t>
            </a:fld>
            <a:endParaRPr lang="en-US" dirty="0"/>
          </a:p>
        </p:txBody>
      </p:sp>
    </p:spTree>
    <p:extLst>
      <p:ext uri="{BB962C8B-B14F-4D97-AF65-F5344CB8AC3E}">
        <p14:creationId xmlns:p14="http://schemas.microsoft.com/office/powerpoint/2010/main" val="2743752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B8283C-0470-5933-35F1-46E74F5D5E6A}"/>
              </a:ext>
            </a:extLst>
          </p:cNvPr>
          <p:cNvSpPr>
            <a:spLocks noGrp="1"/>
          </p:cNvSpPr>
          <p:nvPr>
            <p:ph type="title"/>
          </p:nvPr>
        </p:nvSpPr>
        <p:spPr/>
        <p:txBody>
          <a:bodyPr/>
          <a:lstStyle/>
          <a:p>
            <a:r>
              <a:rPr lang="en-US" altLang="zh-CN" dirty="0"/>
              <a:t>SVAR</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87F0372-816C-D0D8-F5C8-57347226E3CE}"/>
                  </a:ext>
                </a:extLst>
              </p:cNvPr>
              <p:cNvSpPr>
                <a:spLocks noGrp="1"/>
              </p:cNvSpPr>
              <p:nvPr>
                <p:ph idx="1"/>
              </p:nvPr>
            </p:nvSpPr>
            <p:spPr/>
            <p:txBody>
              <a:bodyPr>
                <a:normAutofit/>
              </a:bodyPr>
              <a:lstStyle/>
              <a:p>
                <a:pPr marL="45720" marR="0" lvl="0" indent="0" algn="l" defTabSz="685800" rtl="0" eaLnBrk="1" fontAlgn="auto" latinLnBrk="0" hangingPunct="1">
                  <a:lnSpc>
                    <a:spcPct val="110000"/>
                  </a:lnSpc>
                  <a:spcBef>
                    <a:spcPts val="900"/>
                  </a:spcBef>
                  <a:spcAft>
                    <a:spcPts val="150"/>
                  </a:spcAft>
                  <a:buClr>
                    <a:srgbClr val="92D050"/>
                  </a:buClr>
                  <a:buSzPct val="100000"/>
                  <a:buFont typeface="Wingdings" panose="05000000000000000000" pitchFamily="2" charset="2"/>
                  <a:buNone/>
                  <a:tabLst/>
                  <a:defRPr/>
                </a:pPr>
                <a14:m>
                  <m:oMathPara xmlns:m="http://schemas.openxmlformats.org/officeDocument/2006/math">
                    <m:oMathParaPr>
                      <m:jc m:val="centerGroup"/>
                    </m:oMathParaPr>
                    <m:oMath xmlns:m="http://schemas.openxmlformats.org/officeDocument/2006/math">
                      <m:sSub>
                        <m:sSubPr>
                          <m:ctrlPr>
                            <a:rPr kumimoji="0" lang="en-US" altLang="zh-CN" sz="20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cs typeface="+mn-cs"/>
                            </a:rPr>
                          </m:ctrlPr>
                        </m:sSubPr>
                        <m:e>
                          <m:r>
                            <a:rPr kumimoji="0" lang="en-US" altLang="zh-CN" sz="20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cs typeface="+mn-cs"/>
                            </a:rPr>
                            <m:t>𝑌</m:t>
                          </m:r>
                        </m:e>
                        <m:sub>
                          <m:r>
                            <a:rPr kumimoji="0" lang="en-US" altLang="zh-CN" sz="20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cs typeface="+mn-cs"/>
                            </a:rPr>
                            <m:t>1</m:t>
                          </m:r>
                          <m:r>
                            <a:rPr kumimoji="0" lang="en-US" altLang="zh-CN" sz="20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cs typeface="+mn-cs"/>
                            </a:rPr>
                            <m:t>𝑡</m:t>
                          </m:r>
                        </m:sub>
                      </m:sSub>
                      <m:r>
                        <a:rPr kumimoji="0" lang="en-US" altLang="zh-CN" sz="20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cs typeface="+mn-cs"/>
                        </a:rPr>
                        <m:t>=</m:t>
                      </m:r>
                      <m:sSub>
                        <m:sSubPr>
                          <m:ctrlPr>
                            <a:rPr kumimoji="0" lang="en-US" altLang="zh-CN" sz="2000" b="0" i="1" u="none" strike="noStrike" kern="1200" cap="none" spc="0" normalizeH="0" baseline="0" noProof="0" smtClean="0">
                              <a:ln>
                                <a:noFill/>
                              </a:ln>
                              <a:solidFill>
                                <a:srgbClr val="FF0000"/>
                              </a:solidFill>
                              <a:effectLst/>
                              <a:uLnTx/>
                              <a:uFillTx/>
                              <a:latin typeface="Cambria Math" panose="02040503050406030204" pitchFamily="18" charset="0"/>
                              <a:cs typeface="+mn-cs"/>
                            </a:rPr>
                          </m:ctrlPr>
                        </m:sSubPr>
                        <m:e>
                          <m:r>
                            <a:rPr kumimoji="0" lang="en-US" altLang="zh-CN" sz="2000" b="0" i="1" u="none" strike="noStrike" kern="1200" cap="none" spc="0" normalizeH="0" baseline="0" noProof="0" smtClean="0">
                              <a:ln>
                                <a:noFill/>
                              </a:ln>
                              <a:solidFill>
                                <a:srgbClr val="FF0000"/>
                              </a:solidFill>
                              <a:effectLst/>
                              <a:uLnTx/>
                              <a:uFillTx/>
                              <a:latin typeface="Cambria Math" panose="02040503050406030204" pitchFamily="18" charset="0"/>
                              <a:cs typeface="+mn-cs"/>
                            </a:rPr>
                            <m:t>𝐵</m:t>
                          </m:r>
                        </m:e>
                        <m:sub>
                          <m:r>
                            <a:rPr kumimoji="0" lang="en-US" altLang="zh-CN" sz="2000" b="0" i="1" u="none" strike="noStrike" kern="1200" cap="none" spc="0" normalizeH="0" baseline="0" noProof="0" smtClean="0">
                              <a:ln>
                                <a:noFill/>
                              </a:ln>
                              <a:solidFill>
                                <a:srgbClr val="FF0000"/>
                              </a:solidFill>
                              <a:effectLst/>
                              <a:uLnTx/>
                              <a:uFillTx/>
                              <a:latin typeface="Cambria Math" panose="02040503050406030204" pitchFamily="18" charset="0"/>
                              <a:cs typeface="+mn-cs"/>
                            </a:rPr>
                            <m:t>0,12</m:t>
                          </m:r>
                        </m:sub>
                      </m:sSub>
                      <m:sSub>
                        <m:sSubPr>
                          <m:ctrlPr>
                            <a:rPr kumimoji="0" lang="en-US" altLang="zh-CN" sz="2000" b="0" i="1" u="none" strike="noStrike" kern="1200" cap="none" spc="0" normalizeH="0" baseline="0" noProof="0" smtClean="0">
                              <a:ln>
                                <a:noFill/>
                              </a:ln>
                              <a:solidFill>
                                <a:srgbClr val="FF0000"/>
                              </a:solidFill>
                              <a:effectLst/>
                              <a:uLnTx/>
                              <a:uFillTx/>
                              <a:latin typeface="Cambria Math" panose="02040503050406030204" pitchFamily="18" charset="0"/>
                              <a:cs typeface="+mn-cs"/>
                            </a:rPr>
                          </m:ctrlPr>
                        </m:sSubPr>
                        <m:e>
                          <m:r>
                            <a:rPr kumimoji="0" lang="en-US" altLang="zh-CN" sz="2000" b="0" i="1" u="none" strike="noStrike" kern="1200" cap="none" spc="0" normalizeH="0" baseline="0" noProof="0" smtClean="0">
                              <a:ln>
                                <a:noFill/>
                              </a:ln>
                              <a:solidFill>
                                <a:srgbClr val="FF0000"/>
                              </a:solidFill>
                              <a:effectLst/>
                              <a:uLnTx/>
                              <a:uFillTx/>
                              <a:latin typeface="Cambria Math" panose="02040503050406030204" pitchFamily="18" charset="0"/>
                              <a:cs typeface="+mn-cs"/>
                            </a:rPr>
                            <m:t>𝑌</m:t>
                          </m:r>
                        </m:e>
                        <m:sub>
                          <m:r>
                            <a:rPr kumimoji="0" lang="en-US" altLang="zh-CN" sz="2000" b="0" i="1" u="none" strike="noStrike" kern="1200" cap="none" spc="0" normalizeH="0" baseline="0" noProof="0" smtClean="0">
                              <a:ln>
                                <a:noFill/>
                              </a:ln>
                              <a:solidFill>
                                <a:srgbClr val="FF0000"/>
                              </a:solidFill>
                              <a:effectLst/>
                              <a:uLnTx/>
                              <a:uFillTx/>
                              <a:latin typeface="Cambria Math" panose="02040503050406030204" pitchFamily="18" charset="0"/>
                              <a:cs typeface="+mn-cs"/>
                            </a:rPr>
                            <m:t>2</m:t>
                          </m:r>
                          <m:r>
                            <a:rPr kumimoji="0" lang="en-US" altLang="zh-CN" sz="2000" b="0" i="1" u="none" strike="noStrike" kern="1200" cap="none" spc="0" normalizeH="0" baseline="0" noProof="0" smtClean="0">
                              <a:ln>
                                <a:noFill/>
                              </a:ln>
                              <a:solidFill>
                                <a:srgbClr val="FF0000"/>
                              </a:solidFill>
                              <a:effectLst/>
                              <a:uLnTx/>
                              <a:uFillTx/>
                              <a:latin typeface="Cambria Math" panose="02040503050406030204" pitchFamily="18" charset="0"/>
                              <a:cs typeface="+mn-cs"/>
                            </a:rPr>
                            <m:t>𝑡</m:t>
                          </m:r>
                        </m:sub>
                      </m:sSub>
                      <m:r>
                        <a:rPr kumimoji="0" lang="en-US" altLang="zh-CN" sz="20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cs typeface="+mn-cs"/>
                        </a:rPr>
                        <m:t>+</m:t>
                      </m:r>
                      <m:sSub>
                        <m:sSubPr>
                          <m:ctrlPr>
                            <a:rPr kumimoji="0" lang="en-US" altLang="zh-CN" sz="2000" b="0" i="1" u="none" strike="noStrike" kern="1200" cap="none" spc="0" normalizeH="0" baseline="0" noProof="0">
                              <a:ln>
                                <a:noFill/>
                              </a:ln>
                              <a:solidFill>
                                <a:srgbClr val="000000">
                                  <a:lumMod val="75000"/>
                                  <a:lumOff val="25000"/>
                                </a:srgbClr>
                              </a:solidFill>
                              <a:effectLst/>
                              <a:uLnTx/>
                              <a:uFillTx/>
                              <a:latin typeface="Cambria Math" panose="02040503050406030204" pitchFamily="18" charset="0"/>
                              <a:cs typeface="+mn-cs"/>
                            </a:rPr>
                          </m:ctrlPr>
                        </m:sSubPr>
                        <m:e>
                          <m:r>
                            <a:rPr kumimoji="0" lang="en-US" altLang="zh-CN" sz="2000" b="0" i="1" u="none" strike="noStrike" kern="1200" cap="none" spc="0" normalizeH="0" baseline="0" noProof="0">
                              <a:ln>
                                <a:noFill/>
                              </a:ln>
                              <a:solidFill>
                                <a:srgbClr val="000000">
                                  <a:lumMod val="75000"/>
                                  <a:lumOff val="25000"/>
                                </a:srgbClr>
                              </a:solidFill>
                              <a:effectLst/>
                              <a:uLnTx/>
                              <a:uFillTx/>
                              <a:latin typeface="Cambria Math" panose="02040503050406030204" pitchFamily="18" charset="0"/>
                              <a:cs typeface="+mn-cs"/>
                            </a:rPr>
                            <m:t>𝐵</m:t>
                          </m:r>
                        </m:e>
                        <m:sub>
                          <m:r>
                            <a:rPr kumimoji="0" lang="en-US" altLang="zh-CN" sz="20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cs typeface="+mn-cs"/>
                            </a:rPr>
                            <m:t>1</m:t>
                          </m:r>
                          <m:r>
                            <a:rPr kumimoji="0" lang="en-US" altLang="zh-CN" sz="2000" b="0" i="1" u="none" strike="noStrike" kern="1200" cap="none" spc="0" normalizeH="0" baseline="0" noProof="0">
                              <a:ln>
                                <a:noFill/>
                              </a:ln>
                              <a:solidFill>
                                <a:srgbClr val="000000">
                                  <a:lumMod val="75000"/>
                                  <a:lumOff val="25000"/>
                                </a:srgbClr>
                              </a:solidFill>
                              <a:effectLst/>
                              <a:uLnTx/>
                              <a:uFillTx/>
                              <a:latin typeface="Cambria Math" panose="02040503050406030204" pitchFamily="18" charset="0"/>
                              <a:cs typeface="+mn-cs"/>
                            </a:rPr>
                            <m:t>,12</m:t>
                          </m:r>
                        </m:sub>
                      </m:sSub>
                      <m:sSub>
                        <m:sSubPr>
                          <m:ctrlPr>
                            <a:rPr kumimoji="0" lang="en-US" altLang="zh-CN" sz="2000" b="0" i="1" u="none" strike="noStrike" kern="1200" cap="none" spc="0" normalizeH="0" baseline="0" noProof="0">
                              <a:ln>
                                <a:noFill/>
                              </a:ln>
                              <a:solidFill>
                                <a:srgbClr val="000000">
                                  <a:lumMod val="75000"/>
                                  <a:lumOff val="25000"/>
                                </a:srgbClr>
                              </a:solidFill>
                              <a:effectLst/>
                              <a:uLnTx/>
                              <a:uFillTx/>
                              <a:latin typeface="Cambria Math" panose="02040503050406030204" pitchFamily="18" charset="0"/>
                              <a:cs typeface="+mn-cs"/>
                            </a:rPr>
                          </m:ctrlPr>
                        </m:sSubPr>
                        <m:e>
                          <m:r>
                            <a:rPr kumimoji="0" lang="en-US" altLang="zh-CN" sz="2000" b="0" i="1" u="none" strike="noStrike" kern="1200" cap="none" spc="0" normalizeH="0" baseline="0" noProof="0">
                              <a:ln>
                                <a:noFill/>
                              </a:ln>
                              <a:solidFill>
                                <a:srgbClr val="000000">
                                  <a:lumMod val="75000"/>
                                  <a:lumOff val="25000"/>
                                </a:srgbClr>
                              </a:solidFill>
                              <a:effectLst/>
                              <a:uLnTx/>
                              <a:uFillTx/>
                              <a:latin typeface="Cambria Math" panose="02040503050406030204" pitchFamily="18" charset="0"/>
                              <a:cs typeface="+mn-cs"/>
                            </a:rPr>
                            <m:t>𝑌</m:t>
                          </m:r>
                        </m:e>
                        <m:sub>
                          <m:r>
                            <a:rPr kumimoji="0" lang="en-US" altLang="zh-CN" sz="2000" b="0" i="1" u="none" strike="noStrike" kern="1200" cap="none" spc="0" normalizeH="0" baseline="0" noProof="0">
                              <a:ln>
                                <a:noFill/>
                              </a:ln>
                              <a:solidFill>
                                <a:srgbClr val="000000">
                                  <a:lumMod val="75000"/>
                                  <a:lumOff val="25000"/>
                                </a:srgbClr>
                              </a:solidFill>
                              <a:effectLst/>
                              <a:uLnTx/>
                              <a:uFillTx/>
                              <a:latin typeface="Cambria Math" panose="02040503050406030204" pitchFamily="18" charset="0"/>
                              <a:cs typeface="+mn-cs"/>
                            </a:rPr>
                            <m:t>2</m:t>
                          </m:r>
                          <m:r>
                            <a:rPr kumimoji="0" lang="en-US" altLang="zh-CN" sz="2000" b="0" i="1" u="none" strike="noStrike" kern="1200" cap="none" spc="0" normalizeH="0" baseline="0" noProof="0">
                              <a:ln>
                                <a:noFill/>
                              </a:ln>
                              <a:solidFill>
                                <a:srgbClr val="000000">
                                  <a:lumMod val="75000"/>
                                  <a:lumOff val="25000"/>
                                </a:srgbClr>
                              </a:solidFill>
                              <a:effectLst/>
                              <a:uLnTx/>
                              <a:uFillTx/>
                              <a:latin typeface="Cambria Math" panose="02040503050406030204" pitchFamily="18" charset="0"/>
                              <a:cs typeface="+mn-cs"/>
                            </a:rPr>
                            <m:t>𝑡</m:t>
                          </m:r>
                          <m:r>
                            <a:rPr kumimoji="0" lang="en-US" altLang="zh-CN" sz="20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cs typeface="+mn-cs"/>
                            </a:rPr>
                            <m:t>−1</m:t>
                          </m:r>
                        </m:sub>
                      </m:sSub>
                      <m:r>
                        <a:rPr kumimoji="0" lang="en-US" altLang="zh-CN" sz="2000" b="0" i="1" u="none" strike="noStrike" kern="1200" cap="none" spc="0" normalizeH="0" baseline="0" noProof="0">
                          <a:ln>
                            <a:noFill/>
                          </a:ln>
                          <a:solidFill>
                            <a:srgbClr val="000000">
                              <a:lumMod val="75000"/>
                              <a:lumOff val="25000"/>
                            </a:srgbClr>
                          </a:solidFill>
                          <a:effectLst/>
                          <a:uLnTx/>
                          <a:uFillTx/>
                          <a:latin typeface="Cambria Math" panose="02040503050406030204" pitchFamily="18" charset="0"/>
                          <a:cs typeface="+mn-cs"/>
                        </a:rPr>
                        <m:t>+</m:t>
                      </m:r>
                      <m:r>
                        <a:rPr kumimoji="0" lang="en-US" altLang="zh-CN" sz="2000" b="0" i="0"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cs typeface="+mn-cs"/>
                        </a:rPr>
                        <m:t>…</m:t>
                      </m:r>
                      <m:r>
                        <a:rPr kumimoji="0" lang="en-US" altLang="zh-CN" sz="20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cs typeface="+mn-cs"/>
                        </a:rPr>
                        <m:t>+</m:t>
                      </m:r>
                      <m:sSub>
                        <m:sSubPr>
                          <m:ctrlPr>
                            <a:rPr kumimoji="0" lang="en-US" altLang="zh-CN" sz="2000" b="0" i="1" u="none" strike="noStrike" kern="1200" cap="none" spc="0" normalizeH="0" baseline="0" noProof="0">
                              <a:ln>
                                <a:noFill/>
                              </a:ln>
                              <a:solidFill>
                                <a:srgbClr val="000000">
                                  <a:lumMod val="75000"/>
                                  <a:lumOff val="25000"/>
                                </a:srgbClr>
                              </a:solidFill>
                              <a:effectLst/>
                              <a:uLnTx/>
                              <a:uFillTx/>
                              <a:latin typeface="Cambria Math" panose="02040503050406030204" pitchFamily="18" charset="0"/>
                              <a:cs typeface="+mn-cs"/>
                            </a:rPr>
                          </m:ctrlPr>
                        </m:sSubPr>
                        <m:e>
                          <m:r>
                            <a:rPr kumimoji="0" lang="en-US" altLang="zh-CN" sz="2000" b="0" i="1" u="none" strike="noStrike" kern="1200" cap="none" spc="0" normalizeH="0" baseline="0" noProof="0">
                              <a:ln>
                                <a:noFill/>
                              </a:ln>
                              <a:solidFill>
                                <a:srgbClr val="000000">
                                  <a:lumMod val="75000"/>
                                  <a:lumOff val="25000"/>
                                </a:srgbClr>
                              </a:solidFill>
                              <a:effectLst/>
                              <a:uLnTx/>
                              <a:uFillTx/>
                              <a:latin typeface="Cambria Math" panose="02040503050406030204" pitchFamily="18" charset="0"/>
                              <a:cs typeface="+mn-cs"/>
                            </a:rPr>
                            <m:t>𝐵</m:t>
                          </m:r>
                        </m:e>
                        <m:sub>
                          <m:r>
                            <a:rPr kumimoji="0" lang="en-US" altLang="zh-CN" sz="20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cs typeface="+mn-cs"/>
                            </a:rPr>
                            <m:t>𝑝</m:t>
                          </m:r>
                          <m:r>
                            <a:rPr kumimoji="0" lang="en-US" altLang="zh-CN" sz="2000" b="0" i="1" u="none" strike="noStrike" kern="1200" cap="none" spc="0" normalizeH="0" baseline="0" noProof="0">
                              <a:ln>
                                <a:noFill/>
                              </a:ln>
                              <a:solidFill>
                                <a:srgbClr val="000000">
                                  <a:lumMod val="75000"/>
                                  <a:lumOff val="25000"/>
                                </a:srgbClr>
                              </a:solidFill>
                              <a:effectLst/>
                              <a:uLnTx/>
                              <a:uFillTx/>
                              <a:latin typeface="Cambria Math" panose="02040503050406030204" pitchFamily="18" charset="0"/>
                              <a:cs typeface="+mn-cs"/>
                            </a:rPr>
                            <m:t>,12</m:t>
                          </m:r>
                        </m:sub>
                      </m:sSub>
                      <m:sSub>
                        <m:sSubPr>
                          <m:ctrlPr>
                            <a:rPr kumimoji="0" lang="en-US" altLang="zh-CN" sz="2000" b="0" i="1" u="none" strike="noStrike" kern="1200" cap="none" spc="0" normalizeH="0" baseline="0" noProof="0">
                              <a:ln>
                                <a:noFill/>
                              </a:ln>
                              <a:solidFill>
                                <a:srgbClr val="000000">
                                  <a:lumMod val="75000"/>
                                  <a:lumOff val="25000"/>
                                </a:srgbClr>
                              </a:solidFill>
                              <a:effectLst/>
                              <a:uLnTx/>
                              <a:uFillTx/>
                              <a:latin typeface="Cambria Math" panose="02040503050406030204" pitchFamily="18" charset="0"/>
                              <a:cs typeface="+mn-cs"/>
                            </a:rPr>
                          </m:ctrlPr>
                        </m:sSubPr>
                        <m:e>
                          <m:r>
                            <a:rPr kumimoji="0" lang="en-US" altLang="zh-CN" sz="2000" b="0" i="1" u="none" strike="noStrike" kern="1200" cap="none" spc="0" normalizeH="0" baseline="0" noProof="0">
                              <a:ln>
                                <a:noFill/>
                              </a:ln>
                              <a:solidFill>
                                <a:srgbClr val="000000">
                                  <a:lumMod val="75000"/>
                                  <a:lumOff val="25000"/>
                                </a:srgbClr>
                              </a:solidFill>
                              <a:effectLst/>
                              <a:uLnTx/>
                              <a:uFillTx/>
                              <a:latin typeface="Cambria Math" panose="02040503050406030204" pitchFamily="18" charset="0"/>
                              <a:cs typeface="+mn-cs"/>
                            </a:rPr>
                            <m:t>𝑌</m:t>
                          </m:r>
                        </m:e>
                        <m:sub>
                          <m:r>
                            <a:rPr kumimoji="0" lang="en-US" altLang="zh-CN" sz="2000" b="0" i="1" u="none" strike="noStrike" kern="1200" cap="none" spc="0" normalizeH="0" baseline="0" noProof="0">
                              <a:ln>
                                <a:noFill/>
                              </a:ln>
                              <a:solidFill>
                                <a:srgbClr val="000000">
                                  <a:lumMod val="75000"/>
                                  <a:lumOff val="25000"/>
                                </a:srgbClr>
                              </a:solidFill>
                              <a:effectLst/>
                              <a:uLnTx/>
                              <a:uFillTx/>
                              <a:latin typeface="Cambria Math" panose="02040503050406030204" pitchFamily="18" charset="0"/>
                              <a:cs typeface="+mn-cs"/>
                            </a:rPr>
                            <m:t>2</m:t>
                          </m:r>
                          <m:r>
                            <a:rPr kumimoji="0" lang="en-US" altLang="zh-CN" sz="2000" b="0" i="1" u="none" strike="noStrike" kern="1200" cap="none" spc="0" normalizeH="0" baseline="0" noProof="0">
                              <a:ln>
                                <a:noFill/>
                              </a:ln>
                              <a:solidFill>
                                <a:srgbClr val="000000">
                                  <a:lumMod val="75000"/>
                                  <a:lumOff val="25000"/>
                                </a:srgbClr>
                              </a:solidFill>
                              <a:effectLst/>
                              <a:uLnTx/>
                              <a:uFillTx/>
                              <a:latin typeface="Cambria Math" panose="02040503050406030204" pitchFamily="18" charset="0"/>
                              <a:cs typeface="+mn-cs"/>
                            </a:rPr>
                            <m:t>𝑡</m:t>
                          </m:r>
                          <m:r>
                            <a:rPr kumimoji="0" lang="en-US" altLang="zh-CN" sz="20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cs typeface="+mn-cs"/>
                            </a:rPr>
                            <m:t>−</m:t>
                          </m:r>
                          <m:r>
                            <a:rPr kumimoji="0" lang="en-US" altLang="zh-CN" sz="20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cs typeface="+mn-cs"/>
                            </a:rPr>
                            <m:t>𝑝</m:t>
                          </m:r>
                        </m:sub>
                      </m:sSub>
                      <m:r>
                        <a:rPr kumimoji="0" lang="en-US" altLang="zh-CN" sz="2000" b="0" i="1" u="none" strike="noStrike" kern="1200" cap="none" spc="0" normalizeH="0" baseline="0" noProof="0">
                          <a:ln>
                            <a:noFill/>
                          </a:ln>
                          <a:solidFill>
                            <a:srgbClr val="000000">
                              <a:lumMod val="75000"/>
                              <a:lumOff val="25000"/>
                            </a:srgbClr>
                          </a:solidFill>
                          <a:effectLst/>
                          <a:uLnTx/>
                          <a:uFillTx/>
                          <a:latin typeface="Cambria Math" panose="02040503050406030204" pitchFamily="18" charset="0"/>
                          <a:cs typeface="+mn-cs"/>
                        </a:rPr>
                        <m:t>+</m:t>
                      </m:r>
                      <m:sSub>
                        <m:sSubPr>
                          <m:ctrlPr>
                            <a:rPr kumimoji="0" lang="en-US" altLang="zh-CN" sz="20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cs typeface="+mn-cs"/>
                            </a:rPr>
                          </m:ctrlPr>
                        </m:sSubPr>
                        <m:e>
                          <m:r>
                            <a:rPr kumimoji="0" lang="en-US" altLang="zh-CN" sz="20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cs typeface="+mn-cs"/>
                            </a:rPr>
                            <m:t>𝐵</m:t>
                          </m:r>
                        </m:e>
                        <m:sub>
                          <m:r>
                            <a:rPr kumimoji="0" lang="en-US" altLang="zh-CN" sz="20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cs typeface="+mn-cs"/>
                            </a:rPr>
                            <m:t>1,11</m:t>
                          </m:r>
                        </m:sub>
                      </m:sSub>
                      <m:sSub>
                        <m:sSubPr>
                          <m:ctrlPr>
                            <a:rPr kumimoji="0" lang="en-US" altLang="zh-CN" sz="20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cs typeface="+mn-cs"/>
                            </a:rPr>
                          </m:ctrlPr>
                        </m:sSubPr>
                        <m:e>
                          <m:r>
                            <a:rPr kumimoji="0" lang="en-US" altLang="zh-CN" sz="20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cs typeface="+mn-cs"/>
                            </a:rPr>
                            <m:t>𝑌</m:t>
                          </m:r>
                        </m:e>
                        <m:sub>
                          <m:r>
                            <a:rPr kumimoji="0" lang="en-US" altLang="zh-CN" sz="20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cs typeface="+mn-cs"/>
                            </a:rPr>
                            <m:t>1</m:t>
                          </m:r>
                          <m:r>
                            <a:rPr kumimoji="0" lang="en-US" altLang="zh-CN" sz="20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cs typeface="+mn-cs"/>
                            </a:rPr>
                            <m:t>𝑡</m:t>
                          </m:r>
                          <m:r>
                            <a:rPr kumimoji="0" lang="en-US" altLang="zh-CN" sz="20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cs typeface="+mn-cs"/>
                            </a:rPr>
                            <m:t>−1</m:t>
                          </m:r>
                        </m:sub>
                      </m:sSub>
                      <m:r>
                        <a:rPr kumimoji="0" lang="en-US" altLang="zh-CN" sz="2000" b="0" i="1" u="none" strike="noStrike" kern="1200" cap="none" spc="0" normalizeH="0" baseline="0" noProof="0">
                          <a:ln>
                            <a:noFill/>
                          </a:ln>
                          <a:solidFill>
                            <a:srgbClr val="000000">
                              <a:lumMod val="75000"/>
                              <a:lumOff val="25000"/>
                            </a:srgbClr>
                          </a:solidFill>
                          <a:effectLst/>
                          <a:uLnTx/>
                          <a:uFillTx/>
                          <a:latin typeface="Cambria Math" panose="02040503050406030204" pitchFamily="18" charset="0"/>
                          <a:cs typeface="+mn-cs"/>
                        </a:rPr>
                        <m:t>+</m:t>
                      </m:r>
                      <m:r>
                        <a:rPr kumimoji="0" lang="en-US" altLang="zh-CN" sz="20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cs typeface="+mn-cs"/>
                        </a:rPr>
                        <m:t>…+</m:t>
                      </m:r>
                      <m:sSub>
                        <m:sSubPr>
                          <m:ctrlPr>
                            <a:rPr kumimoji="0" lang="en-US" altLang="zh-CN" sz="2000" b="0" i="1" u="none" strike="noStrike" kern="1200" cap="none" spc="0" normalizeH="0" baseline="0" noProof="0">
                              <a:ln>
                                <a:noFill/>
                              </a:ln>
                              <a:solidFill>
                                <a:srgbClr val="000000">
                                  <a:lumMod val="75000"/>
                                  <a:lumOff val="25000"/>
                                </a:srgbClr>
                              </a:solidFill>
                              <a:effectLst/>
                              <a:uLnTx/>
                              <a:uFillTx/>
                              <a:latin typeface="Cambria Math" panose="02040503050406030204" pitchFamily="18" charset="0"/>
                              <a:cs typeface="+mn-cs"/>
                            </a:rPr>
                          </m:ctrlPr>
                        </m:sSubPr>
                        <m:e>
                          <m:r>
                            <a:rPr kumimoji="0" lang="en-US" altLang="zh-CN" sz="2000" b="0" i="1" u="none" strike="noStrike" kern="1200" cap="none" spc="0" normalizeH="0" baseline="0" noProof="0">
                              <a:ln>
                                <a:noFill/>
                              </a:ln>
                              <a:solidFill>
                                <a:srgbClr val="000000">
                                  <a:lumMod val="75000"/>
                                  <a:lumOff val="25000"/>
                                </a:srgbClr>
                              </a:solidFill>
                              <a:effectLst/>
                              <a:uLnTx/>
                              <a:uFillTx/>
                              <a:latin typeface="Cambria Math" panose="02040503050406030204" pitchFamily="18" charset="0"/>
                              <a:cs typeface="+mn-cs"/>
                            </a:rPr>
                            <m:t>𝐵</m:t>
                          </m:r>
                        </m:e>
                        <m:sub>
                          <m:r>
                            <a:rPr kumimoji="0" lang="en-US" altLang="zh-CN" sz="20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cs typeface="+mn-cs"/>
                            </a:rPr>
                            <m:t>𝑝</m:t>
                          </m:r>
                          <m:r>
                            <a:rPr kumimoji="0" lang="en-US" altLang="zh-CN" sz="2000" b="0" i="1" u="none" strike="noStrike" kern="1200" cap="none" spc="0" normalizeH="0" baseline="0" noProof="0">
                              <a:ln>
                                <a:noFill/>
                              </a:ln>
                              <a:solidFill>
                                <a:srgbClr val="000000">
                                  <a:lumMod val="75000"/>
                                  <a:lumOff val="25000"/>
                                </a:srgbClr>
                              </a:solidFill>
                              <a:effectLst/>
                              <a:uLnTx/>
                              <a:uFillTx/>
                              <a:latin typeface="Cambria Math" panose="02040503050406030204" pitchFamily="18" charset="0"/>
                              <a:cs typeface="+mn-cs"/>
                            </a:rPr>
                            <m:t>,11</m:t>
                          </m:r>
                        </m:sub>
                      </m:sSub>
                      <m:sSub>
                        <m:sSubPr>
                          <m:ctrlPr>
                            <a:rPr kumimoji="0" lang="en-US" altLang="zh-CN" sz="2000" b="0" i="1" u="none" strike="noStrike" kern="1200" cap="none" spc="0" normalizeH="0" baseline="0" noProof="0">
                              <a:ln>
                                <a:noFill/>
                              </a:ln>
                              <a:solidFill>
                                <a:srgbClr val="000000">
                                  <a:lumMod val="75000"/>
                                  <a:lumOff val="25000"/>
                                </a:srgbClr>
                              </a:solidFill>
                              <a:effectLst/>
                              <a:uLnTx/>
                              <a:uFillTx/>
                              <a:latin typeface="Cambria Math" panose="02040503050406030204" pitchFamily="18" charset="0"/>
                              <a:cs typeface="+mn-cs"/>
                            </a:rPr>
                          </m:ctrlPr>
                        </m:sSubPr>
                        <m:e>
                          <m:r>
                            <a:rPr kumimoji="0" lang="en-US" altLang="zh-CN" sz="2000" b="0" i="1" u="none" strike="noStrike" kern="1200" cap="none" spc="0" normalizeH="0" baseline="0" noProof="0">
                              <a:ln>
                                <a:noFill/>
                              </a:ln>
                              <a:solidFill>
                                <a:srgbClr val="000000">
                                  <a:lumMod val="75000"/>
                                  <a:lumOff val="25000"/>
                                </a:srgbClr>
                              </a:solidFill>
                              <a:effectLst/>
                              <a:uLnTx/>
                              <a:uFillTx/>
                              <a:latin typeface="Cambria Math" panose="02040503050406030204" pitchFamily="18" charset="0"/>
                              <a:cs typeface="+mn-cs"/>
                            </a:rPr>
                            <m:t>𝑌</m:t>
                          </m:r>
                        </m:e>
                        <m:sub>
                          <m:r>
                            <a:rPr kumimoji="0" lang="en-US" altLang="zh-CN" sz="2000" b="0" i="1" u="none" strike="noStrike" kern="1200" cap="none" spc="0" normalizeH="0" baseline="0" noProof="0">
                              <a:ln>
                                <a:noFill/>
                              </a:ln>
                              <a:solidFill>
                                <a:srgbClr val="000000">
                                  <a:lumMod val="75000"/>
                                  <a:lumOff val="25000"/>
                                </a:srgbClr>
                              </a:solidFill>
                              <a:effectLst/>
                              <a:uLnTx/>
                              <a:uFillTx/>
                              <a:latin typeface="Cambria Math" panose="02040503050406030204" pitchFamily="18" charset="0"/>
                              <a:cs typeface="+mn-cs"/>
                            </a:rPr>
                            <m:t>1</m:t>
                          </m:r>
                          <m:r>
                            <a:rPr kumimoji="0" lang="en-US" altLang="zh-CN" sz="2000" b="0" i="1" u="none" strike="noStrike" kern="1200" cap="none" spc="0" normalizeH="0" baseline="0" noProof="0">
                              <a:ln>
                                <a:noFill/>
                              </a:ln>
                              <a:solidFill>
                                <a:srgbClr val="000000">
                                  <a:lumMod val="75000"/>
                                  <a:lumOff val="25000"/>
                                </a:srgbClr>
                              </a:solidFill>
                              <a:effectLst/>
                              <a:uLnTx/>
                              <a:uFillTx/>
                              <a:latin typeface="Cambria Math" panose="02040503050406030204" pitchFamily="18" charset="0"/>
                              <a:cs typeface="+mn-cs"/>
                            </a:rPr>
                            <m:t>𝑡</m:t>
                          </m:r>
                          <m:r>
                            <a:rPr kumimoji="0" lang="en-US" altLang="zh-CN" sz="2000" b="0" i="1" u="none" strike="noStrike" kern="1200" cap="none" spc="0" normalizeH="0" baseline="0" noProof="0">
                              <a:ln>
                                <a:noFill/>
                              </a:ln>
                              <a:solidFill>
                                <a:srgbClr val="000000">
                                  <a:lumMod val="75000"/>
                                  <a:lumOff val="25000"/>
                                </a:srgbClr>
                              </a:solidFill>
                              <a:effectLst/>
                              <a:uLnTx/>
                              <a:uFillTx/>
                              <a:latin typeface="Cambria Math" panose="02040503050406030204" pitchFamily="18" charset="0"/>
                              <a:cs typeface="+mn-cs"/>
                            </a:rPr>
                            <m:t>−</m:t>
                          </m:r>
                          <m:r>
                            <a:rPr kumimoji="0" lang="en-US" altLang="zh-CN" sz="20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cs typeface="+mn-cs"/>
                            </a:rPr>
                            <m:t>𝑝</m:t>
                          </m:r>
                        </m:sub>
                      </m:sSub>
                      <m:r>
                        <a:rPr kumimoji="0" lang="en-US" altLang="zh-CN" sz="20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cs typeface="+mn-cs"/>
                        </a:rPr>
                        <m:t>+</m:t>
                      </m:r>
                      <m:sSub>
                        <m:sSubPr>
                          <m:ctrlPr>
                            <a:rPr kumimoji="0" lang="en-US" altLang="zh-CN" sz="20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cs typeface="+mn-cs"/>
                            </a:rPr>
                          </m:ctrlPr>
                        </m:sSubPr>
                        <m:e>
                          <m:r>
                            <a:rPr kumimoji="0" lang="en-US" altLang="zh-CN" sz="20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cs typeface="+mn-cs"/>
                            </a:rPr>
                            <m:t>𝜀</m:t>
                          </m:r>
                        </m:e>
                        <m:sub>
                          <m:r>
                            <a:rPr kumimoji="0" lang="en-US" altLang="zh-CN" sz="20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cs typeface="+mn-cs"/>
                            </a:rPr>
                            <m:t>1</m:t>
                          </m:r>
                          <m:r>
                            <a:rPr kumimoji="0" lang="en-US" altLang="zh-CN" sz="20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cs typeface="+mn-cs"/>
                            </a:rPr>
                            <m:t>𝑡</m:t>
                          </m:r>
                        </m:sub>
                      </m:sSub>
                    </m:oMath>
                  </m:oMathPara>
                </a14:m>
                <a:endParaRPr kumimoji="0" lang="en-US" altLang="zh-CN" sz="2000" b="0" i="0" u="none" strike="noStrike" kern="1200" cap="none" spc="0" normalizeH="0" baseline="0" noProof="0" dirty="0">
                  <a:ln>
                    <a:noFill/>
                  </a:ln>
                  <a:solidFill>
                    <a:srgbClr val="000000">
                      <a:lumMod val="75000"/>
                      <a:lumOff val="25000"/>
                    </a:srgbClr>
                  </a:solidFill>
                  <a:effectLst/>
                  <a:uLnTx/>
                  <a:uFillTx/>
                  <a:latin typeface="Palatino Linotype"/>
                  <a:ea typeface="楷体"/>
                  <a:cs typeface="+mn-cs"/>
                </a:endParaRPr>
              </a:p>
              <a:p>
                <a:pPr marL="45720" marR="0" lvl="0" indent="0" algn="l" defTabSz="685800" rtl="0" eaLnBrk="1" fontAlgn="auto" latinLnBrk="0" hangingPunct="1">
                  <a:lnSpc>
                    <a:spcPct val="110000"/>
                  </a:lnSpc>
                  <a:spcBef>
                    <a:spcPts val="900"/>
                  </a:spcBef>
                  <a:spcAft>
                    <a:spcPts val="150"/>
                  </a:spcAft>
                  <a:buClr>
                    <a:srgbClr val="92D050"/>
                  </a:buClr>
                  <a:buSzPct val="100000"/>
                  <a:buFont typeface="Wingdings" panose="05000000000000000000" pitchFamily="2" charset="2"/>
                  <a:buNone/>
                  <a:tabLst/>
                  <a:defRPr/>
                </a:pPr>
                <a14:m>
                  <m:oMathPara xmlns:m="http://schemas.openxmlformats.org/officeDocument/2006/math">
                    <m:oMathParaPr>
                      <m:jc m:val="centerGroup"/>
                    </m:oMathParaPr>
                    <m:oMath xmlns:m="http://schemas.openxmlformats.org/officeDocument/2006/math">
                      <m:sSub>
                        <m:sSubPr>
                          <m:ctrlPr>
                            <a:rPr kumimoji="0" lang="en-US" altLang="zh-CN" sz="20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cs typeface="+mn-cs"/>
                            </a:rPr>
                          </m:ctrlPr>
                        </m:sSubPr>
                        <m:e>
                          <m:r>
                            <a:rPr kumimoji="0" lang="en-US" altLang="zh-CN" sz="20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cs typeface="+mn-cs"/>
                            </a:rPr>
                            <m:t>𝑌</m:t>
                          </m:r>
                        </m:e>
                        <m:sub>
                          <m:r>
                            <a:rPr kumimoji="0" lang="en-US" altLang="zh-CN" sz="20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cs typeface="+mn-cs"/>
                            </a:rPr>
                            <m:t>2</m:t>
                          </m:r>
                          <m:r>
                            <a:rPr kumimoji="0" lang="en-US" altLang="zh-CN" sz="20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cs typeface="+mn-cs"/>
                            </a:rPr>
                            <m:t>𝑡</m:t>
                          </m:r>
                        </m:sub>
                      </m:sSub>
                      <m:r>
                        <a:rPr kumimoji="0" lang="en-US" altLang="zh-CN" sz="20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cs typeface="+mn-cs"/>
                        </a:rPr>
                        <m:t>=</m:t>
                      </m:r>
                      <m:sSub>
                        <m:sSubPr>
                          <m:ctrlPr>
                            <a:rPr kumimoji="0" lang="en-US" altLang="zh-CN" sz="2000" b="0" i="1" u="none" strike="noStrike" kern="1200" cap="none" spc="0" normalizeH="0" baseline="0" noProof="0" smtClean="0">
                              <a:ln>
                                <a:noFill/>
                              </a:ln>
                              <a:solidFill>
                                <a:srgbClr val="FF0000"/>
                              </a:solidFill>
                              <a:effectLst/>
                              <a:uLnTx/>
                              <a:uFillTx/>
                              <a:latin typeface="Cambria Math" panose="02040503050406030204" pitchFamily="18" charset="0"/>
                              <a:cs typeface="+mn-cs"/>
                            </a:rPr>
                          </m:ctrlPr>
                        </m:sSubPr>
                        <m:e>
                          <m:r>
                            <a:rPr kumimoji="0" lang="en-US" altLang="zh-CN" sz="2000" b="0" i="1" u="none" strike="noStrike" kern="1200" cap="none" spc="0" normalizeH="0" baseline="0" noProof="0" smtClean="0">
                              <a:ln>
                                <a:noFill/>
                              </a:ln>
                              <a:solidFill>
                                <a:srgbClr val="FF0000"/>
                              </a:solidFill>
                              <a:effectLst/>
                              <a:uLnTx/>
                              <a:uFillTx/>
                              <a:latin typeface="Cambria Math" panose="02040503050406030204" pitchFamily="18" charset="0"/>
                              <a:cs typeface="+mn-cs"/>
                            </a:rPr>
                            <m:t>𝐵</m:t>
                          </m:r>
                        </m:e>
                        <m:sub>
                          <m:r>
                            <a:rPr kumimoji="0" lang="en-US" altLang="zh-CN" sz="2000" b="0" i="1" u="none" strike="noStrike" kern="1200" cap="none" spc="0" normalizeH="0" baseline="0" noProof="0" smtClean="0">
                              <a:ln>
                                <a:noFill/>
                              </a:ln>
                              <a:solidFill>
                                <a:srgbClr val="FF0000"/>
                              </a:solidFill>
                              <a:effectLst/>
                              <a:uLnTx/>
                              <a:uFillTx/>
                              <a:latin typeface="Cambria Math" panose="02040503050406030204" pitchFamily="18" charset="0"/>
                              <a:cs typeface="+mn-cs"/>
                            </a:rPr>
                            <m:t>0,21</m:t>
                          </m:r>
                        </m:sub>
                      </m:sSub>
                      <m:sSub>
                        <m:sSubPr>
                          <m:ctrlPr>
                            <a:rPr kumimoji="0" lang="en-US" altLang="zh-CN" sz="2000" b="0" i="1" u="none" strike="noStrike" kern="1200" cap="none" spc="0" normalizeH="0" baseline="0" noProof="0" smtClean="0">
                              <a:ln>
                                <a:noFill/>
                              </a:ln>
                              <a:solidFill>
                                <a:srgbClr val="FF0000"/>
                              </a:solidFill>
                              <a:effectLst/>
                              <a:uLnTx/>
                              <a:uFillTx/>
                              <a:latin typeface="Cambria Math" panose="02040503050406030204" pitchFamily="18" charset="0"/>
                              <a:cs typeface="+mn-cs"/>
                            </a:rPr>
                          </m:ctrlPr>
                        </m:sSubPr>
                        <m:e>
                          <m:r>
                            <a:rPr kumimoji="0" lang="en-US" altLang="zh-CN" sz="2000" b="0" i="1" u="none" strike="noStrike" kern="1200" cap="none" spc="0" normalizeH="0" baseline="0" noProof="0" smtClean="0">
                              <a:ln>
                                <a:noFill/>
                              </a:ln>
                              <a:solidFill>
                                <a:srgbClr val="FF0000"/>
                              </a:solidFill>
                              <a:effectLst/>
                              <a:uLnTx/>
                              <a:uFillTx/>
                              <a:latin typeface="Cambria Math" panose="02040503050406030204" pitchFamily="18" charset="0"/>
                              <a:cs typeface="+mn-cs"/>
                            </a:rPr>
                            <m:t>𝑌</m:t>
                          </m:r>
                        </m:e>
                        <m:sub>
                          <m:r>
                            <a:rPr kumimoji="0" lang="en-US" altLang="zh-CN" sz="2000" b="0" i="1" u="none" strike="noStrike" kern="1200" cap="none" spc="0" normalizeH="0" baseline="0" noProof="0" smtClean="0">
                              <a:ln>
                                <a:noFill/>
                              </a:ln>
                              <a:solidFill>
                                <a:srgbClr val="FF0000"/>
                              </a:solidFill>
                              <a:effectLst/>
                              <a:uLnTx/>
                              <a:uFillTx/>
                              <a:latin typeface="Cambria Math" panose="02040503050406030204" pitchFamily="18" charset="0"/>
                              <a:cs typeface="+mn-cs"/>
                            </a:rPr>
                            <m:t>1</m:t>
                          </m:r>
                          <m:r>
                            <a:rPr kumimoji="0" lang="en-US" altLang="zh-CN" sz="2000" b="0" i="1" u="none" strike="noStrike" kern="1200" cap="none" spc="0" normalizeH="0" baseline="0" noProof="0" smtClean="0">
                              <a:ln>
                                <a:noFill/>
                              </a:ln>
                              <a:solidFill>
                                <a:srgbClr val="FF0000"/>
                              </a:solidFill>
                              <a:effectLst/>
                              <a:uLnTx/>
                              <a:uFillTx/>
                              <a:latin typeface="Cambria Math" panose="02040503050406030204" pitchFamily="18" charset="0"/>
                              <a:cs typeface="+mn-cs"/>
                            </a:rPr>
                            <m:t>𝑡</m:t>
                          </m:r>
                        </m:sub>
                      </m:sSub>
                      <m:r>
                        <a:rPr kumimoji="0" lang="en-US" altLang="zh-CN" sz="20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cs typeface="+mn-cs"/>
                        </a:rPr>
                        <m:t>+</m:t>
                      </m:r>
                      <m:sSub>
                        <m:sSubPr>
                          <m:ctrlPr>
                            <a:rPr kumimoji="0" lang="en-US" altLang="zh-CN" sz="2000" b="0" i="1" u="none" strike="noStrike" kern="1200" cap="none" spc="0" normalizeH="0" baseline="0" noProof="0">
                              <a:ln>
                                <a:noFill/>
                              </a:ln>
                              <a:solidFill>
                                <a:srgbClr val="000000">
                                  <a:lumMod val="75000"/>
                                  <a:lumOff val="25000"/>
                                </a:srgbClr>
                              </a:solidFill>
                              <a:effectLst/>
                              <a:uLnTx/>
                              <a:uFillTx/>
                              <a:latin typeface="Cambria Math" panose="02040503050406030204" pitchFamily="18" charset="0"/>
                              <a:cs typeface="+mn-cs"/>
                            </a:rPr>
                          </m:ctrlPr>
                        </m:sSubPr>
                        <m:e>
                          <m:r>
                            <a:rPr kumimoji="0" lang="en-US" altLang="zh-CN" sz="2000" b="0" i="1" u="none" strike="noStrike" kern="1200" cap="none" spc="0" normalizeH="0" baseline="0" noProof="0">
                              <a:ln>
                                <a:noFill/>
                              </a:ln>
                              <a:solidFill>
                                <a:srgbClr val="000000">
                                  <a:lumMod val="75000"/>
                                  <a:lumOff val="25000"/>
                                </a:srgbClr>
                              </a:solidFill>
                              <a:effectLst/>
                              <a:uLnTx/>
                              <a:uFillTx/>
                              <a:latin typeface="Cambria Math" panose="02040503050406030204" pitchFamily="18" charset="0"/>
                              <a:cs typeface="+mn-cs"/>
                            </a:rPr>
                            <m:t>𝐵</m:t>
                          </m:r>
                        </m:e>
                        <m:sub>
                          <m:r>
                            <a:rPr kumimoji="0" lang="en-US" altLang="zh-CN" sz="20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cs typeface="+mn-cs"/>
                            </a:rPr>
                            <m:t>1</m:t>
                          </m:r>
                          <m:r>
                            <a:rPr kumimoji="0" lang="en-US" altLang="zh-CN" sz="2000" b="0" i="1" u="none" strike="noStrike" kern="1200" cap="none" spc="0" normalizeH="0" baseline="0" noProof="0">
                              <a:ln>
                                <a:noFill/>
                              </a:ln>
                              <a:solidFill>
                                <a:srgbClr val="000000">
                                  <a:lumMod val="75000"/>
                                  <a:lumOff val="25000"/>
                                </a:srgbClr>
                              </a:solidFill>
                              <a:effectLst/>
                              <a:uLnTx/>
                              <a:uFillTx/>
                              <a:latin typeface="Cambria Math" panose="02040503050406030204" pitchFamily="18" charset="0"/>
                              <a:cs typeface="+mn-cs"/>
                            </a:rPr>
                            <m:t>,</m:t>
                          </m:r>
                          <m:r>
                            <a:rPr kumimoji="0" lang="en-US" altLang="zh-CN" sz="20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cs typeface="+mn-cs"/>
                            </a:rPr>
                            <m:t>21</m:t>
                          </m:r>
                        </m:sub>
                      </m:sSub>
                      <m:sSub>
                        <m:sSubPr>
                          <m:ctrlPr>
                            <a:rPr kumimoji="0" lang="en-US" altLang="zh-CN" sz="2000" b="0" i="1" u="none" strike="noStrike" kern="1200" cap="none" spc="0" normalizeH="0" baseline="0" noProof="0">
                              <a:ln>
                                <a:noFill/>
                              </a:ln>
                              <a:solidFill>
                                <a:srgbClr val="000000">
                                  <a:lumMod val="75000"/>
                                  <a:lumOff val="25000"/>
                                </a:srgbClr>
                              </a:solidFill>
                              <a:effectLst/>
                              <a:uLnTx/>
                              <a:uFillTx/>
                              <a:latin typeface="Cambria Math" panose="02040503050406030204" pitchFamily="18" charset="0"/>
                              <a:cs typeface="+mn-cs"/>
                            </a:rPr>
                          </m:ctrlPr>
                        </m:sSubPr>
                        <m:e>
                          <m:r>
                            <a:rPr kumimoji="0" lang="en-US" altLang="zh-CN" sz="2000" b="0" i="1" u="none" strike="noStrike" kern="1200" cap="none" spc="0" normalizeH="0" baseline="0" noProof="0">
                              <a:ln>
                                <a:noFill/>
                              </a:ln>
                              <a:solidFill>
                                <a:srgbClr val="000000">
                                  <a:lumMod val="75000"/>
                                  <a:lumOff val="25000"/>
                                </a:srgbClr>
                              </a:solidFill>
                              <a:effectLst/>
                              <a:uLnTx/>
                              <a:uFillTx/>
                              <a:latin typeface="Cambria Math" panose="02040503050406030204" pitchFamily="18" charset="0"/>
                              <a:cs typeface="+mn-cs"/>
                            </a:rPr>
                            <m:t>𝑌</m:t>
                          </m:r>
                        </m:e>
                        <m:sub>
                          <m:r>
                            <a:rPr kumimoji="0" lang="en-US" altLang="zh-CN" sz="20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cs typeface="+mn-cs"/>
                            </a:rPr>
                            <m:t>1</m:t>
                          </m:r>
                          <m:r>
                            <a:rPr kumimoji="0" lang="en-US" altLang="zh-CN" sz="2000" b="0" i="1" u="none" strike="noStrike" kern="1200" cap="none" spc="0" normalizeH="0" baseline="0" noProof="0">
                              <a:ln>
                                <a:noFill/>
                              </a:ln>
                              <a:solidFill>
                                <a:srgbClr val="000000">
                                  <a:lumMod val="75000"/>
                                  <a:lumOff val="25000"/>
                                </a:srgbClr>
                              </a:solidFill>
                              <a:effectLst/>
                              <a:uLnTx/>
                              <a:uFillTx/>
                              <a:latin typeface="Cambria Math" panose="02040503050406030204" pitchFamily="18" charset="0"/>
                              <a:cs typeface="+mn-cs"/>
                            </a:rPr>
                            <m:t>𝑡</m:t>
                          </m:r>
                          <m:r>
                            <a:rPr kumimoji="0" lang="en-US" altLang="zh-CN" sz="20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cs typeface="+mn-cs"/>
                            </a:rPr>
                            <m:t>−1</m:t>
                          </m:r>
                        </m:sub>
                      </m:sSub>
                      <m:r>
                        <a:rPr kumimoji="0" lang="en-US" altLang="zh-CN" sz="2000" b="0" i="1" u="none" strike="noStrike" kern="1200" cap="none" spc="0" normalizeH="0" baseline="0" noProof="0">
                          <a:ln>
                            <a:noFill/>
                          </a:ln>
                          <a:solidFill>
                            <a:srgbClr val="000000">
                              <a:lumMod val="75000"/>
                              <a:lumOff val="25000"/>
                            </a:srgbClr>
                          </a:solidFill>
                          <a:effectLst/>
                          <a:uLnTx/>
                          <a:uFillTx/>
                          <a:latin typeface="Cambria Math" panose="02040503050406030204" pitchFamily="18" charset="0"/>
                          <a:cs typeface="+mn-cs"/>
                        </a:rPr>
                        <m:t>+</m:t>
                      </m:r>
                      <m:r>
                        <a:rPr kumimoji="0" lang="en-US" altLang="zh-CN" sz="2000" b="0" i="0"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cs typeface="+mn-cs"/>
                        </a:rPr>
                        <m:t>…</m:t>
                      </m:r>
                      <m:r>
                        <a:rPr kumimoji="0" lang="en-US" altLang="zh-CN" sz="20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cs typeface="+mn-cs"/>
                        </a:rPr>
                        <m:t>+</m:t>
                      </m:r>
                      <m:sSub>
                        <m:sSubPr>
                          <m:ctrlPr>
                            <a:rPr kumimoji="0" lang="en-US" altLang="zh-CN" sz="2000" b="0" i="1" u="none" strike="noStrike" kern="1200" cap="none" spc="0" normalizeH="0" baseline="0" noProof="0">
                              <a:ln>
                                <a:noFill/>
                              </a:ln>
                              <a:solidFill>
                                <a:srgbClr val="000000">
                                  <a:lumMod val="75000"/>
                                  <a:lumOff val="25000"/>
                                </a:srgbClr>
                              </a:solidFill>
                              <a:effectLst/>
                              <a:uLnTx/>
                              <a:uFillTx/>
                              <a:latin typeface="Cambria Math" panose="02040503050406030204" pitchFamily="18" charset="0"/>
                              <a:cs typeface="+mn-cs"/>
                            </a:rPr>
                          </m:ctrlPr>
                        </m:sSubPr>
                        <m:e>
                          <m:r>
                            <a:rPr kumimoji="0" lang="en-US" altLang="zh-CN" sz="2000" b="0" i="1" u="none" strike="noStrike" kern="1200" cap="none" spc="0" normalizeH="0" baseline="0" noProof="0">
                              <a:ln>
                                <a:noFill/>
                              </a:ln>
                              <a:solidFill>
                                <a:srgbClr val="000000">
                                  <a:lumMod val="75000"/>
                                  <a:lumOff val="25000"/>
                                </a:srgbClr>
                              </a:solidFill>
                              <a:effectLst/>
                              <a:uLnTx/>
                              <a:uFillTx/>
                              <a:latin typeface="Cambria Math" panose="02040503050406030204" pitchFamily="18" charset="0"/>
                              <a:cs typeface="+mn-cs"/>
                            </a:rPr>
                            <m:t>𝐵</m:t>
                          </m:r>
                        </m:e>
                        <m:sub>
                          <m:r>
                            <a:rPr kumimoji="0" lang="en-US" altLang="zh-CN" sz="20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cs typeface="+mn-cs"/>
                            </a:rPr>
                            <m:t>𝑝</m:t>
                          </m:r>
                          <m:r>
                            <a:rPr kumimoji="0" lang="en-US" altLang="zh-CN" sz="2000" b="0" i="1" u="none" strike="noStrike" kern="1200" cap="none" spc="0" normalizeH="0" baseline="0" noProof="0">
                              <a:ln>
                                <a:noFill/>
                              </a:ln>
                              <a:solidFill>
                                <a:srgbClr val="000000">
                                  <a:lumMod val="75000"/>
                                  <a:lumOff val="25000"/>
                                </a:srgbClr>
                              </a:solidFill>
                              <a:effectLst/>
                              <a:uLnTx/>
                              <a:uFillTx/>
                              <a:latin typeface="Cambria Math" panose="02040503050406030204" pitchFamily="18" charset="0"/>
                              <a:cs typeface="+mn-cs"/>
                            </a:rPr>
                            <m:t>,</m:t>
                          </m:r>
                          <m:r>
                            <a:rPr kumimoji="0" lang="en-US" altLang="zh-CN" sz="20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cs typeface="+mn-cs"/>
                            </a:rPr>
                            <m:t>21</m:t>
                          </m:r>
                        </m:sub>
                      </m:sSub>
                      <m:sSub>
                        <m:sSubPr>
                          <m:ctrlPr>
                            <a:rPr kumimoji="0" lang="en-US" altLang="zh-CN" sz="2000" b="0" i="1" u="none" strike="noStrike" kern="1200" cap="none" spc="0" normalizeH="0" baseline="0" noProof="0">
                              <a:ln>
                                <a:noFill/>
                              </a:ln>
                              <a:solidFill>
                                <a:srgbClr val="000000">
                                  <a:lumMod val="75000"/>
                                  <a:lumOff val="25000"/>
                                </a:srgbClr>
                              </a:solidFill>
                              <a:effectLst/>
                              <a:uLnTx/>
                              <a:uFillTx/>
                              <a:latin typeface="Cambria Math" panose="02040503050406030204" pitchFamily="18" charset="0"/>
                              <a:cs typeface="+mn-cs"/>
                            </a:rPr>
                          </m:ctrlPr>
                        </m:sSubPr>
                        <m:e>
                          <m:r>
                            <a:rPr kumimoji="0" lang="en-US" altLang="zh-CN" sz="2000" b="0" i="1" u="none" strike="noStrike" kern="1200" cap="none" spc="0" normalizeH="0" baseline="0" noProof="0">
                              <a:ln>
                                <a:noFill/>
                              </a:ln>
                              <a:solidFill>
                                <a:srgbClr val="000000">
                                  <a:lumMod val="75000"/>
                                  <a:lumOff val="25000"/>
                                </a:srgbClr>
                              </a:solidFill>
                              <a:effectLst/>
                              <a:uLnTx/>
                              <a:uFillTx/>
                              <a:latin typeface="Cambria Math" panose="02040503050406030204" pitchFamily="18" charset="0"/>
                              <a:cs typeface="+mn-cs"/>
                            </a:rPr>
                            <m:t>𝑌</m:t>
                          </m:r>
                        </m:e>
                        <m:sub>
                          <m:r>
                            <a:rPr kumimoji="0" lang="en-US" altLang="zh-CN" sz="20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cs typeface="+mn-cs"/>
                            </a:rPr>
                            <m:t>1</m:t>
                          </m:r>
                          <m:r>
                            <a:rPr kumimoji="0" lang="en-US" altLang="zh-CN" sz="2000" b="0" i="1" u="none" strike="noStrike" kern="1200" cap="none" spc="0" normalizeH="0" baseline="0" noProof="0">
                              <a:ln>
                                <a:noFill/>
                              </a:ln>
                              <a:solidFill>
                                <a:srgbClr val="000000">
                                  <a:lumMod val="75000"/>
                                  <a:lumOff val="25000"/>
                                </a:srgbClr>
                              </a:solidFill>
                              <a:effectLst/>
                              <a:uLnTx/>
                              <a:uFillTx/>
                              <a:latin typeface="Cambria Math" panose="02040503050406030204" pitchFamily="18" charset="0"/>
                              <a:cs typeface="+mn-cs"/>
                            </a:rPr>
                            <m:t>𝑡</m:t>
                          </m:r>
                          <m:r>
                            <a:rPr kumimoji="0" lang="en-US" altLang="zh-CN" sz="20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cs typeface="+mn-cs"/>
                            </a:rPr>
                            <m:t>−</m:t>
                          </m:r>
                          <m:r>
                            <a:rPr kumimoji="0" lang="en-US" altLang="zh-CN" sz="20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cs typeface="+mn-cs"/>
                            </a:rPr>
                            <m:t>𝑝</m:t>
                          </m:r>
                        </m:sub>
                      </m:sSub>
                      <m:r>
                        <a:rPr kumimoji="0" lang="en-US" altLang="zh-CN" sz="2000" b="0" i="1" u="none" strike="noStrike" kern="1200" cap="none" spc="0" normalizeH="0" baseline="0" noProof="0">
                          <a:ln>
                            <a:noFill/>
                          </a:ln>
                          <a:solidFill>
                            <a:srgbClr val="000000">
                              <a:lumMod val="75000"/>
                              <a:lumOff val="25000"/>
                            </a:srgbClr>
                          </a:solidFill>
                          <a:effectLst/>
                          <a:uLnTx/>
                          <a:uFillTx/>
                          <a:latin typeface="Cambria Math" panose="02040503050406030204" pitchFamily="18" charset="0"/>
                          <a:cs typeface="+mn-cs"/>
                        </a:rPr>
                        <m:t>+</m:t>
                      </m:r>
                      <m:sSub>
                        <m:sSubPr>
                          <m:ctrlPr>
                            <a:rPr kumimoji="0" lang="en-US" altLang="zh-CN" sz="20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cs typeface="+mn-cs"/>
                            </a:rPr>
                          </m:ctrlPr>
                        </m:sSubPr>
                        <m:e>
                          <m:r>
                            <a:rPr kumimoji="0" lang="en-US" altLang="zh-CN" sz="20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cs typeface="+mn-cs"/>
                            </a:rPr>
                            <m:t>𝐵</m:t>
                          </m:r>
                        </m:e>
                        <m:sub>
                          <m:r>
                            <a:rPr kumimoji="0" lang="en-US" altLang="zh-CN" sz="20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cs typeface="+mn-cs"/>
                            </a:rPr>
                            <m:t>1,22</m:t>
                          </m:r>
                        </m:sub>
                      </m:sSub>
                      <m:sSub>
                        <m:sSubPr>
                          <m:ctrlPr>
                            <a:rPr kumimoji="0" lang="en-US" altLang="zh-CN" sz="20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cs typeface="+mn-cs"/>
                            </a:rPr>
                          </m:ctrlPr>
                        </m:sSubPr>
                        <m:e>
                          <m:r>
                            <a:rPr kumimoji="0" lang="en-US" altLang="zh-CN" sz="20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cs typeface="+mn-cs"/>
                            </a:rPr>
                            <m:t>𝑌</m:t>
                          </m:r>
                        </m:e>
                        <m:sub>
                          <m:r>
                            <a:rPr kumimoji="0" lang="en-US" altLang="zh-CN" sz="20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cs typeface="+mn-cs"/>
                            </a:rPr>
                            <m:t>2</m:t>
                          </m:r>
                          <m:r>
                            <a:rPr kumimoji="0" lang="en-US" altLang="zh-CN" sz="20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cs typeface="+mn-cs"/>
                            </a:rPr>
                            <m:t>𝑡</m:t>
                          </m:r>
                          <m:r>
                            <a:rPr kumimoji="0" lang="en-US" altLang="zh-CN" sz="20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cs typeface="+mn-cs"/>
                            </a:rPr>
                            <m:t>−1</m:t>
                          </m:r>
                        </m:sub>
                      </m:sSub>
                      <m:r>
                        <a:rPr kumimoji="0" lang="en-US" altLang="zh-CN" sz="2000" b="0" i="1" u="none" strike="noStrike" kern="1200" cap="none" spc="0" normalizeH="0" baseline="0" noProof="0">
                          <a:ln>
                            <a:noFill/>
                          </a:ln>
                          <a:solidFill>
                            <a:srgbClr val="000000">
                              <a:lumMod val="75000"/>
                              <a:lumOff val="25000"/>
                            </a:srgbClr>
                          </a:solidFill>
                          <a:effectLst/>
                          <a:uLnTx/>
                          <a:uFillTx/>
                          <a:latin typeface="Cambria Math" panose="02040503050406030204" pitchFamily="18" charset="0"/>
                          <a:cs typeface="+mn-cs"/>
                        </a:rPr>
                        <m:t>+</m:t>
                      </m:r>
                      <m:r>
                        <a:rPr kumimoji="0" lang="en-US" altLang="zh-CN" sz="20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cs typeface="+mn-cs"/>
                        </a:rPr>
                        <m:t>…+</m:t>
                      </m:r>
                      <m:sSub>
                        <m:sSubPr>
                          <m:ctrlPr>
                            <a:rPr kumimoji="0" lang="en-US" altLang="zh-CN" sz="2000" b="0" i="1" u="none" strike="noStrike" kern="1200" cap="none" spc="0" normalizeH="0" baseline="0" noProof="0">
                              <a:ln>
                                <a:noFill/>
                              </a:ln>
                              <a:solidFill>
                                <a:srgbClr val="000000">
                                  <a:lumMod val="75000"/>
                                  <a:lumOff val="25000"/>
                                </a:srgbClr>
                              </a:solidFill>
                              <a:effectLst/>
                              <a:uLnTx/>
                              <a:uFillTx/>
                              <a:latin typeface="Cambria Math" panose="02040503050406030204" pitchFamily="18" charset="0"/>
                              <a:cs typeface="+mn-cs"/>
                            </a:rPr>
                          </m:ctrlPr>
                        </m:sSubPr>
                        <m:e>
                          <m:r>
                            <a:rPr kumimoji="0" lang="en-US" altLang="zh-CN" sz="2000" b="0" i="1" u="none" strike="noStrike" kern="1200" cap="none" spc="0" normalizeH="0" baseline="0" noProof="0">
                              <a:ln>
                                <a:noFill/>
                              </a:ln>
                              <a:solidFill>
                                <a:srgbClr val="000000">
                                  <a:lumMod val="75000"/>
                                  <a:lumOff val="25000"/>
                                </a:srgbClr>
                              </a:solidFill>
                              <a:effectLst/>
                              <a:uLnTx/>
                              <a:uFillTx/>
                              <a:latin typeface="Cambria Math" panose="02040503050406030204" pitchFamily="18" charset="0"/>
                              <a:cs typeface="+mn-cs"/>
                            </a:rPr>
                            <m:t>𝐵</m:t>
                          </m:r>
                        </m:e>
                        <m:sub>
                          <m:r>
                            <a:rPr kumimoji="0" lang="en-US" altLang="zh-CN" sz="20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cs typeface="+mn-cs"/>
                            </a:rPr>
                            <m:t>𝑝</m:t>
                          </m:r>
                          <m:r>
                            <a:rPr kumimoji="0" lang="en-US" altLang="zh-CN" sz="2000" b="0" i="1" u="none" strike="noStrike" kern="1200" cap="none" spc="0" normalizeH="0" baseline="0" noProof="0">
                              <a:ln>
                                <a:noFill/>
                              </a:ln>
                              <a:solidFill>
                                <a:srgbClr val="000000">
                                  <a:lumMod val="75000"/>
                                  <a:lumOff val="25000"/>
                                </a:srgbClr>
                              </a:solidFill>
                              <a:effectLst/>
                              <a:uLnTx/>
                              <a:uFillTx/>
                              <a:latin typeface="Cambria Math" panose="02040503050406030204" pitchFamily="18" charset="0"/>
                              <a:cs typeface="+mn-cs"/>
                            </a:rPr>
                            <m:t>,</m:t>
                          </m:r>
                          <m:r>
                            <a:rPr kumimoji="0" lang="en-US" altLang="zh-CN" sz="20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cs typeface="+mn-cs"/>
                            </a:rPr>
                            <m:t>22</m:t>
                          </m:r>
                        </m:sub>
                      </m:sSub>
                      <m:sSub>
                        <m:sSubPr>
                          <m:ctrlPr>
                            <a:rPr kumimoji="0" lang="en-US" altLang="zh-CN" sz="2000" b="0" i="1" u="none" strike="noStrike" kern="1200" cap="none" spc="0" normalizeH="0" baseline="0" noProof="0">
                              <a:ln>
                                <a:noFill/>
                              </a:ln>
                              <a:solidFill>
                                <a:srgbClr val="000000">
                                  <a:lumMod val="75000"/>
                                  <a:lumOff val="25000"/>
                                </a:srgbClr>
                              </a:solidFill>
                              <a:effectLst/>
                              <a:uLnTx/>
                              <a:uFillTx/>
                              <a:latin typeface="Cambria Math" panose="02040503050406030204" pitchFamily="18" charset="0"/>
                              <a:cs typeface="+mn-cs"/>
                            </a:rPr>
                          </m:ctrlPr>
                        </m:sSubPr>
                        <m:e>
                          <m:r>
                            <a:rPr kumimoji="0" lang="en-US" altLang="zh-CN" sz="2000" b="0" i="1" u="none" strike="noStrike" kern="1200" cap="none" spc="0" normalizeH="0" baseline="0" noProof="0">
                              <a:ln>
                                <a:noFill/>
                              </a:ln>
                              <a:solidFill>
                                <a:srgbClr val="000000">
                                  <a:lumMod val="75000"/>
                                  <a:lumOff val="25000"/>
                                </a:srgbClr>
                              </a:solidFill>
                              <a:effectLst/>
                              <a:uLnTx/>
                              <a:uFillTx/>
                              <a:latin typeface="Cambria Math" panose="02040503050406030204" pitchFamily="18" charset="0"/>
                              <a:cs typeface="+mn-cs"/>
                            </a:rPr>
                            <m:t>𝑌</m:t>
                          </m:r>
                        </m:e>
                        <m:sub>
                          <m:r>
                            <a:rPr kumimoji="0" lang="en-US" altLang="zh-CN" sz="20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cs typeface="+mn-cs"/>
                            </a:rPr>
                            <m:t>2</m:t>
                          </m:r>
                          <m:r>
                            <a:rPr kumimoji="0" lang="en-US" altLang="zh-CN" sz="2000" b="0" i="1" u="none" strike="noStrike" kern="1200" cap="none" spc="0" normalizeH="0" baseline="0" noProof="0">
                              <a:ln>
                                <a:noFill/>
                              </a:ln>
                              <a:solidFill>
                                <a:srgbClr val="000000">
                                  <a:lumMod val="75000"/>
                                  <a:lumOff val="25000"/>
                                </a:srgbClr>
                              </a:solidFill>
                              <a:effectLst/>
                              <a:uLnTx/>
                              <a:uFillTx/>
                              <a:latin typeface="Cambria Math" panose="02040503050406030204" pitchFamily="18" charset="0"/>
                              <a:cs typeface="+mn-cs"/>
                            </a:rPr>
                            <m:t>𝑡</m:t>
                          </m:r>
                          <m:r>
                            <a:rPr kumimoji="0" lang="en-US" altLang="zh-CN" sz="2000" b="0" i="1" u="none" strike="noStrike" kern="1200" cap="none" spc="0" normalizeH="0" baseline="0" noProof="0">
                              <a:ln>
                                <a:noFill/>
                              </a:ln>
                              <a:solidFill>
                                <a:srgbClr val="000000">
                                  <a:lumMod val="75000"/>
                                  <a:lumOff val="25000"/>
                                </a:srgbClr>
                              </a:solidFill>
                              <a:effectLst/>
                              <a:uLnTx/>
                              <a:uFillTx/>
                              <a:latin typeface="Cambria Math" panose="02040503050406030204" pitchFamily="18" charset="0"/>
                              <a:cs typeface="+mn-cs"/>
                            </a:rPr>
                            <m:t>−</m:t>
                          </m:r>
                          <m:r>
                            <a:rPr kumimoji="0" lang="en-US" altLang="zh-CN" sz="20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cs typeface="+mn-cs"/>
                            </a:rPr>
                            <m:t>𝑝</m:t>
                          </m:r>
                        </m:sub>
                      </m:sSub>
                      <m:r>
                        <a:rPr kumimoji="0" lang="en-US" altLang="zh-CN" sz="20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cs typeface="+mn-cs"/>
                        </a:rPr>
                        <m:t>+</m:t>
                      </m:r>
                      <m:sSub>
                        <m:sSubPr>
                          <m:ctrlPr>
                            <a:rPr kumimoji="0" lang="en-US" altLang="zh-CN" sz="20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cs typeface="+mn-cs"/>
                            </a:rPr>
                          </m:ctrlPr>
                        </m:sSubPr>
                        <m:e>
                          <m:r>
                            <a:rPr kumimoji="0" lang="en-US" altLang="zh-CN" sz="20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cs typeface="+mn-cs"/>
                            </a:rPr>
                            <m:t>𝜀</m:t>
                          </m:r>
                        </m:e>
                        <m:sub>
                          <m:r>
                            <a:rPr kumimoji="0" lang="en-US" altLang="zh-CN" sz="20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cs typeface="+mn-cs"/>
                            </a:rPr>
                            <m:t>2</m:t>
                          </m:r>
                          <m:r>
                            <a:rPr kumimoji="0" lang="en-US" altLang="zh-CN" sz="2000" b="0" i="1" u="none" strike="noStrike" kern="1200" cap="none" spc="0" normalizeH="0" baseline="0" noProof="0" smtClean="0">
                              <a:ln>
                                <a:noFill/>
                              </a:ln>
                              <a:solidFill>
                                <a:srgbClr val="000000">
                                  <a:lumMod val="75000"/>
                                  <a:lumOff val="25000"/>
                                </a:srgbClr>
                              </a:solidFill>
                              <a:effectLst/>
                              <a:uLnTx/>
                              <a:uFillTx/>
                              <a:latin typeface="Cambria Math" panose="02040503050406030204" pitchFamily="18" charset="0"/>
                              <a:cs typeface="+mn-cs"/>
                            </a:rPr>
                            <m:t>𝑡</m:t>
                          </m:r>
                        </m:sub>
                      </m:sSub>
                    </m:oMath>
                  </m:oMathPara>
                </a14:m>
                <a:endParaRPr lang="en-US" altLang="zh-CN" dirty="0"/>
              </a:p>
              <a:p>
                <a:pPr marL="45720" indent="0">
                  <a:buNone/>
                </a:pPr>
                <a:r>
                  <a:rPr lang="zh-CN" altLang="en-US" dirty="0"/>
                  <a:t>以上这个联立方程组系统可以被写为：</a:t>
                </a:r>
                <a14:m>
                  <m:oMath xmlns:m="http://schemas.openxmlformats.org/officeDocument/2006/math">
                    <m:r>
                      <a:rPr lang="en-US" altLang="zh-CN" b="1" i="1" smtClean="0">
                        <a:latin typeface="Cambria Math" panose="02040503050406030204" pitchFamily="18" charset="0"/>
                      </a:rPr>
                      <m:t>𝑩</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𝐿</m:t>
                        </m:r>
                      </m:e>
                    </m:d>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𝒀</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𝜺</m:t>
                        </m:r>
                      </m:e>
                      <m:sub>
                        <m:r>
                          <a:rPr lang="en-US" altLang="zh-CN" b="0" i="1" smtClean="0">
                            <a:latin typeface="Cambria Math" panose="02040503050406030204" pitchFamily="18" charset="0"/>
                          </a:rPr>
                          <m:t>𝑡</m:t>
                        </m:r>
                      </m:sub>
                    </m:sSub>
                    <m:r>
                      <a:rPr lang="zh-CN" altLang="en-US" i="1">
                        <a:latin typeface="Cambria Math" panose="02040503050406030204" pitchFamily="18" charset="0"/>
                      </a:rPr>
                      <m:t>，</m:t>
                    </m:r>
                  </m:oMath>
                </a14:m>
                <a:r>
                  <a:rPr lang="zh-CN" altLang="en-US" dirty="0"/>
                  <a:t>其中：</a:t>
                </a:r>
                <a:endParaRPr lang="en-US" altLang="zh-CN" dirty="0"/>
              </a:p>
              <a:p>
                <a:pPr marL="45720" indent="0">
                  <a:buNone/>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𝑩</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𝐿</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𝑩</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𝑩</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𝐿</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𝑩</m:t>
                          </m:r>
                        </m:e>
                        <m:sub>
                          <m:r>
                            <a:rPr lang="en-US" altLang="zh-CN" b="0" i="1" smtClean="0">
                              <a:latin typeface="Cambria Math" panose="02040503050406030204" pitchFamily="18" charset="0"/>
                            </a:rPr>
                            <m:t>2</m:t>
                          </m:r>
                        </m:sub>
                      </m:sSub>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𝐿</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𝑩</m:t>
                          </m:r>
                        </m:e>
                        <m:sub>
                          <m:r>
                            <a:rPr lang="en-US" altLang="zh-CN" b="0" i="1" smtClean="0">
                              <a:latin typeface="Cambria Math" panose="02040503050406030204" pitchFamily="18" charset="0"/>
                            </a:rPr>
                            <m:t>𝑝</m:t>
                          </m:r>
                        </m:sub>
                      </m:sSub>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𝐿</m:t>
                          </m:r>
                        </m:e>
                        <m:sup>
                          <m:r>
                            <a:rPr lang="en-US" altLang="zh-CN" b="0" i="1" smtClean="0">
                              <a:latin typeface="Cambria Math" panose="02040503050406030204" pitchFamily="18" charset="0"/>
                            </a:rPr>
                            <m:t>𝑝</m:t>
                          </m:r>
                        </m:sup>
                      </m:sSup>
                    </m:oMath>
                  </m:oMathPara>
                </a14:m>
                <a:endParaRPr lang="en-US" altLang="zh-CN" dirty="0"/>
              </a:p>
              <a:p>
                <a:pPr marL="45720" indent="0">
                  <a:buNone/>
                </a:pPr>
                <a:r>
                  <a:rPr lang="zh-CN" altLang="en-US" dirty="0"/>
                  <a:t>通常，</a:t>
                </a:r>
                <a14:m>
                  <m:oMath xmlns:m="http://schemas.openxmlformats.org/officeDocument/2006/math">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𝑩</m:t>
                        </m:r>
                      </m:e>
                      <m:sub>
                        <m:r>
                          <a:rPr lang="en-US" altLang="zh-CN" b="0" i="1" smtClean="0">
                            <a:latin typeface="Cambria Math" panose="02040503050406030204" pitchFamily="18" charset="0"/>
                          </a:rPr>
                          <m:t>0</m:t>
                        </m:r>
                      </m:sub>
                    </m:sSub>
                  </m:oMath>
                </a14:m>
                <a:r>
                  <a:rPr lang="zh-CN" altLang="en-US" dirty="0"/>
                  <a:t>不是一个对角阵。</a:t>
                </a:r>
                <a:endParaRPr lang="en-US" altLang="zh-CN" dirty="0"/>
              </a:p>
              <a:p>
                <a:r>
                  <a:rPr lang="en-US" altLang="zh-CN" b="1" dirty="0"/>
                  <a:t> </a:t>
                </a:r>
                <a14:m>
                  <m:oMath xmlns:m="http://schemas.openxmlformats.org/officeDocument/2006/math">
                    <m:r>
                      <a:rPr lang="en-US" altLang="zh-CN" b="1" i="1">
                        <a:latin typeface="Cambria Math" panose="02040503050406030204" pitchFamily="18" charset="0"/>
                      </a:rPr>
                      <m:t>𝑩</m:t>
                    </m:r>
                    <m:d>
                      <m:dPr>
                        <m:ctrlPr>
                          <a:rPr lang="en-US" altLang="zh-CN" i="1">
                            <a:latin typeface="Cambria Math" panose="02040503050406030204" pitchFamily="18" charset="0"/>
                          </a:rPr>
                        </m:ctrlPr>
                      </m:dPr>
                      <m:e>
                        <m:r>
                          <a:rPr lang="en-US" altLang="zh-CN" i="1">
                            <a:latin typeface="Cambria Math" panose="02040503050406030204" pitchFamily="18" charset="0"/>
                          </a:rPr>
                          <m:t>𝐿</m:t>
                        </m:r>
                      </m:e>
                    </m:d>
                    <m:sSub>
                      <m:sSubPr>
                        <m:ctrlPr>
                          <a:rPr lang="en-US" altLang="zh-CN" i="1">
                            <a:latin typeface="Cambria Math" panose="02040503050406030204" pitchFamily="18" charset="0"/>
                          </a:rPr>
                        </m:ctrlPr>
                      </m:sSubPr>
                      <m:e>
                        <m:r>
                          <a:rPr lang="en-US" altLang="zh-CN" b="1" i="1">
                            <a:latin typeface="Cambria Math" panose="02040503050406030204" pitchFamily="18" charset="0"/>
                          </a:rPr>
                          <m:t>𝒀</m:t>
                        </m:r>
                      </m:e>
                      <m:sub>
                        <m:r>
                          <a:rPr lang="en-US" altLang="zh-CN" i="1">
                            <a:latin typeface="Cambria Math" panose="02040503050406030204" pitchFamily="18" charset="0"/>
                          </a:rPr>
                          <m:t>𝑡</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1" i="1">
                            <a:latin typeface="Cambria Math" panose="02040503050406030204" pitchFamily="18" charset="0"/>
                          </a:rPr>
                          <m:t>𝜺</m:t>
                        </m:r>
                      </m:e>
                      <m:sub>
                        <m:r>
                          <a:rPr lang="en-US" altLang="zh-CN" i="1">
                            <a:latin typeface="Cambria Math" panose="02040503050406030204" pitchFamily="18" charset="0"/>
                          </a:rPr>
                          <m:t>𝑡</m:t>
                        </m:r>
                      </m:sub>
                    </m:sSub>
                  </m:oMath>
                </a14:m>
                <a:r>
                  <a:rPr lang="zh-CN" altLang="en-US" dirty="0"/>
                  <a:t> 被称为一个 </a:t>
                </a:r>
                <a:r>
                  <a:rPr lang="en-US" altLang="zh-CN" b="1" i="1" dirty="0"/>
                  <a:t>structural VAR</a:t>
                </a:r>
                <a:endParaRPr lang="en-US" altLang="zh-CN" dirty="0"/>
              </a:p>
              <a:p>
                <a:pPr marL="45720" indent="0">
                  <a:buNone/>
                </a:pPr>
                <a:endParaRPr lang="en-US" altLang="zh-CN" dirty="0"/>
              </a:p>
            </p:txBody>
          </p:sp>
        </mc:Choice>
        <mc:Fallback xmlns="">
          <p:sp>
            <p:nvSpPr>
              <p:cNvPr id="3" name="内容占位符 2">
                <a:extLst>
                  <a:ext uri="{FF2B5EF4-FFF2-40B4-BE49-F238E27FC236}">
                    <a16:creationId xmlns:a16="http://schemas.microsoft.com/office/drawing/2014/main" id="{587F0372-816C-D0D8-F5C8-57347226E3CE}"/>
                  </a:ext>
                </a:extLst>
              </p:cNvPr>
              <p:cNvSpPr>
                <a:spLocks noGrp="1" noRot="1" noChangeAspect="1" noMove="1" noResize="1" noEditPoints="1" noAdjustHandles="1" noChangeArrowheads="1" noChangeShapeType="1" noTextEdit="1"/>
              </p:cNvSpPr>
              <p:nvPr>
                <p:ph idx="1"/>
              </p:nvPr>
            </p:nvSpPr>
            <p:spPr>
              <a:blipFill>
                <a:blip r:embed="rId2"/>
                <a:stretch>
                  <a:fillRect l="-1636"/>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67E8D731-9B19-3074-1069-DE6C59883292}"/>
              </a:ext>
            </a:extLst>
          </p:cNvPr>
          <p:cNvSpPr>
            <a:spLocks noGrp="1"/>
          </p:cNvSpPr>
          <p:nvPr>
            <p:ph type="dt" sz="half" idx="10"/>
          </p:nvPr>
        </p:nvSpPr>
        <p:spPr/>
        <p:txBody>
          <a:bodyPr/>
          <a:lstStyle/>
          <a:p>
            <a:r>
              <a:rPr lang="en-US" altLang="zh-CN"/>
              <a:t>2023/1/30</a:t>
            </a:r>
            <a:endParaRPr lang="en-US" dirty="0"/>
          </a:p>
        </p:txBody>
      </p:sp>
      <p:sp>
        <p:nvSpPr>
          <p:cNvPr id="5" name="灯片编号占位符 4">
            <a:extLst>
              <a:ext uri="{FF2B5EF4-FFF2-40B4-BE49-F238E27FC236}">
                <a16:creationId xmlns:a16="http://schemas.microsoft.com/office/drawing/2014/main" id="{948E9D38-B7D4-8E59-45EB-2FF6EA449ADE}"/>
              </a:ext>
            </a:extLst>
          </p:cNvPr>
          <p:cNvSpPr>
            <a:spLocks noGrp="1"/>
          </p:cNvSpPr>
          <p:nvPr>
            <p:ph type="sldNum" sz="quarter" idx="12"/>
          </p:nvPr>
        </p:nvSpPr>
        <p:spPr/>
        <p:txBody>
          <a:bodyPr/>
          <a:lstStyle/>
          <a:p>
            <a:fld id="{03C3F5E1-8BEB-46F8-B0C6-3051342B5E98}" type="slidenum">
              <a:rPr lang="en-US" smtClean="0"/>
              <a:pPr/>
              <a:t>5</a:t>
            </a:fld>
            <a:endParaRPr lang="en-US" dirty="0"/>
          </a:p>
        </p:txBody>
      </p:sp>
    </p:spTree>
    <p:extLst>
      <p:ext uri="{BB962C8B-B14F-4D97-AF65-F5344CB8AC3E}">
        <p14:creationId xmlns:p14="http://schemas.microsoft.com/office/powerpoint/2010/main" val="1133535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2222CC-4466-74D2-2084-D3D66BA96B19}"/>
              </a:ext>
            </a:extLst>
          </p:cNvPr>
          <p:cNvSpPr>
            <a:spLocks noGrp="1"/>
          </p:cNvSpPr>
          <p:nvPr>
            <p:ph type="title"/>
          </p:nvPr>
        </p:nvSpPr>
        <p:spPr/>
        <p:txBody>
          <a:bodyPr/>
          <a:lstStyle/>
          <a:p>
            <a:r>
              <a:rPr lang="en-US" altLang="zh-CN" dirty="0"/>
              <a:t>VAR</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0C7A659-5A6F-8E9F-02C7-4F16BB4FF819}"/>
                  </a:ext>
                </a:extLst>
              </p:cNvPr>
              <p:cNvSpPr>
                <a:spLocks noGrp="1"/>
              </p:cNvSpPr>
              <p:nvPr>
                <p:ph idx="1"/>
              </p:nvPr>
            </p:nvSpPr>
            <p:spPr/>
            <p:txBody>
              <a:bodyPr/>
              <a:lstStyle/>
              <a:p>
                <a:r>
                  <a:rPr lang="en-US" altLang="zh-CN" dirty="0"/>
                  <a:t>Sims(1980)</a:t>
                </a:r>
                <a:r>
                  <a:rPr lang="zh-CN" altLang="en-US" dirty="0"/>
                  <a:t>提出的</a:t>
                </a:r>
                <a:r>
                  <a:rPr lang="en-US" altLang="zh-CN" dirty="0"/>
                  <a:t>VARs</a:t>
                </a:r>
                <a:r>
                  <a:rPr lang="zh-CN" altLang="en-US" dirty="0"/>
                  <a:t>是这个 </a:t>
                </a:r>
                <a:r>
                  <a:rPr lang="en-US" altLang="zh-CN" dirty="0"/>
                  <a:t>SVARs</a:t>
                </a:r>
                <a:r>
                  <a:rPr lang="zh-CN" altLang="en-US" dirty="0"/>
                  <a:t> 形式的约化形式：</a:t>
                </a:r>
                <a:endParaRPr lang="en-US" altLang="zh-CN" dirty="0"/>
              </a:p>
              <a:p>
                <a:pPr marL="45720" indent="0">
                  <a:buNone/>
                </a:pPr>
                <a14:m>
                  <m:oMathPara xmlns:m="http://schemas.openxmlformats.org/officeDocument/2006/math">
                    <m:oMathParaPr>
                      <m:jc m:val="centerGroup"/>
                    </m:oMathParaPr>
                    <m:oMath xmlns:m="http://schemas.openxmlformats.org/officeDocument/2006/math">
                      <m:sSub>
                        <m:sSubPr>
                          <m:ctrlPr>
                            <a:rPr lang="en-US" altLang="zh-CN" i="1">
                              <a:solidFill>
                                <a:srgbClr val="000000">
                                  <a:lumMod val="75000"/>
                                  <a:lumOff val="25000"/>
                                </a:srgbClr>
                              </a:solidFill>
                              <a:latin typeface="Cambria Math" panose="02040503050406030204" pitchFamily="18" charset="0"/>
                            </a:rPr>
                          </m:ctrlPr>
                        </m:sSubPr>
                        <m:e>
                          <m:r>
                            <a:rPr lang="en-US" altLang="zh-CN" b="1" i="1">
                              <a:solidFill>
                                <a:srgbClr val="000000">
                                  <a:lumMod val="75000"/>
                                  <a:lumOff val="25000"/>
                                </a:srgbClr>
                              </a:solidFill>
                              <a:latin typeface="Cambria Math" panose="02040503050406030204" pitchFamily="18" charset="0"/>
                            </a:rPr>
                            <m:t>𝒀</m:t>
                          </m:r>
                        </m:e>
                        <m:sub>
                          <m:r>
                            <a:rPr lang="en-US" altLang="zh-CN" i="1">
                              <a:solidFill>
                                <a:srgbClr val="000000">
                                  <a:lumMod val="75000"/>
                                  <a:lumOff val="25000"/>
                                </a:srgbClr>
                              </a:solidFill>
                              <a:latin typeface="Cambria Math" panose="02040503050406030204" pitchFamily="18" charset="0"/>
                            </a:rPr>
                            <m:t>𝑡</m:t>
                          </m:r>
                        </m:sub>
                      </m:sSub>
                      <m:r>
                        <a:rPr lang="en-US" altLang="zh-CN" i="1">
                          <a:solidFill>
                            <a:srgbClr val="000000">
                              <a:lumMod val="75000"/>
                              <a:lumOff val="25000"/>
                            </a:srgbClr>
                          </a:solidFill>
                          <a:latin typeface="Cambria Math" panose="02040503050406030204" pitchFamily="18" charset="0"/>
                        </a:rPr>
                        <m:t>=</m:t>
                      </m:r>
                      <m:sSub>
                        <m:sSubPr>
                          <m:ctrlPr>
                            <a:rPr lang="en-US" altLang="zh-CN" b="0" i="1" smtClean="0">
                              <a:solidFill>
                                <a:srgbClr val="000000">
                                  <a:lumMod val="75000"/>
                                  <a:lumOff val="25000"/>
                                </a:srgbClr>
                              </a:solidFill>
                              <a:latin typeface="Cambria Math" panose="02040503050406030204" pitchFamily="18" charset="0"/>
                            </a:rPr>
                          </m:ctrlPr>
                        </m:sSubPr>
                        <m:e>
                          <m:r>
                            <a:rPr lang="en-US" altLang="zh-CN" b="1" i="1" smtClean="0">
                              <a:solidFill>
                                <a:srgbClr val="000000">
                                  <a:lumMod val="75000"/>
                                  <a:lumOff val="25000"/>
                                </a:srgbClr>
                              </a:solidFill>
                              <a:latin typeface="Cambria Math" panose="02040503050406030204" pitchFamily="18" charset="0"/>
                            </a:rPr>
                            <m:t>𝑨</m:t>
                          </m:r>
                        </m:e>
                        <m:sub>
                          <m:r>
                            <a:rPr lang="en-US" altLang="zh-CN" b="0" i="1" smtClean="0">
                              <a:solidFill>
                                <a:srgbClr val="000000">
                                  <a:lumMod val="75000"/>
                                  <a:lumOff val="25000"/>
                                </a:srgbClr>
                              </a:solidFill>
                              <a:latin typeface="Cambria Math" panose="02040503050406030204" pitchFamily="18" charset="0"/>
                            </a:rPr>
                            <m:t>1</m:t>
                          </m:r>
                        </m:sub>
                      </m:sSub>
                      <m:sSub>
                        <m:sSubPr>
                          <m:ctrlPr>
                            <a:rPr lang="en-US" altLang="zh-CN" b="0" i="1" smtClean="0">
                              <a:solidFill>
                                <a:srgbClr val="000000">
                                  <a:lumMod val="75000"/>
                                  <a:lumOff val="25000"/>
                                </a:srgbClr>
                              </a:solidFill>
                              <a:latin typeface="Cambria Math" panose="02040503050406030204" pitchFamily="18" charset="0"/>
                            </a:rPr>
                          </m:ctrlPr>
                        </m:sSubPr>
                        <m:e>
                          <m:r>
                            <a:rPr lang="en-US" altLang="zh-CN" b="1" i="1" smtClean="0">
                              <a:solidFill>
                                <a:srgbClr val="000000">
                                  <a:lumMod val="75000"/>
                                  <a:lumOff val="25000"/>
                                </a:srgbClr>
                              </a:solidFill>
                              <a:latin typeface="Cambria Math" panose="02040503050406030204" pitchFamily="18" charset="0"/>
                            </a:rPr>
                            <m:t>𝒀</m:t>
                          </m:r>
                        </m:e>
                        <m:sub>
                          <m:r>
                            <a:rPr lang="en-US" altLang="zh-CN" b="0" i="1" smtClean="0">
                              <a:solidFill>
                                <a:srgbClr val="000000">
                                  <a:lumMod val="75000"/>
                                  <a:lumOff val="25000"/>
                                </a:srgbClr>
                              </a:solidFill>
                              <a:latin typeface="Cambria Math" panose="02040503050406030204" pitchFamily="18" charset="0"/>
                            </a:rPr>
                            <m:t>𝑡</m:t>
                          </m:r>
                          <m:r>
                            <a:rPr lang="en-US" altLang="zh-CN" b="0" i="1" smtClean="0">
                              <a:solidFill>
                                <a:srgbClr val="000000">
                                  <a:lumMod val="75000"/>
                                  <a:lumOff val="25000"/>
                                </a:srgbClr>
                              </a:solidFill>
                              <a:latin typeface="Cambria Math" panose="02040503050406030204" pitchFamily="18" charset="0"/>
                            </a:rPr>
                            <m:t>−1</m:t>
                          </m:r>
                        </m:sub>
                      </m:sSub>
                      <m:r>
                        <a:rPr lang="en-US" altLang="zh-CN" i="1">
                          <a:solidFill>
                            <a:srgbClr val="000000">
                              <a:lumMod val="75000"/>
                              <a:lumOff val="25000"/>
                            </a:srgbClr>
                          </a:solidFill>
                          <a:latin typeface="Cambria Math" panose="02040503050406030204" pitchFamily="18" charset="0"/>
                        </a:rPr>
                        <m:t>+</m:t>
                      </m:r>
                      <m:r>
                        <a:rPr lang="en-US" altLang="zh-CN" b="0" i="1" smtClean="0">
                          <a:solidFill>
                            <a:srgbClr val="000000">
                              <a:lumMod val="75000"/>
                              <a:lumOff val="25000"/>
                            </a:srgbClr>
                          </a:solidFill>
                          <a:latin typeface="Cambria Math" panose="02040503050406030204" pitchFamily="18" charset="0"/>
                        </a:rPr>
                        <m:t>…+</m:t>
                      </m:r>
                      <m:sSub>
                        <m:sSubPr>
                          <m:ctrlPr>
                            <a:rPr lang="en-US" altLang="zh-CN" b="0" i="1" smtClean="0">
                              <a:solidFill>
                                <a:srgbClr val="000000">
                                  <a:lumMod val="75000"/>
                                  <a:lumOff val="25000"/>
                                </a:srgbClr>
                              </a:solidFill>
                              <a:latin typeface="Cambria Math" panose="02040503050406030204" pitchFamily="18" charset="0"/>
                            </a:rPr>
                          </m:ctrlPr>
                        </m:sSubPr>
                        <m:e>
                          <m:r>
                            <a:rPr lang="en-US" altLang="zh-CN" b="1" i="1" smtClean="0">
                              <a:solidFill>
                                <a:srgbClr val="000000">
                                  <a:lumMod val="75000"/>
                                  <a:lumOff val="25000"/>
                                </a:srgbClr>
                              </a:solidFill>
                              <a:latin typeface="Cambria Math" panose="02040503050406030204" pitchFamily="18" charset="0"/>
                            </a:rPr>
                            <m:t>𝑨</m:t>
                          </m:r>
                        </m:e>
                        <m:sub>
                          <m:r>
                            <a:rPr lang="en-US" altLang="zh-CN" b="0" i="1" smtClean="0">
                              <a:solidFill>
                                <a:srgbClr val="000000">
                                  <a:lumMod val="75000"/>
                                  <a:lumOff val="25000"/>
                                </a:srgbClr>
                              </a:solidFill>
                              <a:latin typeface="Cambria Math" panose="02040503050406030204" pitchFamily="18" charset="0"/>
                            </a:rPr>
                            <m:t>𝑝</m:t>
                          </m:r>
                        </m:sub>
                      </m:sSub>
                      <m:sSub>
                        <m:sSubPr>
                          <m:ctrlPr>
                            <a:rPr lang="en-US" altLang="zh-CN" b="0" i="1" smtClean="0">
                              <a:solidFill>
                                <a:srgbClr val="000000">
                                  <a:lumMod val="75000"/>
                                  <a:lumOff val="25000"/>
                                </a:srgbClr>
                              </a:solidFill>
                              <a:latin typeface="Cambria Math" panose="02040503050406030204" pitchFamily="18" charset="0"/>
                            </a:rPr>
                          </m:ctrlPr>
                        </m:sSubPr>
                        <m:e>
                          <m:r>
                            <a:rPr lang="en-US" altLang="zh-CN" b="1" i="1" smtClean="0">
                              <a:solidFill>
                                <a:srgbClr val="000000">
                                  <a:lumMod val="75000"/>
                                  <a:lumOff val="25000"/>
                                </a:srgbClr>
                              </a:solidFill>
                              <a:latin typeface="Cambria Math" panose="02040503050406030204" pitchFamily="18" charset="0"/>
                            </a:rPr>
                            <m:t>𝒀</m:t>
                          </m:r>
                        </m:e>
                        <m:sub>
                          <m:r>
                            <a:rPr lang="en-US" altLang="zh-CN" b="0" i="1" smtClean="0">
                              <a:solidFill>
                                <a:srgbClr val="000000">
                                  <a:lumMod val="75000"/>
                                  <a:lumOff val="25000"/>
                                </a:srgbClr>
                              </a:solidFill>
                              <a:latin typeface="Cambria Math" panose="02040503050406030204" pitchFamily="18" charset="0"/>
                            </a:rPr>
                            <m:t>𝑡</m:t>
                          </m:r>
                          <m:r>
                            <a:rPr lang="en-US" altLang="zh-CN" b="0" i="1" smtClean="0">
                              <a:solidFill>
                                <a:srgbClr val="000000">
                                  <a:lumMod val="75000"/>
                                  <a:lumOff val="25000"/>
                                </a:srgbClr>
                              </a:solidFill>
                              <a:latin typeface="Cambria Math" panose="02040503050406030204" pitchFamily="18" charset="0"/>
                            </a:rPr>
                            <m:t>−</m:t>
                          </m:r>
                          <m:r>
                            <a:rPr lang="en-US" altLang="zh-CN" b="0" i="1" smtClean="0">
                              <a:solidFill>
                                <a:srgbClr val="000000">
                                  <a:lumMod val="75000"/>
                                  <a:lumOff val="25000"/>
                                </a:srgbClr>
                              </a:solidFill>
                              <a:latin typeface="Cambria Math" panose="02040503050406030204" pitchFamily="18" charset="0"/>
                            </a:rPr>
                            <m:t>𝑝</m:t>
                          </m:r>
                        </m:sub>
                      </m:sSub>
                      <m:r>
                        <a:rPr lang="en-US" altLang="zh-CN" b="0" i="1" smtClean="0">
                          <a:solidFill>
                            <a:srgbClr val="000000">
                              <a:lumMod val="75000"/>
                              <a:lumOff val="25000"/>
                            </a:srgbClr>
                          </a:solidFill>
                          <a:latin typeface="Cambria Math" panose="02040503050406030204" pitchFamily="18" charset="0"/>
                        </a:rPr>
                        <m:t>+</m:t>
                      </m:r>
                      <m:sSub>
                        <m:sSubPr>
                          <m:ctrlPr>
                            <a:rPr lang="en-US" altLang="zh-CN" b="0" i="1" smtClean="0">
                              <a:solidFill>
                                <a:srgbClr val="000000">
                                  <a:lumMod val="75000"/>
                                  <a:lumOff val="25000"/>
                                </a:srgbClr>
                              </a:solidFill>
                              <a:latin typeface="Cambria Math" panose="02040503050406030204" pitchFamily="18" charset="0"/>
                            </a:rPr>
                          </m:ctrlPr>
                        </m:sSubPr>
                        <m:e>
                          <m:r>
                            <a:rPr lang="en-US" altLang="zh-CN" b="1" i="1" smtClean="0">
                              <a:solidFill>
                                <a:srgbClr val="000000">
                                  <a:lumMod val="75000"/>
                                  <a:lumOff val="25000"/>
                                </a:srgbClr>
                              </a:solidFill>
                              <a:latin typeface="Cambria Math" panose="02040503050406030204" pitchFamily="18" charset="0"/>
                            </a:rPr>
                            <m:t>𝒖</m:t>
                          </m:r>
                        </m:e>
                        <m:sub>
                          <m:r>
                            <a:rPr lang="en-US" altLang="zh-CN" b="0" i="1" smtClean="0">
                              <a:solidFill>
                                <a:srgbClr val="000000">
                                  <a:lumMod val="75000"/>
                                  <a:lumOff val="25000"/>
                                </a:srgbClr>
                              </a:solidFill>
                              <a:latin typeface="Cambria Math" panose="02040503050406030204" pitchFamily="18" charset="0"/>
                            </a:rPr>
                            <m:t>𝑡</m:t>
                          </m:r>
                        </m:sub>
                      </m:sSub>
                    </m:oMath>
                  </m:oMathPara>
                </a14:m>
                <a:endParaRPr lang="en-US" altLang="zh-CN" dirty="0"/>
              </a:p>
              <a:p>
                <a:pPr marL="45720" indent="0">
                  <a:buNone/>
                </a:pPr>
                <a:r>
                  <a:rPr lang="zh-CN" altLang="en-US" dirty="0"/>
                  <a:t>或者</a:t>
                </a:r>
                <a:endParaRPr lang="en-US" altLang="zh-CN" dirty="0"/>
              </a:p>
              <a:p>
                <a:pPr marL="45720" indent="0">
                  <a:buNone/>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𝑨</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𝐿</m:t>
                          </m:r>
                        </m:e>
                      </m:d>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𝒀</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𝒖</m:t>
                          </m:r>
                        </m:e>
                        <m:sub>
                          <m:r>
                            <a:rPr lang="en-US" altLang="zh-CN" b="0" i="1" smtClean="0">
                              <a:latin typeface="Cambria Math" panose="02040503050406030204" pitchFamily="18" charset="0"/>
                            </a:rPr>
                            <m:t>𝑡</m:t>
                          </m:r>
                        </m:sub>
                      </m:sSub>
                    </m:oMath>
                  </m:oMathPara>
                </a14:m>
                <a:endParaRPr lang="en-US" altLang="zh-CN" i="1" dirty="0"/>
              </a:p>
              <a:p>
                <a:pPr marL="45720" indent="0">
                  <a:buNone/>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𝑨</m:t>
                      </m:r>
                      <m:d>
                        <m:dPr>
                          <m:ctrlPr>
                            <a:rPr lang="en-US" altLang="zh-CN" i="1">
                              <a:latin typeface="Cambria Math" panose="02040503050406030204" pitchFamily="18" charset="0"/>
                            </a:rPr>
                          </m:ctrlPr>
                        </m:dPr>
                        <m:e>
                          <m:r>
                            <a:rPr lang="en-US" altLang="zh-CN" i="1">
                              <a:latin typeface="Cambria Math" panose="02040503050406030204" pitchFamily="18" charset="0"/>
                            </a:rPr>
                            <m:t>𝐿</m:t>
                          </m:r>
                        </m:e>
                      </m:d>
                      <m:r>
                        <a:rPr lang="en-US" altLang="zh-CN" i="1">
                          <a:latin typeface="Cambria Math" panose="02040503050406030204" pitchFamily="18" charset="0"/>
                        </a:rPr>
                        <m:t>=</m:t>
                      </m:r>
                      <m:r>
                        <a:rPr lang="en-US" altLang="zh-CN" b="1" i="1" smtClean="0">
                          <a:latin typeface="Cambria Math" panose="02040503050406030204" pitchFamily="18" charset="0"/>
                        </a:rPr>
                        <m:t>𝑰</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1" i="1" smtClean="0">
                              <a:latin typeface="Cambria Math" panose="02040503050406030204" pitchFamily="18" charset="0"/>
                            </a:rPr>
                            <m:t>𝑨</m:t>
                          </m:r>
                        </m:e>
                        <m:sub>
                          <m:r>
                            <a:rPr lang="en-US" altLang="zh-CN" i="1">
                              <a:latin typeface="Cambria Math" panose="02040503050406030204" pitchFamily="18" charset="0"/>
                            </a:rPr>
                            <m:t>1</m:t>
                          </m:r>
                        </m:sub>
                      </m:sSub>
                      <m:r>
                        <a:rPr lang="en-US" altLang="zh-CN" i="1">
                          <a:latin typeface="Cambria Math" panose="02040503050406030204" pitchFamily="18" charset="0"/>
                        </a:rPr>
                        <m:t>𝐿</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1" i="1" smtClean="0">
                              <a:latin typeface="Cambria Math" panose="02040503050406030204" pitchFamily="18" charset="0"/>
                            </a:rPr>
                            <m:t>𝑨</m:t>
                          </m:r>
                        </m:e>
                        <m:sub>
                          <m:r>
                            <a:rPr lang="en-US" altLang="zh-CN" i="1">
                              <a:latin typeface="Cambria Math" panose="02040503050406030204" pitchFamily="18" charset="0"/>
                            </a:rPr>
                            <m:t>2</m:t>
                          </m:r>
                        </m:sub>
                      </m:sSub>
                      <m:sSup>
                        <m:sSupPr>
                          <m:ctrlPr>
                            <a:rPr lang="en-US" altLang="zh-CN" i="1">
                              <a:latin typeface="Cambria Math" panose="02040503050406030204" pitchFamily="18" charset="0"/>
                            </a:rPr>
                          </m:ctrlPr>
                        </m:sSupPr>
                        <m:e>
                          <m:r>
                            <a:rPr lang="en-US" altLang="zh-CN" i="1">
                              <a:latin typeface="Cambria Math" panose="02040503050406030204" pitchFamily="18" charset="0"/>
                            </a:rPr>
                            <m:t>𝐿</m:t>
                          </m:r>
                        </m:e>
                        <m:sup>
                          <m:r>
                            <a:rPr lang="en-US" altLang="zh-CN" i="1">
                              <a:latin typeface="Cambria Math" panose="02040503050406030204" pitchFamily="18" charset="0"/>
                            </a:rPr>
                            <m:t>2</m:t>
                          </m:r>
                        </m:sup>
                      </m:sSup>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1" i="1" smtClean="0">
                              <a:latin typeface="Cambria Math" panose="02040503050406030204" pitchFamily="18" charset="0"/>
                            </a:rPr>
                            <m:t>𝑨</m:t>
                          </m:r>
                        </m:e>
                        <m:sub>
                          <m:r>
                            <a:rPr lang="en-US" altLang="zh-CN" i="1">
                              <a:latin typeface="Cambria Math" panose="02040503050406030204" pitchFamily="18" charset="0"/>
                            </a:rPr>
                            <m:t>𝑝</m:t>
                          </m:r>
                        </m:sub>
                      </m:sSub>
                      <m:sSup>
                        <m:sSupPr>
                          <m:ctrlPr>
                            <a:rPr lang="en-US" altLang="zh-CN" i="1">
                              <a:latin typeface="Cambria Math" panose="02040503050406030204" pitchFamily="18" charset="0"/>
                            </a:rPr>
                          </m:ctrlPr>
                        </m:sSupPr>
                        <m:e>
                          <m:r>
                            <a:rPr lang="en-US" altLang="zh-CN" i="1">
                              <a:latin typeface="Cambria Math" panose="02040503050406030204" pitchFamily="18" charset="0"/>
                            </a:rPr>
                            <m:t>𝐿</m:t>
                          </m:r>
                        </m:e>
                        <m:sup>
                          <m:r>
                            <a:rPr lang="en-US" altLang="zh-CN" i="1">
                              <a:latin typeface="Cambria Math" panose="02040503050406030204" pitchFamily="18" charset="0"/>
                            </a:rPr>
                            <m:t>𝑝</m:t>
                          </m:r>
                        </m:sup>
                      </m:sSup>
                    </m:oMath>
                  </m:oMathPara>
                </a14:m>
                <a:endParaRPr lang="en-US" altLang="zh-CN" dirty="0"/>
              </a:p>
              <a:p>
                <a:pPr marL="45720" indent="0">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𝒖</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𝒀</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Proj</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𝒀</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𝒀</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𝒀</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𝑝</m:t>
                          </m:r>
                        </m:sub>
                      </m:sSub>
                      <m:r>
                        <a:rPr lang="en-US" altLang="zh-CN" b="0" i="1" smtClean="0">
                          <a:latin typeface="Cambria Math" panose="02040503050406030204" pitchFamily="18" charset="0"/>
                        </a:rPr>
                        <m:t>)</m:t>
                      </m:r>
                    </m:oMath>
                  </m:oMathPara>
                </a14:m>
                <a:endParaRPr lang="en-US" altLang="zh-CN" dirty="0"/>
              </a:p>
              <a:p>
                <a:pPr marL="4572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𝔼</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𝒖</m:t>
                          </m:r>
                        </m:e>
                        <m:sub>
                          <m:r>
                            <a:rPr lang="en-US" altLang="zh-CN" b="0" i="1" smtClean="0">
                              <a:latin typeface="Cambria Math" panose="02040503050406030204" pitchFamily="18" charset="0"/>
                            </a:rPr>
                            <m:t>𝑡</m:t>
                          </m:r>
                        </m:sub>
                      </m:sSub>
                      <m:sSubSup>
                        <m:sSubSupPr>
                          <m:ctrlPr>
                            <a:rPr lang="en-US" altLang="zh-CN" b="0" i="1" smtClean="0">
                              <a:latin typeface="Cambria Math" panose="02040503050406030204" pitchFamily="18" charset="0"/>
                            </a:rPr>
                          </m:ctrlPr>
                        </m:sSubSupPr>
                        <m:e>
                          <m:r>
                            <a:rPr lang="en-US" altLang="zh-CN" b="1" i="1" smtClean="0">
                              <a:latin typeface="Cambria Math" panose="02040503050406030204" pitchFamily="18" charset="0"/>
                            </a:rPr>
                            <m:t>𝒖</m:t>
                          </m:r>
                        </m:e>
                        <m:sub>
                          <m:r>
                            <a:rPr lang="en-US" altLang="zh-CN" b="0" i="1" smtClean="0">
                              <a:latin typeface="Cambria Math" panose="02040503050406030204" pitchFamily="18" charset="0"/>
                            </a:rPr>
                            <m:t>𝑡</m:t>
                          </m:r>
                        </m:sub>
                        <m:sup>
                          <m:r>
                            <a:rPr lang="en-US" altLang="zh-CN" b="0" i="1" smtClean="0">
                              <a:latin typeface="Cambria Math" panose="02040503050406030204" pitchFamily="18" charset="0"/>
                            </a:rPr>
                            <m:t>′</m:t>
                          </m:r>
                        </m:sup>
                      </m:sSubSup>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1" i="0" smtClean="0">
                              <a:latin typeface="Cambria Math" panose="02040503050406030204" pitchFamily="18" charset="0"/>
                            </a:rPr>
                            <m:t>𝚺</m:t>
                          </m:r>
                        </m:e>
                        <m:sub>
                          <m:r>
                            <a:rPr lang="en-US" altLang="zh-CN" b="0" i="1" smtClean="0">
                              <a:latin typeface="Cambria Math" panose="02040503050406030204" pitchFamily="18" charset="0"/>
                            </a:rPr>
                            <m:t>𝑢</m:t>
                          </m:r>
                        </m:sub>
                      </m:sSub>
                    </m:oMath>
                  </m:oMathPara>
                </a14:m>
                <a:endParaRPr lang="en-US" altLang="zh-CN" dirty="0"/>
              </a:p>
              <a:p>
                <a:pPr marL="45720" indent="0">
                  <a:buNone/>
                </a:pPr>
                <a:endParaRPr lang="zh-CN" altLang="en-US" i="1" dirty="0"/>
              </a:p>
            </p:txBody>
          </p:sp>
        </mc:Choice>
        <mc:Fallback xmlns="">
          <p:sp>
            <p:nvSpPr>
              <p:cNvPr id="3" name="内容占位符 2">
                <a:extLst>
                  <a:ext uri="{FF2B5EF4-FFF2-40B4-BE49-F238E27FC236}">
                    <a16:creationId xmlns:a16="http://schemas.microsoft.com/office/drawing/2014/main" id="{00C7A659-5A6F-8E9F-02C7-4F16BB4FF819}"/>
                  </a:ext>
                </a:extLst>
              </p:cNvPr>
              <p:cNvSpPr>
                <a:spLocks noGrp="1" noRot="1" noChangeAspect="1" noMove="1" noResize="1" noEditPoints="1" noAdjustHandles="1" noChangeArrowheads="1" noChangeShapeType="1" noTextEdit="1"/>
              </p:cNvSpPr>
              <p:nvPr>
                <p:ph idx="1"/>
              </p:nvPr>
            </p:nvSpPr>
            <p:spPr>
              <a:blipFill>
                <a:blip r:embed="rId2"/>
                <a:stretch>
                  <a:fillRect l="-1636" t="-1569"/>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5EE0BB69-EF79-FA6B-F2A7-85DC54E8383F}"/>
              </a:ext>
            </a:extLst>
          </p:cNvPr>
          <p:cNvSpPr>
            <a:spLocks noGrp="1"/>
          </p:cNvSpPr>
          <p:nvPr>
            <p:ph type="dt" sz="half" idx="10"/>
          </p:nvPr>
        </p:nvSpPr>
        <p:spPr/>
        <p:txBody>
          <a:bodyPr/>
          <a:lstStyle/>
          <a:p>
            <a:r>
              <a:rPr lang="en-US" altLang="zh-CN"/>
              <a:t>2023/1/30</a:t>
            </a:r>
            <a:endParaRPr lang="en-US" dirty="0"/>
          </a:p>
        </p:txBody>
      </p:sp>
      <p:sp>
        <p:nvSpPr>
          <p:cNvPr id="5" name="灯片编号占位符 4">
            <a:extLst>
              <a:ext uri="{FF2B5EF4-FFF2-40B4-BE49-F238E27FC236}">
                <a16:creationId xmlns:a16="http://schemas.microsoft.com/office/drawing/2014/main" id="{B8E99C1D-7413-5D99-CEA4-F30B35690F00}"/>
              </a:ext>
            </a:extLst>
          </p:cNvPr>
          <p:cNvSpPr>
            <a:spLocks noGrp="1"/>
          </p:cNvSpPr>
          <p:nvPr>
            <p:ph type="sldNum" sz="quarter" idx="12"/>
          </p:nvPr>
        </p:nvSpPr>
        <p:spPr/>
        <p:txBody>
          <a:bodyPr/>
          <a:lstStyle/>
          <a:p>
            <a:fld id="{03C3F5E1-8BEB-46F8-B0C6-3051342B5E98}" type="slidenum">
              <a:rPr lang="en-US" smtClean="0"/>
              <a:pPr/>
              <a:t>6</a:t>
            </a:fld>
            <a:endParaRPr lang="en-US" dirty="0"/>
          </a:p>
        </p:txBody>
      </p:sp>
    </p:spTree>
    <p:extLst>
      <p:ext uri="{BB962C8B-B14F-4D97-AF65-F5344CB8AC3E}">
        <p14:creationId xmlns:p14="http://schemas.microsoft.com/office/powerpoint/2010/main" val="609235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F22382-6663-0DA0-4E95-1DCA29CC3953}"/>
              </a:ext>
            </a:extLst>
          </p:cNvPr>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A76C9F8-552B-1A21-8C57-AE35B4666546}"/>
                  </a:ext>
                </a:extLst>
              </p:cNvPr>
              <p:cNvSpPr>
                <a:spLocks noGrp="1"/>
              </p:cNvSpPr>
              <p:nvPr>
                <p:ph idx="1"/>
              </p:nvPr>
            </p:nvSpPr>
            <p:spPr/>
            <p:txBody>
              <a:bodyPr>
                <a:normAutofit/>
              </a:bodyPr>
              <a:lstStyle/>
              <a:p>
                <a:r>
                  <a:rPr lang="en-US" altLang="zh-CN" dirty="0"/>
                  <a:t>IRF </a:t>
                </a:r>
                <a:r>
                  <a:rPr lang="zh-CN" altLang="en-US" dirty="0"/>
                  <a:t>可以在 </a:t>
                </a:r>
                <a:r>
                  <a:rPr lang="en-US" altLang="zh-CN" dirty="0"/>
                  <a:t>SVARs </a:t>
                </a:r>
                <a:r>
                  <a:rPr lang="zh-CN" altLang="en-US" dirty="0"/>
                  <a:t>下被计算得到：</a:t>
                </a:r>
                <a:endParaRPr lang="en-US" altLang="zh-CN" dirty="0"/>
              </a:p>
              <a:p>
                <a:pPr marL="45720" indent="0">
                  <a:buNone/>
                </a:pPr>
                <a:r>
                  <a:rPr lang="zh-CN" altLang="en-US" dirty="0"/>
                  <a:t>结构形式：</a:t>
                </a:r>
                <a14:m>
                  <m:oMath xmlns:m="http://schemas.openxmlformats.org/officeDocument/2006/math">
                    <m:r>
                      <a:rPr lang="en-US" altLang="zh-CN" b="1" i="1">
                        <a:latin typeface="Cambria Math" panose="02040503050406030204" pitchFamily="18" charset="0"/>
                      </a:rPr>
                      <m:t>𝑩</m:t>
                    </m:r>
                    <m:d>
                      <m:dPr>
                        <m:ctrlPr>
                          <a:rPr lang="en-US" altLang="zh-CN" i="1">
                            <a:latin typeface="Cambria Math" panose="02040503050406030204" pitchFamily="18" charset="0"/>
                          </a:rPr>
                        </m:ctrlPr>
                      </m:dPr>
                      <m:e>
                        <m:r>
                          <a:rPr lang="en-US" altLang="zh-CN" i="1">
                            <a:latin typeface="Cambria Math" panose="02040503050406030204" pitchFamily="18" charset="0"/>
                          </a:rPr>
                          <m:t>𝐿</m:t>
                        </m:r>
                      </m:e>
                    </m:d>
                    <m:sSub>
                      <m:sSubPr>
                        <m:ctrlPr>
                          <a:rPr lang="en-US" altLang="zh-CN" i="1">
                            <a:latin typeface="Cambria Math" panose="02040503050406030204" pitchFamily="18" charset="0"/>
                          </a:rPr>
                        </m:ctrlPr>
                      </m:sSubPr>
                      <m:e>
                        <m:r>
                          <a:rPr lang="en-US" altLang="zh-CN" b="1" i="1">
                            <a:latin typeface="Cambria Math" panose="02040503050406030204" pitchFamily="18" charset="0"/>
                          </a:rPr>
                          <m:t>𝒀</m:t>
                        </m:r>
                      </m:e>
                      <m:sub>
                        <m:r>
                          <a:rPr lang="en-US" altLang="zh-CN" i="1">
                            <a:latin typeface="Cambria Math" panose="02040503050406030204" pitchFamily="18" charset="0"/>
                          </a:rPr>
                          <m:t>𝑡</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1" i="1">
                            <a:latin typeface="Cambria Math" panose="02040503050406030204" pitchFamily="18" charset="0"/>
                          </a:rPr>
                          <m:t>𝜺</m:t>
                        </m:r>
                      </m:e>
                      <m:sub>
                        <m:r>
                          <a:rPr lang="en-US" altLang="zh-CN" i="1">
                            <a:latin typeface="Cambria Math" panose="02040503050406030204" pitchFamily="18" charset="0"/>
                          </a:rPr>
                          <m:t>𝑡</m:t>
                        </m:r>
                      </m:sub>
                    </m:sSub>
                  </m:oMath>
                </a14:m>
                <a:endParaRPr lang="en-US" altLang="zh-CN" dirty="0"/>
              </a:p>
              <a:p>
                <a:pPr marL="45720" indent="0">
                  <a:buNone/>
                </a:pPr>
                <a:r>
                  <a:rPr lang="en-US" altLang="zh-CN" dirty="0"/>
                  <a:t>	</a:t>
                </a:r>
                <a:r>
                  <a:rPr lang="zh-CN" altLang="en-US" dirty="0"/>
                  <a:t>其中：</a:t>
                </a:r>
                <a:r>
                  <a:rPr lang="en-US" altLang="zh-CN" b="1" dirty="0"/>
                  <a:t> </a:t>
                </a:r>
                <a14:m>
                  <m:oMath xmlns:m="http://schemas.openxmlformats.org/officeDocument/2006/math">
                    <m:r>
                      <a:rPr lang="en-US" altLang="zh-CN" b="1" i="1">
                        <a:latin typeface="Cambria Math" panose="02040503050406030204" pitchFamily="18" charset="0"/>
                      </a:rPr>
                      <m:t>𝑩</m:t>
                    </m:r>
                    <m:d>
                      <m:dPr>
                        <m:ctrlPr>
                          <a:rPr lang="en-US" altLang="zh-CN" i="1">
                            <a:latin typeface="Cambria Math" panose="02040503050406030204" pitchFamily="18" charset="0"/>
                          </a:rPr>
                        </m:ctrlPr>
                      </m:dPr>
                      <m:e>
                        <m:r>
                          <a:rPr lang="en-US" altLang="zh-CN" i="1">
                            <a:latin typeface="Cambria Math" panose="02040503050406030204" pitchFamily="18" charset="0"/>
                          </a:rPr>
                          <m:t>𝐿</m:t>
                        </m:r>
                      </m:e>
                    </m:d>
                    <m:r>
                      <a:rPr lang="en-US" altLang="zh-CN" b="0" i="1" smtClean="0">
                        <a:latin typeface="Cambria Math" panose="02040503050406030204" pitchFamily="18" charset="0"/>
                      </a:rPr>
                      <m:t>=</m:t>
                    </m:r>
                    <m:r>
                      <a:rPr lang="en-US" altLang="zh-CN" b="1" i="1" smtClean="0">
                        <a:latin typeface="Cambria Math" panose="02040503050406030204" pitchFamily="18" charset="0"/>
                      </a:rPr>
                      <m:t>𝑹𝑨</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𝐿</m:t>
                        </m:r>
                      </m:e>
                    </m:d>
                    <m:r>
                      <a:rPr lang="en-US" altLang="zh-CN" b="0" i="1" smtClean="0">
                        <a:latin typeface="Cambria Math" panose="02040503050406030204" pitchFamily="18" charset="0"/>
                      </a:rPr>
                      <m:t> </m:t>
                    </m:r>
                    <m:r>
                      <a:rPr lang="en-US" altLang="zh-CN" b="0" i="1" smtClean="0">
                        <a:latin typeface="Cambria Math" panose="02040503050406030204" pitchFamily="18" charset="0"/>
                      </a:rPr>
                      <m:t>𝑎𝑛𝑑</m:t>
                    </m:r>
                    <m:r>
                      <a:rPr lang="en-US" altLang="zh-CN" b="0" i="1" smtClean="0">
                        <a:latin typeface="Cambria Math" panose="02040503050406030204" pitchFamily="18" charset="0"/>
                      </a:rPr>
                      <m:t> </m:t>
                    </m:r>
                    <m:r>
                      <a:rPr lang="en-US" altLang="zh-CN" b="1" i="1" smtClean="0">
                        <a:latin typeface="Cambria Math" panose="02040503050406030204" pitchFamily="18" charset="0"/>
                      </a:rPr>
                      <m:t>𝑹</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𝒖</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𝜺</m:t>
                        </m:r>
                      </m:e>
                      <m:sub>
                        <m:r>
                          <a:rPr lang="en-US" altLang="zh-CN" b="0" i="1" smtClean="0">
                            <a:latin typeface="Cambria Math" panose="02040503050406030204" pitchFamily="18" charset="0"/>
                          </a:rPr>
                          <m:t>𝑡</m:t>
                        </m:r>
                      </m:sub>
                    </m:sSub>
                  </m:oMath>
                </a14:m>
                <a:endParaRPr lang="en-US" altLang="zh-CN" dirty="0"/>
              </a:p>
              <a:p>
                <a:pPr marL="45720" indent="0">
                  <a:buNone/>
                </a:pPr>
                <a:r>
                  <a:rPr lang="zh-CN" altLang="en-US" dirty="0"/>
                  <a:t>约化形式：</a:t>
                </a:r>
                <a14:m>
                  <m:oMath xmlns:m="http://schemas.openxmlformats.org/officeDocument/2006/math">
                    <m:r>
                      <a:rPr lang="en-US" altLang="zh-CN" b="1" i="1" smtClean="0">
                        <a:latin typeface="Cambria Math" panose="02040503050406030204" pitchFamily="18" charset="0"/>
                      </a:rPr>
                      <m:t>𝑨</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𝐿</m:t>
                        </m:r>
                      </m:e>
                    </m:d>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𝒀</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𝒖</m:t>
                        </m:r>
                      </m:e>
                      <m:sub>
                        <m:r>
                          <a:rPr lang="en-US" altLang="zh-CN" b="0" i="1" smtClean="0">
                            <a:latin typeface="Cambria Math" panose="02040503050406030204" pitchFamily="18" charset="0"/>
                          </a:rPr>
                          <m:t>𝑡</m:t>
                        </m:r>
                      </m:sub>
                    </m:sSub>
                  </m:oMath>
                </a14:m>
                <a:endParaRPr lang="en-US" altLang="zh-CN" i="1" dirty="0"/>
              </a:p>
              <a:p>
                <a:pPr marL="45720" indent="0">
                  <a:buNone/>
                </a:pPr>
                <a:r>
                  <a:rPr lang="en-US" altLang="zh-CN" dirty="0"/>
                  <a:t>MA </a:t>
                </a:r>
                <a:r>
                  <a:rPr lang="zh-CN" altLang="en-US" dirty="0"/>
                  <a:t>表示为：</a:t>
                </a:r>
                <a14:m>
                  <m:oMath xmlns:m="http://schemas.openxmlformats.org/officeDocument/2006/math">
                    <m:sSub>
                      <m:sSubPr>
                        <m:ctrlPr>
                          <a:rPr lang="en-US" altLang="zh-CN" i="1">
                            <a:latin typeface="Cambria Math" panose="02040503050406030204" pitchFamily="18" charset="0"/>
                          </a:rPr>
                        </m:ctrlPr>
                      </m:sSubPr>
                      <m:e>
                        <m:r>
                          <a:rPr lang="en-US" altLang="zh-CN" b="1" i="1">
                            <a:latin typeface="Cambria Math" panose="02040503050406030204" pitchFamily="18" charset="0"/>
                          </a:rPr>
                          <m:t>𝒀</m:t>
                        </m:r>
                      </m:e>
                      <m:sub>
                        <m:r>
                          <a:rPr lang="en-US" altLang="zh-CN" i="1">
                            <a:latin typeface="Cambria Math" panose="02040503050406030204" pitchFamily="18" charset="0"/>
                          </a:rPr>
                          <m:t>𝑡</m:t>
                        </m:r>
                      </m:sub>
                    </m:sSub>
                    <m:r>
                      <a:rPr lang="en-US" altLang="zh-CN" i="1">
                        <a:latin typeface="Cambria Math" panose="02040503050406030204" pitchFamily="18" charset="0"/>
                      </a:rPr>
                      <m:t>=</m:t>
                    </m:r>
                    <m:r>
                      <a:rPr lang="en-US" altLang="zh-CN" b="1" i="1" smtClean="0">
                        <a:latin typeface="Cambria Math" panose="02040503050406030204" pitchFamily="18" charset="0"/>
                      </a:rPr>
                      <m:t>𝑫</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𝐿</m:t>
                        </m:r>
                      </m:e>
                    </m:d>
                    <m:sSub>
                      <m:sSubPr>
                        <m:ctrlPr>
                          <a:rPr lang="en-US" altLang="zh-CN" i="1">
                            <a:latin typeface="Cambria Math" panose="02040503050406030204" pitchFamily="18" charset="0"/>
                          </a:rPr>
                        </m:ctrlPr>
                      </m:sSubPr>
                      <m:e>
                        <m:r>
                          <a:rPr lang="en-US" altLang="zh-CN" b="1" i="1">
                            <a:latin typeface="Cambria Math" panose="02040503050406030204" pitchFamily="18" charset="0"/>
                          </a:rPr>
                          <m:t>𝜺</m:t>
                        </m:r>
                      </m:e>
                      <m:sub>
                        <m:r>
                          <a:rPr lang="en-US" altLang="zh-CN" i="1">
                            <a:latin typeface="Cambria Math" panose="02040503050406030204" pitchFamily="18" charset="0"/>
                          </a:rPr>
                          <m:t>𝑡</m:t>
                        </m:r>
                      </m:sub>
                    </m:sSub>
                  </m:oMath>
                </a14:m>
                <a:endParaRPr lang="en-US" altLang="zh-CN" i="1" dirty="0">
                  <a:latin typeface="Cambria Math" panose="02040503050406030204" pitchFamily="18" charset="0"/>
                </a:endParaRPr>
              </a:p>
              <a:p>
                <a:pPr marL="45720" indent="0">
                  <a:buNone/>
                </a:pPr>
                <a:r>
                  <a:rPr lang="en-US" altLang="zh-CN" dirty="0">
                    <a:latin typeface="Cambria Math" panose="02040503050406030204" pitchFamily="18" charset="0"/>
                  </a:rPr>
                  <a:t>	</a:t>
                </a:r>
                <a:r>
                  <a:rPr lang="zh-CN" altLang="en-US" dirty="0">
                    <a:latin typeface="Cambria Math" panose="02040503050406030204" pitchFamily="18" charset="0"/>
                  </a:rPr>
                  <a:t>其中：</a:t>
                </a:r>
                <a14:m>
                  <m:oMath xmlns:m="http://schemas.openxmlformats.org/officeDocument/2006/math">
                    <m:r>
                      <a:rPr lang="en-US" altLang="zh-CN" b="1" i="1" smtClean="0">
                        <a:latin typeface="Cambria Math" panose="02040503050406030204" pitchFamily="18" charset="0"/>
                      </a:rPr>
                      <m:t>𝑫</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𝐿</m:t>
                        </m:r>
                      </m:e>
                    </m:d>
                    <m:r>
                      <a:rPr lang="en-US" altLang="zh-CN" b="0" i="1" smtClean="0">
                        <a:latin typeface="Cambria Math" panose="02040503050406030204" pitchFamily="18" charset="0"/>
                      </a:rPr>
                      <m:t>=</m:t>
                    </m:r>
                    <m:r>
                      <a:rPr lang="en-US" altLang="zh-CN" b="1" i="1" smtClean="0">
                        <a:latin typeface="Cambria Math" panose="02040503050406030204" pitchFamily="18" charset="0"/>
                      </a:rPr>
                      <m:t>𝑩</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𝐿</m:t>
                            </m:r>
                          </m:e>
                        </m:d>
                      </m:e>
                      <m:sup>
                        <m:r>
                          <a:rPr lang="en-US" altLang="zh-CN" b="0" i="1" smtClean="0">
                            <a:latin typeface="Cambria Math" panose="02040503050406030204" pitchFamily="18" charset="0"/>
                          </a:rPr>
                          <m:t>−1</m:t>
                        </m:r>
                      </m:sup>
                    </m:sSup>
                    <m:r>
                      <a:rPr lang="en-US" altLang="zh-CN" b="0" i="1" smtClean="0">
                        <a:latin typeface="Cambria Math" panose="02040503050406030204" pitchFamily="18" charset="0"/>
                      </a:rPr>
                      <m:t>=</m:t>
                    </m:r>
                    <m:r>
                      <a:rPr lang="en-US" altLang="zh-CN" b="1" i="1" smtClean="0">
                        <a:latin typeface="Cambria Math" panose="02040503050406030204" pitchFamily="18" charset="0"/>
                      </a:rPr>
                      <m:t>𝑨</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𝐿</m:t>
                            </m:r>
                          </m:e>
                        </m:d>
                      </m:e>
                      <m:sup>
                        <m:r>
                          <a:rPr lang="en-US" altLang="zh-CN" b="0" i="1" smtClean="0">
                            <a:latin typeface="Cambria Math" panose="02040503050406030204" pitchFamily="18" charset="0"/>
                          </a:rPr>
                          <m:t>−1</m:t>
                        </m:r>
                      </m:sup>
                    </m:sSup>
                    <m:sSup>
                      <m:sSupPr>
                        <m:ctrlPr>
                          <a:rPr lang="en-US" altLang="zh-CN" b="0" i="1" smtClean="0">
                            <a:latin typeface="Cambria Math" panose="02040503050406030204" pitchFamily="18" charset="0"/>
                          </a:rPr>
                        </m:ctrlPr>
                      </m:sSupPr>
                      <m:e>
                        <m:r>
                          <a:rPr lang="en-US" altLang="zh-CN" b="1" i="1" smtClean="0">
                            <a:latin typeface="Cambria Math" panose="02040503050406030204" pitchFamily="18" charset="0"/>
                          </a:rPr>
                          <m:t>𝑹</m:t>
                        </m:r>
                      </m:e>
                      <m:sup>
                        <m:r>
                          <a:rPr lang="en-US" altLang="zh-CN" b="0" i="1" smtClean="0">
                            <a:latin typeface="Cambria Math" panose="02040503050406030204" pitchFamily="18" charset="0"/>
                          </a:rPr>
                          <m:t>−1</m:t>
                        </m:r>
                      </m:sup>
                    </m:sSup>
                  </m:oMath>
                </a14:m>
                <a:endParaRPr lang="en-US" altLang="zh-CN" dirty="0"/>
              </a:p>
              <a:p>
                <a:pPr marL="45720" indent="0">
                  <a:buNone/>
                </a:pPr>
                <a:r>
                  <a:rPr lang="zh-CN" altLang="en-US" dirty="0"/>
                  <a:t>脉冲响应：</a:t>
                </a:r>
                <a:r>
                  <a:rPr lang="en-US" altLang="zh-CN" b="0" dirty="0"/>
                  <a:t> </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𝒀</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h</m:t>
                            </m:r>
                          </m:sub>
                        </m:sSub>
                      </m:num>
                      <m:den>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1" i="1" smtClean="0">
                                <a:latin typeface="Cambria Math" panose="02040503050406030204" pitchFamily="18" charset="0"/>
                              </a:rPr>
                              <m:t>𝜺</m:t>
                            </m:r>
                          </m:e>
                          <m:sub>
                            <m:r>
                              <a:rPr lang="en-US" altLang="zh-CN" b="0" i="1" smtClean="0">
                                <a:latin typeface="Cambria Math" panose="02040503050406030204" pitchFamily="18" charset="0"/>
                              </a:rPr>
                              <m:t>𝑡</m:t>
                            </m:r>
                          </m:sub>
                          <m:sup>
                            <m:r>
                              <a:rPr lang="en-US" altLang="zh-CN" b="0" i="1" smtClean="0">
                                <a:latin typeface="Cambria Math" panose="02040503050406030204" pitchFamily="18" charset="0"/>
                              </a:rPr>
                              <m:t>′</m:t>
                            </m:r>
                          </m:sup>
                        </m:sSubSup>
                      </m:den>
                    </m:f>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𝑫</m:t>
                        </m:r>
                      </m:e>
                      <m:sub>
                        <m:r>
                          <a:rPr lang="en-US" altLang="zh-CN" b="0" i="1" smtClean="0">
                            <a:latin typeface="Cambria Math" panose="02040503050406030204" pitchFamily="18" charset="0"/>
                          </a:rPr>
                          <m:t>h</m:t>
                        </m:r>
                      </m:sub>
                    </m:sSub>
                  </m:oMath>
                </a14:m>
                <a:endParaRPr lang="zh-CN" altLang="en-US" dirty="0"/>
              </a:p>
            </p:txBody>
          </p:sp>
        </mc:Choice>
        <mc:Fallback xmlns="">
          <p:sp>
            <p:nvSpPr>
              <p:cNvPr id="3" name="内容占位符 2">
                <a:extLst>
                  <a:ext uri="{FF2B5EF4-FFF2-40B4-BE49-F238E27FC236}">
                    <a16:creationId xmlns:a16="http://schemas.microsoft.com/office/drawing/2014/main" id="{FA76C9F8-552B-1A21-8C57-AE35B4666546}"/>
                  </a:ext>
                </a:extLst>
              </p:cNvPr>
              <p:cNvSpPr>
                <a:spLocks noGrp="1" noRot="1" noChangeAspect="1" noMove="1" noResize="1" noEditPoints="1" noAdjustHandles="1" noChangeArrowheads="1" noChangeShapeType="1" noTextEdit="1"/>
              </p:cNvSpPr>
              <p:nvPr>
                <p:ph idx="1"/>
              </p:nvPr>
            </p:nvSpPr>
            <p:spPr>
              <a:blipFill>
                <a:blip r:embed="rId2"/>
                <a:stretch>
                  <a:fillRect l="-1636" t="-1569"/>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C195732E-C5C8-8A90-5A76-0C2DF2A108A7}"/>
              </a:ext>
            </a:extLst>
          </p:cNvPr>
          <p:cNvSpPr>
            <a:spLocks noGrp="1"/>
          </p:cNvSpPr>
          <p:nvPr>
            <p:ph type="dt" sz="half" idx="10"/>
          </p:nvPr>
        </p:nvSpPr>
        <p:spPr/>
        <p:txBody>
          <a:bodyPr/>
          <a:lstStyle/>
          <a:p>
            <a:r>
              <a:rPr lang="en-US" altLang="zh-CN"/>
              <a:t>2023/1/30</a:t>
            </a:r>
            <a:endParaRPr lang="en-US" dirty="0"/>
          </a:p>
        </p:txBody>
      </p:sp>
      <p:sp>
        <p:nvSpPr>
          <p:cNvPr id="5" name="灯片编号占位符 4">
            <a:extLst>
              <a:ext uri="{FF2B5EF4-FFF2-40B4-BE49-F238E27FC236}">
                <a16:creationId xmlns:a16="http://schemas.microsoft.com/office/drawing/2014/main" id="{03ADB9A0-E21D-86EB-CAC7-06DEADF00F64}"/>
              </a:ext>
            </a:extLst>
          </p:cNvPr>
          <p:cNvSpPr>
            <a:spLocks noGrp="1"/>
          </p:cNvSpPr>
          <p:nvPr>
            <p:ph type="sldNum" sz="quarter" idx="12"/>
          </p:nvPr>
        </p:nvSpPr>
        <p:spPr/>
        <p:txBody>
          <a:bodyPr/>
          <a:lstStyle/>
          <a:p>
            <a:fld id="{03C3F5E1-8BEB-46F8-B0C6-3051342B5E98}" type="slidenum">
              <a:rPr lang="en-US" smtClean="0"/>
              <a:pPr/>
              <a:t>7</a:t>
            </a:fld>
            <a:endParaRPr lang="en-US" dirty="0"/>
          </a:p>
        </p:txBody>
      </p:sp>
    </p:spTree>
    <p:extLst>
      <p:ext uri="{BB962C8B-B14F-4D97-AF65-F5344CB8AC3E}">
        <p14:creationId xmlns:p14="http://schemas.microsoft.com/office/powerpoint/2010/main" val="487508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C47565-E211-3712-ABD4-E5BD89D1A3C4}"/>
              </a:ext>
            </a:extLst>
          </p:cNvPr>
          <p:cNvSpPr>
            <a:spLocks noGrp="1"/>
          </p:cNvSpPr>
          <p:nvPr>
            <p:ph type="title"/>
          </p:nvPr>
        </p:nvSpPr>
        <p:spPr/>
        <p:txBody>
          <a:bodyPr/>
          <a:lstStyle/>
          <a:p>
            <a:r>
              <a:rPr lang="zh-CN" altLang="en-US" dirty="0"/>
              <a:t>总结</a:t>
            </a:r>
          </a:p>
        </p:txBody>
      </p:sp>
      <mc:AlternateContent xmlns:mc="http://schemas.openxmlformats.org/markup-compatibility/2006" xmlns:a14="http://schemas.microsoft.com/office/drawing/2010/main">
        <mc:Choice Requires="a14">
          <p:graphicFrame>
            <p:nvGraphicFramePr>
              <p:cNvPr id="6" name="表格 6">
                <a:extLst>
                  <a:ext uri="{FF2B5EF4-FFF2-40B4-BE49-F238E27FC236}">
                    <a16:creationId xmlns:a16="http://schemas.microsoft.com/office/drawing/2014/main" id="{C2C4F634-4206-D62D-9830-F62F4D9C94CB}"/>
                  </a:ext>
                </a:extLst>
              </p:cNvPr>
              <p:cNvGraphicFramePr>
                <a:graphicFrameLocks noGrp="1"/>
              </p:cNvGraphicFramePr>
              <p:nvPr>
                <p:ph idx="1"/>
                <p:extLst>
                  <p:ext uri="{D42A27DB-BD31-4B8C-83A1-F6EECF244321}">
                    <p14:modId xmlns:p14="http://schemas.microsoft.com/office/powerpoint/2010/main" val="1119021680"/>
                  </p:ext>
                </p:extLst>
              </p:nvPr>
            </p:nvGraphicFramePr>
            <p:xfrm>
              <a:off x="1097280" y="1146603"/>
              <a:ext cx="10058400" cy="5154143"/>
            </p:xfrm>
            <a:graphic>
              <a:graphicData uri="http://schemas.openxmlformats.org/drawingml/2006/table">
                <a:tbl>
                  <a:tblPr firstRow="1" bandRow="1">
                    <a:tableStyleId>{21E4AEA4-8DFA-4A89-87EB-49C32662AFE0}</a:tableStyleId>
                  </a:tblPr>
                  <a:tblGrid>
                    <a:gridCol w="5029200">
                      <a:extLst>
                        <a:ext uri="{9D8B030D-6E8A-4147-A177-3AD203B41FA5}">
                          <a16:colId xmlns:a16="http://schemas.microsoft.com/office/drawing/2014/main" val="3784623025"/>
                        </a:ext>
                      </a:extLst>
                    </a:gridCol>
                    <a:gridCol w="5029200">
                      <a:extLst>
                        <a:ext uri="{9D8B030D-6E8A-4147-A177-3AD203B41FA5}">
                          <a16:colId xmlns:a16="http://schemas.microsoft.com/office/drawing/2014/main" val="1268493477"/>
                        </a:ext>
                      </a:extLst>
                    </a:gridCol>
                  </a:tblGrid>
                  <a:tr h="3863971">
                    <a:tc>
                      <a:txBody>
                        <a:bodyPr/>
                        <a:lstStyle/>
                        <a:p>
                          <a:pPr algn="ctr"/>
                          <a:r>
                            <a:rPr lang="en-US" altLang="zh-CN" sz="2800" b="0" dirty="0">
                              <a:solidFill>
                                <a:schemeClr val="tx1"/>
                              </a:solidFill>
                            </a:rPr>
                            <a:t>Reduced Form VAR</a:t>
                          </a:r>
                        </a:p>
                        <a:p>
                          <a:pPr algn="ctr"/>
                          <a:endParaRPr lang="en-US" altLang="zh-CN" sz="2800" b="0" dirty="0">
                            <a:solidFill>
                              <a:schemeClr val="tx1"/>
                            </a:solidFill>
                          </a:endParaRPr>
                        </a:p>
                        <a:p>
                          <a:pPr marL="45720" indent="0">
                            <a:buNone/>
                          </a:pPr>
                          <a14:m>
                            <m:oMathPara xmlns:m="http://schemas.openxmlformats.org/officeDocument/2006/math">
                              <m:oMathParaPr>
                                <m:jc m:val="centerGroup"/>
                              </m:oMathParaPr>
                              <m:oMath xmlns:m="http://schemas.openxmlformats.org/officeDocument/2006/math">
                                <m:r>
                                  <a:rPr lang="en-US" altLang="zh-CN" sz="2400" b="1" i="1" smtClean="0">
                                    <a:solidFill>
                                      <a:schemeClr val="tx1"/>
                                    </a:solidFill>
                                    <a:latin typeface="Cambria Math" panose="02040503050406030204" pitchFamily="18" charset="0"/>
                                  </a:rPr>
                                  <m:t>𝑨</m:t>
                                </m:r>
                                <m:d>
                                  <m:dPr>
                                    <m:ctrlPr>
                                      <a:rPr lang="en-US" altLang="zh-CN" sz="2400" b="0" i="1" smtClean="0">
                                        <a:solidFill>
                                          <a:schemeClr val="tx1"/>
                                        </a:solidFill>
                                        <a:latin typeface="Cambria Math" panose="02040503050406030204" pitchFamily="18" charset="0"/>
                                      </a:rPr>
                                    </m:ctrlPr>
                                  </m:dPr>
                                  <m:e>
                                    <m:r>
                                      <a:rPr lang="en-US" altLang="zh-CN" sz="2400" b="0" i="1" smtClean="0">
                                        <a:solidFill>
                                          <a:schemeClr val="tx1"/>
                                        </a:solidFill>
                                        <a:latin typeface="Cambria Math" panose="02040503050406030204" pitchFamily="18" charset="0"/>
                                      </a:rPr>
                                      <m:t>𝐿</m:t>
                                    </m:r>
                                  </m:e>
                                </m:d>
                                <m:sSub>
                                  <m:sSubPr>
                                    <m:ctrlPr>
                                      <a:rPr lang="en-US" altLang="zh-CN" sz="2400" b="0" i="1" smtClean="0">
                                        <a:solidFill>
                                          <a:schemeClr val="tx1"/>
                                        </a:solidFill>
                                        <a:latin typeface="Cambria Math" panose="02040503050406030204" pitchFamily="18" charset="0"/>
                                      </a:rPr>
                                    </m:ctrlPr>
                                  </m:sSubPr>
                                  <m:e>
                                    <m:r>
                                      <a:rPr lang="en-US" altLang="zh-CN" sz="2400" b="1" i="1" smtClean="0">
                                        <a:solidFill>
                                          <a:schemeClr val="tx1"/>
                                        </a:solidFill>
                                        <a:latin typeface="Cambria Math" panose="02040503050406030204" pitchFamily="18" charset="0"/>
                                      </a:rPr>
                                      <m:t>𝒀</m:t>
                                    </m:r>
                                  </m:e>
                                  <m:sub>
                                    <m:r>
                                      <a:rPr lang="en-US" altLang="zh-CN" sz="2400" b="0" i="1" smtClean="0">
                                        <a:solidFill>
                                          <a:schemeClr val="tx1"/>
                                        </a:solidFill>
                                        <a:latin typeface="Cambria Math" panose="02040503050406030204" pitchFamily="18" charset="0"/>
                                      </a:rPr>
                                      <m:t>𝑡</m:t>
                                    </m:r>
                                  </m:sub>
                                </m:sSub>
                                <m:r>
                                  <a:rPr lang="en-US" altLang="zh-CN" sz="2400" b="0" i="1" smtClean="0">
                                    <a:solidFill>
                                      <a:schemeClr val="tx1"/>
                                    </a:solidFill>
                                    <a:latin typeface="Cambria Math" panose="02040503050406030204" pitchFamily="18" charset="0"/>
                                  </a:rPr>
                                  <m:t>=</m:t>
                                </m:r>
                                <m:sSub>
                                  <m:sSubPr>
                                    <m:ctrlPr>
                                      <a:rPr lang="en-US" altLang="zh-CN" sz="2400" b="0" i="1" smtClean="0">
                                        <a:solidFill>
                                          <a:schemeClr val="tx1"/>
                                        </a:solidFill>
                                        <a:latin typeface="Cambria Math" panose="02040503050406030204" pitchFamily="18" charset="0"/>
                                      </a:rPr>
                                    </m:ctrlPr>
                                  </m:sSubPr>
                                  <m:e>
                                    <m:r>
                                      <a:rPr lang="en-US" altLang="zh-CN" sz="2400" b="1" i="1" smtClean="0">
                                        <a:solidFill>
                                          <a:schemeClr val="tx1"/>
                                        </a:solidFill>
                                        <a:latin typeface="Cambria Math" panose="02040503050406030204" pitchFamily="18" charset="0"/>
                                      </a:rPr>
                                      <m:t>𝒖</m:t>
                                    </m:r>
                                  </m:e>
                                  <m:sub>
                                    <m:r>
                                      <a:rPr lang="en-US" altLang="zh-CN" sz="2400" b="0" i="1" smtClean="0">
                                        <a:solidFill>
                                          <a:schemeClr val="tx1"/>
                                        </a:solidFill>
                                        <a:latin typeface="Cambria Math" panose="02040503050406030204" pitchFamily="18" charset="0"/>
                                      </a:rPr>
                                      <m:t>𝑡</m:t>
                                    </m:r>
                                  </m:sub>
                                </m:sSub>
                              </m:oMath>
                            </m:oMathPara>
                          </a14:m>
                          <a:endParaRPr lang="en-US" altLang="zh-CN" sz="2400" i="1" dirty="0">
                            <a:solidFill>
                              <a:schemeClr val="tx1"/>
                            </a:solidFill>
                          </a:endParaRPr>
                        </a:p>
                        <a:p>
                          <a:pPr marL="45720" indent="0">
                            <a:buNone/>
                          </a:pPr>
                          <a14:m>
                            <m:oMathPara xmlns:m="http://schemas.openxmlformats.org/officeDocument/2006/math">
                              <m:oMathParaPr>
                                <m:jc m:val="centerGroup"/>
                              </m:oMathParaPr>
                              <m:oMath xmlns:m="http://schemas.openxmlformats.org/officeDocument/2006/math">
                                <m:sSub>
                                  <m:sSubPr>
                                    <m:ctrlPr>
                                      <a:rPr lang="en-US" altLang="zh-CN" sz="2400" b="0" i="1" smtClean="0">
                                        <a:solidFill>
                                          <a:schemeClr val="tx1"/>
                                        </a:solidFill>
                                        <a:latin typeface="Cambria Math" panose="02040503050406030204" pitchFamily="18" charset="0"/>
                                      </a:rPr>
                                    </m:ctrlPr>
                                  </m:sSubPr>
                                  <m:e>
                                    <m:r>
                                      <a:rPr lang="en-US" altLang="zh-CN" sz="2400" b="1" i="1" smtClean="0">
                                        <a:solidFill>
                                          <a:schemeClr val="tx1"/>
                                        </a:solidFill>
                                        <a:latin typeface="Cambria Math" panose="02040503050406030204" pitchFamily="18" charset="0"/>
                                      </a:rPr>
                                      <m:t>𝒀</m:t>
                                    </m:r>
                                  </m:e>
                                  <m:sub>
                                    <m:r>
                                      <a:rPr lang="en-US" altLang="zh-CN" sz="2400" b="0" i="1" smtClean="0">
                                        <a:solidFill>
                                          <a:schemeClr val="tx1"/>
                                        </a:solidFill>
                                        <a:latin typeface="Cambria Math" panose="02040503050406030204" pitchFamily="18" charset="0"/>
                                      </a:rPr>
                                      <m:t>𝑡</m:t>
                                    </m:r>
                                  </m:sub>
                                </m:sSub>
                                <m:r>
                                  <a:rPr lang="en-US" altLang="zh-CN" sz="2400" b="0" i="1" smtClean="0">
                                    <a:solidFill>
                                      <a:schemeClr val="tx1"/>
                                    </a:solidFill>
                                    <a:latin typeface="Cambria Math" panose="02040503050406030204" pitchFamily="18" charset="0"/>
                                  </a:rPr>
                                  <m:t>=</m:t>
                                </m:r>
                                <m:r>
                                  <a:rPr lang="en-US" altLang="zh-CN" sz="2400" b="1" i="1" smtClean="0">
                                    <a:solidFill>
                                      <a:schemeClr val="tx1"/>
                                    </a:solidFill>
                                    <a:latin typeface="Cambria Math" panose="02040503050406030204" pitchFamily="18" charset="0"/>
                                  </a:rPr>
                                  <m:t>𝑨</m:t>
                                </m:r>
                                <m:sSup>
                                  <m:sSupPr>
                                    <m:ctrlPr>
                                      <a:rPr lang="en-US" altLang="zh-CN" sz="2400" b="0" i="1" smtClean="0">
                                        <a:solidFill>
                                          <a:schemeClr val="tx1"/>
                                        </a:solidFill>
                                        <a:latin typeface="Cambria Math" panose="02040503050406030204" pitchFamily="18" charset="0"/>
                                      </a:rPr>
                                    </m:ctrlPr>
                                  </m:sSupPr>
                                  <m:e>
                                    <m:d>
                                      <m:dPr>
                                        <m:ctrlPr>
                                          <a:rPr lang="en-US" altLang="zh-CN" sz="2400" b="0" i="1" smtClean="0">
                                            <a:solidFill>
                                              <a:schemeClr val="tx1"/>
                                            </a:solidFill>
                                            <a:latin typeface="Cambria Math" panose="02040503050406030204" pitchFamily="18" charset="0"/>
                                          </a:rPr>
                                        </m:ctrlPr>
                                      </m:dPr>
                                      <m:e>
                                        <m:r>
                                          <a:rPr lang="en-US" altLang="zh-CN" sz="2400" b="0" i="1" smtClean="0">
                                            <a:solidFill>
                                              <a:schemeClr val="tx1"/>
                                            </a:solidFill>
                                            <a:latin typeface="Cambria Math" panose="02040503050406030204" pitchFamily="18" charset="0"/>
                                          </a:rPr>
                                          <m:t>𝐿</m:t>
                                        </m:r>
                                      </m:e>
                                    </m:d>
                                  </m:e>
                                  <m:sup>
                                    <m:r>
                                      <a:rPr lang="en-US" altLang="zh-CN" sz="2400" b="0" i="1" smtClean="0">
                                        <a:solidFill>
                                          <a:schemeClr val="tx1"/>
                                        </a:solidFill>
                                        <a:latin typeface="Cambria Math" panose="02040503050406030204" pitchFamily="18" charset="0"/>
                                      </a:rPr>
                                      <m:t>−1</m:t>
                                    </m:r>
                                  </m:sup>
                                </m:sSup>
                                <m:sSub>
                                  <m:sSubPr>
                                    <m:ctrlPr>
                                      <a:rPr lang="en-US" altLang="zh-CN" sz="2400" b="0" i="1" smtClean="0">
                                        <a:solidFill>
                                          <a:schemeClr val="tx1"/>
                                        </a:solidFill>
                                        <a:latin typeface="Cambria Math" panose="02040503050406030204" pitchFamily="18" charset="0"/>
                                      </a:rPr>
                                    </m:ctrlPr>
                                  </m:sSubPr>
                                  <m:e>
                                    <m:r>
                                      <a:rPr lang="en-US" altLang="zh-CN" sz="2400" b="1" i="1" smtClean="0">
                                        <a:solidFill>
                                          <a:schemeClr val="tx1"/>
                                        </a:solidFill>
                                        <a:latin typeface="Cambria Math" panose="02040503050406030204" pitchFamily="18" charset="0"/>
                                      </a:rPr>
                                      <m:t>𝒖</m:t>
                                    </m:r>
                                  </m:e>
                                  <m:sub>
                                    <m:r>
                                      <a:rPr lang="en-US" altLang="zh-CN" sz="2400" b="0" i="1" smtClean="0">
                                        <a:solidFill>
                                          <a:schemeClr val="tx1"/>
                                        </a:solidFill>
                                        <a:latin typeface="Cambria Math" panose="02040503050406030204" pitchFamily="18" charset="0"/>
                                      </a:rPr>
                                      <m:t>𝑡</m:t>
                                    </m:r>
                                  </m:sub>
                                </m:sSub>
                                <m:r>
                                  <a:rPr lang="en-US" altLang="zh-CN" sz="2400" b="0" i="1" smtClean="0">
                                    <a:solidFill>
                                      <a:schemeClr val="tx1"/>
                                    </a:solidFill>
                                    <a:latin typeface="Cambria Math" panose="02040503050406030204" pitchFamily="18" charset="0"/>
                                  </a:rPr>
                                  <m:t>=</m:t>
                                </m:r>
                                <m:r>
                                  <a:rPr lang="en-US" altLang="zh-CN" sz="2400" b="1" i="1" smtClean="0">
                                    <a:solidFill>
                                      <a:schemeClr val="tx1"/>
                                    </a:solidFill>
                                    <a:latin typeface="Cambria Math" panose="02040503050406030204" pitchFamily="18" charset="0"/>
                                  </a:rPr>
                                  <m:t>𝑪</m:t>
                                </m:r>
                                <m:d>
                                  <m:dPr>
                                    <m:ctrlPr>
                                      <a:rPr lang="en-US" altLang="zh-CN" sz="2400" b="0" i="1" smtClean="0">
                                        <a:solidFill>
                                          <a:schemeClr val="tx1"/>
                                        </a:solidFill>
                                        <a:latin typeface="Cambria Math" panose="02040503050406030204" pitchFamily="18" charset="0"/>
                                      </a:rPr>
                                    </m:ctrlPr>
                                  </m:dPr>
                                  <m:e>
                                    <m:r>
                                      <a:rPr lang="en-US" altLang="zh-CN" sz="2400" b="0" i="1" smtClean="0">
                                        <a:solidFill>
                                          <a:schemeClr val="tx1"/>
                                        </a:solidFill>
                                        <a:latin typeface="Cambria Math" panose="02040503050406030204" pitchFamily="18" charset="0"/>
                                      </a:rPr>
                                      <m:t>𝐿</m:t>
                                    </m:r>
                                  </m:e>
                                </m:d>
                                <m:sSub>
                                  <m:sSubPr>
                                    <m:ctrlPr>
                                      <a:rPr lang="en-US" altLang="zh-CN" sz="2400" b="0" i="1" smtClean="0">
                                        <a:solidFill>
                                          <a:schemeClr val="tx1"/>
                                        </a:solidFill>
                                        <a:latin typeface="Cambria Math" panose="02040503050406030204" pitchFamily="18" charset="0"/>
                                      </a:rPr>
                                    </m:ctrlPr>
                                  </m:sSubPr>
                                  <m:e>
                                    <m:r>
                                      <a:rPr lang="en-US" altLang="zh-CN" sz="2400" b="1" i="1" smtClean="0">
                                        <a:solidFill>
                                          <a:schemeClr val="tx1"/>
                                        </a:solidFill>
                                        <a:latin typeface="Cambria Math" panose="02040503050406030204" pitchFamily="18" charset="0"/>
                                      </a:rPr>
                                      <m:t>𝒖</m:t>
                                    </m:r>
                                  </m:e>
                                  <m:sub>
                                    <m:r>
                                      <a:rPr lang="en-US" altLang="zh-CN" sz="2400" b="0" i="1" smtClean="0">
                                        <a:solidFill>
                                          <a:schemeClr val="tx1"/>
                                        </a:solidFill>
                                        <a:latin typeface="Cambria Math" panose="02040503050406030204" pitchFamily="18" charset="0"/>
                                      </a:rPr>
                                      <m:t>𝑡</m:t>
                                    </m:r>
                                  </m:sub>
                                </m:sSub>
                              </m:oMath>
                            </m:oMathPara>
                          </a14:m>
                          <a:endParaRPr lang="en-US" altLang="zh-CN" sz="2400" i="1" dirty="0">
                            <a:solidFill>
                              <a:schemeClr val="tx1"/>
                            </a:solidFill>
                          </a:endParaRPr>
                        </a:p>
                        <a:p>
                          <a:pPr marL="45720" indent="0">
                            <a:buNone/>
                          </a:pPr>
                          <a14:m>
                            <m:oMathPara xmlns:m="http://schemas.openxmlformats.org/officeDocument/2006/math">
                              <m:oMathParaPr>
                                <m:jc m:val="centerGroup"/>
                              </m:oMathParaPr>
                              <m:oMath xmlns:m="http://schemas.openxmlformats.org/officeDocument/2006/math">
                                <m:r>
                                  <a:rPr lang="en-US" altLang="zh-CN" sz="2400" b="1" i="1" smtClean="0">
                                    <a:solidFill>
                                      <a:schemeClr val="tx1"/>
                                    </a:solidFill>
                                    <a:latin typeface="Cambria Math" panose="02040503050406030204" pitchFamily="18" charset="0"/>
                                  </a:rPr>
                                  <m:t>𝑨</m:t>
                                </m:r>
                                <m:d>
                                  <m:dPr>
                                    <m:ctrlPr>
                                      <a:rPr lang="en-US" altLang="zh-CN" sz="2400" i="1">
                                        <a:solidFill>
                                          <a:schemeClr val="tx1"/>
                                        </a:solidFill>
                                        <a:latin typeface="Cambria Math" panose="02040503050406030204" pitchFamily="18" charset="0"/>
                                      </a:rPr>
                                    </m:ctrlPr>
                                  </m:dPr>
                                  <m:e>
                                    <m:r>
                                      <a:rPr lang="en-US" altLang="zh-CN" sz="2400" i="1">
                                        <a:solidFill>
                                          <a:schemeClr val="tx1"/>
                                        </a:solidFill>
                                        <a:latin typeface="Cambria Math" panose="02040503050406030204" pitchFamily="18" charset="0"/>
                                      </a:rPr>
                                      <m:t>𝐿</m:t>
                                    </m:r>
                                  </m:e>
                                </m:d>
                                <m:r>
                                  <a:rPr lang="en-US" altLang="zh-CN" sz="2400" i="1">
                                    <a:solidFill>
                                      <a:schemeClr val="tx1"/>
                                    </a:solidFill>
                                    <a:latin typeface="Cambria Math" panose="02040503050406030204" pitchFamily="18" charset="0"/>
                                  </a:rPr>
                                  <m:t>=</m:t>
                                </m:r>
                                <m:r>
                                  <a:rPr lang="en-US" altLang="zh-CN" sz="2400" b="1" i="1" smtClean="0">
                                    <a:solidFill>
                                      <a:schemeClr val="tx1"/>
                                    </a:solidFill>
                                    <a:latin typeface="Cambria Math" panose="02040503050406030204" pitchFamily="18" charset="0"/>
                                  </a:rPr>
                                  <m:t>𝑰</m:t>
                                </m:r>
                                <m:r>
                                  <a:rPr lang="en-US" altLang="zh-CN" sz="2400" i="1">
                                    <a:solidFill>
                                      <a:schemeClr val="tx1"/>
                                    </a:solidFill>
                                    <a:latin typeface="Cambria Math" panose="02040503050406030204" pitchFamily="18" charset="0"/>
                                  </a:rPr>
                                  <m:t>−</m:t>
                                </m:r>
                                <m:sSub>
                                  <m:sSubPr>
                                    <m:ctrlPr>
                                      <a:rPr lang="en-US" altLang="zh-CN" sz="2400" i="1">
                                        <a:solidFill>
                                          <a:schemeClr val="tx1"/>
                                        </a:solidFill>
                                        <a:latin typeface="Cambria Math" panose="02040503050406030204" pitchFamily="18" charset="0"/>
                                      </a:rPr>
                                    </m:ctrlPr>
                                  </m:sSubPr>
                                  <m:e>
                                    <m:r>
                                      <a:rPr lang="en-US" altLang="zh-CN" sz="2400" b="1" i="1" smtClean="0">
                                        <a:solidFill>
                                          <a:schemeClr val="tx1"/>
                                        </a:solidFill>
                                        <a:latin typeface="Cambria Math" panose="02040503050406030204" pitchFamily="18" charset="0"/>
                                      </a:rPr>
                                      <m:t>𝑨</m:t>
                                    </m:r>
                                  </m:e>
                                  <m:sub>
                                    <m:r>
                                      <a:rPr lang="en-US" altLang="zh-CN" sz="2400" i="1">
                                        <a:solidFill>
                                          <a:schemeClr val="tx1"/>
                                        </a:solidFill>
                                        <a:latin typeface="Cambria Math" panose="02040503050406030204" pitchFamily="18" charset="0"/>
                                      </a:rPr>
                                      <m:t>1</m:t>
                                    </m:r>
                                  </m:sub>
                                </m:sSub>
                                <m:r>
                                  <a:rPr lang="en-US" altLang="zh-CN" sz="2400" i="1">
                                    <a:solidFill>
                                      <a:schemeClr val="tx1"/>
                                    </a:solidFill>
                                    <a:latin typeface="Cambria Math" panose="02040503050406030204" pitchFamily="18" charset="0"/>
                                  </a:rPr>
                                  <m:t>𝐿</m:t>
                                </m:r>
                                <m:r>
                                  <a:rPr lang="en-US" altLang="zh-CN" sz="2400" i="1">
                                    <a:solidFill>
                                      <a:schemeClr val="tx1"/>
                                    </a:solidFill>
                                    <a:latin typeface="Cambria Math" panose="02040503050406030204" pitchFamily="18" charset="0"/>
                                  </a:rPr>
                                  <m:t>−</m:t>
                                </m:r>
                                <m:sSub>
                                  <m:sSubPr>
                                    <m:ctrlPr>
                                      <a:rPr lang="en-US" altLang="zh-CN" sz="2400" i="1">
                                        <a:solidFill>
                                          <a:schemeClr val="tx1"/>
                                        </a:solidFill>
                                        <a:latin typeface="Cambria Math" panose="02040503050406030204" pitchFamily="18" charset="0"/>
                                      </a:rPr>
                                    </m:ctrlPr>
                                  </m:sSubPr>
                                  <m:e>
                                    <m:r>
                                      <a:rPr lang="en-US" altLang="zh-CN" sz="2400" b="1" i="1" smtClean="0">
                                        <a:solidFill>
                                          <a:schemeClr val="tx1"/>
                                        </a:solidFill>
                                        <a:latin typeface="Cambria Math" panose="02040503050406030204" pitchFamily="18" charset="0"/>
                                      </a:rPr>
                                      <m:t>𝑨</m:t>
                                    </m:r>
                                  </m:e>
                                  <m:sub>
                                    <m:r>
                                      <a:rPr lang="en-US" altLang="zh-CN" sz="2400" i="1">
                                        <a:solidFill>
                                          <a:schemeClr val="tx1"/>
                                        </a:solidFill>
                                        <a:latin typeface="Cambria Math" panose="02040503050406030204" pitchFamily="18" charset="0"/>
                                      </a:rPr>
                                      <m:t>2</m:t>
                                    </m:r>
                                  </m:sub>
                                </m:sSub>
                                <m:sSup>
                                  <m:sSupPr>
                                    <m:ctrlPr>
                                      <a:rPr lang="en-US" altLang="zh-CN" sz="2400" i="1">
                                        <a:solidFill>
                                          <a:schemeClr val="tx1"/>
                                        </a:solidFill>
                                        <a:latin typeface="Cambria Math" panose="02040503050406030204" pitchFamily="18" charset="0"/>
                                      </a:rPr>
                                    </m:ctrlPr>
                                  </m:sSupPr>
                                  <m:e>
                                    <m:r>
                                      <a:rPr lang="en-US" altLang="zh-CN" sz="2400" i="1">
                                        <a:solidFill>
                                          <a:schemeClr val="tx1"/>
                                        </a:solidFill>
                                        <a:latin typeface="Cambria Math" panose="02040503050406030204" pitchFamily="18" charset="0"/>
                                      </a:rPr>
                                      <m:t>𝐿</m:t>
                                    </m:r>
                                  </m:e>
                                  <m:sup>
                                    <m:r>
                                      <a:rPr lang="en-US" altLang="zh-CN" sz="2400" i="1">
                                        <a:solidFill>
                                          <a:schemeClr val="tx1"/>
                                        </a:solidFill>
                                        <a:latin typeface="Cambria Math" panose="02040503050406030204" pitchFamily="18" charset="0"/>
                                      </a:rPr>
                                      <m:t>2</m:t>
                                    </m:r>
                                  </m:sup>
                                </m:sSup>
                                <m:r>
                                  <a:rPr lang="en-US" altLang="zh-CN" sz="2400" i="1">
                                    <a:solidFill>
                                      <a:schemeClr val="tx1"/>
                                    </a:solidFill>
                                    <a:latin typeface="Cambria Math" panose="02040503050406030204" pitchFamily="18" charset="0"/>
                                  </a:rPr>
                                  <m:t>−…−</m:t>
                                </m:r>
                                <m:sSub>
                                  <m:sSubPr>
                                    <m:ctrlPr>
                                      <a:rPr lang="en-US" altLang="zh-CN" sz="2400" i="1">
                                        <a:solidFill>
                                          <a:schemeClr val="tx1"/>
                                        </a:solidFill>
                                        <a:latin typeface="Cambria Math" panose="02040503050406030204" pitchFamily="18" charset="0"/>
                                      </a:rPr>
                                    </m:ctrlPr>
                                  </m:sSubPr>
                                  <m:e>
                                    <m:r>
                                      <a:rPr lang="en-US" altLang="zh-CN" sz="2400" b="1" i="1" smtClean="0">
                                        <a:solidFill>
                                          <a:schemeClr val="tx1"/>
                                        </a:solidFill>
                                        <a:latin typeface="Cambria Math" panose="02040503050406030204" pitchFamily="18" charset="0"/>
                                      </a:rPr>
                                      <m:t>𝑨</m:t>
                                    </m:r>
                                  </m:e>
                                  <m:sub>
                                    <m:r>
                                      <a:rPr lang="en-US" altLang="zh-CN" sz="2400" i="1">
                                        <a:solidFill>
                                          <a:schemeClr val="tx1"/>
                                        </a:solidFill>
                                        <a:latin typeface="Cambria Math" panose="02040503050406030204" pitchFamily="18" charset="0"/>
                                      </a:rPr>
                                      <m:t>𝑝</m:t>
                                    </m:r>
                                  </m:sub>
                                </m:sSub>
                                <m:sSup>
                                  <m:sSupPr>
                                    <m:ctrlPr>
                                      <a:rPr lang="en-US" altLang="zh-CN" sz="2400" i="1">
                                        <a:solidFill>
                                          <a:schemeClr val="tx1"/>
                                        </a:solidFill>
                                        <a:latin typeface="Cambria Math" panose="02040503050406030204" pitchFamily="18" charset="0"/>
                                      </a:rPr>
                                    </m:ctrlPr>
                                  </m:sSupPr>
                                  <m:e>
                                    <m:r>
                                      <a:rPr lang="en-US" altLang="zh-CN" sz="2400" i="1">
                                        <a:solidFill>
                                          <a:schemeClr val="tx1"/>
                                        </a:solidFill>
                                        <a:latin typeface="Cambria Math" panose="02040503050406030204" pitchFamily="18" charset="0"/>
                                      </a:rPr>
                                      <m:t>𝐿</m:t>
                                    </m:r>
                                  </m:e>
                                  <m:sup>
                                    <m:r>
                                      <a:rPr lang="en-US" altLang="zh-CN" sz="2400" i="1">
                                        <a:solidFill>
                                          <a:schemeClr val="tx1"/>
                                        </a:solidFill>
                                        <a:latin typeface="Cambria Math" panose="02040503050406030204" pitchFamily="18" charset="0"/>
                                      </a:rPr>
                                      <m:t>𝑝</m:t>
                                    </m:r>
                                  </m:sup>
                                </m:sSup>
                              </m:oMath>
                            </m:oMathPara>
                          </a14:m>
                          <a:endParaRPr lang="en-US" altLang="zh-CN" sz="2400" dirty="0">
                            <a:solidFill>
                              <a:schemeClr val="tx1"/>
                            </a:solidFill>
                          </a:endParaRPr>
                        </a:p>
                        <a:p>
                          <a:pPr marL="45720" indent="0">
                            <a:buNone/>
                          </a:pPr>
                          <a14:m>
                            <m:oMathPara xmlns:m="http://schemas.openxmlformats.org/officeDocument/2006/math">
                              <m:oMathParaPr>
                                <m:jc m:val="centerGroup"/>
                              </m:oMathParaPr>
                              <m:oMath xmlns:m="http://schemas.openxmlformats.org/officeDocument/2006/math">
                                <m:sSub>
                                  <m:sSubPr>
                                    <m:ctrlPr>
                                      <a:rPr lang="en-US" altLang="zh-CN" sz="2400" b="0" i="1" smtClean="0">
                                        <a:solidFill>
                                          <a:schemeClr val="tx1"/>
                                        </a:solidFill>
                                        <a:latin typeface="Cambria Math" panose="02040503050406030204" pitchFamily="18" charset="0"/>
                                      </a:rPr>
                                    </m:ctrlPr>
                                  </m:sSubPr>
                                  <m:e>
                                    <m:r>
                                      <a:rPr lang="en-US" altLang="zh-CN" sz="2400" b="1" i="1" smtClean="0">
                                        <a:solidFill>
                                          <a:schemeClr val="tx1"/>
                                        </a:solidFill>
                                        <a:latin typeface="Cambria Math" panose="02040503050406030204" pitchFamily="18" charset="0"/>
                                      </a:rPr>
                                      <m:t>𝒖</m:t>
                                    </m:r>
                                  </m:e>
                                  <m:sub>
                                    <m:r>
                                      <a:rPr lang="en-US" altLang="zh-CN" sz="2400" b="0" i="1" smtClean="0">
                                        <a:solidFill>
                                          <a:schemeClr val="tx1"/>
                                        </a:solidFill>
                                        <a:latin typeface="Cambria Math" panose="02040503050406030204" pitchFamily="18" charset="0"/>
                                      </a:rPr>
                                      <m:t>𝑡</m:t>
                                    </m:r>
                                  </m:sub>
                                </m:sSub>
                                <m:r>
                                  <a:rPr lang="en-US" altLang="zh-CN" sz="2400" b="0" i="1" smtClean="0">
                                    <a:solidFill>
                                      <a:schemeClr val="tx1"/>
                                    </a:solidFill>
                                    <a:latin typeface="Cambria Math" panose="02040503050406030204" pitchFamily="18" charset="0"/>
                                  </a:rPr>
                                  <m:t>=</m:t>
                                </m:r>
                                <m:sSub>
                                  <m:sSubPr>
                                    <m:ctrlPr>
                                      <a:rPr lang="en-US" altLang="zh-CN" sz="2400" b="0" i="1" smtClean="0">
                                        <a:solidFill>
                                          <a:schemeClr val="tx1"/>
                                        </a:solidFill>
                                        <a:latin typeface="Cambria Math" panose="02040503050406030204" pitchFamily="18" charset="0"/>
                                      </a:rPr>
                                    </m:ctrlPr>
                                  </m:sSubPr>
                                  <m:e>
                                    <m:r>
                                      <a:rPr lang="en-US" altLang="zh-CN" sz="2400" b="1" i="1" smtClean="0">
                                        <a:solidFill>
                                          <a:schemeClr val="tx1"/>
                                        </a:solidFill>
                                        <a:latin typeface="Cambria Math" panose="02040503050406030204" pitchFamily="18" charset="0"/>
                                      </a:rPr>
                                      <m:t>𝒀</m:t>
                                    </m:r>
                                  </m:e>
                                  <m:sub>
                                    <m:r>
                                      <a:rPr lang="en-US" altLang="zh-CN" sz="2400" b="0" i="1" smtClean="0">
                                        <a:solidFill>
                                          <a:schemeClr val="tx1"/>
                                        </a:solidFill>
                                        <a:latin typeface="Cambria Math" panose="02040503050406030204" pitchFamily="18" charset="0"/>
                                      </a:rPr>
                                      <m:t>𝑡</m:t>
                                    </m:r>
                                  </m:sub>
                                </m:sSub>
                                <m:r>
                                  <a:rPr lang="en-US" altLang="zh-CN" sz="2400" b="0" i="1" smtClean="0">
                                    <a:solidFill>
                                      <a:schemeClr val="tx1"/>
                                    </a:solidFill>
                                    <a:latin typeface="Cambria Math" panose="02040503050406030204" pitchFamily="18" charset="0"/>
                                  </a:rPr>
                                  <m:t>−</m:t>
                                </m:r>
                                <m:r>
                                  <m:rPr>
                                    <m:sty m:val="p"/>
                                  </m:rPr>
                                  <a:rPr lang="en-US" altLang="zh-CN" sz="2400" b="0" i="0" smtClean="0">
                                    <a:solidFill>
                                      <a:schemeClr val="tx1"/>
                                    </a:solidFill>
                                    <a:latin typeface="Cambria Math" panose="02040503050406030204" pitchFamily="18" charset="0"/>
                                  </a:rPr>
                                  <m:t>Proj</m:t>
                                </m:r>
                                <m:r>
                                  <a:rPr lang="en-US" altLang="zh-CN" sz="2400" b="0" i="1" smtClean="0">
                                    <a:solidFill>
                                      <a:schemeClr val="tx1"/>
                                    </a:solidFill>
                                    <a:latin typeface="Cambria Math" panose="02040503050406030204" pitchFamily="18" charset="0"/>
                                  </a:rPr>
                                  <m:t>(</m:t>
                                </m:r>
                                <m:sSub>
                                  <m:sSubPr>
                                    <m:ctrlPr>
                                      <a:rPr lang="en-US" altLang="zh-CN" sz="2400" b="0" i="1" smtClean="0">
                                        <a:solidFill>
                                          <a:schemeClr val="tx1"/>
                                        </a:solidFill>
                                        <a:latin typeface="Cambria Math" panose="02040503050406030204" pitchFamily="18" charset="0"/>
                                      </a:rPr>
                                    </m:ctrlPr>
                                  </m:sSubPr>
                                  <m:e>
                                    <m:r>
                                      <a:rPr lang="en-US" altLang="zh-CN" sz="2400" b="1" i="1" smtClean="0">
                                        <a:solidFill>
                                          <a:schemeClr val="tx1"/>
                                        </a:solidFill>
                                        <a:latin typeface="Cambria Math" panose="02040503050406030204" pitchFamily="18" charset="0"/>
                                      </a:rPr>
                                      <m:t>𝒀</m:t>
                                    </m:r>
                                  </m:e>
                                  <m:sub>
                                    <m:r>
                                      <a:rPr lang="en-US" altLang="zh-CN" sz="2400" b="0" i="1" smtClean="0">
                                        <a:solidFill>
                                          <a:schemeClr val="tx1"/>
                                        </a:solidFill>
                                        <a:latin typeface="Cambria Math" panose="02040503050406030204" pitchFamily="18" charset="0"/>
                                      </a:rPr>
                                      <m:t>𝑡</m:t>
                                    </m:r>
                                  </m:sub>
                                </m:sSub>
                                <m:r>
                                  <a:rPr lang="en-US" altLang="zh-CN" sz="2400" b="0" i="1" smtClean="0">
                                    <a:solidFill>
                                      <a:schemeClr val="tx1"/>
                                    </a:solidFill>
                                    <a:latin typeface="Cambria Math" panose="02040503050406030204" pitchFamily="18" charset="0"/>
                                  </a:rPr>
                                  <m:t>|</m:t>
                                </m:r>
                                <m:sSub>
                                  <m:sSubPr>
                                    <m:ctrlPr>
                                      <a:rPr lang="en-US" altLang="zh-CN" sz="2400" b="0" i="1" smtClean="0">
                                        <a:solidFill>
                                          <a:schemeClr val="tx1"/>
                                        </a:solidFill>
                                        <a:latin typeface="Cambria Math" panose="02040503050406030204" pitchFamily="18" charset="0"/>
                                      </a:rPr>
                                    </m:ctrlPr>
                                  </m:sSubPr>
                                  <m:e>
                                    <m:r>
                                      <a:rPr lang="en-US" altLang="zh-CN" sz="2400" b="1" i="1" smtClean="0">
                                        <a:solidFill>
                                          <a:schemeClr val="tx1"/>
                                        </a:solidFill>
                                        <a:latin typeface="Cambria Math" panose="02040503050406030204" pitchFamily="18" charset="0"/>
                                      </a:rPr>
                                      <m:t>𝒀</m:t>
                                    </m:r>
                                  </m:e>
                                  <m:sub>
                                    <m:r>
                                      <a:rPr lang="en-US" altLang="zh-CN" sz="2400" b="0" i="1" smtClean="0">
                                        <a:solidFill>
                                          <a:schemeClr val="tx1"/>
                                        </a:solidFill>
                                        <a:latin typeface="Cambria Math" panose="02040503050406030204" pitchFamily="18" charset="0"/>
                                      </a:rPr>
                                      <m:t>𝑡</m:t>
                                    </m:r>
                                    <m:r>
                                      <a:rPr lang="en-US" altLang="zh-CN" sz="2400" b="0" i="1" smtClean="0">
                                        <a:solidFill>
                                          <a:schemeClr val="tx1"/>
                                        </a:solidFill>
                                        <a:latin typeface="Cambria Math" panose="02040503050406030204" pitchFamily="18" charset="0"/>
                                      </a:rPr>
                                      <m:t>−1</m:t>
                                    </m:r>
                                  </m:sub>
                                </m:sSub>
                                <m:r>
                                  <a:rPr lang="en-US" altLang="zh-CN" sz="2400" b="0" i="1" smtClean="0">
                                    <a:solidFill>
                                      <a:schemeClr val="tx1"/>
                                    </a:solidFill>
                                    <a:latin typeface="Cambria Math" panose="02040503050406030204" pitchFamily="18" charset="0"/>
                                  </a:rPr>
                                  <m:t>,…,</m:t>
                                </m:r>
                                <m:sSub>
                                  <m:sSubPr>
                                    <m:ctrlPr>
                                      <a:rPr lang="en-US" altLang="zh-CN" sz="2400" b="0" i="1" smtClean="0">
                                        <a:solidFill>
                                          <a:schemeClr val="tx1"/>
                                        </a:solidFill>
                                        <a:latin typeface="Cambria Math" panose="02040503050406030204" pitchFamily="18" charset="0"/>
                                      </a:rPr>
                                    </m:ctrlPr>
                                  </m:sSubPr>
                                  <m:e>
                                    <m:r>
                                      <a:rPr lang="en-US" altLang="zh-CN" sz="2400" b="1" i="1" smtClean="0">
                                        <a:solidFill>
                                          <a:schemeClr val="tx1"/>
                                        </a:solidFill>
                                        <a:latin typeface="Cambria Math" panose="02040503050406030204" pitchFamily="18" charset="0"/>
                                      </a:rPr>
                                      <m:t>𝒀</m:t>
                                    </m:r>
                                  </m:e>
                                  <m:sub>
                                    <m:r>
                                      <a:rPr lang="en-US" altLang="zh-CN" sz="2400" b="0" i="1" smtClean="0">
                                        <a:solidFill>
                                          <a:schemeClr val="tx1"/>
                                        </a:solidFill>
                                        <a:latin typeface="Cambria Math" panose="02040503050406030204" pitchFamily="18" charset="0"/>
                                      </a:rPr>
                                      <m:t>𝑡</m:t>
                                    </m:r>
                                    <m:r>
                                      <a:rPr lang="en-US" altLang="zh-CN" sz="2400" b="0" i="1" smtClean="0">
                                        <a:solidFill>
                                          <a:schemeClr val="tx1"/>
                                        </a:solidFill>
                                        <a:latin typeface="Cambria Math" panose="02040503050406030204" pitchFamily="18" charset="0"/>
                                      </a:rPr>
                                      <m:t>−</m:t>
                                    </m:r>
                                    <m:r>
                                      <a:rPr lang="en-US" altLang="zh-CN" sz="2400" b="0" i="1" smtClean="0">
                                        <a:solidFill>
                                          <a:schemeClr val="tx1"/>
                                        </a:solidFill>
                                        <a:latin typeface="Cambria Math" panose="02040503050406030204" pitchFamily="18" charset="0"/>
                                      </a:rPr>
                                      <m:t>𝑝</m:t>
                                    </m:r>
                                  </m:sub>
                                </m:sSub>
                                <m:r>
                                  <a:rPr lang="en-US" altLang="zh-CN" sz="2400" b="0" i="1" smtClean="0">
                                    <a:solidFill>
                                      <a:schemeClr val="tx1"/>
                                    </a:solidFill>
                                    <a:latin typeface="Cambria Math" panose="02040503050406030204" pitchFamily="18" charset="0"/>
                                  </a:rPr>
                                  <m:t>)</m:t>
                                </m:r>
                              </m:oMath>
                            </m:oMathPara>
                          </a14:m>
                          <a:endParaRPr lang="en-US" altLang="zh-CN" sz="2400" dirty="0">
                            <a:solidFill>
                              <a:schemeClr val="tx1"/>
                            </a:solidFill>
                          </a:endParaRPr>
                        </a:p>
                        <a:p>
                          <a:pPr marL="45720" indent="0">
                            <a:buNone/>
                          </a:pPr>
                          <a14:m>
                            <m:oMathPara xmlns:m="http://schemas.openxmlformats.org/officeDocument/2006/math">
                              <m:oMathParaPr>
                                <m:jc m:val="centerGroup"/>
                              </m:oMathParaPr>
                              <m:oMath xmlns:m="http://schemas.openxmlformats.org/officeDocument/2006/math">
                                <m:r>
                                  <a:rPr lang="en-US" altLang="zh-CN" sz="2400" b="0" i="1" smtClean="0">
                                    <a:solidFill>
                                      <a:schemeClr val="tx1"/>
                                    </a:solidFill>
                                    <a:latin typeface="Cambria Math" panose="02040503050406030204" pitchFamily="18" charset="0"/>
                                  </a:rPr>
                                  <m:t>𝔼</m:t>
                                </m:r>
                                <m:sSub>
                                  <m:sSubPr>
                                    <m:ctrlPr>
                                      <a:rPr lang="en-US" altLang="zh-CN" sz="2400" b="0" i="1" smtClean="0">
                                        <a:solidFill>
                                          <a:schemeClr val="tx1"/>
                                        </a:solidFill>
                                        <a:latin typeface="Cambria Math" panose="02040503050406030204" pitchFamily="18" charset="0"/>
                                      </a:rPr>
                                    </m:ctrlPr>
                                  </m:sSubPr>
                                  <m:e>
                                    <m:r>
                                      <a:rPr lang="en-US" altLang="zh-CN" sz="2400" b="1" i="1" smtClean="0">
                                        <a:solidFill>
                                          <a:schemeClr val="tx1"/>
                                        </a:solidFill>
                                        <a:latin typeface="Cambria Math" panose="02040503050406030204" pitchFamily="18" charset="0"/>
                                      </a:rPr>
                                      <m:t>𝒖</m:t>
                                    </m:r>
                                  </m:e>
                                  <m:sub>
                                    <m:r>
                                      <a:rPr lang="en-US" altLang="zh-CN" sz="2400" b="0" i="1" smtClean="0">
                                        <a:solidFill>
                                          <a:schemeClr val="tx1"/>
                                        </a:solidFill>
                                        <a:latin typeface="Cambria Math" panose="02040503050406030204" pitchFamily="18" charset="0"/>
                                      </a:rPr>
                                      <m:t>𝑡</m:t>
                                    </m:r>
                                  </m:sub>
                                </m:sSub>
                                <m:sSubSup>
                                  <m:sSubSupPr>
                                    <m:ctrlPr>
                                      <a:rPr lang="en-US" altLang="zh-CN" sz="2400" b="0" i="1" smtClean="0">
                                        <a:solidFill>
                                          <a:schemeClr val="tx1"/>
                                        </a:solidFill>
                                        <a:latin typeface="Cambria Math" panose="02040503050406030204" pitchFamily="18" charset="0"/>
                                      </a:rPr>
                                    </m:ctrlPr>
                                  </m:sSubSupPr>
                                  <m:e>
                                    <m:r>
                                      <a:rPr lang="en-US" altLang="zh-CN" sz="2400" b="1" i="1" smtClean="0">
                                        <a:solidFill>
                                          <a:schemeClr val="tx1"/>
                                        </a:solidFill>
                                        <a:latin typeface="Cambria Math" panose="02040503050406030204" pitchFamily="18" charset="0"/>
                                      </a:rPr>
                                      <m:t>𝒖</m:t>
                                    </m:r>
                                  </m:e>
                                  <m:sub>
                                    <m:r>
                                      <a:rPr lang="en-US" altLang="zh-CN" sz="2400" b="0" i="1" smtClean="0">
                                        <a:solidFill>
                                          <a:schemeClr val="tx1"/>
                                        </a:solidFill>
                                        <a:latin typeface="Cambria Math" panose="02040503050406030204" pitchFamily="18" charset="0"/>
                                      </a:rPr>
                                      <m:t>𝑡</m:t>
                                    </m:r>
                                  </m:sub>
                                  <m:sup>
                                    <m:r>
                                      <a:rPr lang="en-US" altLang="zh-CN" sz="2400" b="0" i="1" smtClean="0">
                                        <a:solidFill>
                                          <a:schemeClr val="tx1"/>
                                        </a:solidFill>
                                        <a:latin typeface="Cambria Math" panose="02040503050406030204" pitchFamily="18" charset="0"/>
                                      </a:rPr>
                                      <m:t>′</m:t>
                                    </m:r>
                                  </m:sup>
                                </m:sSubSup>
                                <m:r>
                                  <a:rPr lang="en-US" altLang="zh-CN" sz="2400" b="0" i="1" smtClean="0">
                                    <a:solidFill>
                                      <a:schemeClr val="tx1"/>
                                    </a:solidFill>
                                    <a:latin typeface="Cambria Math" panose="02040503050406030204" pitchFamily="18" charset="0"/>
                                  </a:rPr>
                                  <m:t>=</m:t>
                                </m:r>
                                <m:sSub>
                                  <m:sSubPr>
                                    <m:ctrlPr>
                                      <a:rPr lang="en-US" altLang="zh-CN" sz="2400" b="0" i="1" smtClean="0">
                                        <a:solidFill>
                                          <a:schemeClr val="tx1"/>
                                        </a:solidFill>
                                        <a:latin typeface="Cambria Math" panose="02040503050406030204" pitchFamily="18" charset="0"/>
                                      </a:rPr>
                                    </m:ctrlPr>
                                  </m:sSubPr>
                                  <m:e>
                                    <m:r>
                                      <a:rPr lang="en-US" altLang="zh-CN" sz="2400" b="1" i="0" smtClean="0">
                                        <a:solidFill>
                                          <a:schemeClr val="tx1"/>
                                        </a:solidFill>
                                        <a:latin typeface="Cambria Math" panose="02040503050406030204" pitchFamily="18" charset="0"/>
                                      </a:rPr>
                                      <m:t>𝚺</m:t>
                                    </m:r>
                                  </m:e>
                                  <m:sub>
                                    <m:r>
                                      <a:rPr lang="en-US" altLang="zh-CN" sz="2400" b="0" i="1" smtClean="0">
                                        <a:solidFill>
                                          <a:schemeClr val="tx1"/>
                                        </a:solidFill>
                                        <a:latin typeface="Cambria Math" panose="02040503050406030204" pitchFamily="18" charset="0"/>
                                      </a:rPr>
                                      <m:t>𝑢</m:t>
                                    </m:r>
                                  </m:sub>
                                </m:sSub>
                              </m:oMath>
                            </m:oMathPara>
                          </a14:m>
                          <a:endParaRPr lang="en-US" altLang="zh-CN" sz="2400" dirty="0">
                            <a:solidFill>
                              <a:schemeClr val="tx1"/>
                            </a:solidFill>
                          </a:endParaRPr>
                        </a:p>
                        <a:p>
                          <a:pPr algn="ctr"/>
                          <a:endParaRPr lang="en-US" altLang="zh-CN"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800" b="0" dirty="0">
                              <a:solidFill>
                                <a:schemeClr val="tx1"/>
                              </a:solidFill>
                            </a:rPr>
                            <a:t>Structural VAR</a:t>
                          </a:r>
                        </a:p>
                        <a:p>
                          <a:endParaRPr lang="en-US" altLang="zh-CN" sz="2400" dirty="0">
                            <a:solidFill>
                              <a:schemeClr val="tx1"/>
                            </a:solidFill>
                          </a:endParaRPr>
                        </a:p>
                        <a:p>
                          <a:pPr marL="45720" indent="0">
                            <a:buNone/>
                          </a:pPr>
                          <a14:m>
                            <m:oMathPara xmlns:m="http://schemas.openxmlformats.org/officeDocument/2006/math">
                              <m:oMathParaPr>
                                <m:jc m:val="centerGroup"/>
                              </m:oMathParaPr>
                              <m:oMath xmlns:m="http://schemas.openxmlformats.org/officeDocument/2006/math">
                                <m:r>
                                  <a:rPr lang="en-US" altLang="zh-CN" sz="2400" b="1" i="1" smtClean="0">
                                    <a:solidFill>
                                      <a:schemeClr val="tx1"/>
                                    </a:solidFill>
                                    <a:latin typeface="Cambria Math" panose="02040503050406030204" pitchFamily="18" charset="0"/>
                                  </a:rPr>
                                  <m:t>𝑩</m:t>
                                </m:r>
                                <m:d>
                                  <m:dPr>
                                    <m:ctrlPr>
                                      <a:rPr lang="en-US" altLang="zh-CN" sz="2400" b="0" i="1" smtClean="0">
                                        <a:solidFill>
                                          <a:schemeClr val="tx1"/>
                                        </a:solidFill>
                                        <a:latin typeface="Cambria Math" panose="02040503050406030204" pitchFamily="18" charset="0"/>
                                      </a:rPr>
                                    </m:ctrlPr>
                                  </m:dPr>
                                  <m:e>
                                    <m:r>
                                      <a:rPr lang="en-US" altLang="zh-CN" sz="2400" b="0" i="1" smtClean="0">
                                        <a:solidFill>
                                          <a:schemeClr val="tx1"/>
                                        </a:solidFill>
                                        <a:latin typeface="Cambria Math" panose="02040503050406030204" pitchFamily="18" charset="0"/>
                                      </a:rPr>
                                      <m:t>𝐿</m:t>
                                    </m:r>
                                  </m:e>
                                </m:d>
                                <m:sSub>
                                  <m:sSubPr>
                                    <m:ctrlPr>
                                      <a:rPr lang="en-US" altLang="zh-CN" sz="2400" b="0" i="1" smtClean="0">
                                        <a:solidFill>
                                          <a:schemeClr val="tx1"/>
                                        </a:solidFill>
                                        <a:latin typeface="Cambria Math" panose="02040503050406030204" pitchFamily="18" charset="0"/>
                                      </a:rPr>
                                    </m:ctrlPr>
                                  </m:sSubPr>
                                  <m:e>
                                    <m:r>
                                      <a:rPr lang="en-US" altLang="zh-CN" sz="2400" b="1" i="1" smtClean="0">
                                        <a:solidFill>
                                          <a:schemeClr val="tx1"/>
                                        </a:solidFill>
                                        <a:latin typeface="Cambria Math" panose="02040503050406030204" pitchFamily="18" charset="0"/>
                                      </a:rPr>
                                      <m:t>𝒀</m:t>
                                    </m:r>
                                  </m:e>
                                  <m:sub>
                                    <m:r>
                                      <a:rPr lang="en-US" altLang="zh-CN" sz="2400" b="0" i="1" smtClean="0">
                                        <a:solidFill>
                                          <a:schemeClr val="tx1"/>
                                        </a:solidFill>
                                        <a:latin typeface="Cambria Math" panose="02040503050406030204" pitchFamily="18" charset="0"/>
                                      </a:rPr>
                                      <m:t>𝑡</m:t>
                                    </m:r>
                                  </m:sub>
                                </m:sSub>
                                <m:r>
                                  <a:rPr lang="en-US" altLang="zh-CN" sz="2400" b="0" i="1" smtClean="0">
                                    <a:solidFill>
                                      <a:schemeClr val="tx1"/>
                                    </a:solidFill>
                                    <a:latin typeface="Cambria Math" panose="02040503050406030204" pitchFamily="18" charset="0"/>
                                  </a:rPr>
                                  <m:t>=</m:t>
                                </m:r>
                                <m:sSub>
                                  <m:sSubPr>
                                    <m:ctrlPr>
                                      <a:rPr lang="en-US" altLang="zh-CN" sz="2400" b="0" i="1" smtClean="0">
                                        <a:solidFill>
                                          <a:schemeClr val="tx1"/>
                                        </a:solidFill>
                                        <a:latin typeface="Cambria Math" panose="02040503050406030204" pitchFamily="18" charset="0"/>
                                      </a:rPr>
                                    </m:ctrlPr>
                                  </m:sSubPr>
                                  <m:e>
                                    <m:r>
                                      <a:rPr lang="en-US" altLang="zh-CN" sz="2400" b="1" i="1" smtClean="0">
                                        <a:solidFill>
                                          <a:schemeClr val="tx1"/>
                                        </a:solidFill>
                                        <a:latin typeface="Cambria Math" panose="02040503050406030204" pitchFamily="18" charset="0"/>
                                      </a:rPr>
                                      <m:t>𝜺</m:t>
                                    </m:r>
                                  </m:e>
                                  <m:sub>
                                    <m:r>
                                      <a:rPr lang="en-US" altLang="zh-CN" sz="2400" b="0" i="1" smtClean="0">
                                        <a:solidFill>
                                          <a:schemeClr val="tx1"/>
                                        </a:solidFill>
                                        <a:latin typeface="Cambria Math" panose="02040503050406030204" pitchFamily="18" charset="0"/>
                                      </a:rPr>
                                      <m:t>𝑡</m:t>
                                    </m:r>
                                  </m:sub>
                                </m:sSub>
                              </m:oMath>
                            </m:oMathPara>
                          </a14:m>
                          <a:endParaRPr lang="en-US" altLang="zh-CN" sz="2400" b="0" i="1" dirty="0">
                            <a:solidFill>
                              <a:schemeClr val="tx1"/>
                            </a:solidFill>
                            <a:latin typeface="Cambria Math" panose="02040503050406030204" pitchFamily="18" charset="0"/>
                          </a:endParaRPr>
                        </a:p>
                        <a:p>
                          <a:pPr marL="45720" indent="0">
                            <a:buNone/>
                          </a:pPr>
                          <a14:m>
                            <m:oMathPara xmlns:m="http://schemas.openxmlformats.org/officeDocument/2006/math">
                              <m:oMathParaPr>
                                <m:jc m:val="centerGroup"/>
                              </m:oMathParaPr>
                              <m:oMath xmlns:m="http://schemas.openxmlformats.org/officeDocument/2006/math">
                                <m:sSub>
                                  <m:sSubPr>
                                    <m:ctrlPr>
                                      <a:rPr lang="en-US" altLang="zh-CN" sz="2400" b="0" i="1" smtClean="0">
                                        <a:solidFill>
                                          <a:schemeClr val="tx1"/>
                                        </a:solidFill>
                                        <a:latin typeface="Cambria Math" panose="02040503050406030204" pitchFamily="18" charset="0"/>
                                      </a:rPr>
                                    </m:ctrlPr>
                                  </m:sSubPr>
                                  <m:e>
                                    <m:r>
                                      <a:rPr lang="en-US" altLang="zh-CN" sz="2400" b="1" i="1" smtClean="0">
                                        <a:solidFill>
                                          <a:schemeClr val="tx1"/>
                                        </a:solidFill>
                                        <a:latin typeface="Cambria Math" panose="02040503050406030204" pitchFamily="18" charset="0"/>
                                      </a:rPr>
                                      <m:t>𝒀</m:t>
                                    </m:r>
                                  </m:e>
                                  <m:sub>
                                    <m:r>
                                      <a:rPr lang="en-US" altLang="zh-CN" sz="2400" b="0" i="1" smtClean="0">
                                        <a:solidFill>
                                          <a:schemeClr val="tx1"/>
                                        </a:solidFill>
                                        <a:latin typeface="Cambria Math" panose="02040503050406030204" pitchFamily="18" charset="0"/>
                                      </a:rPr>
                                      <m:t>𝑡</m:t>
                                    </m:r>
                                  </m:sub>
                                </m:sSub>
                                <m:r>
                                  <a:rPr lang="en-US" altLang="zh-CN" sz="2400" b="0" i="1" smtClean="0">
                                    <a:solidFill>
                                      <a:schemeClr val="tx1"/>
                                    </a:solidFill>
                                    <a:latin typeface="Cambria Math" panose="02040503050406030204" pitchFamily="18" charset="0"/>
                                  </a:rPr>
                                  <m:t>=</m:t>
                                </m:r>
                                <m:r>
                                  <a:rPr lang="en-US" altLang="zh-CN" sz="2400" b="1" i="1" smtClean="0">
                                    <a:solidFill>
                                      <a:schemeClr val="tx1"/>
                                    </a:solidFill>
                                    <a:latin typeface="Cambria Math" panose="02040503050406030204" pitchFamily="18" charset="0"/>
                                  </a:rPr>
                                  <m:t>𝑩</m:t>
                                </m:r>
                                <m:sSup>
                                  <m:sSupPr>
                                    <m:ctrlPr>
                                      <a:rPr lang="en-US" altLang="zh-CN" sz="2400" b="0" i="1" smtClean="0">
                                        <a:solidFill>
                                          <a:schemeClr val="tx1"/>
                                        </a:solidFill>
                                        <a:latin typeface="Cambria Math" panose="02040503050406030204" pitchFamily="18" charset="0"/>
                                      </a:rPr>
                                    </m:ctrlPr>
                                  </m:sSupPr>
                                  <m:e>
                                    <m:d>
                                      <m:dPr>
                                        <m:ctrlPr>
                                          <a:rPr lang="en-US" altLang="zh-CN" sz="2400" b="0" i="1" smtClean="0">
                                            <a:solidFill>
                                              <a:schemeClr val="tx1"/>
                                            </a:solidFill>
                                            <a:latin typeface="Cambria Math" panose="02040503050406030204" pitchFamily="18" charset="0"/>
                                          </a:rPr>
                                        </m:ctrlPr>
                                      </m:dPr>
                                      <m:e>
                                        <m:r>
                                          <a:rPr lang="en-US" altLang="zh-CN" sz="2400" b="0" i="1" smtClean="0">
                                            <a:solidFill>
                                              <a:schemeClr val="tx1"/>
                                            </a:solidFill>
                                            <a:latin typeface="Cambria Math" panose="02040503050406030204" pitchFamily="18" charset="0"/>
                                          </a:rPr>
                                          <m:t>𝐿</m:t>
                                        </m:r>
                                      </m:e>
                                    </m:d>
                                  </m:e>
                                  <m:sup>
                                    <m:r>
                                      <a:rPr lang="en-US" altLang="zh-CN" sz="2400" b="0" i="1" smtClean="0">
                                        <a:solidFill>
                                          <a:schemeClr val="tx1"/>
                                        </a:solidFill>
                                        <a:latin typeface="Cambria Math" panose="02040503050406030204" pitchFamily="18" charset="0"/>
                                      </a:rPr>
                                      <m:t>−1</m:t>
                                    </m:r>
                                  </m:sup>
                                </m:sSup>
                                <m:sSub>
                                  <m:sSubPr>
                                    <m:ctrlPr>
                                      <a:rPr lang="en-US" altLang="zh-CN" sz="2400" b="0" i="1" smtClean="0">
                                        <a:solidFill>
                                          <a:schemeClr val="tx1"/>
                                        </a:solidFill>
                                        <a:latin typeface="Cambria Math" panose="02040503050406030204" pitchFamily="18" charset="0"/>
                                      </a:rPr>
                                    </m:ctrlPr>
                                  </m:sSubPr>
                                  <m:e>
                                    <m:r>
                                      <a:rPr lang="en-US" altLang="zh-CN" sz="2400" b="1" i="1" smtClean="0">
                                        <a:solidFill>
                                          <a:schemeClr val="tx1"/>
                                        </a:solidFill>
                                        <a:latin typeface="Cambria Math" panose="02040503050406030204" pitchFamily="18" charset="0"/>
                                      </a:rPr>
                                      <m:t>𝜺</m:t>
                                    </m:r>
                                  </m:e>
                                  <m:sub>
                                    <m:r>
                                      <a:rPr lang="en-US" altLang="zh-CN" sz="2400" b="0" i="1" smtClean="0">
                                        <a:solidFill>
                                          <a:schemeClr val="tx1"/>
                                        </a:solidFill>
                                        <a:latin typeface="Cambria Math" panose="02040503050406030204" pitchFamily="18" charset="0"/>
                                      </a:rPr>
                                      <m:t>𝑡</m:t>
                                    </m:r>
                                  </m:sub>
                                </m:sSub>
                                <m:r>
                                  <a:rPr lang="en-US" altLang="zh-CN" sz="2400" b="0" i="1" smtClean="0">
                                    <a:solidFill>
                                      <a:schemeClr val="tx1"/>
                                    </a:solidFill>
                                    <a:latin typeface="Cambria Math" panose="02040503050406030204" pitchFamily="18" charset="0"/>
                                  </a:rPr>
                                  <m:t>=</m:t>
                                </m:r>
                                <m:r>
                                  <a:rPr lang="en-US" altLang="zh-CN" sz="2400" b="1" i="1" smtClean="0">
                                    <a:solidFill>
                                      <a:schemeClr val="tx1"/>
                                    </a:solidFill>
                                    <a:latin typeface="Cambria Math" panose="02040503050406030204" pitchFamily="18" charset="0"/>
                                  </a:rPr>
                                  <m:t>𝑫</m:t>
                                </m:r>
                                <m:r>
                                  <a:rPr lang="en-US" altLang="zh-CN" sz="2400" b="0" i="1" smtClean="0">
                                    <a:solidFill>
                                      <a:schemeClr val="tx1"/>
                                    </a:solidFill>
                                    <a:latin typeface="Cambria Math" panose="02040503050406030204" pitchFamily="18" charset="0"/>
                                  </a:rPr>
                                  <m:t>(</m:t>
                                </m:r>
                                <m:r>
                                  <a:rPr lang="en-US" altLang="zh-CN" sz="2400" b="0" i="1" smtClean="0">
                                    <a:solidFill>
                                      <a:schemeClr val="tx1"/>
                                    </a:solidFill>
                                    <a:latin typeface="Cambria Math" panose="02040503050406030204" pitchFamily="18" charset="0"/>
                                  </a:rPr>
                                  <m:t>𝐿</m:t>
                                </m:r>
                                <m:r>
                                  <a:rPr lang="en-US" altLang="zh-CN" sz="2400" b="0" i="1" smtClean="0">
                                    <a:solidFill>
                                      <a:schemeClr val="tx1"/>
                                    </a:solidFill>
                                    <a:latin typeface="Cambria Math" panose="02040503050406030204" pitchFamily="18" charset="0"/>
                                  </a:rPr>
                                  <m:t>)</m:t>
                                </m:r>
                                <m:sSub>
                                  <m:sSubPr>
                                    <m:ctrlPr>
                                      <a:rPr lang="en-US" altLang="zh-CN" sz="2400" b="0" i="1" smtClean="0">
                                        <a:solidFill>
                                          <a:schemeClr val="tx1"/>
                                        </a:solidFill>
                                        <a:latin typeface="Cambria Math" panose="02040503050406030204" pitchFamily="18" charset="0"/>
                                      </a:rPr>
                                    </m:ctrlPr>
                                  </m:sSubPr>
                                  <m:e>
                                    <m:r>
                                      <a:rPr lang="en-US" altLang="zh-CN" sz="2400" b="1" i="1" smtClean="0">
                                        <a:solidFill>
                                          <a:schemeClr val="tx1"/>
                                        </a:solidFill>
                                        <a:latin typeface="Cambria Math" panose="02040503050406030204" pitchFamily="18" charset="0"/>
                                      </a:rPr>
                                      <m:t>𝜺</m:t>
                                    </m:r>
                                  </m:e>
                                  <m:sub>
                                    <m:r>
                                      <a:rPr lang="en-US" altLang="zh-CN" sz="2400" b="0" i="1" smtClean="0">
                                        <a:solidFill>
                                          <a:schemeClr val="tx1"/>
                                        </a:solidFill>
                                        <a:latin typeface="Cambria Math" panose="02040503050406030204" pitchFamily="18" charset="0"/>
                                      </a:rPr>
                                      <m:t>𝑡</m:t>
                                    </m:r>
                                  </m:sub>
                                </m:sSub>
                              </m:oMath>
                            </m:oMathPara>
                          </a14:m>
                          <a:endParaRPr lang="en-US" altLang="zh-CN" sz="2400" b="0" i="1" dirty="0">
                            <a:solidFill>
                              <a:schemeClr val="tx1"/>
                            </a:solidFill>
                            <a:latin typeface="Cambria Math" panose="02040503050406030204" pitchFamily="18" charset="0"/>
                          </a:endParaRPr>
                        </a:p>
                        <a:p>
                          <a:pPr marL="45720" indent="0">
                            <a:buNone/>
                          </a:pPr>
                          <a14:m>
                            <m:oMathPara xmlns:m="http://schemas.openxmlformats.org/officeDocument/2006/math">
                              <m:oMathParaPr>
                                <m:jc m:val="centerGroup"/>
                              </m:oMathParaPr>
                              <m:oMath xmlns:m="http://schemas.openxmlformats.org/officeDocument/2006/math">
                                <m:r>
                                  <a:rPr lang="en-US" altLang="zh-CN" sz="2400" b="1" i="1" smtClean="0">
                                    <a:solidFill>
                                      <a:schemeClr val="tx1"/>
                                    </a:solidFill>
                                    <a:latin typeface="Cambria Math" panose="02040503050406030204" pitchFamily="18" charset="0"/>
                                  </a:rPr>
                                  <m:t>𝑩</m:t>
                                </m:r>
                                <m:d>
                                  <m:dPr>
                                    <m:ctrlPr>
                                      <a:rPr lang="en-US" altLang="zh-CN" sz="2400" b="0" i="1" smtClean="0">
                                        <a:solidFill>
                                          <a:schemeClr val="tx1"/>
                                        </a:solidFill>
                                        <a:latin typeface="Cambria Math" panose="02040503050406030204" pitchFamily="18" charset="0"/>
                                      </a:rPr>
                                    </m:ctrlPr>
                                  </m:dPr>
                                  <m:e>
                                    <m:r>
                                      <a:rPr lang="en-US" altLang="zh-CN" sz="2400" b="0" i="1" smtClean="0">
                                        <a:solidFill>
                                          <a:schemeClr val="tx1"/>
                                        </a:solidFill>
                                        <a:latin typeface="Cambria Math" panose="02040503050406030204" pitchFamily="18" charset="0"/>
                                      </a:rPr>
                                      <m:t>𝐿</m:t>
                                    </m:r>
                                  </m:e>
                                </m:d>
                                <m:r>
                                  <a:rPr lang="en-US" altLang="zh-CN" sz="2400" b="0" i="1" smtClean="0">
                                    <a:solidFill>
                                      <a:schemeClr val="tx1"/>
                                    </a:solidFill>
                                    <a:latin typeface="Cambria Math" panose="02040503050406030204" pitchFamily="18" charset="0"/>
                                  </a:rPr>
                                  <m:t>=</m:t>
                                </m:r>
                                <m:sSub>
                                  <m:sSubPr>
                                    <m:ctrlPr>
                                      <a:rPr lang="en-US" altLang="zh-CN" sz="2400" b="0" i="1" smtClean="0">
                                        <a:solidFill>
                                          <a:schemeClr val="tx1"/>
                                        </a:solidFill>
                                        <a:latin typeface="Cambria Math" panose="02040503050406030204" pitchFamily="18" charset="0"/>
                                      </a:rPr>
                                    </m:ctrlPr>
                                  </m:sSubPr>
                                  <m:e>
                                    <m:r>
                                      <a:rPr lang="en-US" altLang="zh-CN" sz="2400" b="1" i="1" smtClean="0">
                                        <a:solidFill>
                                          <a:schemeClr val="tx1"/>
                                        </a:solidFill>
                                        <a:latin typeface="Cambria Math" panose="02040503050406030204" pitchFamily="18" charset="0"/>
                                      </a:rPr>
                                      <m:t>𝑩</m:t>
                                    </m:r>
                                  </m:e>
                                  <m:sub>
                                    <m:r>
                                      <a:rPr lang="en-US" altLang="zh-CN" sz="2400" b="0" i="1" smtClean="0">
                                        <a:solidFill>
                                          <a:schemeClr val="tx1"/>
                                        </a:solidFill>
                                        <a:latin typeface="Cambria Math" panose="02040503050406030204" pitchFamily="18" charset="0"/>
                                      </a:rPr>
                                      <m:t>0</m:t>
                                    </m:r>
                                  </m:sub>
                                </m:sSub>
                                <m:r>
                                  <a:rPr lang="en-US" altLang="zh-CN" sz="2400" b="0" i="1" smtClean="0">
                                    <a:solidFill>
                                      <a:schemeClr val="tx1"/>
                                    </a:solidFill>
                                    <a:latin typeface="Cambria Math" panose="02040503050406030204" pitchFamily="18" charset="0"/>
                                  </a:rPr>
                                  <m:t>−</m:t>
                                </m:r>
                                <m:sSub>
                                  <m:sSubPr>
                                    <m:ctrlPr>
                                      <a:rPr lang="en-US" altLang="zh-CN" sz="2400" b="0" i="1" smtClean="0">
                                        <a:solidFill>
                                          <a:schemeClr val="tx1"/>
                                        </a:solidFill>
                                        <a:latin typeface="Cambria Math" panose="02040503050406030204" pitchFamily="18" charset="0"/>
                                      </a:rPr>
                                    </m:ctrlPr>
                                  </m:sSubPr>
                                  <m:e>
                                    <m:r>
                                      <a:rPr lang="en-US" altLang="zh-CN" sz="2400" b="1" i="1" smtClean="0">
                                        <a:solidFill>
                                          <a:schemeClr val="tx1"/>
                                        </a:solidFill>
                                        <a:latin typeface="Cambria Math" panose="02040503050406030204" pitchFamily="18" charset="0"/>
                                      </a:rPr>
                                      <m:t>𝑩</m:t>
                                    </m:r>
                                  </m:e>
                                  <m:sub>
                                    <m:r>
                                      <a:rPr lang="en-US" altLang="zh-CN" sz="2400" b="0" i="1" smtClean="0">
                                        <a:solidFill>
                                          <a:schemeClr val="tx1"/>
                                        </a:solidFill>
                                        <a:latin typeface="Cambria Math" panose="02040503050406030204" pitchFamily="18" charset="0"/>
                                      </a:rPr>
                                      <m:t>1</m:t>
                                    </m:r>
                                  </m:sub>
                                </m:sSub>
                                <m:r>
                                  <a:rPr lang="en-US" altLang="zh-CN" sz="2400" b="0" i="1" smtClean="0">
                                    <a:solidFill>
                                      <a:schemeClr val="tx1"/>
                                    </a:solidFill>
                                    <a:latin typeface="Cambria Math" panose="02040503050406030204" pitchFamily="18" charset="0"/>
                                  </a:rPr>
                                  <m:t>𝐿</m:t>
                                </m:r>
                                <m:r>
                                  <a:rPr lang="en-US" altLang="zh-CN" sz="2400" b="0" i="1" smtClean="0">
                                    <a:solidFill>
                                      <a:schemeClr val="tx1"/>
                                    </a:solidFill>
                                    <a:latin typeface="Cambria Math" panose="02040503050406030204" pitchFamily="18" charset="0"/>
                                  </a:rPr>
                                  <m:t>−</m:t>
                                </m:r>
                                <m:sSub>
                                  <m:sSubPr>
                                    <m:ctrlPr>
                                      <a:rPr lang="en-US" altLang="zh-CN" sz="2400" b="0" i="1" smtClean="0">
                                        <a:solidFill>
                                          <a:schemeClr val="tx1"/>
                                        </a:solidFill>
                                        <a:latin typeface="Cambria Math" panose="02040503050406030204" pitchFamily="18" charset="0"/>
                                      </a:rPr>
                                    </m:ctrlPr>
                                  </m:sSubPr>
                                  <m:e>
                                    <m:r>
                                      <a:rPr lang="en-US" altLang="zh-CN" sz="2400" b="1" i="1" smtClean="0">
                                        <a:solidFill>
                                          <a:schemeClr val="tx1"/>
                                        </a:solidFill>
                                        <a:latin typeface="Cambria Math" panose="02040503050406030204" pitchFamily="18" charset="0"/>
                                      </a:rPr>
                                      <m:t>𝑩</m:t>
                                    </m:r>
                                  </m:e>
                                  <m:sub>
                                    <m:r>
                                      <a:rPr lang="en-US" altLang="zh-CN" sz="2400" b="0" i="1" smtClean="0">
                                        <a:solidFill>
                                          <a:schemeClr val="tx1"/>
                                        </a:solidFill>
                                        <a:latin typeface="Cambria Math" panose="02040503050406030204" pitchFamily="18" charset="0"/>
                                      </a:rPr>
                                      <m:t>2</m:t>
                                    </m:r>
                                  </m:sub>
                                </m:sSub>
                                <m:sSup>
                                  <m:sSupPr>
                                    <m:ctrlPr>
                                      <a:rPr lang="en-US" altLang="zh-CN" sz="2400" b="0" i="1" smtClean="0">
                                        <a:solidFill>
                                          <a:schemeClr val="tx1"/>
                                        </a:solidFill>
                                        <a:latin typeface="Cambria Math" panose="02040503050406030204" pitchFamily="18" charset="0"/>
                                      </a:rPr>
                                    </m:ctrlPr>
                                  </m:sSupPr>
                                  <m:e>
                                    <m:r>
                                      <a:rPr lang="en-US" altLang="zh-CN" sz="2400" b="0" i="1" smtClean="0">
                                        <a:solidFill>
                                          <a:schemeClr val="tx1"/>
                                        </a:solidFill>
                                        <a:latin typeface="Cambria Math" panose="02040503050406030204" pitchFamily="18" charset="0"/>
                                      </a:rPr>
                                      <m:t>𝐿</m:t>
                                    </m:r>
                                  </m:e>
                                  <m:sup>
                                    <m:r>
                                      <a:rPr lang="en-US" altLang="zh-CN" sz="2400" b="0" i="1" smtClean="0">
                                        <a:solidFill>
                                          <a:schemeClr val="tx1"/>
                                        </a:solidFill>
                                        <a:latin typeface="Cambria Math" panose="02040503050406030204" pitchFamily="18" charset="0"/>
                                      </a:rPr>
                                      <m:t>2</m:t>
                                    </m:r>
                                  </m:sup>
                                </m:sSup>
                                <m:r>
                                  <a:rPr lang="en-US" altLang="zh-CN" sz="2400" b="0" i="1" smtClean="0">
                                    <a:solidFill>
                                      <a:schemeClr val="tx1"/>
                                    </a:solidFill>
                                    <a:latin typeface="Cambria Math" panose="02040503050406030204" pitchFamily="18" charset="0"/>
                                  </a:rPr>
                                  <m:t>…−</m:t>
                                </m:r>
                                <m:sSub>
                                  <m:sSubPr>
                                    <m:ctrlPr>
                                      <a:rPr lang="en-US" altLang="zh-CN" sz="2400" b="0" i="1" smtClean="0">
                                        <a:solidFill>
                                          <a:schemeClr val="tx1"/>
                                        </a:solidFill>
                                        <a:latin typeface="Cambria Math" panose="02040503050406030204" pitchFamily="18" charset="0"/>
                                      </a:rPr>
                                    </m:ctrlPr>
                                  </m:sSubPr>
                                  <m:e>
                                    <m:r>
                                      <a:rPr lang="en-US" altLang="zh-CN" sz="2400" b="1" i="1" smtClean="0">
                                        <a:solidFill>
                                          <a:schemeClr val="tx1"/>
                                        </a:solidFill>
                                        <a:latin typeface="Cambria Math" panose="02040503050406030204" pitchFamily="18" charset="0"/>
                                      </a:rPr>
                                      <m:t>𝑩</m:t>
                                    </m:r>
                                  </m:e>
                                  <m:sub>
                                    <m:r>
                                      <a:rPr lang="en-US" altLang="zh-CN" sz="2400" b="0" i="1" smtClean="0">
                                        <a:solidFill>
                                          <a:schemeClr val="tx1"/>
                                        </a:solidFill>
                                        <a:latin typeface="Cambria Math" panose="02040503050406030204" pitchFamily="18" charset="0"/>
                                      </a:rPr>
                                      <m:t>𝑝</m:t>
                                    </m:r>
                                  </m:sub>
                                </m:sSub>
                                <m:sSup>
                                  <m:sSupPr>
                                    <m:ctrlPr>
                                      <a:rPr lang="en-US" altLang="zh-CN" sz="2400" b="0" i="1" smtClean="0">
                                        <a:solidFill>
                                          <a:schemeClr val="tx1"/>
                                        </a:solidFill>
                                        <a:latin typeface="Cambria Math" panose="02040503050406030204" pitchFamily="18" charset="0"/>
                                      </a:rPr>
                                    </m:ctrlPr>
                                  </m:sSupPr>
                                  <m:e>
                                    <m:r>
                                      <a:rPr lang="en-US" altLang="zh-CN" sz="2400" b="0" i="1" smtClean="0">
                                        <a:solidFill>
                                          <a:schemeClr val="tx1"/>
                                        </a:solidFill>
                                        <a:latin typeface="Cambria Math" panose="02040503050406030204" pitchFamily="18" charset="0"/>
                                      </a:rPr>
                                      <m:t>𝐿</m:t>
                                    </m:r>
                                  </m:e>
                                  <m:sup>
                                    <m:r>
                                      <a:rPr lang="en-US" altLang="zh-CN" sz="2400" b="0" i="1" smtClean="0">
                                        <a:solidFill>
                                          <a:schemeClr val="tx1"/>
                                        </a:solidFill>
                                        <a:latin typeface="Cambria Math" panose="02040503050406030204" pitchFamily="18" charset="0"/>
                                      </a:rPr>
                                      <m:t>𝑝</m:t>
                                    </m:r>
                                  </m:sup>
                                </m:sSup>
                              </m:oMath>
                            </m:oMathPara>
                          </a14:m>
                          <a:endParaRPr lang="en-US" altLang="zh-CN" sz="2400" dirty="0">
                            <a:solidFill>
                              <a:schemeClr val="tx1"/>
                            </a:solidFill>
                          </a:endParaRPr>
                        </a:p>
                        <a:p>
                          <a:pPr marL="4572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2400" b="0" i="1" smtClean="0">
                                    <a:solidFill>
                                      <a:schemeClr val="tx1"/>
                                    </a:solidFill>
                                    <a:latin typeface="Cambria Math" panose="02040503050406030204" pitchFamily="18" charset="0"/>
                                  </a:rPr>
                                  <m:t>𝔼</m:t>
                                </m:r>
                                <m:sSub>
                                  <m:sSubPr>
                                    <m:ctrlPr>
                                      <a:rPr lang="en-US" altLang="zh-CN" sz="2400" b="0" i="1" smtClean="0">
                                        <a:solidFill>
                                          <a:schemeClr val="tx1"/>
                                        </a:solidFill>
                                        <a:latin typeface="Cambria Math" panose="02040503050406030204" pitchFamily="18" charset="0"/>
                                      </a:rPr>
                                    </m:ctrlPr>
                                  </m:sSubPr>
                                  <m:e>
                                    <m:r>
                                      <a:rPr lang="en-US" altLang="zh-CN" sz="2400" b="1" i="1" smtClean="0">
                                        <a:solidFill>
                                          <a:schemeClr val="tx1"/>
                                        </a:solidFill>
                                        <a:latin typeface="Cambria Math" panose="02040503050406030204" pitchFamily="18" charset="0"/>
                                      </a:rPr>
                                      <m:t>𝜺</m:t>
                                    </m:r>
                                  </m:e>
                                  <m:sub>
                                    <m:r>
                                      <a:rPr lang="en-US" altLang="zh-CN" sz="2400" b="0" i="1" smtClean="0">
                                        <a:solidFill>
                                          <a:schemeClr val="tx1"/>
                                        </a:solidFill>
                                        <a:latin typeface="Cambria Math" panose="02040503050406030204" pitchFamily="18" charset="0"/>
                                      </a:rPr>
                                      <m:t>𝑡</m:t>
                                    </m:r>
                                  </m:sub>
                                </m:sSub>
                                <m:sSubSup>
                                  <m:sSubSupPr>
                                    <m:ctrlPr>
                                      <a:rPr lang="en-US" altLang="zh-CN" sz="2400" b="0" i="1" smtClean="0">
                                        <a:solidFill>
                                          <a:schemeClr val="tx1"/>
                                        </a:solidFill>
                                        <a:latin typeface="Cambria Math" panose="02040503050406030204" pitchFamily="18" charset="0"/>
                                      </a:rPr>
                                    </m:ctrlPr>
                                  </m:sSubSupPr>
                                  <m:e>
                                    <m:r>
                                      <a:rPr lang="en-US" altLang="zh-CN" sz="2400" b="1" i="1" smtClean="0">
                                        <a:solidFill>
                                          <a:schemeClr val="tx1"/>
                                        </a:solidFill>
                                        <a:latin typeface="Cambria Math" panose="02040503050406030204" pitchFamily="18" charset="0"/>
                                      </a:rPr>
                                      <m:t>𝜺</m:t>
                                    </m:r>
                                  </m:e>
                                  <m:sub>
                                    <m:r>
                                      <a:rPr lang="en-US" altLang="zh-CN" sz="2400" b="0" i="1" smtClean="0">
                                        <a:solidFill>
                                          <a:schemeClr val="tx1"/>
                                        </a:solidFill>
                                        <a:latin typeface="Cambria Math" panose="02040503050406030204" pitchFamily="18" charset="0"/>
                                      </a:rPr>
                                      <m:t>𝑡</m:t>
                                    </m:r>
                                  </m:sub>
                                  <m:sup>
                                    <m:r>
                                      <a:rPr lang="en-US" altLang="zh-CN" sz="2400" b="0" i="1" smtClean="0">
                                        <a:solidFill>
                                          <a:schemeClr val="tx1"/>
                                        </a:solidFill>
                                        <a:latin typeface="Cambria Math" panose="02040503050406030204" pitchFamily="18" charset="0"/>
                                      </a:rPr>
                                      <m:t>′</m:t>
                                    </m:r>
                                  </m:sup>
                                </m:sSubSup>
                                <m:r>
                                  <a:rPr lang="en-US" altLang="zh-CN" sz="2400" b="0" i="1" smtClean="0">
                                    <a:solidFill>
                                      <a:schemeClr val="tx1"/>
                                    </a:solidFill>
                                    <a:latin typeface="Cambria Math" panose="02040503050406030204" pitchFamily="18" charset="0"/>
                                  </a:rPr>
                                  <m:t>=</m:t>
                                </m:r>
                                <m:sSub>
                                  <m:sSubPr>
                                    <m:ctrlPr>
                                      <a:rPr lang="en-US" altLang="zh-CN" sz="2400" b="0" i="1" smtClean="0">
                                        <a:solidFill>
                                          <a:schemeClr val="tx1"/>
                                        </a:solidFill>
                                        <a:latin typeface="Cambria Math" panose="02040503050406030204" pitchFamily="18" charset="0"/>
                                      </a:rPr>
                                    </m:ctrlPr>
                                  </m:sSubPr>
                                  <m:e>
                                    <m:r>
                                      <a:rPr lang="en-US" altLang="zh-CN" sz="2400" b="1" i="0" smtClean="0">
                                        <a:solidFill>
                                          <a:schemeClr val="tx1"/>
                                        </a:solidFill>
                                        <a:latin typeface="Cambria Math" panose="02040503050406030204" pitchFamily="18" charset="0"/>
                                      </a:rPr>
                                      <m:t>𝚺</m:t>
                                    </m:r>
                                  </m:e>
                                  <m:sub>
                                    <m:r>
                                      <a:rPr lang="en-US" altLang="zh-CN" sz="2400" b="0" i="1" smtClean="0">
                                        <a:solidFill>
                                          <a:schemeClr val="tx1"/>
                                        </a:solidFill>
                                        <a:latin typeface="Cambria Math" panose="02040503050406030204" pitchFamily="18" charset="0"/>
                                      </a:rPr>
                                      <m:t>𝜀</m:t>
                                    </m:r>
                                  </m:sub>
                                </m:sSub>
                                <m:r>
                                  <a:rPr lang="en-US" altLang="zh-CN" sz="2400" b="0" i="1" smtClean="0">
                                    <a:solidFill>
                                      <a:schemeClr val="tx1"/>
                                    </a:solidFill>
                                    <a:latin typeface="Cambria Math" panose="02040503050406030204" pitchFamily="18" charset="0"/>
                                  </a:rPr>
                                  <m:t>=</m:t>
                                </m:r>
                                <m:d>
                                  <m:dPr>
                                    <m:ctrlPr>
                                      <a:rPr lang="en-US" altLang="zh-CN" sz="2400" b="0" i="1" smtClean="0">
                                        <a:solidFill>
                                          <a:schemeClr val="tx1"/>
                                        </a:solidFill>
                                        <a:latin typeface="Cambria Math" panose="02040503050406030204" pitchFamily="18" charset="0"/>
                                      </a:rPr>
                                    </m:ctrlPr>
                                  </m:dPr>
                                  <m:e>
                                    <m:m>
                                      <m:mPr>
                                        <m:mcs>
                                          <m:mc>
                                            <m:mcPr>
                                              <m:count m:val="3"/>
                                              <m:mcJc m:val="center"/>
                                            </m:mcPr>
                                          </m:mc>
                                        </m:mcs>
                                        <m:ctrlPr>
                                          <a:rPr lang="en-US" altLang="zh-CN" sz="2400" b="0" i="1" smtClean="0">
                                            <a:solidFill>
                                              <a:schemeClr val="tx1"/>
                                            </a:solidFill>
                                            <a:latin typeface="Cambria Math" panose="02040503050406030204" pitchFamily="18" charset="0"/>
                                          </a:rPr>
                                        </m:ctrlPr>
                                      </m:mPr>
                                      <m:mr>
                                        <m:e>
                                          <m:sSubSup>
                                            <m:sSubSupPr>
                                              <m:ctrlPr>
                                                <a:rPr lang="en-US" altLang="zh-CN" sz="2400" b="0" i="1" smtClean="0">
                                                  <a:solidFill>
                                                    <a:schemeClr val="tx1"/>
                                                  </a:solidFill>
                                                  <a:latin typeface="Cambria Math" panose="02040503050406030204" pitchFamily="18" charset="0"/>
                                                </a:rPr>
                                              </m:ctrlPr>
                                            </m:sSubSupPr>
                                            <m:e>
                                              <m:r>
                                                <a:rPr lang="en-US" altLang="zh-CN" sz="2400" b="0" i="1" smtClean="0">
                                                  <a:solidFill>
                                                    <a:schemeClr val="tx1"/>
                                                  </a:solidFill>
                                                  <a:latin typeface="Cambria Math" panose="02040503050406030204" pitchFamily="18" charset="0"/>
                                                </a:rPr>
                                                <m:t>𝜎</m:t>
                                              </m:r>
                                            </m:e>
                                            <m:sub>
                                              <m:r>
                                                <a:rPr lang="en-US" altLang="zh-CN" sz="2400" b="0" i="1" smtClean="0">
                                                  <a:solidFill>
                                                    <a:schemeClr val="tx1"/>
                                                  </a:solidFill>
                                                  <a:latin typeface="Cambria Math" panose="02040503050406030204" pitchFamily="18" charset="0"/>
                                                </a:rPr>
                                                <m:t>1</m:t>
                                              </m:r>
                                            </m:sub>
                                            <m:sup>
                                              <m:r>
                                                <a:rPr lang="en-US" altLang="zh-CN" sz="2400" b="0" i="1" smtClean="0">
                                                  <a:solidFill>
                                                    <a:schemeClr val="tx1"/>
                                                  </a:solidFill>
                                                  <a:latin typeface="Cambria Math" panose="02040503050406030204" pitchFamily="18" charset="0"/>
                                                </a:rPr>
                                                <m:t>2</m:t>
                                              </m:r>
                                            </m:sup>
                                          </m:sSubSup>
                                        </m:e>
                                        <m:e/>
                                        <m:e>
                                          <m:r>
                                            <a:rPr lang="en-US" altLang="zh-CN" sz="2400" b="0" i="1" smtClean="0">
                                              <a:solidFill>
                                                <a:schemeClr val="tx1"/>
                                              </a:solidFill>
                                              <a:latin typeface="Cambria Math" panose="02040503050406030204" pitchFamily="18" charset="0"/>
                                            </a:rPr>
                                            <m:t>0</m:t>
                                          </m:r>
                                        </m:e>
                                      </m:mr>
                                      <m:mr>
                                        <m:e/>
                                        <m:e>
                                          <m:r>
                                            <a:rPr lang="en-US" altLang="zh-CN" sz="2400" b="0" i="1" smtClean="0">
                                              <a:solidFill>
                                                <a:schemeClr val="tx1"/>
                                              </a:solidFill>
                                              <a:latin typeface="Cambria Math" panose="02040503050406030204" pitchFamily="18" charset="0"/>
                                            </a:rPr>
                                            <m:t>⋱</m:t>
                                          </m:r>
                                        </m:e>
                                        <m:e/>
                                      </m:mr>
                                      <m:mr>
                                        <m:e>
                                          <m:r>
                                            <a:rPr lang="en-US" altLang="zh-CN" sz="2400" b="0" i="1" smtClean="0">
                                              <a:solidFill>
                                                <a:schemeClr val="tx1"/>
                                              </a:solidFill>
                                              <a:latin typeface="Cambria Math" panose="02040503050406030204" pitchFamily="18" charset="0"/>
                                            </a:rPr>
                                            <m:t>0</m:t>
                                          </m:r>
                                        </m:e>
                                        <m:e/>
                                        <m:e>
                                          <m:sSubSup>
                                            <m:sSubSupPr>
                                              <m:ctrlPr>
                                                <a:rPr lang="en-US" altLang="zh-CN" sz="2400" b="0" i="1" smtClean="0">
                                                  <a:solidFill>
                                                    <a:schemeClr val="tx1"/>
                                                  </a:solidFill>
                                                  <a:latin typeface="Cambria Math" panose="02040503050406030204" pitchFamily="18" charset="0"/>
                                                </a:rPr>
                                              </m:ctrlPr>
                                            </m:sSubSupPr>
                                            <m:e>
                                              <m:r>
                                                <a:rPr lang="en-US" altLang="zh-CN" sz="2400" b="0" i="1" smtClean="0">
                                                  <a:solidFill>
                                                    <a:schemeClr val="tx1"/>
                                                  </a:solidFill>
                                                  <a:latin typeface="Cambria Math" panose="02040503050406030204" pitchFamily="18" charset="0"/>
                                                </a:rPr>
                                                <m:t>𝜎</m:t>
                                              </m:r>
                                            </m:e>
                                            <m:sub>
                                              <m:r>
                                                <a:rPr lang="en-US" altLang="zh-CN" sz="2400" b="0" i="1" smtClean="0">
                                                  <a:solidFill>
                                                    <a:schemeClr val="tx1"/>
                                                  </a:solidFill>
                                                  <a:latin typeface="Cambria Math" panose="02040503050406030204" pitchFamily="18" charset="0"/>
                                                </a:rPr>
                                                <m:t>𝑘</m:t>
                                              </m:r>
                                            </m:sub>
                                            <m:sup>
                                              <m:r>
                                                <a:rPr lang="en-US" altLang="zh-CN" sz="2400" b="0" i="1" smtClean="0">
                                                  <a:solidFill>
                                                    <a:schemeClr val="tx1"/>
                                                  </a:solidFill>
                                                  <a:latin typeface="Cambria Math" panose="02040503050406030204" pitchFamily="18" charset="0"/>
                                                </a:rPr>
                                                <m:t>2</m:t>
                                              </m:r>
                                            </m:sup>
                                          </m:sSubSup>
                                        </m:e>
                                      </m:mr>
                                    </m:m>
                                  </m:e>
                                </m:d>
                              </m:oMath>
                            </m:oMathPara>
                          </a14:m>
                          <a:endParaRPr lang="en-US" altLang="zh-CN" sz="2400" dirty="0">
                            <a:solidFill>
                              <a:schemeClr val="tx1"/>
                            </a:solidFill>
                          </a:endParaRPr>
                        </a:p>
                        <a:p>
                          <a:pPr marL="45720" indent="0">
                            <a:buNone/>
                          </a:pP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64983926"/>
                      </a:ext>
                    </a:extLst>
                  </a:tr>
                  <a:tr h="1290172">
                    <a:tc gridSpan="2">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2400" b="1" i="1" smtClean="0">
                                    <a:latin typeface="Cambria Math" panose="02040503050406030204" pitchFamily="18" charset="0"/>
                                  </a:rPr>
                                  <m:t>𝑹</m:t>
                                </m:r>
                                <m:sSub>
                                  <m:sSubPr>
                                    <m:ctrlPr>
                                      <a:rPr lang="en-US" altLang="zh-CN" sz="2400" b="0" i="1" smtClean="0">
                                        <a:latin typeface="Cambria Math" panose="02040503050406030204" pitchFamily="18" charset="0"/>
                                      </a:rPr>
                                    </m:ctrlPr>
                                  </m:sSubPr>
                                  <m:e>
                                    <m:r>
                                      <a:rPr lang="en-US" altLang="zh-CN" sz="2400" b="1" i="1" smtClean="0">
                                        <a:latin typeface="Cambria Math" panose="02040503050406030204" pitchFamily="18" charset="0"/>
                                      </a:rPr>
                                      <m:t>𝒖</m:t>
                                    </m:r>
                                  </m:e>
                                  <m:sub>
                                    <m:r>
                                      <a:rPr lang="en-US" altLang="zh-CN" sz="2400" b="0" i="1" smtClean="0">
                                        <a:latin typeface="Cambria Math" panose="02040503050406030204" pitchFamily="18" charset="0"/>
                                      </a:rPr>
                                      <m:t>𝑡</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1" i="1" smtClean="0">
                                        <a:latin typeface="Cambria Math" panose="02040503050406030204" pitchFamily="18" charset="0"/>
                                      </a:rPr>
                                      <m:t>𝜺</m:t>
                                    </m:r>
                                  </m:e>
                                  <m:sub>
                                    <m:r>
                                      <a:rPr lang="en-US" altLang="zh-CN" sz="2400" b="0" i="1" smtClean="0">
                                        <a:latin typeface="Cambria Math" panose="02040503050406030204" pitchFamily="18" charset="0"/>
                                      </a:rPr>
                                      <m:t>𝑡</m:t>
                                    </m:r>
                                  </m:sub>
                                </m:sSub>
                              </m:oMath>
                            </m:oMathPara>
                          </a14:m>
                          <a:endParaRPr lang="en-US" altLang="zh-CN" sz="2400" dirty="0"/>
                        </a:p>
                        <a:p>
                          <a:pPr/>
                          <a14:m>
                            <m:oMathPara xmlns:m="http://schemas.openxmlformats.org/officeDocument/2006/math">
                              <m:oMathParaPr>
                                <m:jc m:val="centerGroup"/>
                              </m:oMathParaPr>
                              <m:oMath xmlns:m="http://schemas.openxmlformats.org/officeDocument/2006/math">
                                <m:r>
                                  <a:rPr lang="en-US" altLang="zh-CN" sz="2400" b="1" i="1" smtClean="0">
                                    <a:latin typeface="Cambria Math" panose="02040503050406030204" pitchFamily="18" charset="0"/>
                                  </a:rPr>
                                  <m:t>𝑩</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𝐿</m:t>
                                    </m:r>
                                  </m:e>
                                </m:d>
                                <m:r>
                                  <a:rPr lang="en-US" altLang="zh-CN" sz="2400" b="0" i="1" smtClean="0">
                                    <a:latin typeface="Cambria Math" panose="02040503050406030204" pitchFamily="18" charset="0"/>
                                  </a:rPr>
                                  <m:t>=</m:t>
                                </m:r>
                                <m:r>
                                  <a:rPr lang="en-US" altLang="zh-CN" sz="2400" b="1" i="1" smtClean="0">
                                    <a:latin typeface="Cambria Math" panose="02040503050406030204" pitchFamily="18" charset="0"/>
                                  </a:rPr>
                                  <m:t>𝑹𝑨</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𝐿</m:t>
                                    </m:r>
                                  </m:e>
                                </m:d>
                                <m:r>
                                  <a:rPr lang="en-US" altLang="zh-CN" sz="2400" b="0" i="1" smtClean="0">
                                    <a:latin typeface="Cambria Math" panose="02040503050406030204" pitchFamily="18" charset="0"/>
                                  </a:rPr>
                                  <m:t> </m:t>
                                </m:r>
                              </m:oMath>
                            </m:oMathPara>
                          </a14:m>
                          <a:endParaRPr lang="en-US" altLang="zh-CN" sz="2400" b="0" dirty="0"/>
                        </a:p>
                        <a:p>
                          <a:pPr/>
                          <a14:m>
                            <m:oMathPara xmlns:m="http://schemas.openxmlformats.org/officeDocument/2006/math">
                              <m:oMathParaPr>
                                <m:jc m:val="centerGroup"/>
                              </m:oMathParaPr>
                              <m:oMath xmlns:m="http://schemas.openxmlformats.org/officeDocument/2006/math">
                                <m:r>
                                  <a:rPr lang="en-US" altLang="zh-CN" sz="2400" b="1" i="1" smtClean="0">
                                    <a:solidFill>
                                      <a:schemeClr val="tx1"/>
                                    </a:solidFill>
                                    <a:latin typeface="Cambria Math" panose="02040503050406030204" pitchFamily="18" charset="0"/>
                                  </a:rPr>
                                  <m:t>𝑫</m:t>
                                </m:r>
                                <m:r>
                                  <a:rPr lang="en-US" altLang="zh-CN" sz="2400" b="0" i="1" smtClean="0">
                                    <a:solidFill>
                                      <a:schemeClr val="tx1"/>
                                    </a:solidFill>
                                    <a:latin typeface="Cambria Math" panose="02040503050406030204" pitchFamily="18" charset="0"/>
                                  </a:rPr>
                                  <m:t>(</m:t>
                                </m:r>
                                <m:r>
                                  <a:rPr lang="en-US" altLang="zh-CN" sz="2400" b="0" i="1" smtClean="0">
                                    <a:solidFill>
                                      <a:schemeClr val="tx1"/>
                                    </a:solidFill>
                                    <a:latin typeface="Cambria Math" panose="02040503050406030204" pitchFamily="18" charset="0"/>
                                  </a:rPr>
                                  <m:t>𝐿</m:t>
                                </m:r>
                                <m:r>
                                  <a:rPr lang="en-US" altLang="zh-CN" sz="2400" b="0" i="1" smtClean="0">
                                    <a:solidFill>
                                      <a:schemeClr val="tx1"/>
                                    </a:solidFill>
                                    <a:latin typeface="Cambria Math" panose="02040503050406030204" pitchFamily="18" charset="0"/>
                                  </a:rPr>
                                  <m:t>)=</m:t>
                                </m:r>
                                <m:r>
                                  <a:rPr lang="en-US" altLang="zh-CN" sz="2400" b="1" i="1" smtClean="0">
                                    <a:solidFill>
                                      <a:schemeClr val="tx1"/>
                                    </a:solidFill>
                                    <a:latin typeface="Cambria Math" panose="02040503050406030204" pitchFamily="18" charset="0"/>
                                  </a:rPr>
                                  <m:t>𝑪</m:t>
                                </m:r>
                                <m:d>
                                  <m:dPr>
                                    <m:ctrlPr>
                                      <a:rPr lang="en-US" altLang="zh-CN" sz="2400" b="0" i="1" smtClean="0">
                                        <a:solidFill>
                                          <a:schemeClr val="tx1"/>
                                        </a:solidFill>
                                        <a:latin typeface="Cambria Math" panose="02040503050406030204" pitchFamily="18" charset="0"/>
                                      </a:rPr>
                                    </m:ctrlPr>
                                  </m:dPr>
                                  <m:e>
                                    <m:r>
                                      <a:rPr lang="en-US" altLang="zh-CN" sz="2400" b="0" i="1" smtClean="0">
                                        <a:solidFill>
                                          <a:schemeClr val="tx1"/>
                                        </a:solidFill>
                                        <a:latin typeface="Cambria Math" panose="02040503050406030204" pitchFamily="18" charset="0"/>
                                      </a:rPr>
                                      <m:t>𝐿</m:t>
                                    </m:r>
                                  </m:e>
                                </m:d>
                                <m:sSup>
                                  <m:sSupPr>
                                    <m:ctrlPr>
                                      <a:rPr lang="en-US" altLang="zh-CN" sz="2400" b="0" i="1" smtClean="0">
                                        <a:solidFill>
                                          <a:schemeClr val="tx1"/>
                                        </a:solidFill>
                                        <a:latin typeface="Cambria Math" panose="02040503050406030204" pitchFamily="18" charset="0"/>
                                      </a:rPr>
                                    </m:ctrlPr>
                                  </m:sSupPr>
                                  <m:e>
                                    <m:r>
                                      <a:rPr lang="en-US" altLang="zh-CN" sz="2400" b="1" i="1" smtClean="0">
                                        <a:latin typeface="Cambria Math" panose="02040503050406030204" pitchFamily="18" charset="0"/>
                                      </a:rPr>
                                      <m:t>𝑹</m:t>
                                    </m:r>
                                  </m:e>
                                  <m:sup>
                                    <m:r>
                                      <a:rPr lang="en-US" altLang="zh-CN" sz="2400" b="0" i="1" smtClean="0">
                                        <a:latin typeface="Cambria Math" panose="02040503050406030204" pitchFamily="18" charset="0"/>
                                      </a:rPr>
                                      <m:t>−1</m:t>
                                    </m:r>
                                  </m:sup>
                                </m:sSup>
                              </m:oMath>
                            </m:oMathPara>
                          </a14:m>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7211633"/>
                      </a:ext>
                    </a:extLst>
                  </a:tr>
                </a:tbl>
              </a:graphicData>
            </a:graphic>
          </p:graphicFrame>
        </mc:Choice>
        <mc:Fallback xmlns="">
          <p:graphicFrame>
            <p:nvGraphicFramePr>
              <p:cNvPr id="6" name="表格 6">
                <a:extLst>
                  <a:ext uri="{FF2B5EF4-FFF2-40B4-BE49-F238E27FC236}">
                    <a16:creationId xmlns:a16="http://schemas.microsoft.com/office/drawing/2014/main" id="{C2C4F634-4206-D62D-9830-F62F4D9C94CB}"/>
                  </a:ext>
                </a:extLst>
              </p:cNvPr>
              <p:cNvGraphicFramePr>
                <a:graphicFrameLocks noGrp="1"/>
              </p:cNvGraphicFramePr>
              <p:nvPr>
                <p:ph idx="1"/>
                <p:extLst>
                  <p:ext uri="{D42A27DB-BD31-4B8C-83A1-F6EECF244321}">
                    <p14:modId xmlns:p14="http://schemas.microsoft.com/office/powerpoint/2010/main" val="1119021680"/>
                  </p:ext>
                </p:extLst>
              </p:nvPr>
            </p:nvGraphicFramePr>
            <p:xfrm>
              <a:off x="1097280" y="1146603"/>
              <a:ext cx="10058400" cy="5154143"/>
            </p:xfrm>
            <a:graphic>
              <a:graphicData uri="http://schemas.openxmlformats.org/drawingml/2006/table">
                <a:tbl>
                  <a:tblPr firstRow="1" bandRow="1">
                    <a:tableStyleId>{21E4AEA4-8DFA-4A89-87EB-49C32662AFE0}</a:tableStyleId>
                  </a:tblPr>
                  <a:tblGrid>
                    <a:gridCol w="5029200">
                      <a:extLst>
                        <a:ext uri="{9D8B030D-6E8A-4147-A177-3AD203B41FA5}">
                          <a16:colId xmlns:a16="http://schemas.microsoft.com/office/drawing/2014/main" val="3784623025"/>
                        </a:ext>
                      </a:extLst>
                    </a:gridCol>
                    <a:gridCol w="5029200">
                      <a:extLst>
                        <a:ext uri="{9D8B030D-6E8A-4147-A177-3AD203B41FA5}">
                          <a16:colId xmlns:a16="http://schemas.microsoft.com/office/drawing/2014/main" val="1268493477"/>
                        </a:ext>
                      </a:extLst>
                    </a:gridCol>
                  </a:tblGrid>
                  <a:tr h="3863971">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242" t="-1735" r="-100364" b="-33754"/>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00242" t="-1735" r="-364" b="-33754"/>
                          </a:stretch>
                        </a:blipFill>
                      </a:tcPr>
                    </a:tc>
                    <a:extLst>
                      <a:ext uri="{0D108BD9-81ED-4DB2-BD59-A6C34878D82A}">
                        <a16:rowId xmlns:a16="http://schemas.microsoft.com/office/drawing/2014/main" val="3764983926"/>
                      </a:ext>
                    </a:extLst>
                  </a:tr>
                  <a:tr h="1290172">
                    <a:tc gridSpan="2">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21" t="-304245" r="-182" b="-943"/>
                          </a:stretch>
                        </a:blipFill>
                      </a:tcPr>
                    </a:tc>
                    <a:tc hMerge="1">
                      <a:txBody>
                        <a:bodyPr/>
                        <a:lstStyle/>
                        <a:p>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7211633"/>
                      </a:ext>
                    </a:extLst>
                  </a:tr>
                </a:tbl>
              </a:graphicData>
            </a:graphic>
          </p:graphicFrame>
        </mc:Fallback>
      </mc:AlternateContent>
      <p:sp>
        <p:nvSpPr>
          <p:cNvPr id="4" name="日期占位符 3">
            <a:extLst>
              <a:ext uri="{FF2B5EF4-FFF2-40B4-BE49-F238E27FC236}">
                <a16:creationId xmlns:a16="http://schemas.microsoft.com/office/drawing/2014/main" id="{A93DCA81-C006-1738-3B3F-FE28F6AAC287}"/>
              </a:ext>
            </a:extLst>
          </p:cNvPr>
          <p:cNvSpPr>
            <a:spLocks noGrp="1"/>
          </p:cNvSpPr>
          <p:nvPr>
            <p:ph type="dt" sz="half" idx="10"/>
          </p:nvPr>
        </p:nvSpPr>
        <p:spPr/>
        <p:txBody>
          <a:bodyPr/>
          <a:lstStyle/>
          <a:p>
            <a:r>
              <a:rPr lang="en-US" altLang="zh-CN"/>
              <a:t>2023/1/30</a:t>
            </a:r>
            <a:endParaRPr lang="en-US" dirty="0"/>
          </a:p>
        </p:txBody>
      </p:sp>
      <p:sp>
        <p:nvSpPr>
          <p:cNvPr id="5" name="灯片编号占位符 4">
            <a:extLst>
              <a:ext uri="{FF2B5EF4-FFF2-40B4-BE49-F238E27FC236}">
                <a16:creationId xmlns:a16="http://schemas.microsoft.com/office/drawing/2014/main" id="{3B6F3A2F-2578-2537-E705-B305B03E44BF}"/>
              </a:ext>
            </a:extLst>
          </p:cNvPr>
          <p:cNvSpPr>
            <a:spLocks noGrp="1"/>
          </p:cNvSpPr>
          <p:nvPr>
            <p:ph type="sldNum" sz="quarter" idx="12"/>
          </p:nvPr>
        </p:nvSpPr>
        <p:spPr/>
        <p:txBody>
          <a:bodyPr/>
          <a:lstStyle/>
          <a:p>
            <a:fld id="{03C3F5E1-8BEB-46F8-B0C6-3051342B5E98}" type="slidenum">
              <a:rPr lang="en-US" smtClean="0"/>
              <a:pPr/>
              <a:t>8</a:t>
            </a:fld>
            <a:endParaRPr lang="en-US" dirty="0"/>
          </a:p>
        </p:txBody>
      </p:sp>
    </p:spTree>
    <p:extLst>
      <p:ext uri="{BB962C8B-B14F-4D97-AF65-F5344CB8AC3E}">
        <p14:creationId xmlns:p14="http://schemas.microsoft.com/office/powerpoint/2010/main" val="1954184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9BB858-B064-CB94-7D7E-C58F2936B0A2}"/>
              </a:ext>
            </a:extLst>
          </p:cNvPr>
          <p:cNvSpPr>
            <a:spLocks noGrp="1"/>
          </p:cNvSpPr>
          <p:nvPr>
            <p:ph type="title"/>
          </p:nvPr>
        </p:nvSpPr>
        <p:spPr/>
        <p:txBody>
          <a:bodyPr>
            <a:normAutofit/>
          </a:bodyPr>
          <a:lstStyle/>
          <a:p>
            <a:r>
              <a:rPr lang="zh-CN" altLang="en-US" dirty="0"/>
              <a:t>宏观实证的两种识别思路</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8E258F5-61B6-1B35-63D0-70D16A09A8EE}"/>
                  </a:ext>
                </a:extLst>
              </p:cNvPr>
              <p:cNvSpPr>
                <a:spLocks noGrp="1"/>
              </p:cNvSpPr>
              <p:nvPr>
                <p:ph idx="1"/>
              </p:nvPr>
            </p:nvSpPr>
            <p:spPr/>
            <p:txBody>
              <a:bodyPr>
                <a:normAutofit fontScale="77500" lnSpcReduction="20000"/>
              </a:bodyPr>
              <a:lstStyle/>
              <a:p>
                <a:r>
                  <a:rPr lang="zh-CN" altLang="en-US" dirty="0"/>
                  <a:t>识别 </a:t>
                </a:r>
                <a14:m>
                  <m:oMath xmlns:m="http://schemas.openxmlformats.org/officeDocument/2006/math">
                    <m:r>
                      <a:rPr lang="en-US" altLang="zh-CN" b="1" i="1" smtClean="0">
                        <a:latin typeface="Cambria Math" panose="02040503050406030204" pitchFamily="18" charset="0"/>
                      </a:rPr>
                      <m:t>𝑹</m:t>
                    </m:r>
                    <m:r>
                      <a:rPr lang="zh-CN" altLang="en-US" i="1">
                        <a:latin typeface="Cambria Math" panose="02040503050406030204" pitchFamily="18" charset="0"/>
                      </a:rPr>
                      <m:t>：</m:t>
                    </m:r>
                  </m:oMath>
                </a14:m>
                <a:r>
                  <a:rPr lang="zh-CN" altLang="en-US" dirty="0"/>
                  <a:t>我们可以观测到 </a:t>
                </a:r>
                <a14:m>
                  <m:oMath xmlns:m="http://schemas.openxmlformats.org/officeDocument/2006/math">
                    <m:r>
                      <a:rPr lang="en-US" altLang="zh-CN" b="1" i="1" smtClean="0">
                        <a:latin typeface="Cambria Math" panose="02040503050406030204" pitchFamily="18" charset="0"/>
                      </a:rPr>
                      <m:t>𝑨</m:t>
                    </m:r>
                    <m:r>
                      <a:rPr lang="en-US" altLang="zh-CN" b="0" i="1" smtClean="0">
                        <a:latin typeface="Cambria Math" panose="02040503050406030204" pitchFamily="18" charset="0"/>
                      </a:rPr>
                      <m:t>(</m:t>
                    </m:r>
                    <m:r>
                      <a:rPr lang="en-US" altLang="zh-CN" b="0" i="1" smtClean="0">
                        <a:latin typeface="Cambria Math" panose="02040503050406030204" pitchFamily="18" charset="0"/>
                      </a:rPr>
                      <m:t>𝐿</m:t>
                    </m:r>
                    <m:r>
                      <a:rPr lang="en-US" altLang="zh-CN" b="0" i="1" smtClean="0">
                        <a:latin typeface="Cambria Math" panose="02040503050406030204" pitchFamily="18" charset="0"/>
                      </a:rPr>
                      <m:t>)</m:t>
                    </m:r>
                    <m:r>
                      <a:rPr lang="zh-CN" altLang="en-US" i="1">
                        <a:latin typeface="Cambria Math" panose="02040503050406030204" pitchFamily="18" charset="0"/>
                      </a:rPr>
                      <m:t>，</m:t>
                    </m:r>
                  </m:oMath>
                </a14:m>
                <a:r>
                  <a:rPr lang="zh-CN" altLang="en-US" dirty="0"/>
                  <a:t>如果我们正确识别 </a:t>
                </a:r>
                <a14:m>
                  <m:oMath xmlns:m="http://schemas.openxmlformats.org/officeDocument/2006/math">
                    <m:r>
                      <a:rPr lang="en-US" altLang="zh-CN" b="1" i="1" smtClean="0">
                        <a:latin typeface="Cambria Math" panose="02040503050406030204" pitchFamily="18" charset="0"/>
                      </a:rPr>
                      <m:t>𝑹</m:t>
                    </m:r>
                  </m:oMath>
                </a14:m>
                <a:r>
                  <a:rPr lang="zh-CN" altLang="en-US" dirty="0"/>
                  <a:t>，那么我们可以通过 </a:t>
                </a:r>
                <a14:m>
                  <m:oMath xmlns:m="http://schemas.openxmlformats.org/officeDocument/2006/math">
                    <m:r>
                      <a:rPr lang="en-US" altLang="zh-CN" b="1" i="1" smtClean="0">
                        <a:latin typeface="Cambria Math" panose="02040503050406030204" pitchFamily="18" charset="0"/>
                      </a:rPr>
                      <m:t>𝑩</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𝐿</m:t>
                        </m:r>
                      </m:e>
                    </m:d>
                    <m:r>
                      <a:rPr lang="en-US" altLang="zh-CN" b="0" i="1" smtClean="0">
                        <a:latin typeface="Cambria Math" panose="02040503050406030204" pitchFamily="18" charset="0"/>
                      </a:rPr>
                      <m:t>=</m:t>
                    </m:r>
                    <m:r>
                      <a:rPr lang="en-US" altLang="zh-CN" b="1" i="1" smtClean="0">
                        <a:latin typeface="Cambria Math" panose="02040503050406030204" pitchFamily="18" charset="0"/>
                      </a:rPr>
                      <m:t>𝑹𝑨</m:t>
                    </m:r>
                    <m:r>
                      <a:rPr lang="en-US" altLang="zh-CN" b="0" i="1" smtClean="0">
                        <a:latin typeface="Cambria Math" panose="02040503050406030204" pitchFamily="18" charset="0"/>
                      </a:rPr>
                      <m:t>(</m:t>
                    </m:r>
                    <m:r>
                      <a:rPr lang="en-US" altLang="zh-CN" b="0" i="1" smtClean="0">
                        <a:latin typeface="Cambria Math" panose="02040503050406030204" pitchFamily="18" charset="0"/>
                      </a:rPr>
                      <m:t>𝐿</m:t>
                    </m:r>
                    <m:r>
                      <a:rPr lang="en-US" altLang="zh-CN" b="0" i="1" smtClean="0">
                        <a:latin typeface="Cambria Math" panose="02040503050406030204" pitchFamily="18" charset="0"/>
                      </a:rPr>
                      <m:t>)</m:t>
                    </m:r>
                  </m:oMath>
                </a14:m>
                <a:r>
                  <a:rPr lang="zh-CN" altLang="en-US" dirty="0"/>
                  <a:t> 得到 </a:t>
                </a:r>
                <a:r>
                  <a:rPr lang="en-US" altLang="zh-CN" dirty="0"/>
                  <a:t>SVAR </a:t>
                </a:r>
                <a:r>
                  <a:rPr lang="zh-CN" altLang="en-US" dirty="0"/>
                  <a:t>的参数。</a:t>
                </a:r>
                <a:endParaRPr lang="en-US" altLang="zh-CN" dirty="0"/>
              </a:p>
              <a:p>
                <a:r>
                  <a:rPr lang="zh-CN" altLang="en-US" dirty="0"/>
                  <a:t>识别冲击：如果可以得到一个冲击，可以直接估计宏观变量对于这个冲击的 </a:t>
                </a:r>
                <a:r>
                  <a:rPr lang="en-US" altLang="zh-CN" dirty="0"/>
                  <a:t>IRF</a:t>
                </a:r>
                <a:r>
                  <a:rPr lang="zh-CN" altLang="en-US" dirty="0"/>
                  <a:t>。</a:t>
                </a:r>
                <a:endParaRPr lang="en-US" altLang="zh-CN" dirty="0"/>
              </a:p>
              <a:p>
                <a:pPr lvl="1"/>
                <a:r>
                  <a:rPr lang="zh-CN" altLang="en-US" dirty="0"/>
                  <a:t>将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𝑌</m:t>
                        </m:r>
                      </m:e>
                      <m:sub>
                        <m:r>
                          <a:rPr lang="en-US" altLang="zh-CN" b="0" i="1" smtClean="0">
                            <a:latin typeface="Cambria Math" panose="02040503050406030204" pitchFamily="18" charset="0"/>
                          </a:rPr>
                          <m:t>𝑡</m:t>
                        </m:r>
                      </m:sub>
                    </m:sSub>
                  </m:oMath>
                </a14:m>
                <a:r>
                  <a:rPr lang="zh-CN" altLang="en-US" dirty="0"/>
                  <a:t> 划分为政策变量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𝑡</m:t>
                        </m:r>
                      </m:sub>
                    </m:sSub>
                  </m:oMath>
                </a14:m>
                <a:r>
                  <a:rPr lang="en-US" altLang="zh-CN" dirty="0"/>
                  <a:t> </a:t>
                </a:r>
                <a:r>
                  <a:rPr lang="zh-CN" altLang="en-US" dirty="0"/>
                  <a:t>与其他变量：</a:t>
                </a:r>
                <a:endParaRPr lang="en-US" altLang="zh-CN" dirty="0"/>
              </a:p>
              <a:p>
                <a:pPr marL="45720" indent="0">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𝒀</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f>
                            <m:fPr>
                              <m:type m:val="noBa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𝑿</m:t>
                                  </m:r>
                                </m:e>
                                <m:sub>
                                  <m:r>
                                    <a:rPr lang="en-US" altLang="zh-CN" b="0" i="1" smtClean="0">
                                      <a:latin typeface="Cambria Math" panose="02040503050406030204" pitchFamily="18" charset="0"/>
                                    </a:rPr>
                                    <m:t>𝑡</m:t>
                                  </m:r>
                                </m:sub>
                              </m:sSub>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𝑡</m:t>
                                  </m:r>
                                </m:sub>
                              </m:sSub>
                            </m:den>
                          </m:f>
                        </m:e>
                      </m:d>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𝒖</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d>
                        <m:dPr>
                          <m:ctrlPr>
                            <a:rPr lang="en-US" altLang="zh-CN" i="1">
                              <a:latin typeface="Cambria Math" panose="02040503050406030204" pitchFamily="18" charset="0"/>
                            </a:rPr>
                          </m:ctrlPr>
                        </m:dPr>
                        <m:e>
                          <m:f>
                            <m:fPr>
                              <m:type m:val="noBar"/>
                              <m:ctrlPr>
                                <a:rPr lang="en-US" altLang="zh-CN" i="1">
                                  <a:latin typeface="Cambria Math" panose="02040503050406030204" pitchFamily="18" charset="0"/>
                                </a:rPr>
                              </m:ctrlPr>
                            </m:fPr>
                            <m:num>
                              <m:sSubSup>
                                <m:sSubSupPr>
                                  <m:ctrlPr>
                                    <a:rPr lang="en-US" altLang="zh-CN" b="0" i="1" smtClean="0">
                                      <a:latin typeface="Cambria Math" panose="02040503050406030204" pitchFamily="18" charset="0"/>
                                    </a:rPr>
                                  </m:ctrlPr>
                                </m:sSubSupPr>
                                <m:e>
                                  <m:r>
                                    <a:rPr lang="en-US" altLang="zh-CN" b="1" i="1" smtClean="0">
                                      <a:latin typeface="Cambria Math" panose="02040503050406030204" pitchFamily="18" charset="0"/>
                                    </a:rPr>
                                    <m:t>𝒖</m:t>
                                  </m:r>
                                </m:e>
                                <m:sub>
                                  <m:r>
                                    <a:rPr lang="en-US" altLang="zh-CN" i="1">
                                      <a:latin typeface="Cambria Math" panose="02040503050406030204" pitchFamily="18" charset="0"/>
                                    </a:rPr>
                                    <m:t>𝑡</m:t>
                                  </m:r>
                                </m:sub>
                                <m:sup>
                                  <m:r>
                                    <a:rPr lang="en-US" altLang="zh-CN" b="0" i="1" smtClean="0">
                                      <a:latin typeface="Cambria Math" panose="02040503050406030204" pitchFamily="18" charset="0"/>
                                    </a:rPr>
                                    <m:t>𝑋</m:t>
                                  </m:r>
                                </m:sup>
                              </m:sSubSup>
                            </m:num>
                            <m:den>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𝑢</m:t>
                                  </m:r>
                                </m:e>
                                <m:sub>
                                  <m:r>
                                    <a:rPr lang="en-US" altLang="zh-CN" i="1">
                                      <a:latin typeface="Cambria Math" panose="02040503050406030204" pitchFamily="18" charset="0"/>
                                    </a:rPr>
                                    <m:t>𝑡</m:t>
                                  </m:r>
                                </m:sub>
                                <m:sup>
                                  <m:r>
                                    <a:rPr lang="en-US" altLang="zh-CN" b="0" i="1" smtClean="0">
                                      <a:latin typeface="Cambria Math" panose="02040503050406030204" pitchFamily="18" charset="0"/>
                                    </a:rPr>
                                    <m:t>𝑟</m:t>
                                  </m:r>
                                </m:sup>
                              </m:sSubSup>
                            </m:den>
                          </m:f>
                        </m:e>
                      </m:d>
                      <m:r>
                        <a:rPr lang="en-US" altLang="zh-CN" b="0" i="1" smtClean="0">
                          <a:latin typeface="Cambria Math" panose="02040503050406030204" pitchFamily="18" charset="0"/>
                        </a:rPr>
                        <m:t>, </m:t>
                      </m:r>
                      <m:sSub>
                        <m:sSubPr>
                          <m:ctrlPr>
                            <a:rPr lang="en-US" altLang="zh-CN" i="1">
                              <a:latin typeface="Cambria Math" panose="02040503050406030204" pitchFamily="18" charset="0"/>
                            </a:rPr>
                          </m:ctrlPr>
                        </m:sSubPr>
                        <m:e>
                          <m:r>
                            <a:rPr lang="en-US" altLang="zh-CN" b="1" i="1" smtClean="0">
                              <a:latin typeface="Cambria Math" panose="02040503050406030204" pitchFamily="18" charset="0"/>
                            </a:rPr>
                            <m:t>𝜺</m:t>
                          </m:r>
                        </m:e>
                        <m:sub>
                          <m:r>
                            <a:rPr lang="en-US" altLang="zh-CN" i="1">
                              <a:latin typeface="Cambria Math" panose="02040503050406030204" pitchFamily="18" charset="0"/>
                            </a:rPr>
                            <m:t>𝑡</m:t>
                          </m:r>
                        </m:sub>
                      </m:sSub>
                      <m:r>
                        <a:rPr lang="en-US" altLang="zh-CN" i="1">
                          <a:latin typeface="Cambria Math" panose="02040503050406030204" pitchFamily="18" charset="0"/>
                        </a:rPr>
                        <m:t>=</m:t>
                      </m:r>
                      <m:d>
                        <m:dPr>
                          <m:ctrlPr>
                            <a:rPr lang="en-US" altLang="zh-CN" i="1">
                              <a:latin typeface="Cambria Math" panose="02040503050406030204" pitchFamily="18" charset="0"/>
                            </a:rPr>
                          </m:ctrlPr>
                        </m:dPr>
                        <m:e>
                          <m:f>
                            <m:fPr>
                              <m:type m:val="noBar"/>
                              <m:ctrlPr>
                                <a:rPr lang="en-US" altLang="zh-CN" i="1">
                                  <a:latin typeface="Cambria Math" panose="02040503050406030204" pitchFamily="18" charset="0"/>
                                </a:rPr>
                              </m:ctrlPr>
                            </m:fPr>
                            <m:num>
                              <m:sSubSup>
                                <m:sSubSupPr>
                                  <m:ctrlPr>
                                    <a:rPr lang="en-US" altLang="zh-CN" i="1">
                                      <a:latin typeface="Cambria Math" panose="02040503050406030204" pitchFamily="18" charset="0"/>
                                    </a:rPr>
                                  </m:ctrlPr>
                                </m:sSubSupPr>
                                <m:e>
                                  <m:r>
                                    <a:rPr lang="en-US" altLang="zh-CN" b="1" i="1">
                                      <a:latin typeface="Cambria Math" panose="02040503050406030204" pitchFamily="18" charset="0"/>
                                    </a:rPr>
                                    <m:t>𝜺</m:t>
                                  </m:r>
                                </m:e>
                                <m:sub>
                                  <m:r>
                                    <a:rPr lang="en-US" altLang="zh-CN" i="1">
                                      <a:latin typeface="Cambria Math" panose="02040503050406030204" pitchFamily="18" charset="0"/>
                                    </a:rPr>
                                    <m:t>𝑡</m:t>
                                  </m:r>
                                </m:sub>
                                <m:sup>
                                  <m:r>
                                    <a:rPr lang="en-US" altLang="zh-CN" i="1">
                                      <a:latin typeface="Cambria Math" panose="02040503050406030204" pitchFamily="18" charset="0"/>
                                    </a:rPr>
                                    <m:t>𝑋</m:t>
                                  </m:r>
                                </m:sup>
                              </m:sSubSup>
                            </m:num>
                            <m:den>
                              <m:sSubSup>
                                <m:sSubSupPr>
                                  <m:ctrlPr>
                                    <a:rPr lang="en-US" altLang="zh-CN" i="1">
                                      <a:latin typeface="Cambria Math" panose="02040503050406030204" pitchFamily="18" charset="0"/>
                                    </a:rPr>
                                  </m:ctrlPr>
                                </m:sSubSupPr>
                                <m:e>
                                  <m:r>
                                    <a:rPr lang="en-US" altLang="zh-CN" b="0" i="1">
                                      <a:latin typeface="Cambria Math" panose="02040503050406030204" pitchFamily="18" charset="0"/>
                                    </a:rPr>
                                    <m:t>𝜀</m:t>
                                  </m:r>
                                </m:e>
                                <m:sub>
                                  <m:r>
                                    <a:rPr lang="en-US" altLang="zh-CN" i="1">
                                      <a:latin typeface="Cambria Math" panose="02040503050406030204" pitchFamily="18" charset="0"/>
                                    </a:rPr>
                                    <m:t>𝑡</m:t>
                                  </m:r>
                                </m:sub>
                                <m:sup>
                                  <m:r>
                                    <a:rPr lang="en-US" altLang="zh-CN" i="1">
                                      <a:latin typeface="Cambria Math" panose="02040503050406030204" pitchFamily="18" charset="0"/>
                                    </a:rPr>
                                    <m:t>𝑟</m:t>
                                  </m:r>
                                </m:sup>
                              </m:sSubSup>
                            </m:den>
                          </m:f>
                        </m:e>
                      </m:d>
                    </m:oMath>
                  </m:oMathPara>
                </a14:m>
                <a:endParaRPr lang="en-US" altLang="zh-CN" dirty="0"/>
              </a:p>
              <a:p>
                <a:pPr marL="45720" indent="0">
                  <a:buNone/>
                </a:pPr>
                <a:r>
                  <a:rPr lang="en-US" altLang="zh-CN" dirty="0"/>
                  <a:t>MA</a:t>
                </a:r>
                <a:r>
                  <a:rPr lang="zh-CN" altLang="en-US" dirty="0"/>
                  <a:t>表示：</a:t>
                </a:r>
                <a:endParaRPr lang="en-US" altLang="zh-CN" dirty="0"/>
              </a:p>
              <a:p>
                <a:pPr marL="45720" indent="0">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𝒀</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m>
                            <m:mPr>
                              <m:mcs>
                                <m:mc>
                                  <m:mcPr>
                                    <m:count m:val="2"/>
                                    <m:mcJc m:val="center"/>
                                  </m:mcPr>
                                </m:mc>
                              </m:mcs>
                              <m:ctrlPr>
                                <a:rPr lang="en-US" altLang="zh-CN" b="0" i="1" smtClean="0">
                                  <a:latin typeface="Cambria Math" panose="02040503050406030204" pitchFamily="18" charset="0"/>
                                </a:rPr>
                              </m:ctrlPr>
                            </m:mPr>
                            <m:mr>
                              <m:e>
                                <m:sSub>
                                  <m:sSubPr>
                                    <m:ctrlPr>
                                      <a:rPr lang="en-US" altLang="zh-CN" b="0" i="1" smtClean="0">
                                        <a:latin typeface="Cambria Math" panose="02040503050406030204" pitchFamily="18" charset="0"/>
                                      </a:rPr>
                                    </m:ctrlPr>
                                  </m:sSubPr>
                                  <m:e>
                                    <m:r>
                                      <m:rPr>
                                        <m:brk m:alnAt="7"/>
                                      </m:rPr>
                                      <a:rPr lang="en-US" altLang="zh-CN" b="1" i="1" smtClean="0">
                                        <a:latin typeface="Cambria Math" panose="02040503050406030204" pitchFamily="18" charset="0"/>
                                      </a:rPr>
                                      <m:t>𝑫</m:t>
                                    </m:r>
                                  </m:e>
                                  <m:sub>
                                    <m:r>
                                      <m:rPr>
                                        <m:brk m:alnAt="7"/>
                                      </m:rPr>
                                      <a:rPr lang="en-US" altLang="zh-CN" b="0" i="1" smtClean="0">
                                        <a:latin typeface="Cambria Math" panose="02040503050406030204" pitchFamily="18" charset="0"/>
                                      </a:rPr>
                                      <m:t>𝑌</m:t>
                                    </m:r>
                                    <m:r>
                                      <a:rPr lang="en-US" altLang="zh-CN" b="0" i="1" smtClean="0">
                                        <a:latin typeface="Cambria Math" panose="02040503050406030204" pitchFamily="18" charset="0"/>
                                      </a:rPr>
                                      <m:t>𝑋</m:t>
                                    </m:r>
                                  </m:sub>
                                </m:sSub>
                                <m:r>
                                  <m:rPr>
                                    <m:brk m:alnAt="7"/>
                                  </m:rPr>
                                  <a:rPr lang="en-US" altLang="zh-CN" b="0" i="1" smtClean="0">
                                    <a:latin typeface="Cambria Math" panose="02040503050406030204" pitchFamily="18" charset="0"/>
                                  </a:rPr>
                                  <m:t>(</m:t>
                                </m:r>
                                <m:r>
                                  <a:rPr lang="en-US" altLang="zh-CN" b="0" i="1" smtClean="0">
                                    <a:latin typeface="Cambria Math" panose="02040503050406030204" pitchFamily="18" charset="0"/>
                                  </a:rPr>
                                  <m:t>𝐿</m:t>
                                </m:r>
                                <m:r>
                                  <a:rPr lang="en-US" altLang="zh-CN" b="0" i="1" smtClean="0">
                                    <a:latin typeface="Cambria Math" panose="02040503050406030204" pitchFamily="18" charset="0"/>
                                  </a:rPr>
                                  <m:t>)</m:t>
                                </m:r>
                              </m:e>
                              <m:e>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𝑫</m:t>
                                    </m:r>
                                  </m:e>
                                  <m:sub>
                                    <m:r>
                                      <a:rPr lang="en-US" altLang="zh-CN" b="0" i="1" smtClean="0">
                                        <a:latin typeface="Cambria Math" panose="02040503050406030204" pitchFamily="18" charset="0"/>
                                      </a:rPr>
                                      <m:t>𝑌𝑟</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𝐿</m:t>
                                </m:r>
                                <m:r>
                                  <a:rPr lang="en-US" altLang="zh-CN" b="0" i="1" smtClean="0">
                                    <a:latin typeface="Cambria Math" panose="02040503050406030204" pitchFamily="18" charset="0"/>
                                  </a:rPr>
                                  <m:t>)</m:t>
                                </m:r>
                              </m:e>
                            </m:mr>
                          </m:m>
                        </m:e>
                      </m:d>
                      <m:d>
                        <m:dPr>
                          <m:begChr m:val="["/>
                          <m:endChr m:val="]"/>
                          <m:ctrlPr>
                            <a:rPr lang="en-US" altLang="zh-CN" i="1">
                              <a:latin typeface="Cambria Math" panose="02040503050406030204" pitchFamily="18" charset="0"/>
                            </a:rPr>
                          </m:ctrlPr>
                        </m:dPr>
                        <m:e>
                          <m:m>
                            <m:mPr>
                              <m:mcs>
                                <m:mc>
                                  <m:mcPr>
                                    <m:count m:val="1"/>
                                    <m:mcJc m:val="center"/>
                                  </m:mcPr>
                                </m:mc>
                              </m:mcs>
                              <m:ctrlPr>
                                <a:rPr lang="en-US" altLang="zh-CN" i="1">
                                  <a:latin typeface="Cambria Math" panose="02040503050406030204" pitchFamily="18" charset="0"/>
                                </a:rPr>
                              </m:ctrlPr>
                            </m:mPr>
                            <m:mr>
                              <m:e>
                                <m:sSubSup>
                                  <m:sSubSupPr>
                                    <m:ctrlPr>
                                      <a:rPr lang="en-US" altLang="zh-CN" i="1">
                                        <a:latin typeface="Cambria Math" panose="02040503050406030204" pitchFamily="18" charset="0"/>
                                      </a:rPr>
                                    </m:ctrlPr>
                                  </m:sSubSupPr>
                                  <m:e>
                                    <m:r>
                                      <a:rPr lang="en-US" altLang="zh-CN" b="1" i="1">
                                        <a:latin typeface="Cambria Math" panose="02040503050406030204" pitchFamily="18" charset="0"/>
                                      </a:rPr>
                                      <m:t>𝜺</m:t>
                                    </m:r>
                                  </m:e>
                                  <m:sub>
                                    <m:r>
                                      <a:rPr lang="en-US" altLang="zh-CN" i="1">
                                        <a:latin typeface="Cambria Math" panose="02040503050406030204" pitchFamily="18" charset="0"/>
                                      </a:rPr>
                                      <m:t>𝑡</m:t>
                                    </m:r>
                                  </m:sub>
                                  <m:sup>
                                    <m:r>
                                      <a:rPr lang="en-US" altLang="zh-CN" i="1">
                                        <a:latin typeface="Cambria Math" panose="02040503050406030204" pitchFamily="18" charset="0"/>
                                      </a:rPr>
                                      <m:t>𝑋</m:t>
                                    </m:r>
                                  </m:sup>
                                </m:sSubSup>
                              </m:e>
                            </m:mr>
                            <m:m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𝜀</m:t>
                                    </m:r>
                                  </m:e>
                                  <m:sub>
                                    <m:r>
                                      <a:rPr lang="en-US" altLang="zh-CN" i="1">
                                        <a:latin typeface="Cambria Math" panose="02040503050406030204" pitchFamily="18" charset="0"/>
                                      </a:rPr>
                                      <m:t>𝑡</m:t>
                                    </m:r>
                                  </m:sub>
                                  <m:sup>
                                    <m:r>
                                      <a:rPr lang="en-US" altLang="zh-CN" i="1">
                                        <a:latin typeface="Cambria Math" panose="02040503050406030204" pitchFamily="18" charset="0"/>
                                      </a:rPr>
                                      <m:t>𝑟</m:t>
                                    </m:r>
                                  </m:sup>
                                </m:sSubSup>
                              </m:e>
                            </m:mr>
                          </m:m>
                        </m:e>
                      </m:d>
                      <m:r>
                        <a:rPr lang="en-US" altLang="zh-CN" b="0" i="0"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b="1" i="1">
                              <a:latin typeface="Cambria Math" panose="02040503050406030204" pitchFamily="18" charset="0"/>
                            </a:rPr>
                            <m:t>𝑫</m:t>
                          </m:r>
                        </m:e>
                        <m:sub>
                          <m:r>
                            <a:rPr lang="en-US" altLang="zh-CN" i="1">
                              <a:latin typeface="Cambria Math" panose="02040503050406030204" pitchFamily="18" charset="0"/>
                            </a:rPr>
                            <m:t>𝑌𝑟</m:t>
                          </m:r>
                        </m:sub>
                      </m:sSub>
                      <m:d>
                        <m:dPr>
                          <m:ctrlPr>
                            <a:rPr lang="en-US" altLang="zh-CN" i="1">
                              <a:latin typeface="Cambria Math" panose="02040503050406030204" pitchFamily="18" charset="0"/>
                            </a:rPr>
                          </m:ctrlPr>
                        </m:dPr>
                        <m:e>
                          <m:r>
                            <m:rPr>
                              <m:sty m:val="p"/>
                            </m:rPr>
                            <a:rPr lang="en-US" altLang="zh-CN" b="0" i="0" smtClean="0">
                              <a:latin typeface="Cambria Math" panose="02040503050406030204" pitchFamily="18" charset="0"/>
                            </a:rPr>
                            <m:t>L</m:t>
                          </m:r>
                        </m:e>
                      </m:d>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𝜀</m:t>
                          </m:r>
                        </m:e>
                        <m:sub>
                          <m:r>
                            <a:rPr lang="en-US" altLang="zh-CN" i="1">
                              <a:latin typeface="Cambria Math" panose="02040503050406030204" pitchFamily="18" charset="0"/>
                            </a:rPr>
                            <m:t>𝑡</m:t>
                          </m:r>
                        </m:sub>
                        <m:sup>
                          <m:r>
                            <a:rPr lang="en-US" altLang="zh-CN" i="1">
                              <a:latin typeface="Cambria Math" panose="02040503050406030204" pitchFamily="18" charset="0"/>
                            </a:rPr>
                            <m:t>𝑟</m:t>
                          </m:r>
                        </m:sup>
                      </m:sSubSup>
                      <m:r>
                        <a:rPr lang="en-US" altLang="zh-CN" b="0" i="0" smtClean="0">
                          <a:latin typeface="Cambria Math" panose="02040503050406030204" pitchFamily="18" charset="0"/>
                        </a:rPr>
                        <m:t>+</m:t>
                      </m:r>
                      <m:sSub>
                        <m:sSubPr>
                          <m:ctrlPr>
                            <a:rPr lang="en-US" altLang="zh-CN" i="1">
                              <a:latin typeface="Cambria Math" panose="02040503050406030204" pitchFamily="18" charset="0"/>
                            </a:rPr>
                          </m:ctrlPr>
                        </m:sSubPr>
                        <m:e>
                          <m:r>
                            <m:rPr>
                              <m:brk m:alnAt="7"/>
                            </m:rPr>
                            <a:rPr lang="en-US" altLang="zh-CN" b="1" i="1">
                              <a:latin typeface="Cambria Math" panose="02040503050406030204" pitchFamily="18" charset="0"/>
                            </a:rPr>
                            <m:t>𝑫</m:t>
                          </m:r>
                        </m:e>
                        <m:sub>
                          <m:r>
                            <m:rPr>
                              <m:brk m:alnAt="7"/>
                            </m:rPr>
                            <a:rPr lang="en-US" altLang="zh-CN" i="1">
                              <a:latin typeface="Cambria Math" panose="02040503050406030204" pitchFamily="18" charset="0"/>
                            </a:rPr>
                            <m:t>𝑌</m:t>
                          </m:r>
                          <m:r>
                            <a:rPr lang="en-US" altLang="zh-CN" i="1">
                              <a:latin typeface="Cambria Math" panose="02040503050406030204" pitchFamily="18" charset="0"/>
                            </a:rPr>
                            <m:t>𝑋</m:t>
                          </m:r>
                        </m:sub>
                      </m:sSub>
                      <m:r>
                        <m:rPr>
                          <m:brk m:alnAt="7"/>
                        </m:rPr>
                        <a:rPr lang="en-US" altLang="zh-CN" i="1">
                          <a:latin typeface="Cambria Math" panose="02040503050406030204" pitchFamily="18" charset="0"/>
                        </a:rPr>
                        <m:t>(</m:t>
                      </m:r>
                      <m:r>
                        <a:rPr lang="en-US" altLang="zh-CN" i="1">
                          <a:latin typeface="Cambria Math" panose="02040503050406030204" pitchFamily="18" charset="0"/>
                        </a:rPr>
                        <m:t>𝐿</m:t>
                      </m:r>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b="1" i="1">
                              <a:latin typeface="Cambria Math" panose="02040503050406030204" pitchFamily="18" charset="0"/>
                            </a:rPr>
                            <m:t>𝜺</m:t>
                          </m:r>
                        </m:e>
                        <m:sub>
                          <m:r>
                            <a:rPr lang="en-US" altLang="zh-CN" i="1">
                              <a:latin typeface="Cambria Math" panose="02040503050406030204" pitchFamily="18" charset="0"/>
                            </a:rPr>
                            <m:t>𝑡</m:t>
                          </m:r>
                        </m:sub>
                        <m:sup>
                          <m:r>
                            <a:rPr lang="en-US" altLang="zh-CN" i="1">
                              <a:latin typeface="Cambria Math" panose="02040503050406030204" pitchFamily="18" charset="0"/>
                            </a:rPr>
                            <m:t>𝑋</m:t>
                          </m:r>
                        </m:sup>
                      </m:sSubSup>
                    </m:oMath>
                  </m:oMathPara>
                </a14:m>
                <a:endParaRPr lang="en-US" altLang="zh-CN" i="1" dirty="0"/>
              </a:p>
              <a:p>
                <a:pPr marL="45720" indent="0">
                  <a:buNone/>
                </a:pPr>
                <a:r>
                  <a:rPr lang="zh-CN" altLang="en-US" dirty="0"/>
                  <a:t>由于</a:t>
                </a:r>
                <a14:m>
                  <m:oMath xmlns:m="http://schemas.openxmlformats.org/officeDocument/2006/math">
                    <m:r>
                      <a:rPr lang="en-US" altLang="zh-CN" b="0" i="1" smtClean="0">
                        <a:latin typeface="Cambria Math" panose="02040503050406030204" pitchFamily="18" charset="0"/>
                      </a:rPr>
                      <m:t>𝔼</m:t>
                    </m:r>
                    <m:d>
                      <m:dPr>
                        <m:begChr m:val="["/>
                        <m:endChr m:val="]"/>
                        <m:ctrlPr>
                          <a:rPr lang="en-US" altLang="zh-CN" b="0" i="1" smtClean="0">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𝜀</m:t>
                            </m:r>
                          </m:e>
                          <m:sub>
                            <m:r>
                              <a:rPr lang="en-US" altLang="zh-CN" i="1">
                                <a:latin typeface="Cambria Math" panose="02040503050406030204" pitchFamily="18" charset="0"/>
                              </a:rPr>
                              <m:t>𝑡</m:t>
                            </m:r>
                          </m:sub>
                          <m:sup>
                            <m:r>
                              <a:rPr lang="en-US" altLang="zh-CN" i="1">
                                <a:latin typeface="Cambria Math" panose="02040503050406030204" pitchFamily="18" charset="0"/>
                              </a:rPr>
                              <m:t>𝑟</m:t>
                            </m:r>
                          </m:sup>
                        </m:sSubSup>
                        <m:sSub>
                          <m:sSubPr>
                            <m:ctrlPr>
                              <a:rPr lang="en-US" altLang="zh-CN" i="1">
                                <a:latin typeface="Cambria Math" panose="02040503050406030204" pitchFamily="18" charset="0"/>
                              </a:rPr>
                            </m:ctrlPr>
                          </m:sSubPr>
                          <m:e>
                            <m:r>
                              <m:rPr>
                                <m:brk m:alnAt="7"/>
                              </m:rPr>
                              <a:rPr lang="en-US" altLang="zh-CN" b="1" i="1">
                                <a:latin typeface="Cambria Math" panose="02040503050406030204" pitchFamily="18" charset="0"/>
                              </a:rPr>
                              <m:t>𝑫</m:t>
                            </m:r>
                          </m:e>
                          <m:sub>
                            <m:r>
                              <m:rPr>
                                <m:brk m:alnAt="7"/>
                              </m:rPr>
                              <a:rPr lang="en-US" altLang="zh-CN" i="1">
                                <a:latin typeface="Cambria Math" panose="02040503050406030204" pitchFamily="18" charset="0"/>
                              </a:rPr>
                              <m:t>𝑌</m:t>
                            </m:r>
                            <m:r>
                              <a:rPr lang="en-US" altLang="zh-CN" i="1">
                                <a:latin typeface="Cambria Math" panose="02040503050406030204" pitchFamily="18" charset="0"/>
                              </a:rPr>
                              <m:t>𝑋</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𝐿</m:t>
                            </m:r>
                          </m:e>
                        </m:d>
                        <m:sSubSup>
                          <m:sSubSupPr>
                            <m:ctrlPr>
                              <a:rPr lang="en-US" altLang="zh-CN" i="1">
                                <a:latin typeface="Cambria Math" panose="02040503050406030204" pitchFamily="18" charset="0"/>
                              </a:rPr>
                            </m:ctrlPr>
                          </m:sSubSupPr>
                          <m:e>
                            <m:r>
                              <a:rPr lang="en-US" altLang="zh-CN" b="1" i="1">
                                <a:latin typeface="Cambria Math" panose="02040503050406030204" pitchFamily="18" charset="0"/>
                              </a:rPr>
                              <m:t>𝜺</m:t>
                            </m:r>
                          </m:e>
                          <m:sub>
                            <m:r>
                              <a:rPr lang="en-US" altLang="zh-CN" i="1">
                                <a:latin typeface="Cambria Math" panose="02040503050406030204" pitchFamily="18" charset="0"/>
                              </a:rPr>
                              <m:t>𝑡</m:t>
                            </m:r>
                          </m:sub>
                          <m:sup>
                            <m:r>
                              <a:rPr lang="en-US" altLang="zh-CN" i="1">
                                <a:latin typeface="Cambria Math" panose="02040503050406030204" pitchFamily="18" charset="0"/>
                              </a:rPr>
                              <m:t>𝑋</m:t>
                            </m:r>
                          </m:sup>
                        </m:sSubSup>
                      </m:e>
                    </m:d>
                    <m:r>
                      <a:rPr lang="en-US" altLang="zh-CN" b="0" i="1" smtClean="0">
                        <a:latin typeface="Cambria Math" panose="02040503050406030204" pitchFamily="18" charset="0"/>
                      </a:rPr>
                      <m:t>=0</m:t>
                    </m:r>
                    <m:r>
                      <a:rPr lang="zh-CN" altLang="en-US" i="1">
                        <a:latin typeface="Cambria Math" panose="02040503050406030204" pitchFamily="18" charset="0"/>
                      </a:rPr>
                      <m:t>，</m:t>
                    </m:r>
                  </m:oMath>
                </a14:m>
                <a:r>
                  <a:rPr lang="zh-CN" altLang="en-US" dirty="0"/>
                  <a:t>直接使用 </a:t>
                </a:r>
                <a:r>
                  <a:rPr lang="en-US" altLang="zh-CN" dirty="0"/>
                  <a:t>OLS </a:t>
                </a:r>
                <a:r>
                  <a:rPr lang="zh-CN" altLang="en-US" dirty="0"/>
                  <a:t>就可以识别关于冲击 </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𝜀</m:t>
                        </m:r>
                      </m:e>
                      <m:sub>
                        <m:r>
                          <a:rPr lang="en-US" altLang="zh-CN" i="1">
                            <a:latin typeface="Cambria Math" panose="02040503050406030204" pitchFamily="18" charset="0"/>
                          </a:rPr>
                          <m:t>𝑡</m:t>
                        </m:r>
                      </m:sub>
                      <m:sup>
                        <m:r>
                          <a:rPr lang="en-US" altLang="zh-CN" i="1">
                            <a:latin typeface="Cambria Math" panose="02040503050406030204" pitchFamily="18" charset="0"/>
                          </a:rPr>
                          <m:t>𝑟</m:t>
                        </m:r>
                      </m:sup>
                    </m:sSubSup>
                    <m:r>
                      <a:rPr lang="en-US" altLang="zh-CN" b="0" i="1" smtClean="0">
                        <a:latin typeface="Cambria Math" panose="02040503050406030204" pitchFamily="18" charset="0"/>
                      </a:rPr>
                      <m:t> </m:t>
                    </m:r>
                  </m:oMath>
                </a14:m>
                <a:r>
                  <a:rPr lang="zh-CN" altLang="en-US" dirty="0"/>
                  <a:t>的脉冲响应。</a:t>
                </a:r>
                <a:endParaRPr lang="en-US" altLang="zh-CN" dirty="0"/>
              </a:p>
              <a:p>
                <a:pPr marL="45720" indent="0">
                  <a:buNone/>
                </a:pPr>
                <a:endParaRPr lang="zh-CN" altLang="en-US" dirty="0"/>
              </a:p>
            </p:txBody>
          </p:sp>
        </mc:Choice>
        <mc:Fallback xmlns="">
          <p:sp>
            <p:nvSpPr>
              <p:cNvPr id="3" name="内容占位符 2">
                <a:extLst>
                  <a:ext uri="{FF2B5EF4-FFF2-40B4-BE49-F238E27FC236}">
                    <a16:creationId xmlns:a16="http://schemas.microsoft.com/office/drawing/2014/main" id="{78E258F5-61B6-1B35-63D0-70D16A09A8EE}"/>
                  </a:ext>
                </a:extLst>
              </p:cNvPr>
              <p:cNvSpPr>
                <a:spLocks noGrp="1" noRot="1" noChangeAspect="1" noMove="1" noResize="1" noEditPoints="1" noAdjustHandles="1" noChangeArrowheads="1" noChangeShapeType="1" noTextEdit="1"/>
              </p:cNvSpPr>
              <p:nvPr>
                <p:ph idx="1"/>
              </p:nvPr>
            </p:nvSpPr>
            <p:spPr>
              <a:blipFill>
                <a:blip r:embed="rId2"/>
                <a:stretch>
                  <a:fillRect l="-1212" t="-2222"/>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FC72461C-FF1B-CBE3-6DD9-0BDFC1EDB0BE}"/>
              </a:ext>
            </a:extLst>
          </p:cNvPr>
          <p:cNvSpPr>
            <a:spLocks noGrp="1"/>
          </p:cNvSpPr>
          <p:nvPr>
            <p:ph type="dt" sz="half" idx="10"/>
          </p:nvPr>
        </p:nvSpPr>
        <p:spPr/>
        <p:txBody>
          <a:bodyPr/>
          <a:lstStyle/>
          <a:p>
            <a:r>
              <a:rPr lang="en-US" altLang="zh-CN"/>
              <a:t>2023/1/30</a:t>
            </a:r>
            <a:endParaRPr lang="en-US" dirty="0"/>
          </a:p>
        </p:txBody>
      </p:sp>
      <p:sp>
        <p:nvSpPr>
          <p:cNvPr id="5" name="灯片编号占位符 4">
            <a:extLst>
              <a:ext uri="{FF2B5EF4-FFF2-40B4-BE49-F238E27FC236}">
                <a16:creationId xmlns:a16="http://schemas.microsoft.com/office/drawing/2014/main" id="{9E2E4CAD-BE81-49E8-1CDF-5E2D3305945F}"/>
              </a:ext>
            </a:extLst>
          </p:cNvPr>
          <p:cNvSpPr>
            <a:spLocks noGrp="1"/>
          </p:cNvSpPr>
          <p:nvPr>
            <p:ph type="sldNum" sz="quarter" idx="12"/>
          </p:nvPr>
        </p:nvSpPr>
        <p:spPr/>
        <p:txBody>
          <a:bodyPr/>
          <a:lstStyle/>
          <a:p>
            <a:fld id="{03C3F5E1-8BEB-46F8-B0C6-3051342B5E98}" type="slidenum">
              <a:rPr lang="en-US" smtClean="0"/>
              <a:pPr/>
              <a:t>9</a:t>
            </a:fld>
            <a:endParaRPr lang="en-US" dirty="0"/>
          </a:p>
        </p:txBody>
      </p:sp>
    </p:spTree>
    <p:extLst>
      <p:ext uri="{BB962C8B-B14F-4D97-AF65-F5344CB8AC3E}">
        <p14:creationId xmlns:p14="http://schemas.microsoft.com/office/powerpoint/2010/main" val="4026415879"/>
      </p:ext>
    </p:extLst>
  </p:cSld>
  <p:clrMapOvr>
    <a:masterClrMapping/>
  </p:clrMapOvr>
</p:sld>
</file>

<file path=ppt/theme/theme1.xml><?xml version="1.0" encoding="utf-8"?>
<a:theme xmlns:a="http://schemas.openxmlformats.org/drawingml/2006/main" name="HH21">
  <a:themeElements>
    <a:clrScheme name="Custom 2">
      <a:dk1>
        <a:srgbClr val="000000"/>
      </a:dk1>
      <a:lt1>
        <a:srgbClr val="FFFFFF"/>
      </a:lt1>
      <a:dk2>
        <a:srgbClr val="7F7F7F"/>
      </a:dk2>
      <a:lt2>
        <a:srgbClr val="CCDDEA"/>
      </a:lt2>
      <a:accent1>
        <a:srgbClr val="4775FF"/>
      </a:accent1>
      <a:accent2>
        <a:srgbClr val="FFFFFF"/>
      </a:accent2>
      <a:accent3>
        <a:srgbClr val="FFFFFF"/>
      </a:accent3>
      <a:accent4>
        <a:srgbClr val="FFFFFF"/>
      </a:accent4>
      <a:accent5>
        <a:srgbClr val="FFFFFF"/>
      </a:accent5>
      <a:accent6>
        <a:srgbClr val="FFFFFF"/>
      </a:accent6>
      <a:hlink>
        <a:srgbClr val="2998E3"/>
      </a:hlink>
      <a:folHlink>
        <a:srgbClr val="FFFFFF"/>
      </a:folHlink>
    </a:clrScheme>
    <a:fontScheme name="自定义 1">
      <a:majorFont>
        <a:latin typeface="Arial"/>
        <a:ea typeface="黑体"/>
        <a:cs typeface=""/>
      </a:majorFont>
      <a:minorFont>
        <a:latin typeface="Palatino Linotype"/>
        <a:ea typeface="楷体"/>
        <a:cs typeface=""/>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HH21" id="{619C3181-FE2C-41C7-B351-C17FA667C154}" vid="{13175140-C392-446F-83FC-68FC7CB82173}"/>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HH21</Template>
  <TotalTime>13549</TotalTime>
  <Words>2565</Words>
  <Application>Microsoft Office PowerPoint</Application>
  <PresentationFormat>宽屏</PresentationFormat>
  <Paragraphs>220</Paragraphs>
  <Slides>33</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33</vt:i4>
      </vt:variant>
    </vt:vector>
  </HeadingPairs>
  <TitlesOfParts>
    <vt:vector size="42" baseType="lpstr">
      <vt:lpstr>PingFang SC</vt:lpstr>
      <vt:lpstr>等线</vt:lpstr>
      <vt:lpstr>方正姚体</vt:lpstr>
      <vt:lpstr>Arial</vt:lpstr>
      <vt:lpstr>Calibri</vt:lpstr>
      <vt:lpstr>Cambria Math</vt:lpstr>
      <vt:lpstr>Palatino Linotype</vt:lpstr>
      <vt:lpstr>Wingdings</vt:lpstr>
      <vt:lpstr>HH21</vt:lpstr>
      <vt:lpstr>局部投影法与宏观实证识别 </vt:lpstr>
      <vt:lpstr>内容大纲</vt:lpstr>
      <vt:lpstr>  脉冲响应</vt:lpstr>
      <vt:lpstr>识别问题</vt:lpstr>
      <vt:lpstr>SVAR</vt:lpstr>
      <vt:lpstr>VAR</vt:lpstr>
      <vt:lpstr>PowerPoint 演示文稿</vt:lpstr>
      <vt:lpstr>总结</vt:lpstr>
      <vt:lpstr>宏观实证的两种识别思路</vt:lpstr>
      <vt:lpstr>识别方法</vt:lpstr>
      <vt:lpstr>PowerPoint 演示文稿</vt:lpstr>
      <vt:lpstr>局部投影法</vt:lpstr>
      <vt:lpstr>局部投影法</vt:lpstr>
      <vt:lpstr>例：状态依赖局部投影法和符号限制识别</vt:lpstr>
      <vt:lpstr>面板局部投影</vt:lpstr>
      <vt:lpstr>状态依赖局部投影法</vt:lpstr>
      <vt:lpstr>识别方式</vt:lpstr>
      <vt:lpstr>施加符号限制</vt:lpstr>
      <vt:lpstr>状态的定义</vt:lpstr>
      <vt:lpstr>PowerPoint 演示文稿</vt:lpstr>
      <vt:lpstr>估计状态依存的货币政策效应——商业周期</vt:lpstr>
      <vt:lpstr>估计状态依存的货币政策效应——信贷周期</vt:lpstr>
      <vt:lpstr>估计状态依存的货币政策效应——利率周期</vt:lpstr>
      <vt:lpstr>例：状态依赖局部投影与货币政策冲击识别</vt:lpstr>
      <vt:lpstr>数据</vt:lpstr>
      <vt:lpstr>识别方式：高频的货币政策冲击</vt:lpstr>
      <vt:lpstr>标准化的货币政策冲击</vt:lpstr>
      <vt:lpstr>多项式状态依赖局部投影法</vt:lpstr>
      <vt:lpstr>PowerPoint 演示文稿</vt:lpstr>
      <vt:lpstr>杠杆率与货币政策有效性的凹形关系</vt:lpstr>
      <vt:lpstr>过度敏感性（ξ=10 pps）</vt:lpstr>
      <vt:lpstr>高杠杆抑制的短期效应</vt:lpstr>
      <vt:lpstr>未尽事宜</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林宏涛</dc:creator>
  <cp:lastModifiedBy>林宏涛</cp:lastModifiedBy>
  <cp:revision>63</cp:revision>
  <dcterms:created xsi:type="dcterms:W3CDTF">2017-10-09T07:12:42Z</dcterms:created>
  <dcterms:modified xsi:type="dcterms:W3CDTF">2023-01-30T11:57:44Z</dcterms:modified>
</cp:coreProperties>
</file>