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29"/>
  </p:notesMasterIdLst>
  <p:handoutMasterIdLst>
    <p:handoutMasterId r:id="rId30"/>
  </p:handoutMasterIdLst>
  <p:sldIdLst>
    <p:sldId id="256" r:id="rId2"/>
    <p:sldId id="262" r:id="rId3"/>
    <p:sldId id="260" r:id="rId4"/>
    <p:sldId id="261" r:id="rId5"/>
    <p:sldId id="264" r:id="rId6"/>
    <p:sldId id="265" r:id="rId7"/>
    <p:sldId id="266" r:id="rId8"/>
    <p:sldId id="267" r:id="rId9"/>
    <p:sldId id="268" r:id="rId10"/>
    <p:sldId id="269" r:id="rId11"/>
    <p:sldId id="270" r:id="rId12"/>
    <p:sldId id="271" r:id="rId13"/>
    <p:sldId id="259"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6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5244" autoAdjust="0"/>
  </p:normalViewPr>
  <p:slideViewPr>
    <p:cSldViewPr snapToGrid="0">
      <p:cViewPr varScale="1">
        <p:scale>
          <a:sx n="86" d="100"/>
          <a:sy n="86" d="100"/>
        </p:scale>
        <p:origin x="557" y="62"/>
      </p:cViewPr>
      <p:guideLst/>
    </p:cSldViewPr>
  </p:slideViewPr>
  <p:notesTextViewPr>
    <p:cViewPr>
      <p:scale>
        <a:sx n="1" d="1"/>
        <a:sy n="1" d="1"/>
      </p:scale>
      <p:origin x="0" y="0"/>
    </p:cViewPr>
  </p:notesTextViewPr>
  <p:notesViewPr>
    <p:cSldViewPr snapToGrid="0">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59FFBAE-4634-4DAC-9F5D-CE9251677F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9434DF04-FD91-44FD-8725-2FE8A726C28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257790-4735-4ACB-854B-61313C40D1B5}" type="datetimeFigureOut">
              <a:rPr lang="zh-CN" altLang="en-US" smtClean="0"/>
              <a:t>2022-10-30</a:t>
            </a:fld>
            <a:endParaRPr lang="zh-CN" altLang="en-US"/>
          </a:p>
        </p:txBody>
      </p:sp>
      <p:sp>
        <p:nvSpPr>
          <p:cNvPr id="4" name="页脚占位符 3">
            <a:extLst>
              <a:ext uri="{FF2B5EF4-FFF2-40B4-BE49-F238E27FC236}">
                <a16:creationId xmlns:a16="http://schemas.microsoft.com/office/drawing/2014/main" id="{1DDEBB94-C9B1-4BC7-BD8D-C97D0ABF2FE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7D9A1487-C4A1-440E-8866-8FE9428C160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B3A349-A989-46F9-AAF7-A5B500BBBF45}" type="slidenum">
              <a:rPr lang="zh-CN" altLang="en-US" smtClean="0"/>
              <a:t>‹#›</a:t>
            </a:fld>
            <a:endParaRPr lang="zh-CN" altLang="en-US"/>
          </a:p>
        </p:txBody>
      </p:sp>
    </p:spTree>
    <p:extLst>
      <p:ext uri="{BB962C8B-B14F-4D97-AF65-F5344CB8AC3E}">
        <p14:creationId xmlns:p14="http://schemas.microsoft.com/office/powerpoint/2010/main" val="3394528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1B7D88-51A3-4A31-989A-7106181BF80A}" type="datetimeFigureOut">
              <a:rPr lang="zh-CN" altLang="en-US" smtClean="0"/>
              <a:t>2022-10-30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3EDC12-F521-4F0D-969E-7E505037F368}" type="slidenum">
              <a:rPr lang="zh-CN" altLang="en-US" smtClean="0"/>
              <a:t>‹#›</a:t>
            </a:fld>
            <a:endParaRPr lang="zh-CN" altLang="en-US"/>
          </a:p>
        </p:txBody>
      </p:sp>
    </p:spTree>
    <p:extLst>
      <p:ext uri="{BB962C8B-B14F-4D97-AF65-F5344CB8AC3E}">
        <p14:creationId xmlns:p14="http://schemas.microsoft.com/office/powerpoint/2010/main" val="3211865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ctr">
              <a:lnSpc>
                <a:spcPct val="114000"/>
              </a:lnSpc>
              <a:defRPr sz="5400" spc="-38" baseline="0">
                <a:solidFill>
                  <a:schemeClr val="tx1">
                    <a:lumMod val="85000"/>
                    <a:lumOff val="15000"/>
                  </a:schemeClr>
                </a:solidFill>
                <a:latin typeface="方正姚体" panose="02010601030101010101" pitchFamily="2" charset="-122"/>
                <a:ea typeface="方正姚体" panose="02010601030101010101" pitchFamily="2" charset="-122"/>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ctr">
              <a:buNone/>
              <a:defRPr sz="2800" cap="all" spc="150" baseline="0">
                <a:solidFill>
                  <a:schemeClr val="tx2"/>
                </a:solidFill>
                <a:latin typeface="+mn-lt"/>
                <a:ea typeface="华文新魏" panose="02010800040101010101" pitchFamily="2" charset="-122"/>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1097284" y="6459791"/>
            <a:ext cx="1920000" cy="365125"/>
          </a:xfrm>
        </p:spPr>
        <p:txBody>
          <a:bodyPr/>
          <a:lstStyle/>
          <a:p>
            <a:r>
              <a:rPr lang="en-US" altLang="zh-CN"/>
              <a:t>2022/10/30</a:t>
            </a:r>
            <a:endParaRPr lang="en-US" dirty="0"/>
          </a:p>
        </p:txBody>
      </p:sp>
      <p:sp>
        <p:nvSpPr>
          <p:cNvPr id="5" name="Footer Placeholder 4"/>
          <p:cNvSpPr>
            <a:spLocks noGrp="1"/>
          </p:cNvSpPr>
          <p:nvPr>
            <p:ph type="ftr" sz="quarter" idx="11"/>
          </p:nvPr>
        </p:nvSpPr>
        <p:spPr>
          <a:xfrm>
            <a:off x="3216000" y="6459791"/>
            <a:ext cx="5760000" cy="365125"/>
          </a:xfrm>
        </p:spPr>
        <p:txBody>
          <a:bodyPr/>
          <a:lstStyle/>
          <a:p>
            <a:r>
              <a:rPr lang="en-US" altLang="zh-CN"/>
              <a:t>Suarez 1994</a:t>
            </a:r>
            <a:endParaRPr lang="en-US" dirty="0"/>
          </a:p>
        </p:txBody>
      </p:sp>
      <p:sp>
        <p:nvSpPr>
          <p:cNvPr id="6" name="Slide Number Placeholder 5"/>
          <p:cNvSpPr>
            <a:spLocks noGrp="1"/>
          </p:cNvSpPr>
          <p:nvPr>
            <p:ph type="sldNum" sz="quarter" idx="12"/>
          </p:nvPr>
        </p:nvSpPr>
        <p:spPr/>
        <p:txBody>
          <a:bodyPr/>
          <a:lstStyle/>
          <a:p>
            <a:fld id="{03C3F5E1-8BEB-46F8-B0C6-3051342B5E98}"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8472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r>
              <a:rPr lang="en-US" altLang="zh-CN"/>
              <a:t>2022/10/30</a:t>
            </a:r>
            <a:endParaRPr lang="en-US"/>
          </a:p>
        </p:txBody>
      </p:sp>
      <p:sp>
        <p:nvSpPr>
          <p:cNvPr id="5" name="Footer Placeholder 4"/>
          <p:cNvSpPr>
            <a:spLocks noGrp="1"/>
          </p:cNvSpPr>
          <p:nvPr>
            <p:ph type="ftr" sz="quarter" idx="11"/>
          </p:nvPr>
        </p:nvSpPr>
        <p:spPr/>
        <p:txBody>
          <a:bodyPr/>
          <a:lstStyle/>
          <a:p>
            <a:r>
              <a:rPr lang="en-US" altLang="zh-CN"/>
              <a:t>Suarez 1994</a:t>
            </a:r>
            <a:endParaRPr lang="en-US"/>
          </a:p>
        </p:txBody>
      </p:sp>
      <p:sp>
        <p:nvSpPr>
          <p:cNvPr id="6" name="Slide Number Placeholder 5"/>
          <p:cNvSpPr>
            <a:spLocks noGrp="1"/>
          </p:cNvSpPr>
          <p:nvPr>
            <p:ph type="sldNum" sz="quarter" idx="12"/>
          </p:nvPr>
        </p:nvSpPr>
        <p:spPr/>
        <p:txBody>
          <a:bodyPr/>
          <a:lstStyle/>
          <a:p>
            <a:fld id="{03C3F5E1-8BEB-46F8-B0C6-3051342B5E98}" type="slidenum">
              <a:rPr lang="en-US" smtClean="0"/>
              <a:t>‹#›</a:t>
            </a:fld>
            <a:endParaRPr lang="en-US"/>
          </a:p>
        </p:txBody>
      </p:sp>
    </p:spTree>
    <p:extLst>
      <p:ext uri="{BB962C8B-B14F-4D97-AF65-F5344CB8AC3E}">
        <p14:creationId xmlns:p14="http://schemas.microsoft.com/office/powerpoint/2010/main" val="1866478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2" y="414784"/>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3"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r>
              <a:rPr lang="en-US" altLang="zh-CN"/>
              <a:t>2022/10/30</a:t>
            </a:r>
            <a:endParaRPr lang="en-US"/>
          </a:p>
        </p:txBody>
      </p:sp>
      <p:sp>
        <p:nvSpPr>
          <p:cNvPr id="5" name="Footer Placeholder 4"/>
          <p:cNvSpPr>
            <a:spLocks noGrp="1"/>
          </p:cNvSpPr>
          <p:nvPr>
            <p:ph type="ftr" sz="quarter" idx="11"/>
          </p:nvPr>
        </p:nvSpPr>
        <p:spPr/>
        <p:txBody>
          <a:bodyPr/>
          <a:lstStyle/>
          <a:p>
            <a:r>
              <a:rPr lang="en-US" altLang="zh-CN"/>
              <a:t>Suarez 1994</a:t>
            </a:r>
            <a:endParaRPr lang="en-US"/>
          </a:p>
        </p:txBody>
      </p:sp>
      <p:sp>
        <p:nvSpPr>
          <p:cNvPr id="6" name="Slide Number Placeholder 5"/>
          <p:cNvSpPr>
            <a:spLocks noGrp="1"/>
          </p:cNvSpPr>
          <p:nvPr>
            <p:ph type="sldNum" sz="quarter" idx="12"/>
          </p:nvPr>
        </p:nvSpPr>
        <p:spPr/>
        <p:txBody>
          <a:bodyPr/>
          <a:lstStyle/>
          <a:p>
            <a:fld id="{03C3F5E1-8BEB-46F8-B0C6-3051342B5E98}" type="slidenum">
              <a:rPr lang="en-US" smtClean="0"/>
              <a:t>‹#›</a:t>
            </a:fld>
            <a:endParaRPr lang="en-US"/>
          </a:p>
        </p:txBody>
      </p:sp>
    </p:spTree>
    <p:extLst>
      <p:ext uri="{BB962C8B-B14F-4D97-AF65-F5344CB8AC3E}">
        <p14:creationId xmlns:p14="http://schemas.microsoft.com/office/powerpoint/2010/main" val="1739179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96628782"/>
      </p:ext>
    </p:extLst>
  </p:cSld>
  <p:clrMapOvr>
    <a:masterClrMapping/>
  </p:clrMapOvr>
  <p:transition spd="slow" advTm="3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9"/>
            <a:ext cx="10058400" cy="700949"/>
          </a:xfrm>
        </p:spPr>
        <p:txBody>
          <a:bodyPr/>
          <a:lstStyle>
            <a:lvl1pPr marL="0">
              <a:defRPr sz="28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marL="502920" indent="-457200">
              <a:lnSpc>
                <a:spcPct val="110000"/>
              </a:lnSpc>
              <a:buClr>
                <a:srgbClr val="92D050"/>
              </a:buClr>
              <a:buFont typeface="Wingdings" panose="05000000000000000000" pitchFamily="2" charset="2"/>
              <a:buChar char=""/>
              <a:defRPr sz="2800" baseline="0">
                <a:latin typeface="+mn-lt"/>
                <a:ea typeface="+mn-ea"/>
              </a:defRPr>
            </a:lvl1pPr>
            <a:lvl2pPr marL="961200" indent="-365760">
              <a:lnSpc>
                <a:spcPct val="110000"/>
              </a:lnSpc>
              <a:buClr>
                <a:srgbClr val="FF5050"/>
              </a:buClr>
              <a:buFont typeface="Wingdings" panose="05000000000000000000" pitchFamily="2" charset="2"/>
              <a:buChar char=""/>
              <a:defRPr sz="2400" baseline="0">
                <a:latin typeface="+mn-lt"/>
                <a:ea typeface="+mn-ea"/>
              </a:defRPr>
            </a:lvl2pPr>
            <a:lvl3pPr marL="1328400" indent="-273600">
              <a:lnSpc>
                <a:spcPct val="110000"/>
              </a:lnSpc>
              <a:buFont typeface="Wingdings" panose="05000000000000000000" pitchFamily="2" charset="2"/>
              <a:buChar char="ü"/>
              <a:defRPr sz="2400"/>
            </a:lvl3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sz="1600" baseline="0"/>
            </a:lvl1pPr>
          </a:lstStyle>
          <a:p>
            <a:r>
              <a:rPr lang="en-US" altLang="zh-CN"/>
              <a:t>2022/10/30</a:t>
            </a:r>
            <a:endParaRPr lang="en-US" dirty="0"/>
          </a:p>
        </p:txBody>
      </p:sp>
      <p:sp>
        <p:nvSpPr>
          <p:cNvPr id="5" name="Footer Placeholder 4"/>
          <p:cNvSpPr>
            <a:spLocks noGrp="1"/>
          </p:cNvSpPr>
          <p:nvPr>
            <p:ph type="ftr" sz="quarter" idx="11"/>
          </p:nvPr>
        </p:nvSpPr>
        <p:spPr/>
        <p:txBody>
          <a:bodyPr/>
          <a:lstStyle>
            <a:lvl1pPr>
              <a:defRPr sz="1600" baseline="0"/>
            </a:lvl1pPr>
          </a:lstStyle>
          <a:p>
            <a:r>
              <a:rPr lang="en-US" altLang="zh-CN"/>
              <a:t>Suarez 1994</a:t>
            </a:r>
            <a:endParaRPr lang="en-US" dirty="0"/>
          </a:p>
        </p:txBody>
      </p:sp>
      <p:sp>
        <p:nvSpPr>
          <p:cNvPr id="6" name="Slide Number Placeholder 5"/>
          <p:cNvSpPr>
            <a:spLocks noGrp="1"/>
          </p:cNvSpPr>
          <p:nvPr>
            <p:ph type="sldNum" sz="quarter" idx="12"/>
          </p:nvPr>
        </p:nvSpPr>
        <p:spPr/>
        <p:txBody>
          <a:bodyPr/>
          <a:lstStyle>
            <a:lvl1pPr>
              <a:defRPr sz="1600"/>
            </a:lvl1pPr>
          </a:lstStyle>
          <a:p>
            <a:fld id="{03C3F5E1-8BEB-46F8-B0C6-3051342B5E98}" type="slidenum">
              <a:rPr lang="en-US" smtClean="0"/>
              <a:pPr/>
              <a:t>‹#›</a:t>
            </a:fld>
            <a:endParaRPr lang="en-US" dirty="0"/>
          </a:p>
        </p:txBody>
      </p:sp>
    </p:spTree>
    <p:extLst>
      <p:ext uri="{BB962C8B-B14F-4D97-AF65-F5344CB8AC3E}">
        <p14:creationId xmlns:p14="http://schemas.microsoft.com/office/powerpoint/2010/main" val="591124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4050" b="0">
                <a:solidFill>
                  <a:schemeClr val="tx1">
                    <a:lumMod val="85000"/>
                    <a:lumOff val="15000"/>
                  </a:schemeClr>
                </a:solidFill>
                <a:latin typeface="方正姚体" panose="02010601030101010101" pitchFamily="2" charset="-122"/>
                <a:ea typeface="方正姚体" panose="02010601030101010101" pitchFamily="2" charset="-122"/>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r>
              <a:rPr lang="en-US" altLang="zh-CN"/>
              <a:t>2022/10/30</a:t>
            </a:r>
            <a:endParaRPr lang="en-US"/>
          </a:p>
        </p:txBody>
      </p:sp>
      <p:sp>
        <p:nvSpPr>
          <p:cNvPr id="5" name="Footer Placeholder 4"/>
          <p:cNvSpPr>
            <a:spLocks noGrp="1"/>
          </p:cNvSpPr>
          <p:nvPr>
            <p:ph type="ftr" sz="quarter" idx="11"/>
          </p:nvPr>
        </p:nvSpPr>
        <p:spPr/>
        <p:txBody>
          <a:bodyPr/>
          <a:lstStyle/>
          <a:p>
            <a:r>
              <a:rPr lang="en-US" altLang="zh-CN"/>
              <a:t>Suarez 1994</a:t>
            </a:r>
            <a:endParaRPr lang="en-US"/>
          </a:p>
        </p:txBody>
      </p:sp>
      <p:sp>
        <p:nvSpPr>
          <p:cNvPr id="6" name="Slide Number Placeholder 5"/>
          <p:cNvSpPr>
            <a:spLocks noGrp="1"/>
          </p:cNvSpPr>
          <p:nvPr>
            <p:ph type="sldNum" sz="quarter" idx="12"/>
          </p:nvPr>
        </p:nvSpPr>
        <p:spPr/>
        <p:txBody>
          <a:bodyPr/>
          <a:lstStyle/>
          <a:p>
            <a:fld id="{03C3F5E1-8BEB-46F8-B0C6-3051342B5E98}"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55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9"/>
            <a:ext cx="10058400" cy="70094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194816"/>
            <a:ext cx="4937760" cy="4674278"/>
          </a:xfrm>
        </p:spPr>
        <p:txBody>
          <a:bodyPr/>
          <a:lstStyle>
            <a:lvl1pPr>
              <a:defRPr sz="2800"/>
            </a:lvl1pPr>
            <a:lvl2pPr>
              <a:defRPr sz="2400"/>
            </a:lvl2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194822"/>
            <a:ext cx="4937760" cy="4674279"/>
          </a:xfrm>
        </p:spPr>
        <p:txBody>
          <a:bodyPr/>
          <a:lstStyle>
            <a:lvl1pPr>
              <a:defRPr sz="2800"/>
            </a:lvl1pPr>
            <a:lvl2pPr>
              <a:defRPr sz="2400"/>
            </a:lvl2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r>
              <a:rPr lang="en-US" altLang="zh-CN"/>
              <a:t>2022/10/30</a:t>
            </a:r>
            <a:endParaRPr lang="en-US"/>
          </a:p>
        </p:txBody>
      </p:sp>
      <p:sp>
        <p:nvSpPr>
          <p:cNvPr id="6" name="Footer Placeholder 5"/>
          <p:cNvSpPr>
            <a:spLocks noGrp="1"/>
          </p:cNvSpPr>
          <p:nvPr>
            <p:ph type="ftr" sz="quarter" idx="11"/>
          </p:nvPr>
        </p:nvSpPr>
        <p:spPr/>
        <p:txBody>
          <a:bodyPr/>
          <a:lstStyle/>
          <a:p>
            <a:r>
              <a:rPr lang="en-US" altLang="zh-CN"/>
              <a:t>Suarez 1994</a:t>
            </a:r>
            <a:endParaRPr lang="en-US"/>
          </a:p>
        </p:txBody>
      </p:sp>
      <p:sp>
        <p:nvSpPr>
          <p:cNvPr id="7" name="Slide Number Placeholder 6"/>
          <p:cNvSpPr>
            <a:spLocks noGrp="1"/>
          </p:cNvSpPr>
          <p:nvPr>
            <p:ph type="sldNum" sz="quarter" idx="12"/>
          </p:nvPr>
        </p:nvSpPr>
        <p:spPr/>
        <p:txBody>
          <a:bodyPr/>
          <a:lstStyle/>
          <a:p>
            <a:fld id="{03C3F5E1-8BEB-46F8-B0C6-3051342B5E98}" type="slidenum">
              <a:rPr lang="en-US" smtClean="0"/>
              <a:t>‹#›</a:t>
            </a:fld>
            <a:endParaRPr lang="en-US"/>
          </a:p>
        </p:txBody>
      </p:sp>
    </p:spTree>
    <p:extLst>
      <p:ext uri="{BB962C8B-B14F-4D97-AF65-F5344CB8AC3E}">
        <p14:creationId xmlns:p14="http://schemas.microsoft.com/office/powerpoint/2010/main" val="1201915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9"/>
            <a:ext cx="10058400" cy="70094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187684"/>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1097280" y="2124098"/>
            <a:ext cx="4937760" cy="383643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199876"/>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6217920" y="2124098"/>
            <a:ext cx="4937760" cy="383643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r>
              <a:rPr lang="en-US" altLang="zh-CN"/>
              <a:t>2022/10/30</a:t>
            </a:r>
            <a:endParaRPr lang="en-US"/>
          </a:p>
        </p:txBody>
      </p:sp>
      <p:sp>
        <p:nvSpPr>
          <p:cNvPr id="8" name="Footer Placeholder 7"/>
          <p:cNvSpPr>
            <a:spLocks noGrp="1"/>
          </p:cNvSpPr>
          <p:nvPr>
            <p:ph type="ftr" sz="quarter" idx="11"/>
          </p:nvPr>
        </p:nvSpPr>
        <p:spPr/>
        <p:txBody>
          <a:bodyPr/>
          <a:lstStyle/>
          <a:p>
            <a:r>
              <a:rPr lang="en-US" altLang="zh-CN"/>
              <a:t>Suarez 1994</a:t>
            </a:r>
            <a:endParaRPr lang="en-US"/>
          </a:p>
        </p:txBody>
      </p:sp>
      <p:sp>
        <p:nvSpPr>
          <p:cNvPr id="9" name="Slide Number Placeholder 8"/>
          <p:cNvSpPr>
            <a:spLocks noGrp="1"/>
          </p:cNvSpPr>
          <p:nvPr>
            <p:ph type="sldNum" sz="quarter" idx="12"/>
          </p:nvPr>
        </p:nvSpPr>
        <p:spPr/>
        <p:txBody>
          <a:bodyPr/>
          <a:lstStyle/>
          <a:p>
            <a:fld id="{03C3F5E1-8BEB-46F8-B0C6-3051342B5E98}" type="slidenum">
              <a:rPr lang="en-US" smtClean="0"/>
              <a:t>‹#›</a:t>
            </a:fld>
            <a:endParaRPr lang="en-US"/>
          </a:p>
        </p:txBody>
      </p:sp>
    </p:spTree>
    <p:extLst>
      <p:ext uri="{BB962C8B-B14F-4D97-AF65-F5344CB8AC3E}">
        <p14:creationId xmlns:p14="http://schemas.microsoft.com/office/powerpoint/2010/main" val="4089801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1097284" y="6479669"/>
            <a:ext cx="1920000" cy="365125"/>
          </a:xfrm>
        </p:spPr>
        <p:txBody>
          <a:bodyPr/>
          <a:lstStyle/>
          <a:p>
            <a:r>
              <a:rPr lang="en-US" altLang="zh-CN"/>
              <a:t>2022/10/30</a:t>
            </a:r>
            <a:endParaRPr lang="en-US"/>
          </a:p>
        </p:txBody>
      </p:sp>
      <p:sp>
        <p:nvSpPr>
          <p:cNvPr id="4" name="Footer Placeholder 3"/>
          <p:cNvSpPr>
            <a:spLocks noGrp="1"/>
          </p:cNvSpPr>
          <p:nvPr>
            <p:ph type="ftr" sz="quarter" idx="11"/>
          </p:nvPr>
        </p:nvSpPr>
        <p:spPr/>
        <p:txBody>
          <a:bodyPr/>
          <a:lstStyle/>
          <a:p>
            <a:r>
              <a:rPr lang="en-US" altLang="zh-CN"/>
              <a:t>Suarez 1994</a:t>
            </a:r>
            <a:endParaRPr lang="en-US"/>
          </a:p>
        </p:txBody>
      </p:sp>
      <p:sp>
        <p:nvSpPr>
          <p:cNvPr id="5" name="Slide Number Placeholder 4"/>
          <p:cNvSpPr>
            <a:spLocks noGrp="1"/>
          </p:cNvSpPr>
          <p:nvPr>
            <p:ph type="sldNum" sz="quarter" idx="12"/>
          </p:nvPr>
        </p:nvSpPr>
        <p:spPr/>
        <p:txBody>
          <a:bodyPr/>
          <a:lstStyle/>
          <a:p>
            <a:fld id="{03C3F5E1-8BEB-46F8-B0C6-3051342B5E98}" type="slidenum">
              <a:rPr lang="en-US" smtClean="0"/>
              <a:t>‹#›</a:t>
            </a:fld>
            <a:endParaRPr lang="en-US"/>
          </a:p>
        </p:txBody>
      </p:sp>
    </p:spTree>
    <p:extLst>
      <p:ext uri="{BB962C8B-B14F-4D97-AF65-F5344CB8AC3E}">
        <p14:creationId xmlns:p14="http://schemas.microsoft.com/office/powerpoint/2010/main" val="4139750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ltLang="zh-CN"/>
              <a:t>2022/10/30</a:t>
            </a: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ltLang="zh-CN">
                <a:solidFill>
                  <a:schemeClr val="tx1"/>
                </a:solidFill>
              </a:rPr>
              <a:t>Suarez 1994</a:t>
            </a:r>
            <a:endParaRPr lang="en-US" dirty="0">
              <a:solidFill>
                <a:schemeClr val="tx1"/>
              </a:solidFill>
            </a:endParaRPr>
          </a:p>
        </p:txBody>
      </p:sp>
      <p:sp>
        <p:nvSpPr>
          <p:cNvPr id="9" name="Slide Number Placeholder 8"/>
          <p:cNvSpPr>
            <a:spLocks noGrp="1"/>
          </p:cNvSpPr>
          <p:nvPr>
            <p:ph type="sldNum" sz="quarter" idx="12"/>
          </p:nvPr>
        </p:nvSpPr>
        <p:spPr/>
        <p:txBody>
          <a:bodyPr/>
          <a:lstStyle/>
          <a:p>
            <a:fld id="{03C3F5E1-8BEB-46F8-B0C6-3051342B5E98}" type="slidenum">
              <a:rPr lang="en-US" smtClean="0"/>
              <a:t>‹#›</a:t>
            </a:fld>
            <a:endParaRPr lang="en-US" dirty="0"/>
          </a:p>
        </p:txBody>
      </p:sp>
    </p:spTree>
    <p:extLst>
      <p:ext uri="{BB962C8B-B14F-4D97-AF65-F5344CB8AC3E}">
        <p14:creationId xmlns:p14="http://schemas.microsoft.com/office/powerpoint/2010/main" val="1305503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21"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27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a:xfrm>
            <a:off x="465515" y="6459791"/>
            <a:ext cx="2618511" cy="365125"/>
          </a:xfrm>
        </p:spPr>
        <p:txBody>
          <a:bodyPr/>
          <a:lstStyle>
            <a:lvl1pPr algn="l">
              <a:defRPr/>
            </a:lvl1pPr>
          </a:lstStyle>
          <a:p>
            <a:r>
              <a:rPr lang="en-US" altLang="zh-CN"/>
              <a:t>2022/10/30</a:t>
            </a:r>
            <a:endParaRPr lang="en-US"/>
          </a:p>
        </p:txBody>
      </p:sp>
      <p:sp>
        <p:nvSpPr>
          <p:cNvPr id="6" name="Footer Placeholder 5"/>
          <p:cNvSpPr>
            <a:spLocks noGrp="1"/>
          </p:cNvSpPr>
          <p:nvPr>
            <p:ph type="ftr" sz="quarter" idx="11"/>
          </p:nvPr>
        </p:nvSpPr>
        <p:spPr>
          <a:xfrm>
            <a:off x="4800600" y="6459791"/>
            <a:ext cx="4648200" cy="365125"/>
          </a:xfrm>
        </p:spPr>
        <p:txBody>
          <a:bodyPr/>
          <a:lstStyle>
            <a:lvl1pPr algn="l">
              <a:defRPr>
                <a:solidFill>
                  <a:schemeClr val="tx1"/>
                </a:solidFill>
              </a:defRPr>
            </a:lvl1pPr>
          </a:lstStyle>
          <a:p>
            <a:r>
              <a:rPr lang="en-US" altLang="zh-CN"/>
              <a:t>Suarez 1994</a:t>
            </a: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03C3F5E1-8BEB-46F8-B0C6-3051342B5E98}" type="slidenum">
              <a:rPr lang="en-US" smtClean="0"/>
              <a:pPr/>
              <a:t>‹#›</a:t>
            </a:fld>
            <a:endParaRPr lang="en-US" dirty="0"/>
          </a:p>
        </p:txBody>
      </p:sp>
    </p:spTree>
    <p:extLst>
      <p:ext uri="{BB962C8B-B14F-4D97-AF65-F5344CB8AC3E}">
        <p14:creationId xmlns:p14="http://schemas.microsoft.com/office/powerpoint/2010/main" val="1985254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4"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27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0" y="0"/>
            <a:ext cx="12191985" cy="4915076"/>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r>
              <a:rPr lang="en-US" altLang="zh-CN"/>
              <a:t>2022/10/30</a:t>
            </a:r>
            <a:endParaRPr lang="en-US"/>
          </a:p>
        </p:txBody>
      </p:sp>
      <p:sp>
        <p:nvSpPr>
          <p:cNvPr id="6" name="Footer Placeholder 5"/>
          <p:cNvSpPr>
            <a:spLocks noGrp="1"/>
          </p:cNvSpPr>
          <p:nvPr>
            <p:ph type="ftr" sz="quarter" idx="11"/>
          </p:nvPr>
        </p:nvSpPr>
        <p:spPr/>
        <p:txBody>
          <a:bodyPr/>
          <a:lstStyle/>
          <a:p>
            <a:r>
              <a:rPr lang="en-US" altLang="zh-CN"/>
              <a:t>Suarez 1994</a:t>
            </a:r>
            <a:endParaRPr lang="en-US"/>
          </a:p>
        </p:txBody>
      </p:sp>
      <p:sp>
        <p:nvSpPr>
          <p:cNvPr id="7" name="Slide Number Placeholder 6"/>
          <p:cNvSpPr>
            <a:spLocks noGrp="1"/>
          </p:cNvSpPr>
          <p:nvPr>
            <p:ph type="sldNum" sz="quarter" idx="12"/>
          </p:nvPr>
        </p:nvSpPr>
        <p:spPr/>
        <p:txBody>
          <a:bodyPr/>
          <a:lstStyle/>
          <a:p>
            <a:fld id="{03C3F5E1-8BEB-46F8-B0C6-3051342B5E98}" type="slidenum">
              <a:rPr lang="en-US" smtClean="0"/>
              <a:t>‹#›</a:t>
            </a:fld>
            <a:endParaRPr lang="en-US"/>
          </a:p>
        </p:txBody>
      </p:sp>
    </p:spTree>
    <p:extLst>
      <p:ext uri="{BB962C8B-B14F-4D97-AF65-F5344CB8AC3E}">
        <p14:creationId xmlns:p14="http://schemas.microsoft.com/office/powerpoint/2010/main" val="4068137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707530"/>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207008"/>
            <a:ext cx="10058400" cy="4662086"/>
          </a:xfrm>
          <a:prstGeom prst="rect">
            <a:avLst/>
          </a:prstGeom>
        </p:spPr>
        <p:txBody>
          <a:bodyPr vert="horz" lIns="0" tIns="45720" rIns="0" bIns="45720" rtlCol="0">
            <a:normAutofit/>
          </a:bodyPr>
          <a:lstStyle/>
          <a:p>
            <a:pPr marL="288036" marR="0" lvl="1" indent="-68580" algn="l" defTabSz="685800" rtl="0" eaLnBrk="1" fontAlgn="auto" latinLnBrk="0" hangingPunct="1">
              <a:lnSpc>
                <a:spcPct val="90000"/>
              </a:lnSpc>
              <a:spcBef>
                <a:spcPts val="900"/>
              </a:spcBef>
              <a:spcAft>
                <a:spcPts val="150"/>
              </a:spcAft>
              <a:buClr>
                <a:srgbClr val="4775FF"/>
              </a:buClr>
              <a:buSzPct val="100000"/>
              <a:buFont typeface="Calibri" panose="020F0502020204030204" pitchFamily="34" charset="0"/>
              <a:buChar char=" "/>
              <a:tabLst/>
              <a:defRPr/>
            </a:pPr>
            <a:r>
              <a:rPr kumimoji="0" lang="zh-CN" altLang="en-US" sz="2400" b="0" i="0" u="none" strike="noStrike" kern="1200" cap="none" spc="0" normalizeH="0" baseline="0" noProof="0" dirty="0">
                <a:ln>
                  <a:noFill/>
                </a:ln>
                <a:solidFill>
                  <a:srgbClr val="000000">
                    <a:lumMod val="75000"/>
                    <a:lumOff val="25000"/>
                  </a:srgbClr>
                </a:solidFill>
                <a:effectLst/>
                <a:uLnTx/>
                <a:uFillTx/>
                <a:latin typeface="+mn-lt"/>
                <a:ea typeface="+mn-ea"/>
                <a:cs typeface="+mn-cs"/>
              </a:rPr>
              <a:t>编辑母版文本样式</a:t>
            </a:r>
          </a:p>
          <a:p>
            <a:pPr marL="493776" marR="0" lvl="2" indent="-137160" algn="l" defTabSz="685800" rtl="0" eaLnBrk="1" fontAlgn="auto" latinLnBrk="0" hangingPunct="1">
              <a:lnSpc>
                <a:spcPct val="90000"/>
              </a:lnSpc>
              <a:spcBef>
                <a:spcPts val="150"/>
              </a:spcBef>
              <a:spcAft>
                <a:spcPts val="300"/>
              </a:spcAft>
              <a:buClr>
                <a:srgbClr val="4775FF"/>
              </a:buClr>
              <a:buSzTx/>
              <a:buFont typeface="Calibri" pitchFamily="34" charset="0"/>
              <a:buChar char="◦"/>
              <a:tabLst/>
              <a:defRPr/>
            </a:pPr>
            <a:r>
              <a:rPr kumimoji="0" lang="zh-CN" altLang="en-US" sz="2000" b="0" i="0" u="none" strike="noStrike" kern="1200" cap="none" spc="0" normalizeH="0" baseline="0" noProof="0" dirty="0">
                <a:ln>
                  <a:noFill/>
                </a:ln>
                <a:solidFill>
                  <a:srgbClr val="000000">
                    <a:lumMod val="75000"/>
                    <a:lumOff val="25000"/>
                  </a:srgbClr>
                </a:solidFill>
                <a:effectLst/>
                <a:uLnTx/>
                <a:uFillTx/>
                <a:latin typeface="+mn-lt"/>
                <a:ea typeface="+mn-ea"/>
                <a:cs typeface="+mn-cs"/>
              </a:rPr>
              <a:t>第二级</a:t>
            </a:r>
          </a:p>
          <a:p>
            <a:pPr marL="425196" marR="0" lvl="2" indent="-137160" algn="l" defTabSz="685800" rtl="0" eaLnBrk="1" fontAlgn="auto" latinLnBrk="0" hangingPunct="1">
              <a:lnSpc>
                <a:spcPct val="90000"/>
              </a:lnSpc>
              <a:spcBef>
                <a:spcPts val="150"/>
              </a:spcBef>
              <a:spcAft>
                <a:spcPts val="300"/>
              </a:spcAft>
              <a:buClr>
                <a:srgbClr val="4775FF"/>
              </a:buClr>
              <a:buSzTx/>
              <a:buFont typeface="Calibri" pitchFamily="34" charset="0"/>
              <a:buChar char="◦"/>
              <a:tabLst/>
              <a:defRPr/>
            </a:pPr>
            <a:r>
              <a:rPr kumimoji="0" lang="zh-CN" altLang="en-US" sz="1200" b="0" i="0" u="none" strike="noStrike" kern="1200" cap="none" spc="0" normalizeH="0" baseline="0" noProof="0" dirty="0">
                <a:ln>
                  <a:noFill/>
                </a:ln>
                <a:solidFill>
                  <a:srgbClr val="000000">
                    <a:lumMod val="75000"/>
                    <a:lumOff val="25000"/>
                  </a:srgbClr>
                </a:solidFill>
                <a:effectLst/>
                <a:uLnTx/>
                <a:uFillTx/>
                <a:latin typeface="+mn-lt"/>
                <a:ea typeface="+mn-ea"/>
                <a:cs typeface="+mn-cs"/>
              </a:rPr>
              <a:t>第三级</a:t>
            </a:r>
          </a:p>
          <a:p>
            <a:pPr marL="562356" marR="0" lvl="3" indent="-137160" algn="l" defTabSz="685800" rtl="0" eaLnBrk="1" fontAlgn="auto" latinLnBrk="0" hangingPunct="1">
              <a:lnSpc>
                <a:spcPct val="90000"/>
              </a:lnSpc>
              <a:spcBef>
                <a:spcPts val="150"/>
              </a:spcBef>
              <a:spcAft>
                <a:spcPts val="300"/>
              </a:spcAft>
              <a:buClr>
                <a:srgbClr val="4775FF"/>
              </a:buClr>
              <a:buSzTx/>
              <a:buFont typeface="Calibri" pitchFamily="34" charset="0"/>
              <a:buChar char="◦"/>
              <a:tabLst/>
              <a:defRPr/>
            </a:pPr>
            <a:r>
              <a:rPr kumimoji="0" lang="zh-CN" altLang="en-US" sz="1050" b="0" i="0" u="none" strike="noStrike" kern="1200" cap="none" spc="0" normalizeH="0" baseline="0" noProof="0" dirty="0">
                <a:ln>
                  <a:noFill/>
                </a:ln>
                <a:solidFill>
                  <a:srgbClr val="000000">
                    <a:lumMod val="75000"/>
                    <a:lumOff val="25000"/>
                  </a:srgbClr>
                </a:solidFill>
                <a:effectLst/>
                <a:uLnTx/>
                <a:uFillTx/>
                <a:latin typeface="+mn-lt"/>
                <a:ea typeface="+mn-ea"/>
                <a:cs typeface="+mn-cs"/>
              </a:rPr>
              <a:t>第四级</a:t>
            </a:r>
          </a:p>
          <a:p>
            <a:pPr marL="699516" marR="0" lvl="4" indent="-137160" algn="l" defTabSz="685800" rtl="0" eaLnBrk="1" fontAlgn="auto" latinLnBrk="0" hangingPunct="1">
              <a:lnSpc>
                <a:spcPct val="90000"/>
              </a:lnSpc>
              <a:spcBef>
                <a:spcPts val="150"/>
              </a:spcBef>
              <a:spcAft>
                <a:spcPts val="300"/>
              </a:spcAft>
              <a:buClr>
                <a:srgbClr val="4775FF"/>
              </a:buClr>
              <a:buSzTx/>
              <a:buFont typeface="Calibri" pitchFamily="34" charset="0"/>
              <a:buChar char="◦"/>
              <a:tabLst/>
              <a:defRPr/>
            </a:pPr>
            <a:r>
              <a:rPr kumimoji="0" lang="zh-CN" altLang="en-US" sz="1050" b="0" i="0" u="none" strike="noStrike" kern="1200" cap="none" spc="0" normalizeH="0" baseline="0" noProof="0" dirty="0">
                <a:ln>
                  <a:noFill/>
                </a:ln>
                <a:solidFill>
                  <a:srgbClr val="000000">
                    <a:lumMod val="75000"/>
                    <a:lumOff val="25000"/>
                  </a:srgbClr>
                </a:solidFill>
                <a:effectLst/>
                <a:uLnTx/>
                <a:uFillTx/>
                <a:latin typeface="+mn-lt"/>
                <a:ea typeface="+mn-ea"/>
                <a:cs typeface="+mn-cs"/>
              </a:rPr>
              <a:t>第五级</a:t>
            </a:r>
            <a:endParaRPr lang="en-US" dirty="0"/>
          </a:p>
        </p:txBody>
      </p:sp>
      <p:sp>
        <p:nvSpPr>
          <p:cNvPr id="4" name="Date Placeholder 3"/>
          <p:cNvSpPr>
            <a:spLocks noGrp="1"/>
          </p:cNvSpPr>
          <p:nvPr>
            <p:ph type="dt" sz="half" idx="2"/>
          </p:nvPr>
        </p:nvSpPr>
        <p:spPr>
          <a:xfrm>
            <a:off x="1097284" y="6459791"/>
            <a:ext cx="1920000" cy="365125"/>
          </a:xfrm>
          <a:prstGeom prst="rect">
            <a:avLst/>
          </a:prstGeom>
        </p:spPr>
        <p:txBody>
          <a:bodyPr vert="horz" lIns="91440" tIns="45720" rIns="91440" bIns="45720" rtlCol="0" anchor="ctr"/>
          <a:lstStyle>
            <a:lvl1pPr algn="l">
              <a:defRPr sz="1600">
                <a:solidFill>
                  <a:schemeClr val="tx1"/>
                </a:solidFill>
              </a:defRPr>
            </a:lvl1pPr>
          </a:lstStyle>
          <a:p>
            <a:r>
              <a:rPr lang="en-US" altLang="zh-CN"/>
              <a:t>2022/10/30</a:t>
            </a:r>
            <a:endParaRPr lang="en-US" dirty="0"/>
          </a:p>
        </p:txBody>
      </p:sp>
      <p:sp>
        <p:nvSpPr>
          <p:cNvPr id="5" name="Footer Placeholder 4"/>
          <p:cNvSpPr>
            <a:spLocks noGrp="1"/>
          </p:cNvSpPr>
          <p:nvPr>
            <p:ph type="ftr" sz="quarter" idx="3"/>
          </p:nvPr>
        </p:nvSpPr>
        <p:spPr>
          <a:xfrm>
            <a:off x="3216000" y="6459791"/>
            <a:ext cx="5760000" cy="365125"/>
          </a:xfrm>
          <a:prstGeom prst="rect">
            <a:avLst/>
          </a:prstGeom>
        </p:spPr>
        <p:txBody>
          <a:bodyPr vert="horz" lIns="91440" tIns="45720" rIns="91440" bIns="45720" rtlCol="0" anchor="ctr"/>
          <a:lstStyle>
            <a:lvl1pPr algn="ctr">
              <a:defRPr sz="1600" cap="all" baseline="0">
                <a:solidFill>
                  <a:schemeClr val="tx1"/>
                </a:solidFill>
              </a:defRPr>
            </a:lvl1pPr>
          </a:lstStyle>
          <a:p>
            <a:r>
              <a:rPr lang="en-US" altLang="zh-CN"/>
              <a:t>Suarez 1994</a:t>
            </a:r>
            <a:endParaRPr lang="en-US" dirty="0"/>
          </a:p>
        </p:txBody>
      </p:sp>
      <p:sp>
        <p:nvSpPr>
          <p:cNvPr id="6" name="Slide Number Placeholder 5"/>
          <p:cNvSpPr>
            <a:spLocks noGrp="1"/>
          </p:cNvSpPr>
          <p:nvPr>
            <p:ph type="sldNum" sz="quarter" idx="4"/>
          </p:nvPr>
        </p:nvSpPr>
        <p:spPr>
          <a:xfrm>
            <a:off x="9900462" y="6459791"/>
            <a:ext cx="1312025" cy="365125"/>
          </a:xfrm>
          <a:prstGeom prst="rect">
            <a:avLst/>
          </a:prstGeom>
        </p:spPr>
        <p:txBody>
          <a:bodyPr vert="horz" lIns="91440" tIns="45720" rIns="91440" bIns="45720" rtlCol="0" anchor="ctr"/>
          <a:lstStyle>
            <a:lvl1pPr algn="r">
              <a:defRPr sz="1600">
                <a:solidFill>
                  <a:schemeClr val="tx1"/>
                </a:solidFill>
              </a:defRPr>
            </a:lvl1pPr>
          </a:lstStyle>
          <a:p>
            <a:fld id="{03C3F5E1-8BEB-46F8-B0C6-3051342B5E98}" type="slidenum">
              <a:rPr lang="en-US" smtClean="0"/>
              <a:pPr/>
              <a:t>‹#›</a:t>
            </a:fld>
            <a:endParaRPr lang="en-US" dirty="0"/>
          </a:p>
        </p:txBody>
      </p:sp>
      <p:cxnSp>
        <p:nvCxnSpPr>
          <p:cNvPr id="10" name="Straight Connector 9"/>
          <p:cNvCxnSpPr/>
          <p:nvPr/>
        </p:nvCxnSpPr>
        <p:spPr>
          <a:xfrm>
            <a:off x="1030972" y="994133"/>
            <a:ext cx="10241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49895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sldNum="0" hdr="0"/>
  <p:txStyles>
    <p:titleStyle>
      <a:lvl1pPr algn="l" defTabSz="685800" rtl="0" eaLnBrk="1" latinLnBrk="0" hangingPunct="1">
        <a:lnSpc>
          <a:spcPct val="85000"/>
        </a:lnSpc>
        <a:spcBef>
          <a:spcPct val="0"/>
        </a:spcBef>
        <a:buNone/>
        <a:defRPr sz="2800" kern="1200" spc="-38" baseline="0">
          <a:solidFill>
            <a:schemeClr val="tx1">
              <a:lumMod val="75000"/>
              <a:lumOff val="25000"/>
            </a:schemeClr>
          </a:solidFill>
          <a:latin typeface="+mj-lt"/>
          <a:ea typeface="+mj-ea"/>
          <a:cs typeface="+mj-cs"/>
        </a:defRPr>
      </a:lvl1pPr>
    </p:titleStyle>
    <p:bodyStyle>
      <a:lvl1pPr marL="91440" marR="0" indent="-68580" algn="l" defTabSz="685800" rtl="0" eaLnBrk="1" fontAlgn="auto" latinLnBrk="0" hangingPunct="1">
        <a:lnSpc>
          <a:spcPct val="90000"/>
        </a:lnSpc>
        <a:spcBef>
          <a:spcPts val="900"/>
        </a:spcBef>
        <a:spcAft>
          <a:spcPts val="150"/>
        </a:spcAft>
        <a:buClr>
          <a:srgbClr val="4775FF"/>
        </a:buClr>
        <a:buSzPct val="100000"/>
        <a:buFont typeface="Calibri" panose="020F0502020204030204" pitchFamily="34" charset="0"/>
        <a:buChar char=" "/>
        <a:tabLst/>
        <a:defRPr sz="2400" kern="1200">
          <a:solidFill>
            <a:schemeClr val="tx1">
              <a:lumMod val="75000"/>
              <a:lumOff val="25000"/>
            </a:schemeClr>
          </a:solidFill>
          <a:latin typeface="+mn-lt"/>
          <a:ea typeface="+mn-ea"/>
          <a:cs typeface="+mn-cs"/>
        </a:defRPr>
      </a:lvl1pPr>
      <a:lvl2pPr marL="219456" marR="0" indent="0" algn="l" defTabSz="685800" rtl="0" eaLnBrk="1" fontAlgn="auto" latinLnBrk="0" hangingPunct="1">
        <a:lnSpc>
          <a:spcPct val="90000"/>
        </a:lnSpc>
        <a:spcBef>
          <a:spcPts val="150"/>
        </a:spcBef>
        <a:spcAft>
          <a:spcPts val="300"/>
        </a:spcAft>
        <a:buClr>
          <a:srgbClr val="4775FF"/>
        </a:buClr>
        <a:buSzTx/>
        <a:buFont typeface="Wingdings" panose="05000000000000000000" pitchFamily="2" charset="2"/>
        <a:buNone/>
        <a:tabLst/>
        <a:defRPr sz="2000" kern="1200">
          <a:solidFill>
            <a:schemeClr val="tx1">
              <a:lumMod val="75000"/>
              <a:lumOff val="25000"/>
            </a:schemeClr>
          </a:solidFill>
          <a:latin typeface="+mn-lt"/>
          <a:ea typeface="+mn-ea"/>
          <a:cs typeface="+mn-cs"/>
        </a:defRPr>
      </a:lvl2pPr>
      <a:lvl3pPr marL="425196" marR="0" indent="-137160" algn="l" defTabSz="685800" rtl="0" eaLnBrk="1" fontAlgn="auto" latinLnBrk="0" hangingPunct="1">
        <a:lnSpc>
          <a:spcPct val="90000"/>
        </a:lnSpc>
        <a:spcBef>
          <a:spcPts val="150"/>
        </a:spcBef>
        <a:spcAft>
          <a:spcPts val="300"/>
        </a:spcAft>
        <a:buClr>
          <a:srgbClr val="4775FF"/>
        </a:buClr>
        <a:buSzTx/>
        <a:buFont typeface="Calibri" pitchFamily="34" charset="0"/>
        <a:buChar char="◦"/>
        <a:tabLst/>
        <a:defRPr sz="1200" kern="1200">
          <a:solidFill>
            <a:schemeClr val="tx1">
              <a:lumMod val="75000"/>
              <a:lumOff val="25000"/>
            </a:schemeClr>
          </a:solidFill>
          <a:latin typeface="+mn-lt"/>
          <a:ea typeface="+mn-ea"/>
          <a:cs typeface="+mn-cs"/>
        </a:defRPr>
      </a:lvl3pPr>
      <a:lvl4pPr marL="562356" marR="0" indent="-137160" algn="l" defTabSz="685800" rtl="0" eaLnBrk="1" fontAlgn="auto" latinLnBrk="0" hangingPunct="1">
        <a:lnSpc>
          <a:spcPct val="90000"/>
        </a:lnSpc>
        <a:spcBef>
          <a:spcPts val="150"/>
        </a:spcBef>
        <a:spcAft>
          <a:spcPts val="300"/>
        </a:spcAft>
        <a:buClr>
          <a:srgbClr val="4775FF"/>
        </a:buClr>
        <a:buSzTx/>
        <a:buFont typeface="Calibri" pitchFamily="34" charset="0"/>
        <a:buChar char="◦"/>
        <a:tabLst/>
        <a:defRPr sz="1050" kern="1200">
          <a:solidFill>
            <a:schemeClr val="tx1">
              <a:lumMod val="75000"/>
              <a:lumOff val="25000"/>
            </a:schemeClr>
          </a:solidFill>
          <a:latin typeface="+mn-lt"/>
          <a:ea typeface="+mn-ea"/>
          <a:cs typeface="+mn-cs"/>
        </a:defRPr>
      </a:lvl4pPr>
      <a:lvl5pPr marL="699516" marR="0" indent="-137160" algn="l" defTabSz="685800" rtl="0" eaLnBrk="1" fontAlgn="auto" latinLnBrk="0" hangingPunct="1">
        <a:lnSpc>
          <a:spcPct val="90000"/>
        </a:lnSpc>
        <a:spcBef>
          <a:spcPts val="150"/>
        </a:spcBef>
        <a:spcAft>
          <a:spcPts val="300"/>
        </a:spcAft>
        <a:buClr>
          <a:srgbClr val="4775FF"/>
        </a:buClr>
        <a:buSzTx/>
        <a:buFont typeface="Calibri" pitchFamily="34" charset="0"/>
        <a:buChar char="◦"/>
        <a:tabLst/>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069052-E464-42D5-BF81-D1D8894F2264}"/>
              </a:ext>
            </a:extLst>
          </p:cNvPr>
          <p:cNvSpPr>
            <a:spLocks noGrp="1"/>
          </p:cNvSpPr>
          <p:nvPr>
            <p:ph type="ctrTitle"/>
          </p:nvPr>
        </p:nvSpPr>
        <p:spPr>
          <a:xfrm>
            <a:off x="332014" y="726295"/>
            <a:ext cx="11527972" cy="3566160"/>
          </a:xfrm>
        </p:spPr>
        <p:txBody>
          <a:bodyPr>
            <a:normAutofit/>
          </a:bodyPr>
          <a:lstStyle/>
          <a:p>
            <a:r>
              <a:rPr lang="en-US" altLang="zh-CN" sz="4800" dirty="0"/>
              <a:t>CLOSURE RULES, MARKET POWER AND RISK-TAKING IN A DYNAMIC MODEL OF BANK BEHAVIOR</a:t>
            </a:r>
            <a:br>
              <a:rPr lang="en-US" altLang="zh-CN" sz="4800" dirty="0"/>
            </a:br>
            <a:r>
              <a:rPr lang="en-US" altLang="zh-CN" sz="2000" dirty="0"/>
              <a:t>  </a:t>
            </a:r>
            <a:br>
              <a:rPr lang="en-US" altLang="zh-CN" sz="4800" dirty="0"/>
            </a:br>
            <a:r>
              <a:rPr lang="en-US" altLang="zh-CN" sz="4000" dirty="0"/>
              <a:t>Suarez 1994</a:t>
            </a:r>
            <a:endParaRPr lang="zh-CN" altLang="en-US" sz="4800" dirty="0"/>
          </a:p>
        </p:txBody>
      </p:sp>
      <p:sp>
        <p:nvSpPr>
          <p:cNvPr id="3" name="副标题 2">
            <a:extLst>
              <a:ext uri="{FF2B5EF4-FFF2-40B4-BE49-F238E27FC236}">
                <a16:creationId xmlns:a16="http://schemas.microsoft.com/office/drawing/2014/main" id="{6BF3F231-4F94-42B3-961F-F58FD51F8908}"/>
              </a:ext>
            </a:extLst>
          </p:cNvPr>
          <p:cNvSpPr>
            <a:spLocks noGrp="1"/>
          </p:cNvSpPr>
          <p:nvPr>
            <p:ph type="subTitle" idx="1"/>
          </p:nvPr>
        </p:nvSpPr>
        <p:spPr/>
        <p:txBody>
          <a:bodyPr/>
          <a:lstStyle/>
          <a:p>
            <a:r>
              <a:rPr lang="zh-CN" altLang="en-US" dirty="0"/>
              <a:t>林宏涛</a:t>
            </a:r>
            <a:endParaRPr lang="en-US" altLang="zh-CN" dirty="0"/>
          </a:p>
          <a:p>
            <a:r>
              <a:rPr lang="en-US" altLang="zh-CN" dirty="0"/>
              <a:t>2022/10/30</a:t>
            </a:r>
            <a:endParaRPr lang="zh-CN" altLang="en-US" dirty="0"/>
          </a:p>
        </p:txBody>
      </p:sp>
    </p:spTree>
    <p:extLst>
      <p:ext uri="{BB962C8B-B14F-4D97-AF65-F5344CB8AC3E}">
        <p14:creationId xmlns:p14="http://schemas.microsoft.com/office/powerpoint/2010/main" val="1552407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D65A6F-5C5A-1744-B3C1-9F2B44D5E017}"/>
              </a:ext>
            </a:extLst>
          </p:cNvPr>
          <p:cNvSpPr>
            <a:spLocks noGrp="1"/>
          </p:cNvSpPr>
          <p:nvPr>
            <p:ph type="title"/>
          </p:nvPr>
        </p:nvSpPr>
        <p:spPr/>
        <p:txBody>
          <a:bodyPr/>
          <a:lstStyle/>
          <a:p>
            <a:r>
              <a:rPr lang="zh-CN" altLang="en-US" dirty="0"/>
              <a:t>牌照价值与决策函数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55F9F4D-8767-3078-125F-36B9A696268D}"/>
                  </a:ext>
                </a:extLst>
              </p:cNvPr>
              <p:cNvSpPr>
                <a:spLocks noGrp="1"/>
              </p:cNvSpPr>
              <p:nvPr>
                <p:ph idx="1"/>
              </p:nvPr>
            </p:nvSpPr>
            <p:spPr/>
            <p:txBody>
              <a:bodyPr>
                <a:normAutofit lnSpcReduction="10000"/>
              </a:bodyPr>
              <a:lstStyle/>
              <a:p>
                <a:pPr>
                  <a:lnSpc>
                    <a:spcPct val="120000"/>
                  </a:lnSpc>
                </a:pPr>
                <a:r>
                  <a:rPr lang="zh-CN" altLang="en-US" b="0" dirty="0"/>
                  <a:t>值函数的期望为：</a:t>
                </a:r>
                <a:endParaRPr lang="en-US" altLang="zh-CN" b="0" dirty="0"/>
              </a:p>
              <a:p>
                <a:pPr marL="45720" indent="0">
                  <a:buNone/>
                </a:pPr>
                <a14:m>
                  <m:oMathPara xmlns:m="http://schemas.openxmlformats.org/officeDocument/2006/math">
                    <m:oMathParaPr>
                      <m:jc m:val="centerGroup"/>
                    </m:oMathParaPr>
                    <m:oMath xmlns:m="http://schemas.openxmlformats.org/officeDocument/2006/math">
                      <m:r>
                        <m:rPr>
                          <m:nor/>
                        </m:rPr>
                        <a:rPr lang="en-US" altLang="zh-CN" dirty="0"/>
                        <m:t>E</m:t>
                      </m:r>
                      <m:r>
                        <m:rPr>
                          <m:nor/>
                        </m:rPr>
                        <a:rPr lang="en-US" altLang="zh-CN" dirty="0"/>
                        <m:t>[</m:t>
                      </m:r>
                      <m:r>
                        <a:rPr lang="en-US" altLang="zh-CN" b="0" i="1" smtClean="0">
                          <a:latin typeface="Cambria Math" panose="02040503050406030204" pitchFamily="18" charset="0"/>
                        </a:rPr>
                        <m:t>𝑉</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e>
                      </m:d>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Pr</m:t>
                          </m:r>
                        </m:fName>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𝑡</m:t>
                                  </m:r>
                                  <m:r>
                                    <a:rPr lang="en-US" altLang="zh-CN" i="1">
                                      <a:latin typeface="Cambria Math" panose="02040503050406030204" pitchFamily="18" charset="0"/>
                                    </a:rPr>
                                    <m:t>+1</m:t>
                                  </m:r>
                                </m:sub>
                              </m:sSub>
                              <m:r>
                                <a:rPr lang="en-US" altLang="zh-CN" i="1">
                                  <a:latin typeface="Cambria Math" panose="02040503050406030204" pitchFamily="18" charset="0"/>
                                </a:rPr>
                                <m:t>=1</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𝑡</m:t>
                                  </m:r>
                                </m:sub>
                              </m:sSub>
                              <m:r>
                                <a:rPr lang="en-US" altLang="zh-CN" i="1">
                                  <a:latin typeface="Cambria Math" panose="02040503050406030204" pitchFamily="18" charset="0"/>
                                </a:rPr>
                                <m:t>=1</m:t>
                              </m:r>
                            </m:e>
                          </m:d>
                        </m:e>
                      </m:func>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𝑣</m:t>
                      </m:r>
                      <m:r>
                        <a:rPr lang="en-US" altLang="zh-CN" b="0" i="1" smtClean="0">
                          <a:latin typeface="Cambria Math" panose="02040503050406030204" pitchFamily="18" charset="0"/>
                          <a:ea typeface="Cambria Math" panose="02040503050406030204" pitchFamily="18" charset="0"/>
                        </a:rPr>
                        <m:t>=</m:t>
                      </m:r>
                      <m:func>
                        <m:funcPr>
                          <m:ctrlPr>
                            <a:rPr lang="en-US" altLang="zh-CN" b="0" i="1" smtClean="0">
                              <a:latin typeface="Cambria Math" panose="02040503050406030204" pitchFamily="18" charset="0"/>
                              <a:ea typeface="Cambria Math" panose="02040503050406030204" pitchFamily="18" charset="0"/>
                            </a:rPr>
                          </m:ctrlPr>
                        </m:funcPr>
                        <m:fName>
                          <m:r>
                            <m:rPr>
                              <m:sty m:val="p"/>
                            </m:rPr>
                            <a:rPr lang="en-US" altLang="zh-CN" b="0" i="0" smtClean="0">
                              <a:latin typeface="Cambria Math" panose="02040503050406030204" pitchFamily="18" charset="0"/>
                              <a:ea typeface="Cambria Math" panose="02040503050406030204" pitchFamily="18" charset="0"/>
                            </a:rPr>
                            <m:t>Pr</m:t>
                          </m:r>
                        </m:fName>
                        <m:e>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𝑁</m:t>
                              </m:r>
                            </m:e>
                            <m:sub>
                              <m:r>
                                <a:rPr lang="en-US" altLang="zh-CN" i="1">
                                  <a:latin typeface="Cambria Math" panose="02040503050406030204" pitchFamily="18" charset="0"/>
                                  <a:ea typeface="Cambria Math" panose="02040503050406030204" pitchFamily="18" charset="0"/>
                                </a:rPr>
                                <m:t>𝑡</m:t>
                              </m:r>
                              <m:r>
                                <a:rPr lang="en-US" altLang="zh-CN" i="1">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≥0]</m:t>
                          </m:r>
                        </m:e>
                      </m:func>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𝑣</m:t>
                      </m:r>
                    </m:oMath>
                  </m:oMathPara>
                </a14:m>
                <a:endParaRPr lang="en-US" altLang="zh-CN" dirty="0"/>
              </a:p>
              <a:p>
                <a:r>
                  <a:rPr lang="zh-CN" altLang="en-US" dirty="0"/>
                  <a:t>改写牌照价值：</a:t>
                </a:r>
                <a:endParaRPr lang="en-US" altLang="zh-CN" dirty="0"/>
              </a:p>
              <a:p>
                <a:pPr marL="45720" inden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𝑣</m:t>
                      </m:r>
                      <m:r>
                        <a:rPr lang="en-US" altLang="zh-CN"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sup</m:t>
                              </m:r>
                            </m:e>
                            <m:lim>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𝑡</m:t>
                                  </m:r>
                                </m:sub>
                              </m:sSub>
                              <m:r>
                                <a:rPr lang="en-US" altLang="zh-CN" i="1">
                                  <a:latin typeface="Cambria Math" panose="02040503050406030204" pitchFamily="18" charset="0"/>
                                </a:rPr>
                                <m:t>∈</m:t>
                              </m:r>
                              <m:r>
                                <m:rPr>
                                  <m:sty m:val="p"/>
                                </m:rPr>
                                <a:rPr lang="en-US" altLang="zh-CN">
                                  <a:latin typeface="Cambria Math" panose="02040503050406030204" pitchFamily="18" charset="0"/>
                                </a:rPr>
                                <m:t>Γ</m:t>
                              </m:r>
                            </m:lim>
                          </m:limLow>
                        </m:fName>
                        <m:e>
                          <m:d>
                            <m:dPr>
                              <m:begChr m:val="{"/>
                              <m:endChr m:val="}"/>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Π</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𝑡</m:t>
                                      </m:r>
                                    </m:sub>
                                  </m:sSub>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𝑟</m:t>
                                      </m:r>
                                    </m:e>
                                  </m:d>
                                </m:e>
                                <m:sup>
                                  <m:r>
                                    <a:rPr lang="en-US" altLang="zh-CN" b="0" i="1" smtClean="0">
                                      <a:latin typeface="Cambria Math" panose="02040503050406030204" pitchFamily="18" charset="0"/>
                                    </a:rPr>
                                    <m:t>−1</m:t>
                                  </m:r>
                                </m:sup>
                              </m:sSup>
                              <m:r>
                                <m:rPr>
                                  <m:sty m:val="p"/>
                                </m:rPr>
                                <a:rPr lang="en-US" altLang="zh-CN" b="0" i="0" smtClean="0">
                                  <a:latin typeface="Cambria Math" panose="02040503050406030204" pitchFamily="18" charset="0"/>
                                </a:rPr>
                                <m:t>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r>
                                <a:rPr lang="en-US" altLang="zh-CN" b="0" i="1" smtClean="0">
                                  <a:latin typeface="Cambria Math" panose="02040503050406030204" pitchFamily="18" charset="0"/>
                                </a:rPr>
                                <m:t>𝑣</m:t>
                              </m:r>
                            </m:e>
                          </m:d>
                        </m:e>
                      </m:func>
                    </m:oMath>
                  </m:oMathPara>
                </a14:m>
                <a:endParaRPr lang="en-US" altLang="zh-CN" dirty="0"/>
              </a:p>
              <a:p>
                <a:pPr lvl="1"/>
                <a14:m>
                  <m:oMath xmlns:m="http://schemas.openxmlformats.org/officeDocument/2006/math">
                    <m:r>
                      <m:rPr>
                        <m:sty m:val="p"/>
                      </m:rPr>
                      <a:rPr lang="en-US" altLang="zh-CN" b="0" i="0" smtClean="0">
                        <a:latin typeface="Cambria Math" panose="02040503050406030204" pitchFamily="18" charset="0"/>
                      </a:rPr>
                      <m:t>Π</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𝑡</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𝑡</m:t>
                                </m:r>
                              </m:sub>
                            </m:sSub>
                          </m:e>
                        </m:d>
                      </m:e>
                    </m:d>
                  </m:oMath>
                </a14:m>
                <a:endParaRPr lang="en-US" altLang="zh-CN" dirty="0"/>
              </a:p>
              <a:p>
                <a:pPr lvl="1"/>
                <a14:m>
                  <m:oMath xmlns:m="http://schemas.openxmlformats.org/officeDocument/2006/math">
                    <m:r>
                      <m:rPr>
                        <m:sty m:val="p"/>
                      </m:rPr>
                      <a:rPr lang="en-US" altLang="zh-CN" b="0" i="0" smtClean="0">
                        <a:latin typeface="Cambria Math" panose="02040503050406030204" pitchFamily="18" charset="0"/>
                      </a:rPr>
                      <m:t>Φ</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𝑡</m:t>
                            </m:r>
                          </m:sub>
                        </m:sSub>
                      </m:e>
                    </m:d>
                    <m:r>
                      <a:rPr lang="en-US" altLang="zh-CN" b="0" i="1" smtClean="0">
                        <a:latin typeface="Cambria Math" panose="02040503050406030204" pitchFamily="18" charset="0"/>
                      </a:rPr>
                      <m:t>=</m:t>
                    </m:r>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a:latin typeface="Cambria Math" panose="02040503050406030204" pitchFamily="18" charset="0"/>
                            <a:ea typeface="Cambria Math" panose="02040503050406030204" pitchFamily="18" charset="0"/>
                          </a:rPr>
                          <m:t>Pr</m:t>
                        </m:r>
                      </m:fName>
                      <m:e>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𝑁</m:t>
                            </m:r>
                          </m:e>
                          <m:sub>
                            <m:r>
                              <a:rPr lang="en-US" altLang="zh-CN" i="1">
                                <a:latin typeface="Cambria Math" panose="02040503050406030204" pitchFamily="18" charset="0"/>
                                <a:ea typeface="Cambria Math" panose="02040503050406030204" pitchFamily="18" charset="0"/>
                              </a:rPr>
                              <m:t>𝑡</m:t>
                            </m:r>
                            <m:r>
                              <a:rPr lang="en-US" altLang="zh-CN" i="1">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≥0]</m:t>
                        </m:r>
                      </m:e>
                    </m:func>
                  </m:oMath>
                </a14:m>
                <a:endParaRPr lang="en-US" altLang="zh-CN" dirty="0"/>
              </a:p>
              <a:p>
                <a:r>
                  <a:rPr lang="zh-CN" altLang="en-US" dirty="0"/>
                  <a:t>银行的决策函数（</a:t>
                </a:r>
                <a:r>
                  <a:rPr lang="en-US" altLang="zh-CN" dirty="0"/>
                  <a:t>policy function</a:t>
                </a:r>
                <a:r>
                  <a:rPr lang="zh-CN" altLang="en-US" dirty="0"/>
                  <a:t>）：</a:t>
                </a:r>
                <a:endParaRPr lang="en-US" altLang="zh-CN" dirty="0"/>
              </a:p>
              <a:p>
                <a:pPr marL="4572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𝑌</m:t>
                      </m:r>
                      <m:r>
                        <a:rPr lang="en-US" altLang="zh-CN" b="0" i="1" smtClean="0">
                          <a:latin typeface="Cambria Math" panose="02040503050406030204" pitchFamily="18" charset="0"/>
                        </a:rPr>
                        <m:t>(</m:t>
                      </m:r>
                      <m:r>
                        <a:rPr lang="en-US" altLang="zh-CN" i="1" smtClean="0">
                          <a:latin typeface="Cambria Math" panose="02040503050406030204" pitchFamily="18" charset="0"/>
                        </a:rPr>
                        <m:t>𝑣</m:t>
                      </m:r>
                      <m:r>
                        <a:rPr lang="en-US" altLang="zh-CN" b="0" i="1" smtClean="0">
                          <a:latin typeface="Cambria Math" panose="02040503050406030204" pitchFamily="18" charset="0"/>
                        </a:rPr>
                        <m:t>)</m:t>
                      </m:r>
                      <m:r>
                        <a:rPr lang="en-US" altLang="zh-CN" i="1" smtClean="0">
                          <a:latin typeface="Cambria Math" panose="02040503050406030204" pitchFamily="18" charset="0"/>
                        </a:rPr>
                        <m:t>=</m:t>
                      </m:r>
                      <m:func>
                        <m:funcPr>
                          <m:ctrlPr>
                            <a:rPr lang="en-US" altLang="zh-CN" i="1">
                              <a:latin typeface="Cambria Math" panose="02040503050406030204" pitchFamily="18" charset="0"/>
                            </a:rPr>
                          </m:ctrlPr>
                        </m:funcPr>
                        <m:fName>
                          <m:r>
                            <a:rPr lang="en-US" altLang="zh-CN" b="0" i="1" smtClean="0">
                              <a:latin typeface="Cambria Math" panose="02040503050406030204" pitchFamily="18" charset="0"/>
                            </a:rPr>
                            <m:t>𝑎𝑟𝑔</m:t>
                          </m:r>
                          <m:r>
                            <a:rPr lang="en-US" altLang="zh-CN" b="0" i="1" smtClean="0">
                              <a:latin typeface="Cambria Math" panose="02040503050406030204" pitchFamily="18" charset="0"/>
                            </a:rPr>
                            <m:t> </m:t>
                          </m:r>
                          <m:limLow>
                            <m:limLowPr>
                              <m:ctrlPr>
                                <a:rPr lang="en-US" altLang="zh-CN" i="1">
                                  <a:latin typeface="Cambria Math" panose="02040503050406030204" pitchFamily="18" charset="0"/>
                                </a:rPr>
                              </m:ctrlPr>
                            </m:limLowPr>
                            <m:e>
                              <m:r>
                                <m:rPr>
                                  <m:sty m:val="p"/>
                                </m:rPr>
                                <a:rPr lang="en-US" altLang="zh-CN" b="0" i="0" smtClean="0">
                                  <a:latin typeface="Cambria Math" panose="02040503050406030204" pitchFamily="18" charset="0"/>
                                </a:rPr>
                                <m:t>max</m:t>
                              </m:r>
                            </m:e>
                            <m:lim>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𝑡</m:t>
                                  </m:r>
                                </m:sub>
                              </m:sSub>
                              <m:r>
                                <a:rPr lang="en-US" altLang="zh-CN" i="1">
                                  <a:latin typeface="Cambria Math" panose="02040503050406030204" pitchFamily="18" charset="0"/>
                                </a:rPr>
                                <m:t>∈</m:t>
                              </m:r>
                              <m:r>
                                <m:rPr>
                                  <m:sty m:val="p"/>
                                </m:rPr>
                                <a:rPr lang="en-US" altLang="zh-CN">
                                  <a:latin typeface="Cambria Math" panose="02040503050406030204" pitchFamily="18" charset="0"/>
                                </a:rPr>
                                <m:t>Γ</m:t>
                              </m:r>
                            </m:lim>
                          </m:limLow>
                        </m:fName>
                        <m:e>
                          <m:d>
                            <m:dPr>
                              <m:begChr m:val="{"/>
                              <m:endChr m:val="}"/>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Π</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𝑡</m:t>
                                      </m:r>
                                    </m:sub>
                                  </m:sSub>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𝑟</m:t>
                                      </m:r>
                                    </m:e>
                                  </m:d>
                                </m:e>
                                <m:sup>
                                  <m:r>
                                    <a:rPr lang="en-US" altLang="zh-CN" b="0" i="1" smtClean="0">
                                      <a:latin typeface="Cambria Math" panose="02040503050406030204" pitchFamily="18" charset="0"/>
                                    </a:rPr>
                                    <m:t>−1</m:t>
                                  </m:r>
                                </m:sup>
                              </m:sSup>
                              <m:r>
                                <m:rPr>
                                  <m:sty m:val="p"/>
                                </m:rPr>
                                <a:rPr lang="en-US" altLang="zh-CN" b="0" i="0" smtClean="0">
                                  <a:latin typeface="Cambria Math" panose="02040503050406030204" pitchFamily="18" charset="0"/>
                                </a:rPr>
                                <m:t>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r>
                                <a:rPr lang="en-US" altLang="zh-CN" b="0" i="1" smtClean="0">
                                  <a:latin typeface="Cambria Math" panose="02040503050406030204" pitchFamily="18" charset="0"/>
                                </a:rPr>
                                <m:t>𝑣</m:t>
                              </m:r>
                            </m:e>
                          </m:d>
                        </m:e>
                      </m:func>
                    </m:oMath>
                  </m:oMathPara>
                </a14:m>
                <a:endParaRPr lang="en-US" altLang="zh-CN" dirty="0"/>
              </a:p>
              <a:p>
                <a:pPr marL="45720" indent="0">
                  <a:buNone/>
                </a:pPr>
                <a:endParaRPr lang="zh-CN" altLang="en-US" dirty="0"/>
              </a:p>
            </p:txBody>
          </p:sp>
        </mc:Choice>
        <mc:Fallback xmlns="">
          <p:sp>
            <p:nvSpPr>
              <p:cNvPr id="3" name="内容占位符 2">
                <a:extLst>
                  <a:ext uri="{FF2B5EF4-FFF2-40B4-BE49-F238E27FC236}">
                    <a16:creationId xmlns:a16="http://schemas.microsoft.com/office/drawing/2014/main" id="{655F9F4D-8767-3078-125F-36B9A696268D}"/>
                  </a:ext>
                </a:extLst>
              </p:cNvPr>
              <p:cNvSpPr>
                <a:spLocks noGrp="1" noRot="1" noChangeAspect="1" noMove="1" noResize="1" noEditPoints="1" noAdjustHandles="1" noChangeArrowheads="1" noChangeShapeType="1" noTextEdit="1"/>
              </p:cNvSpPr>
              <p:nvPr>
                <p:ph idx="1"/>
              </p:nvPr>
            </p:nvSpPr>
            <p:spPr>
              <a:blipFill>
                <a:blip r:embed="rId2"/>
                <a:stretch>
                  <a:fillRect l="-1455" t="-1569"/>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73EAAE23-181B-72FD-F209-A15699E3BA51}"/>
              </a:ext>
            </a:extLst>
          </p:cNvPr>
          <p:cNvSpPr>
            <a:spLocks noGrp="1"/>
          </p:cNvSpPr>
          <p:nvPr>
            <p:ph type="dt" sz="half" idx="10"/>
          </p:nvPr>
        </p:nvSpPr>
        <p:spPr/>
        <p:txBody>
          <a:bodyPr/>
          <a:lstStyle/>
          <a:p>
            <a:r>
              <a:rPr lang="en-US" altLang="zh-CN"/>
              <a:t>2022/10/30</a:t>
            </a:r>
            <a:endParaRPr lang="en-US" dirty="0"/>
          </a:p>
        </p:txBody>
      </p:sp>
      <p:sp>
        <p:nvSpPr>
          <p:cNvPr id="5" name="页脚占位符 4">
            <a:extLst>
              <a:ext uri="{FF2B5EF4-FFF2-40B4-BE49-F238E27FC236}">
                <a16:creationId xmlns:a16="http://schemas.microsoft.com/office/drawing/2014/main" id="{6C7615F5-8C5B-DACA-5922-A5F3C330B72F}"/>
              </a:ext>
            </a:extLst>
          </p:cNvPr>
          <p:cNvSpPr>
            <a:spLocks noGrp="1"/>
          </p:cNvSpPr>
          <p:nvPr>
            <p:ph type="ftr" sz="quarter" idx="11"/>
          </p:nvPr>
        </p:nvSpPr>
        <p:spPr/>
        <p:txBody>
          <a:bodyPr/>
          <a:lstStyle/>
          <a:p>
            <a:r>
              <a:rPr lang="en-US" altLang="zh-CN"/>
              <a:t>Suarez 1994</a:t>
            </a:r>
            <a:endParaRPr lang="en-US" dirty="0"/>
          </a:p>
        </p:txBody>
      </p:sp>
    </p:spTree>
    <p:extLst>
      <p:ext uri="{BB962C8B-B14F-4D97-AF65-F5344CB8AC3E}">
        <p14:creationId xmlns:p14="http://schemas.microsoft.com/office/powerpoint/2010/main" val="1314890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88D7D0-6FD8-57A0-2D1A-409D5BC838D4}"/>
              </a:ext>
            </a:extLst>
          </p:cNvPr>
          <p:cNvSpPr>
            <a:spLocks noGrp="1"/>
          </p:cNvSpPr>
          <p:nvPr>
            <p:ph type="title"/>
          </p:nvPr>
        </p:nvSpPr>
        <p:spPr/>
        <p:txBody>
          <a:bodyPr/>
          <a:lstStyle/>
          <a:p>
            <a:r>
              <a:rPr lang="zh-CN" altLang="en-US" dirty="0"/>
              <a:t>完全竞争情形</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838ECC2-A61F-BBBF-DD50-BF626D7A179D}"/>
                  </a:ext>
                </a:extLst>
              </p:cNvPr>
              <p:cNvSpPr>
                <a:spLocks noGrp="1"/>
              </p:cNvSpPr>
              <p:nvPr>
                <p:ph idx="1"/>
              </p:nvPr>
            </p:nvSpPr>
            <p:spPr/>
            <p:txBody>
              <a:bodyPr>
                <a:normAutofit fontScale="92500" lnSpcReduction="10000"/>
              </a:bodyPr>
              <a:lstStyle/>
              <a:p>
                <a:pPr>
                  <a:lnSpc>
                    <a:spcPct val="120000"/>
                  </a:lnSpc>
                </a:pPr>
                <a:r>
                  <a:rPr lang="zh-CN" altLang="en-US" dirty="0"/>
                  <a:t>价格接受者：银行的成本函数</a:t>
                </a:r>
                <a14:m>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m:rPr>
                        <m:sty m:val="p"/>
                      </m:rPr>
                      <a:rPr lang="en-US" altLang="zh-CN" i="1">
                        <a:latin typeface="Cambria Math" panose="02040503050406030204" pitchFamily="18" charset="0"/>
                      </a:rPr>
                      <m:t>D</m:t>
                    </m:r>
                    <m:r>
                      <a:rPr lang="en-US" altLang="zh-CN" b="0" i="1" smtClean="0">
                        <a:latin typeface="Cambria Math" panose="02040503050406030204" pitchFamily="18" charset="0"/>
                      </a:rPr>
                      <m:t>)</m:t>
                    </m:r>
                  </m:oMath>
                </a14:m>
                <a:r>
                  <a:rPr lang="zh-CN" altLang="en-US" dirty="0"/>
                  <a:t>是线性的。</a:t>
                </a:r>
                <a:endParaRPr lang="en-US" altLang="zh-CN" dirty="0"/>
              </a:p>
              <a:p>
                <a:pPr>
                  <a:lnSpc>
                    <a:spcPct val="120000"/>
                  </a:lnSpc>
                </a:pPr>
                <a:r>
                  <a:rPr lang="zh-CN" altLang="en-US" dirty="0"/>
                  <a:t>我们发现，单期利润函数是一次齐次（</a:t>
                </a:r>
                <a:r>
                  <a:rPr lang="en-US" altLang="zh-CN" dirty="0"/>
                  <a:t>homogeneous of degree 1</a:t>
                </a:r>
                <a:r>
                  <a:rPr lang="zh-CN" altLang="en-US" dirty="0"/>
                  <a:t>）：</a:t>
                </a:r>
                <a:endParaRPr lang="en-US" altLang="zh-CN" b="0" i="0" dirty="0">
                  <a:latin typeface="Cambria Math" panose="02040503050406030204" pitchFamily="18" charset="0"/>
                </a:endParaRPr>
              </a:p>
              <a:p>
                <a:pPr marL="45720" indent="0">
                  <a:lnSpc>
                    <a:spcPct val="120000"/>
                  </a:lnSpc>
                  <a:buNone/>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Π</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𝑡</m:t>
                              </m:r>
                            </m:sub>
                          </m:sSub>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𝑟</m:t>
                              </m:r>
                            </m:e>
                          </m:d>
                        </m:e>
                        <m:sup>
                          <m:r>
                            <a:rPr lang="en-US" altLang="zh-CN" i="1">
                              <a:latin typeface="Cambria Math" panose="02040503050406030204" pitchFamily="18" charset="0"/>
                            </a:rPr>
                            <m:t>−1</m:t>
                          </m:r>
                        </m:sup>
                      </m:sSup>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𝑅</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𝜎</m:t>
                                          </m:r>
                                        </m:e>
                                        <m:sub>
                                          <m:r>
                                            <a:rPr lang="en-US" altLang="zh-CN" i="1">
                                              <a:latin typeface="Cambria Math" panose="02040503050406030204" pitchFamily="18" charset="0"/>
                                            </a:rPr>
                                            <m:t>𝑡</m:t>
                                          </m:r>
                                        </m:sub>
                                      </m:sSub>
                                    </m:e>
                                  </m:d>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𝑡</m:t>
                                          </m:r>
                                        </m:sub>
                                      </m:sSub>
                                    </m:e>
                                  </m:d>
                                  <m:r>
                                    <a:rPr lang="en-US" altLang="zh-CN" i="1">
                                      <a:latin typeface="Cambria Math" panose="02040503050406030204" pitchFamily="18" charset="0"/>
                                    </a:rPr>
                                    <m:t>−</m:t>
                                  </m:r>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𝑡</m:t>
                                          </m:r>
                                        </m:sub>
                                      </m:sSub>
                                    </m:e>
                                  </m:d>
                                  <m:r>
                                    <a:rPr lang="en-US" altLang="zh-CN" i="1">
                                      <a:latin typeface="Cambria Math" panose="02040503050406030204" pitchFamily="18" charset="0"/>
                                    </a:rPr>
                                    <m:t>,0</m:t>
                                  </m:r>
                                </m:e>
                              </m:d>
                            </m:e>
                          </m:func>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𝑡</m:t>
                          </m:r>
                        </m:sub>
                      </m:sSub>
                    </m:oMath>
                  </m:oMathPara>
                </a14:m>
                <a:endParaRPr lang="en-US" altLang="zh-CN" dirty="0"/>
              </a:p>
              <a:p>
                <a:pPr>
                  <a:lnSpc>
                    <a:spcPct val="120000"/>
                  </a:lnSpc>
                </a:pPr>
                <a:r>
                  <a:rPr lang="zh-CN" altLang="en-US" dirty="0"/>
                  <a:t>存活概率是零次齐次（</a:t>
                </a:r>
                <a:r>
                  <a:rPr lang="en-US" altLang="zh-CN" dirty="0"/>
                  <a:t>homogeneous of degree 0</a:t>
                </a:r>
                <a:r>
                  <a:rPr lang="zh-CN" altLang="en-US" dirty="0"/>
                  <a:t>） ：</a:t>
                </a:r>
                <a:endParaRPr lang="en-US" altLang="zh-CN" dirty="0"/>
              </a:p>
              <a:p>
                <a:pPr marL="45720" indent="0">
                  <a:lnSpc>
                    <a:spcPct val="120000"/>
                  </a:lnSpc>
                  <a:buNone/>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Φ</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𝑡</m:t>
                              </m:r>
                            </m:sub>
                          </m:sSub>
                        </m:e>
                      </m:d>
                      <m:r>
                        <a:rPr lang="en-US" altLang="zh-CN" b="0" i="1" smtClean="0">
                          <a:latin typeface="Cambria Math" panose="02040503050406030204" pitchFamily="18" charset="0"/>
                        </a:rPr>
                        <m:t>=</m:t>
                      </m:r>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a:latin typeface="Cambria Math" panose="02040503050406030204" pitchFamily="18" charset="0"/>
                              <a:ea typeface="Cambria Math" panose="02040503050406030204" pitchFamily="18" charset="0"/>
                            </a:rPr>
                            <m:t>Pr</m:t>
                          </m:r>
                        </m:fName>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𝑅</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𝜎</m:t>
                                  </m:r>
                                </m:e>
                                <m:sub>
                                  <m:r>
                                    <a:rPr lang="en-US" altLang="zh-CN" i="1">
                                      <a:latin typeface="Cambria Math" panose="02040503050406030204" pitchFamily="18" charset="0"/>
                                    </a:rPr>
                                    <m:t>𝑡</m:t>
                                  </m:r>
                                </m:sub>
                              </m:sSub>
                            </m:e>
                          </m:d>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𝑡</m:t>
                                  </m:r>
                                </m:sub>
                              </m:sSub>
                            </m:e>
                          </m:d>
                          <m:r>
                            <a:rPr lang="en-US" altLang="zh-CN" i="1">
                              <a:latin typeface="Cambria Math" panose="02040503050406030204" pitchFamily="18" charset="0"/>
                            </a:rPr>
                            <m:t>−</m:t>
                          </m:r>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𝑡</m:t>
                                  </m:r>
                                </m:sub>
                              </m:sSub>
                            </m:e>
                          </m:d>
                          <m:r>
                            <a:rPr lang="en-US" altLang="zh-CN" i="1">
                              <a:latin typeface="Cambria Math" panose="02040503050406030204" pitchFamily="18" charset="0"/>
                              <a:ea typeface="Cambria Math" panose="02040503050406030204" pitchFamily="18" charset="0"/>
                            </a:rPr>
                            <m:t>≥0]</m:t>
                          </m:r>
                        </m:e>
                      </m:func>
                    </m:oMath>
                  </m:oMathPara>
                </a14:m>
                <a:endParaRPr lang="en-US" altLang="zh-CN" dirty="0"/>
              </a:p>
              <a:p>
                <a:pPr>
                  <a:lnSpc>
                    <a:spcPct val="120000"/>
                  </a:lnSpc>
                </a:pPr>
                <a:r>
                  <a:rPr lang="zh-CN" altLang="en-US" dirty="0"/>
                  <a:t>这种情况下，要么是零利润的，因此</a:t>
                </a:r>
                <a14:m>
                  <m:oMath xmlns:m="http://schemas.openxmlformats.org/officeDocument/2006/math">
                    <m:r>
                      <a:rPr lang="en-US" altLang="zh-CN" b="0" i="1" smtClean="0">
                        <a:latin typeface="Cambria Math" panose="02040503050406030204" pitchFamily="18" charset="0"/>
                      </a:rPr>
                      <m:t>𝑣</m:t>
                    </m:r>
                  </m:oMath>
                </a14:m>
                <a:r>
                  <a:rPr lang="zh-CN" altLang="en-US" dirty="0"/>
                  <a:t>也等于</a:t>
                </a:r>
                <a:r>
                  <a:rPr lang="en-US" altLang="zh-CN" dirty="0"/>
                  <a:t>0</a:t>
                </a:r>
                <a:r>
                  <a:rPr lang="zh-CN" altLang="en-US" dirty="0"/>
                  <a:t>（等同于考虑静态问题），要么我们找不到</a:t>
                </a:r>
                <a14:m>
                  <m:oMath xmlns:m="http://schemas.openxmlformats.org/officeDocument/2006/math">
                    <m:r>
                      <a:rPr lang="en-US" altLang="zh-CN" b="0" i="1" smtClean="0">
                        <a:latin typeface="Cambria Math" panose="02040503050406030204" pitchFamily="18" charset="0"/>
                      </a:rPr>
                      <m:t>𝐷</m:t>
                    </m:r>
                  </m:oMath>
                </a14:m>
                <a:r>
                  <a:rPr lang="zh-CN" altLang="en-US" dirty="0"/>
                  <a:t>和</a:t>
                </a:r>
                <a14:m>
                  <m:oMath xmlns:m="http://schemas.openxmlformats.org/officeDocument/2006/math">
                    <m:r>
                      <a:rPr lang="en-US" altLang="zh-CN" b="0" i="1" dirty="0" smtClean="0">
                        <a:latin typeface="Cambria Math" panose="02040503050406030204" pitchFamily="18" charset="0"/>
                      </a:rPr>
                      <m:t>𝐾</m:t>
                    </m:r>
                  </m:oMath>
                </a14:m>
                <a:r>
                  <a:rPr lang="zh-CN" altLang="en-US" dirty="0"/>
                  <a:t>的有界解。</a:t>
                </a:r>
                <a:endParaRPr lang="en-US" altLang="zh-CN" dirty="0"/>
              </a:p>
              <a:p>
                <a:pPr lvl="1">
                  <a:lnSpc>
                    <a:spcPct val="120000"/>
                  </a:lnSpc>
                </a:pPr>
                <a:r>
                  <a:rPr lang="zh-CN" altLang="en-US" dirty="0"/>
                  <a:t>静态问题下，银行一定会最大化杠杆和资产风险。</a:t>
                </a:r>
                <a:endParaRPr lang="en-US" altLang="zh-CN" dirty="0"/>
              </a:p>
            </p:txBody>
          </p:sp>
        </mc:Choice>
        <mc:Fallback xmlns="">
          <p:sp>
            <p:nvSpPr>
              <p:cNvPr id="3" name="内容占位符 2">
                <a:extLst>
                  <a:ext uri="{FF2B5EF4-FFF2-40B4-BE49-F238E27FC236}">
                    <a16:creationId xmlns:a16="http://schemas.microsoft.com/office/drawing/2014/main" id="{A838ECC2-A61F-BBBF-DD50-BF626D7A179D}"/>
                  </a:ext>
                </a:extLst>
              </p:cNvPr>
              <p:cNvSpPr>
                <a:spLocks noGrp="1" noRot="1" noChangeAspect="1" noMove="1" noResize="1" noEditPoints="1" noAdjustHandles="1" noChangeArrowheads="1" noChangeShapeType="1" noTextEdit="1"/>
              </p:cNvSpPr>
              <p:nvPr>
                <p:ph idx="1"/>
              </p:nvPr>
            </p:nvSpPr>
            <p:spPr>
              <a:blipFill>
                <a:blip r:embed="rId2"/>
                <a:stretch>
                  <a:fillRect l="-1333" t="-1307"/>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3C9A2405-8E1A-8881-2FE0-0788D1694C86}"/>
              </a:ext>
            </a:extLst>
          </p:cNvPr>
          <p:cNvSpPr>
            <a:spLocks noGrp="1"/>
          </p:cNvSpPr>
          <p:nvPr>
            <p:ph type="dt" sz="half" idx="10"/>
          </p:nvPr>
        </p:nvSpPr>
        <p:spPr/>
        <p:txBody>
          <a:bodyPr/>
          <a:lstStyle/>
          <a:p>
            <a:r>
              <a:rPr lang="en-US" altLang="zh-CN"/>
              <a:t>2022/10/30</a:t>
            </a:r>
            <a:endParaRPr lang="en-US" dirty="0"/>
          </a:p>
        </p:txBody>
      </p:sp>
      <p:sp>
        <p:nvSpPr>
          <p:cNvPr id="5" name="页脚占位符 4">
            <a:extLst>
              <a:ext uri="{FF2B5EF4-FFF2-40B4-BE49-F238E27FC236}">
                <a16:creationId xmlns:a16="http://schemas.microsoft.com/office/drawing/2014/main" id="{22B84DC3-798A-8F61-79E6-A6A7D935CF0B}"/>
              </a:ext>
            </a:extLst>
          </p:cNvPr>
          <p:cNvSpPr>
            <a:spLocks noGrp="1"/>
          </p:cNvSpPr>
          <p:nvPr>
            <p:ph type="ftr" sz="quarter" idx="11"/>
          </p:nvPr>
        </p:nvSpPr>
        <p:spPr/>
        <p:txBody>
          <a:bodyPr/>
          <a:lstStyle/>
          <a:p>
            <a:r>
              <a:rPr lang="en-US" altLang="zh-CN"/>
              <a:t>Suarez 1994</a:t>
            </a:r>
            <a:endParaRPr lang="en-US" dirty="0"/>
          </a:p>
        </p:txBody>
      </p:sp>
    </p:spTree>
    <p:extLst>
      <p:ext uri="{BB962C8B-B14F-4D97-AF65-F5344CB8AC3E}">
        <p14:creationId xmlns:p14="http://schemas.microsoft.com/office/powerpoint/2010/main" val="865928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E1459E-BFA9-4BAE-514C-D53CEEC7EF1B}"/>
              </a:ext>
            </a:extLst>
          </p:cNvPr>
          <p:cNvSpPr>
            <a:spLocks noGrp="1"/>
          </p:cNvSpPr>
          <p:nvPr>
            <p:ph type="title"/>
          </p:nvPr>
        </p:nvSpPr>
        <p:spPr/>
        <p:txBody>
          <a:bodyPr/>
          <a:lstStyle/>
          <a:p>
            <a:r>
              <a:rPr lang="zh-CN" altLang="en-US" dirty="0"/>
              <a:t>垄断竞争</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CC16533-0075-CA66-8F32-CB39E4F4AC7F}"/>
                  </a:ext>
                </a:extLst>
              </p:cNvPr>
              <p:cNvSpPr>
                <a:spLocks noGrp="1"/>
              </p:cNvSpPr>
              <p:nvPr>
                <p:ph idx="1"/>
              </p:nvPr>
            </p:nvSpPr>
            <p:spPr/>
            <p:txBody>
              <a:bodyPr/>
              <a:lstStyle/>
              <a:p>
                <a:r>
                  <a:rPr lang="zh-CN" altLang="en-US" dirty="0"/>
                  <a:t>银行是当地存款市场的垄断者，将储户的资产标准化为</a:t>
                </a:r>
                <a:r>
                  <a:rPr lang="en-US" altLang="zh-CN" dirty="0"/>
                  <a:t>1</a:t>
                </a:r>
                <a:r>
                  <a:rPr lang="zh-CN" altLang="en-US" dirty="0"/>
                  <a:t>。</a:t>
                </a:r>
                <a:endParaRPr lang="en-US" altLang="zh-CN" dirty="0"/>
              </a:p>
              <a:p>
                <a:pPr marL="45720" indent="0">
                  <a:buNone/>
                </a:pPr>
                <a14:m>
                  <m:oMathPara xmlns:m="http://schemas.openxmlformats.org/officeDocument/2006/math">
                    <m:oMathParaPr>
                      <m:jc m:val="centerGroup"/>
                    </m:oMathParaPr>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𝐷</m:t>
                              </m:r>
                            </m:sub>
                          </m:sSub>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𝑟</m:t>
                          </m:r>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𝜂</m:t>
                          </m:r>
                        </m:sup>
                      </m:sSup>
                      <m:r>
                        <a:rPr lang="en-US" altLang="zh-CN" b="0" i="1" smtClean="0">
                          <a:latin typeface="Cambria Math" panose="02040503050406030204" pitchFamily="18" charset="0"/>
                        </a:rPr>
                        <m:t>        </m:t>
                      </m:r>
                      <m:r>
                        <a:rPr lang="en-US" altLang="zh-CN" b="0" i="1" smtClean="0">
                          <a:latin typeface="Cambria Math" panose="02040503050406030204" pitchFamily="18" charset="0"/>
                        </a:rPr>
                        <m:t>𝜂</m:t>
                      </m:r>
                      <m:r>
                        <a:rPr lang="en-US" altLang="zh-CN" b="0" i="1" smtClean="0">
                          <a:latin typeface="Cambria Math" panose="02040503050406030204" pitchFamily="18" charset="0"/>
                        </a:rPr>
                        <m:t>≥0, 0≤</m:t>
                      </m:r>
                      <m:r>
                        <a:rPr lang="en-US" altLang="zh-CN" b="0" i="1" smtClean="0">
                          <a:latin typeface="Cambria Math" panose="02040503050406030204" pitchFamily="18" charset="0"/>
                        </a:rPr>
                        <m:t>𝐷</m:t>
                      </m:r>
                      <m:r>
                        <a:rPr lang="en-US" altLang="zh-CN" b="0" i="1" smtClean="0">
                          <a:latin typeface="Cambria Math" panose="02040503050406030204" pitchFamily="18" charset="0"/>
                        </a:rPr>
                        <m:t>≤1</m:t>
                      </m:r>
                    </m:oMath>
                  </m:oMathPara>
                </a14:m>
                <a:endParaRPr lang="en-US" altLang="zh-CN" dirty="0"/>
              </a:p>
              <a:p>
                <a:pPr lvl="1"/>
                <a14:m>
                  <m:oMath xmlns:m="http://schemas.openxmlformats.org/officeDocument/2006/math">
                    <m:r>
                      <a:rPr lang="en-US" altLang="zh-CN" b="0" i="1" smtClean="0">
                        <a:latin typeface="Cambria Math" panose="02040503050406030204" pitchFamily="18" charset="0"/>
                      </a:rPr>
                      <m:t>𝜇</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𝜂</m:t>
                    </m:r>
                    <m:func>
                      <m:funcPr>
                        <m:ctrlPr>
                          <a:rPr lang="en-US" altLang="zh-CN" b="0" i="1" smtClean="0">
                            <a:latin typeface="Cambria Math" panose="02040503050406030204" pitchFamily="18" charset="0"/>
                            <a:ea typeface="Cambria Math" panose="02040503050406030204" pitchFamily="18" charset="0"/>
                          </a:rPr>
                        </m:ctrlPr>
                      </m:funcPr>
                      <m:fName>
                        <m:r>
                          <m:rPr>
                            <m:sty m:val="p"/>
                          </m:rPr>
                          <a:rPr lang="en-US" altLang="zh-CN" b="0" i="0" smtClean="0">
                            <a:latin typeface="Cambria Math" panose="02040503050406030204" pitchFamily="18" charset="0"/>
                            <a:ea typeface="Cambria Math" panose="02040503050406030204" pitchFamily="18" charset="0"/>
                          </a:rPr>
                          <m:t>log</m:t>
                        </m:r>
                      </m:fName>
                      <m:e>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𝐷</m:t>
                            </m:r>
                          </m:e>
                        </m:d>
                      </m:e>
                    </m:func>
                  </m:oMath>
                </a14:m>
                <a:r>
                  <a:rPr lang="zh-CN" altLang="en-US" dirty="0"/>
                  <a:t>，</a:t>
                </a:r>
                <a14:m>
                  <m:oMath xmlns:m="http://schemas.openxmlformats.org/officeDocument/2006/math">
                    <m:r>
                      <a:rPr lang="en-US" altLang="zh-CN" b="0" i="1" dirty="0" smtClean="0">
                        <a:latin typeface="Cambria Math" panose="02040503050406030204" pitchFamily="18" charset="0"/>
                      </a:rPr>
                      <m:t>𝜂</m:t>
                    </m:r>
                  </m:oMath>
                </a14:m>
                <a:r>
                  <a:rPr lang="zh-CN" altLang="en-US" dirty="0"/>
                  <a:t>越大表明银行的垄断势力越大。</a:t>
                </a:r>
                <a:endParaRPr lang="en-US" altLang="zh-CN" dirty="0"/>
              </a:p>
              <a:p>
                <a:r>
                  <a:rPr lang="zh-CN" altLang="en-US" b="0" dirty="0">
                    <a:latin typeface="Cambria Math" panose="02040503050406030204" pitchFamily="18" charset="0"/>
                  </a:rPr>
                  <a:t>因此，银行的成本函数为：</a:t>
                </a:r>
                <a:endParaRPr lang="en-US" altLang="zh-CN" b="0" dirty="0">
                  <a:latin typeface="Cambria Math" panose="02040503050406030204" pitchFamily="18" charset="0"/>
                </a:endParaRPr>
              </a:p>
              <a:p>
                <a:pPr marL="4572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𝑟</m:t>
                          </m:r>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𝜂</m:t>
                          </m:r>
                          <m:r>
                            <a:rPr lang="en-US" altLang="zh-CN" b="0" i="1" smtClean="0">
                              <a:latin typeface="Cambria Math" panose="02040503050406030204" pitchFamily="18" charset="0"/>
                            </a:rPr>
                            <m:t>+1</m:t>
                          </m:r>
                        </m:sup>
                      </m:sSup>
                    </m:oMath>
                  </m:oMathPara>
                </a14:m>
                <a:endParaRPr lang="en-US" altLang="zh-CN" b="0" dirty="0"/>
              </a:p>
              <a:p>
                <a:pPr marL="45720" indent="0">
                  <a:buNone/>
                </a:pPr>
                <a:endParaRPr lang="zh-CN" altLang="en-US" dirty="0"/>
              </a:p>
            </p:txBody>
          </p:sp>
        </mc:Choice>
        <mc:Fallback xmlns="">
          <p:sp>
            <p:nvSpPr>
              <p:cNvPr id="3" name="内容占位符 2">
                <a:extLst>
                  <a:ext uri="{FF2B5EF4-FFF2-40B4-BE49-F238E27FC236}">
                    <a16:creationId xmlns:a16="http://schemas.microsoft.com/office/drawing/2014/main" id="{3CC16533-0075-CA66-8F32-CB39E4F4AC7F}"/>
                  </a:ext>
                </a:extLst>
              </p:cNvPr>
              <p:cNvSpPr>
                <a:spLocks noGrp="1" noRot="1" noChangeAspect="1" noMove="1" noResize="1" noEditPoints="1" noAdjustHandles="1" noChangeArrowheads="1" noChangeShapeType="1" noTextEdit="1"/>
              </p:cNvSpPr>
              <p:nvPr>
                <p:ph idx="1"/>
              </p:nvPr>
            </p:nvSpPr>
            <p:spPr>
              <a:blipFill>
                <a:blip r:embed="rId2"/>
                <a:stretch>
                  <a:fillRect l="-1455" t="-1569"/>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0F0C2116-F08A-884C-F210-4C90D86CFD6A}"/>
              </a:ext>
            </a:extLst>
          </p:cNvPr>
          <p:cNvSpPr>
            <a:spLocks noGrp="1"/>
          </p:cNvSpPr>
          <p:nvPr>
            <p:ph type="dt" sz="half" idx="10"/>
          </p:nvPr>
        </p:nvSpPr>
        <p:spPr/>
        <p:txBody>
          <a:bodyPr/>
          <a:lstStyle/>
          <a:p>
            <a:r>
              <a:rPr lang="en-US" altLang="zh-CN"/>
              <a:t>2022/10/30</a:t>
            </a:r>
            <a:endParaRPr lang="en-US" dirty="0"/>
          </a:p>
        </p:txBody>
      </p:sp>
      <p:sp>
        <p:nvSpPr>
          <p:cNvPr id="5" name="页脚占位符 4">
            <a:extLst>
              <a:ext uri="{FF2B5EF4-FFF2-40B4-BE49-F238E27FC236}">
                <a16:creationId xmlns:a16="http://schemas.microsoft.com/office/drawing/2014/main" id="{0D03E33E-121A-EBCA-C25A-736C5B7F2266}"/>
              </a:ext>
            </a:extLst>
          </p:cNvPr>
          <p:cNvSpPr>
            <a:spLocks noGrp="1"/>
          </p:cNvSpPr>
          <p:nvPr>
            <p:ph type="ftr" sz="quarter" idx="11"/>
          </p:nvPr>
        </p:nvSpPr>
        <p:spPr/>
        <p:txBody>
          <a:bodyPr/>
          <a:lstStyle/>
          <a:p>
            <a:r>
              <a:rPr lang="en-US" altLang="zh-CN"/>
              <a:t>Suarez 1994</a:t>
            </a:r>
            <a:endParaRPr lang="en-US" dirty="0"/>
          </a:p>
        </p:txBody>
      </p:sp>
    </p:spTree>
    <p:extLst>
      <p:ext uri="{BB962C8B-B14F-4D97-AF65-F5344CB8AC3E}">
        <p14:creationId xmlns:p14="http://schemas.microsoft.com/office/powerpoint/2010/main" val="291002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4EC9E-7355-EEA3-CA22-2FDAEBF1B578}"/>
              </a:ext>
            </a:extLst>
          </p:cNvPr>
          <p:cNvSpPr>
            <a:spLocks noGrp="1"/>
          </p:cNvSpPr>
          <p:nvPr>
            <p:ph type="title"/>
          </p:nvPr>
        </p:nvSpPr>
        <p:spPr/>
        <p:txBody>
          <a:bodyPr/>
          <a:lstStyle/>
          <a:p>
            <a:r>
              <a:rPr lang="zh-CN" altLang="en-US" dirty="0"/>
              <a:t>参数假定</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FD225EE-270C-79F3-456B-50D4C9A37679}"/>
                  </a:ext>
                </a:extLst>
              </p:cNvPr>
              <p:cNvSpPr>
                <a:spLocks noGrp="1"/>
              </p:cNvSpPr>
              <p:nvPr>
                <p:ph idx="1"/>
              </p:nvPr>
            </p:nvSpPr>
            <p:spPr/>
            <p:txBody>
              <a:bodyPr>
                <a:normAutofit fontScale="92500" lnSpcReduction="20000"/>
              </a:bodyPr>
              <a:lstStyle/>
              <a:p>
                <a:r>
                  <a:rPr lang="zh-CN" altLang="en-US" b="0" dirty="0">
                    <a:latin typeface="Cambria Math" panose="02040503050406030204" pitchFamily="18" charset="0"/>
                  </a:rPr>
                  <a:t>为了方便分析，假定：</a:t>
                </a:r>
                <a:endParaRPr lang="en-US" altLang="zh-CN" b="0" dirty="0">
                  <a:latin typeface="Cambria Math" panose="02040503050406030204" pitchFamily="18" charset="0"/>
                </a:endParaRPr>
              </a:p>
              <a:p>
                <a:pPr marL="4572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𝜎</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𝑟</m:t>
                          </m:r>
                        </m:e>
                      </m:d>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exp</m:t>
                          </m:r>
                        </m:fName>
                        <m:e>
                          <m:d>
                            <m:dPr>
                              <m:ctrlPr>
                                <a:rPr lang="en-US" altLang="zh-CN" i="1">
                                  <a:latin typeface="Cambria Math" panose="02040503050406030204" pitchFamily="18" charset="0"/>
                                </a:rPr>
                              </m:ctrlPr>
                            </m:dPr>
                            <m:e>
                              <m:r>
                                <a:rPr lang="en-US" altLang="zh-CN" i="1">
                                  <a:latin typeface="Cambria Math" panose="02040503050406030204" pitchFamily="18" charset="0"/>
                                </a:rPr>
                                <m:t>𝜎</m:t>
                              </m:r>
                              <m:r>
                                <a:rPr lang="en-US" altLang="zh-CN" i="1">
                                  <a:latin typeface="Cambria Math" panose="02040503050406030204" pitchFamily="18" charset="0"/>
                                </a:rPr>
                                <m:t>𝑧</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𝜎</m:t>
                                  </m:r>
                                </m:e>
                                <m:sup>
                                  <m:r>
                                    <a:rPr lang="en-US" altLang="zh-CN" i="1">
                                      <a:latin typeface="Cambria Math" panose="02040503050406030204" pitchFamily="18" charset="0"/>
                                    </a:rPr>
                                    <m:t>2</m:t>
                                  </m:r>
                                </m:sup>
                              </m:sSup>
                              <m:r>
                                <a:rPr lang="en-US" altLang="zh-CN" i="1">
                                  <a:latin typeface="Cambria Math" panose="02040503050406030204" pitchFamily="18" charset="0"/>
                                </a:rPr>
                                <m:t>/2</m:t>
                              </m:r>
                            </m:e>
                          </m:d>
                        </m:e>
                      </m:func>
                    </m:oMath>
                  </m:oMathPara>
                </a14:m>
                <a:endParaRPr lang="en-US" altLang="zh-CN" dirty="0"/>
              </a:p>
              <a:p>
                <a:pPr lvl="1"/>
                <a:r>
                  <a:rPr lang="zh-CN" altLang="en-US" dirty="0"/>
                  <a:t>其中，</a:t>
                </a:r>
                <a14:m>
                  <m:oMath xmlns:m="http://schemas.openxmlformats.org/officeDocument/2006/math">
                    <m:r>
                      <a:rPr lang="en-US" altLang="zh-CN" b="0" i="1" smtClean="0">
                        <a:latin typeface="Cambria Math" panose="02040503050406030204" pitchFamily="18" charset="0"/>
                      </a:rPr>
                      <m:t>𝑧</m:t>
                    </m:r>
                  </m:oMath>
                </a14:m>
                <a:r>
                  <a:rPr lang="zh-CN" altLang="en-US" dirty="0"/>
                  <a:t>是服从标准正态分布</a:t>
                </a:r>
                <a:endParaRPr lang="en-US" altLang="zh-CN" dirty="0"/>
              </a:p>
              <a:p>
                <a:r>
                  <a:rPr lang="zh-CN" altLang="en-US" dirty="0"/>
                  <a:t>计算利润和存活概率：</a:t>
                </a:r>
                <a:endParaRPr lang="en-US" altLang="zh-CN" dirty="0"/>
              </a:p>
              <a:p>
                <a:pPr marL="45720" indent="0">
                  <a:lnSpc>
                    <a:spcPct val="12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𝑡</m:t>
                              </m:r>
                            </m:sub>
                          </m:sSub>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begChr m:val="{"/>
                              <m:endChr m:val="}"/>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exp</m:t>
                                  </m:r>
                                </m:fName>
                                <m:e>
                                  <m:d>
                                    <m:dPr>
                                      <m:ctrlPr>
                                        <a:rPr lang="en-US" altLang="zh-CN" i="1">
                                          <a:latin typeface="Cambria Math" panose="02040503050406030204" pitchFamily="18" charset="0"/>
                                        </a:rPr>
                                      </m:ctrlPr>
                                    </m:dPr>
                                    <m:e>
                                      <m:r>
                                        <a:rPr lang="en-US" altLang="zh-CN" i="1">
                                          <a:latin typeface="Cambria Math" panose="02040503050406030204" pitchFamily="18" charset="0"/>
                                        </a:rPr>
                                        <m:t>𝜎</m:t>
                                      </m:r>
                                      <m:r>
                                        <a:rPr lang="en-US" altLang="zh-CN" i="1">
                                          <a:latin typeface="Cambria Math" panose="02040503050406030204" pitchFamily="18" charset="0"/>
                                        </a:rPr>
                                        <m:t>𝑧</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𝜎</m:t>
                                          </m:r>
                                        </m:e>
                                        <m:sup>
                                          <m:r>
                                            <a:rPr lang="en-US" altLang="zh-CN" i="1">
                                              <a:latin typeface="Cambria Math" panose="02040503050406030204" pitchFamily="18" charset="0"/>
                                            </a:rPr>
                                            <m:t>2</m:t>
                                          </m:r>
                                        </m:sup>
                                      </m:sSup>
                                      <m:r>
                                        <a:rPr lang="en-US" altLang="zh-CN" i="1">
                                          <a:latin typeface="Cambria Math" panose="02040503050406030204" pitchFamily="18" charset="0"/>
                                        </a:rPr>
                                        <m:t>/2</m:t>
                                      </m:r>
                                    </m:e>
                                  </m:d>
                                </m:e>
                              </m:func>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𝑡</m:t>
                                      </m:r>
                                    </m:sub>
                                  </m:sSub>
                                </m:e>
                              </m:d>
                              <m:r>
                                <a:rPr lang="en-US" altLang="zh-CN" i="1">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i="1">
                                      <a:latin typeface="Cambria Math" panose="02040503050406030204" pitchFamily="18" charset="0"/>
                                    </a:rPr>
                                    <m:t>𝐷</m:t>
                                  </m:r>
                                </m:e>
                                <m:sub>
                                  <m:r>
                                    <a:rPr lang="en-US" altLang="zh-CN" b="0" i="1" smtClean="0">
                                      <a:latin typeface="Cambria Math" panose="02040503050406030204" pitchFamily="18" charset="0"/>
                                    </a:rPr>
                                    <m:t>𝑡</m:t>
                                  </m:r>
                                </m:sub>
                                <m:sup>
                                  <m:r>
                                    <a:rPr lang="en-US" altLang="zh-CN" i="1">
                                      <a:latin typeface="Cambria Math" panose="02040503050406030204" pitchFamily="18" charset="0"/>
                                    </a:rPr>
                                    <m:t>𝜂</m:t>
                                  </m:r>
                                  <m:r>
                                    <a:rPr lang="en-US" altLang="zh-CN" i="1">
                                      <a:latin typeface="Cambria Math" panose="02040503050406030204" pitchFamily="18" charset="0"/>
                                    </a:rPr>
                                    <m:t>+1</m:t>
                                  </m:r>
                                </m:sup>
                              </m:sSubSup>
                              <m:r>
                                <a:rPr lang="en-US" altLang="zh-CN" i="1">
                                  <a:latin typeface="Cambria Math" panose="02040503050406030204" pitchFamily="18" charset="0"/>
                                </a:rPr>
                                <m:t>,0</m:t>
                              </m:r>
                            </m:e>
                          </m:d>
                        </m:e>
                      </m:func>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𝑡</m:t>
                          </m:r>
                        </m:sub>
                      </m:sSub>
                    </m:oMath>
                  </m:oMathPara>
                </a14:m>
                <a:endParaRPr lang="en-US" altLang="zh-CN" dirty="0"/>
              </a:p>
              <a:p>
                <a:pPr marL="45720" indent="0">
                  <a:lnSpc>
                    <a:spcPct val="120000"/>
                  </a:lnSpc>
                  <a:buNone/>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Φ</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𝑡</m:t>
                              </m:r>
                            </m:sub>
                          </m:sSub>
                        </m:e>
                      </m:d>
                      <m:r>
                        <a:rPr lang="en-US" altLang="zh-CN" b="0" i="1" smtClean="0">
                          <a:latin typeface="Cambria Math" panose="02040503050406030204" pitchFamily="18" charset="0"/>
                        </a:rPr>
                        <m:t>=</m:t>
                      </m:r>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a:latin typeface="Cambria Math" panose="02040503050406030204" pitchFamily="18" charset="0"/>
                              <a:ea typeface="Cambria Math" panose="02040503050406030204" pitchFamily="18" charset="0"/>
                            </a:rPr>
                            <m:t>Pr</m:t>
                          </m:r>
                        </m:fName>
                        <m:e>
                          <m:r>
                            <a:rPr lang="en-US" altLang="zh-CN" i="1">
                              <a:latin typeface="Cambria Math" panose="02040503050406030204" pitchFamily="18" charset="0"/>
                              <a:ea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exp</m:t>
                              </m:r>
                            </m:fName>
                            <m:e>
                              <m:d>
                                <m:dPr>
                                  <m:ctrlPr>
                                    <a:rPr lang="en-US" altLang="zh-CN" i="1">
                                      <a:latin typeface="Cambria Math" panose="02040503050406030204" pitchFamily="18" charset="0"/>
                                    </a:rPr>
                                  </m:ctrlPr>
                                </m:dPr>
                                <m:e>
                                  <m:r>
                                    <a:rPr lang="en-US" altLang="zh-CN" i="1">
                                      <a:latin typeface="Cambria Math" panose="02040503050406030204" pitchFamily="18" charset="0"/>
                                    </a:rPr>
                                    <m:t>𝜎</m:t>
                                  </m:r>
                                  <m:r>
                                    <a:rPr lang="en-US" altLang="zh-CN" i="1">
                                      <a:latin typeface="Cambria Math" panose="02040503050406030204" pitchFamily="18" charset="0"/>
                                    </a:rPr>
                                    <m:t>𝑧</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𝜎</m:t>
                                      </m:r>
                                    </m:e>
                                    <m:sup>
                                      <m:r>
                                        <a:rPr lang="en-US" altLang="zh-CN" i="1">
                                          <a:latin typeface="Cambria Math" panose="02040503050406030204" pitchFamily="18" charset="0"/>
                                        </a:rPr>
                                        <m:t>2</m:t>
                                      </m:r>
                                    </m:sup>
                                  </m:sSup>
                                  <m:r>
                                    <a:rPr lang="en-US" altLang="zh-CN" i="1">
                                      <a:latin typeface="Cambria Math" panose="02040503050406030204" pitchFamily="18" charset="0"/>
                                    </a:rPr>
                                    <m:t>/2</m:t>
                                  </m:r>
                                </m:e>
                              </m:d>
                            </m:e>
                          </m:func>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𝑡</m:t>
                                  </m:r>
                                </m:sub>
                              </m:sSub>
                            </m:e>
                          </m:d>
                          <m:r>
                            <a:rPr lang="en-US" altLang="zh-CN" i="1">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i="1">
                                  <a:latin typeface="Cambria Math" panose="02040503050406030204" pitchFamily="18" charset="0"/>
                                </a:rPr>
                                <m:t>𝐷</m:t>
                              </m:r>
                            </m:e>
                            <m:sub>
                              <m:r>
                                <a:rPr lang="en-US" altLang="zh-CN" b="0" i="1" smtClean="0">
                                  <a:latin typeface="Cambria Math" panose="02040503050406030204" pitchFamily="18" charset="0"/>
                                </a:rPr>
                                <m:t>𝑡</m:t>
                              </m:r>
                            </m:sub>
                            <m:sup>
                              <m:r>
                                <a:rPr lang="en-US" altLang="zh-CN" i="1">
                                  <a:latin typeface="Cambria Math" panose="02040503050406030204" pitchFamily="18" charset="0"/>
                                </a:rPr>
                                <m:t>𝜂</m:t>
                              </m:r>
                              <m:r>
                                <a:rPr lang="en-US" altLang="zh-CN" i="1">
                                  <a:latin typeface="Cambria Math" panose="02040503050406030204" pitchFamily="18" charset="0"/>
                                </a:rPr>
                                <m:t>+1</m:t>
                              </m:r>
                            </m:sup>
                          </m:sSubSup>
                          <m:r>
                            <a:rPr lang="en-US" altLang="zh-CN" i="1">
                              <a:latin typeface="Cambria Math" panose="02040503050406030204" pitchFamily="18" charset="0"/>
                              <a:ea typeface="Cambria Math" panose="02040503050406030204" pitchFamily="18" charset="0"/>
                            </a:rPr>
                            <m:t>≥0]</m:t>
                          </m:r>
                        </m:e>
                      </m:func>
                    </m:oMath>
                  </m:oMathPara>
                </a14:m>
                <a:endParaRPr lang="en-US" altLang="zh-CN" dirty="0"/>
              </a:p>
              <a:p>
                <a:pPr marL="45720" indent="0">
                  <a:lnSpc>
                    <a:spcPct val="120000"/>
                  </a:lnSpc>
                  <a:buNone/>
                </a:pPr>
                <a:r>
                  <a:rPr lang="zh-CN" altLang="en-US" dirty="0"/>
                  <a:t>定义：</a:t>
                </a:r>
                <a:endParaRPr lang="en-US" altLang="zh-CN" dirty="0"/>
              </a:p>
              <a:p>
                <a:pPr marL="45720" indent="0">
                  <a:lnSpc>
                    <a:spcPct val="12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𝑧</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𝜎</m:t>
                          </m:r>
                        </m:e>
                      </m:d>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𝜂</m:t>
                              </m:r>
                              <m:r>
                                <a:rPr lang="en-US" altLang="zh-CN" b="0" i="1" smtClean="0">
                                  <a:latin typeface="Cambria Math" panose="02040503050406030204" pitchFamily="18" charset="0"/>
                                </a:rPr>
                                <m:t>+1</m:t>
                              </m:r>
                            </m:e>
                          </m:d>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𝐾</m:t>
                                  </m:r>
                                </m:e>
                              </m:d>
                            </m:e>
                          </m:func>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𝜎</m:t>
                              </m:r>
                            </m:e>
                            <m:sup>
                              <m:r>
                                <a:rPr lang="en-US" altLang="zh-CN" i="1">
                                  <a:latin typeface="Cambria Math" panose="02040503050406030204" pitchFamily="18" charset="0"/>
                                </a:rPr>
                                <m:t>2</m:t>
                              </m:r>
                            </m:sup>
                          </m:sSup>
                          <m:r>
                            <a:rPr lang="en-US" altLang="zh-CN" i="1">
                              <a:latin typeface="Cambria Math" panose="02040503050406030204" pitchFamily="18" charset="0"/>
                            </a:rPr>
                            <m:t>/</m:t>
                          </m:r>
                          <m:r>
                            <a:rPr lang="en-US" altLang="zh-CN" b="0" i="1" smtClean="0">
                              <a:latin typeface="Cambria Math" panose="02040503050406030204" pitchFamily="18" charset="0"/>
                            </a:rPr>
                            <m:t>2</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𝑤</m:t>
                      </m:r>
                    </m:oMath>
                  </m:oMathPara>
                </a14:m>
                <a:endParaRPr lang="en-US" altLang="zh-CN" dirty="0"/>
              </a:p>
              <a:p>
                <a:pPr marL="45720" indent="0">
                  <a:lnSpc>
                    <a:spcPct val="120000"/>
                  </a:lnSpc>
                  <a:buNone/>
                </a:pPr>
                <a:r>
                  <a:rPr lang="zh-CN" altLang="en-US" dirty="0"/>
                  <a:t>熟悉的感觉，</a:t>
                </a:r>
                <a:r>
                  <a:rPr lang="en-US" altLang="zh-CN" dirty="0"/>
                  <a:t>BS</a:t>
                </a:r>
                <a:r>
                  <a:rPr lang="zh-CN" altLang="en-US" dirty="0"/>
                  <a:t>公式</a:t>
                </a:r>
                <a:r>
                  <a:rPr lang="en-US" altLang="zh-CN" dirty="0"/>
                  <a:t>...（</a:t>
                </a:r>
                <a:r>
                  <a:rPr lang="zh-CN" altLang="en-US" dirty="0"/>
                  <a:t>但好像没那么简单）</a:t>
                </a:r>
                <a:endParaRPr lang="en-US" altLang="zh-CN" dirty="0"/>
              </a:p>
              <a:p>
                <a:pPr marL="45720" indent="0">
                  <a:lnSpc>
                    <a:spcPct val="120000"/>
                  </a:lnSpc>
                  <a:buNone/>
                </a:pPr>
                <a:endParaRPr lang="en-US" altLang="zh-CN" dirty="0"/>
              </a:p>
              <a:p>
                <a:pPr marL="45720" indent="0">
                  <a:buNone/>
                </a:pPr>
                <a:endParaRPr lang="zh-CN" altLang="en-US" dirty="0"/>
              </a:p>
            </p:txBody>
          </p:sp>
        </mc:Choice>
        <mc:Fallback xmlns="">
          <p:sp>
            <p:nvSpPr>
              <p:cNvPr id="3" name="内容占位符 2">
                <a:extLst>
                  <a:ext uri="{FF2B5EF4-FFF2-40B4-BE49-F238E27FC236}">
                    <a16:creationId xmlns:a16="http://schemas.microsoft.com/office/drawing/2014/main" id="{2FD225EE-270C-79F3-456B-50D4C9A37679}"/>
                  </a:ext>
                </a:extLst>
              </p:cNvPr>
              <p:cNvSpPr>
                <a:spLocks noGrp="1" noRot="1" noChangeAspect="1" noMove="1" noResize="1" noEditPoints="1" noAdjustHandles="1" noChangeArrowheads="1" noChangeShapeType="1" noTextEdit="1"/>
              </p:cNvSpPr>
              <p:nvPr>
                <p:ph idx="1"/>
              </p:nvPr>
            </p:nvSpPr>
            <p:spPr>
              <a:blipFill>
                <a:blip r:embed="rId2"/>
                <a:stretch>
                  <a:fillRect l="-1515" t="-2222" b="-654"/>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4C412499-5F95-E982-B9CD-50AD883F9102}"/>
              </a:ext>
            </a:extLst>
          </p:cNvPr>
          <p:cNvSpPr>
            <a:spLocks noGrp="1"/>
          </p:cNvSpPr>
          <p:nvPr>
            <p:ph type="dt" sz="half" idx="10"/>
          </p:nvPr>
        </p:nvSpPr>
        <p:spPr/>
        <p:txBody>
          <a:bodyPr/>
          <a:lstStyle/>
          <a:p>
            <a:r>
              <a:rPr lang="en-US" altLang="zh-CN"/>
              <a:t>2022/10/30</a:t>
            </a:r>
            <a:endParaRPr lang="en-US" dirty="0"/>
          </a:p>
        </p:txBody>
      </p:sp>
      <p:sp>
        <p:nvSpPr>
          <p:cNvPr id="5" name="页脚占位符 4">
            <a:extLst>
              <a:ext uri="{FF2B5EF4-FFF2-40B4-BE49-F238E27FC236}">
                <a16:creationId xmlns:a16="http://schemas.microsoft.com/office/drawing/2014/main" id="{50A28B4B-C206-C6F9-4C56-5A9E6473B46C}"/>
              </a:ext>
            </a:extLst>
          </p:cNvPr>
          <p:cNvSpPr>
            <a:spLocks noGrp="1"/>
          </p:cNvSpPr>
          <p:nvPr>
            <p:ph type="ftr" sz="quarter" idx="11"/>
          </p:nvPr>
        </p:nvSpPr>
        <p:spPr/>
        <p:txBody>
          <a:bodyPr/>
          <a:lstStyle/>
          <a:p>
            <a:r>
              <a:rPr lang="en-US" altLang="zh-CN"/>
              <a:t>Suarez 1994</a:t>
            </a:r>
            <a:endParaRPr lang="en-US" dirty="0"/>
          </a:p>
        </p:txBody>
      </p:sp>
    </p:spTree>
    <p:extLst>
      <p:ext uri="{BB962C8B-B14F-4D97-AF65-F5344CB8AC3E}">
        <p14:creationId xmlns:p14="http://schemas.microsoft.com/office/powerpoint/2010/main" val="3590020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5B5951-3DD4-F6F3-9543-9DF31AC1EE6B}"/>
              </a:ext>
            </a:extLst>
          </p:cNvPr>
          <p:cNvSpPr>
            <a:spLocks noGrp="1"/>
          </p:cNvSpPr>
          <p:nvPr>
            <p:ph type="title"/>
          </p:nvPr>
        </p:nvSpPr>
        <p:spPr/>
        <p:txBody>
          <a:bodyPr/>
          <a:lstStyle/>
          <a:p>
            <a:r>
              <a:rPr lang="zh-CN" altLang="en-US" dirty="0"/>
              <a:t>单期的牌照价值</a:t>
            </a:r>
            <a:r>
              <a:rPr lang="en-US" altLang="zh-CN" dirty="0"/>
              <a:t>—</a:t>
            </a:r>
            <a:r>
              <a:rPr lang="zh-CN" altLang="en-US" dirty="0"/>
              <a:t>期权价值</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447E69C-305C-19D3-3945-B3D501F6F76D}"/>
                  </a:ext>
                </a:extLst>
              </p:cNvPr>
              <p:cNvSpPr>
                <a:spLocks noGrp="1"/>
              </p:cNvSpPr>
              <p:nvPr>
                <p:ph idx="1"/>
              </p:nvPr>
            </p:nvSpPr>
            <p:spPr>
              <a:xfrm>
                <a:off x="1097280" y="1207008"/>
                <a:ext cx="10058400" cy="4662086"/>
              </a:xfrm>
            </p:spPr>
            <p:txBody>
              <a:bodyPr>
                <a:normAutofit fontScale="92500"/>
              </a:bodyPr>
              <a:lstStyle/>
              <a:p>
                <a:pPr marL="45720" indent="0">
                  <a:buNone/>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Π</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r>
                        <m:rPr>
                          <m:aln/>
                        </m:rPr>
                        <a:rPr lang="en-US" altLang="zh-CN" b="0" i="1" smtClean="0">
                          <a:latin typeface="Cambria Math" panose="02040503050406030204" pitchFamily="18" charset="0"/>
                        </a:rPr>
                        <m:t>=</m:t>
                      </m:r>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m:t>
                          </m:r>
                          <m:r>
                            <a:rPr lang="en-US" altLang="zh-CN" i="1">
                              <a:latin typeface="Cambria Math" panose="02040503050406030204" pitchFamily="18" charset="0"/>
                            </a:rPr>
                            <m:t>∞</m:t>
                          </m:r>
                        </m:sub>
                        <m:sup>
                          <m:r>
                            <a:rPr lang="en-US" altLang="zh-CN" i="1">
                              <a:latin typeface="Cambria Math" panose="02040503050406030204" pitchFamily="18" charset="0"/>
                            </a:rPr>
                            <m:t>+∞</m:t>
                          </m:r>
                        </m:sup>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begChr m:val="{"/>
                                  <m:endChr m:val="}"/>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exp</m:t>
                                      </m:r>
                                    </m:fName>
                                    <m:e>
                                      <m:d>
                                        <m:dPr>
                                          <m:ctrlPr>
                                            <a:rPr lang="en-US" altLang="zh-CN" i="1">
                                              <a:latin typeface="Cambria Math" panose="02040503050406030204" pitchFamily="18" charset="0"/>
                                            </a:rPr>
                                          </m:ctrlPr>
                                        </m:dPr>
                                        <m:e>
                                          <m:r>
                                            <a:rPr lang="en-US" altLang="zh-CN" i="1">
                                              <a:latin typeface="Cambria Math" panose="02040503050406030204" pitchFamily="18" charset="0"/>
                                            </a:rPr>
                                            <m:t>𝜎</m:t>
                                          </m:r>
                                          <m:r>
                                            <a:rPr lang="en-US" altLang="zh-CN" i="1">
                                              <a:latin typeface="Cambria Math" panose="02040503050406030204" pitchFamily="18" charset="0"/>
                                            </a:rPr>
                                            <m:t>𝑧</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𝜎</m:t>
                                              </m:r>
                                            </m:e>
                                            <m:sup>
                                              <m:r>
                                                <a:rPr lang="en-US" altLang="zh-CN" i="1">
                                                  <a:latin typeface="Cambria Math" panose="02040503050406030204" pitchFamily="18" charset="0"/>
                                                </a:rPr>
                                                <m:t>2</m:t>
                                              </m:r>
                                            </m:sup>
                                          </m:sSup>
                                          <m:r>
                                            <a:rPr lang="en-US" altLang="zh-CN" i="1">
                                              <a:latin typeface="Cambria Math" panose="02040503050406030204" pitchFamily="18" charset="0"/>
                                            </a:rPr>
                                            <m:t>/2</m:t>
                                          </m:r>
                                        </m:e>
                                      </m:d>
                                    </m:e>
                                  </m:func>
                                  <m:d>
                                    <m:dPr>
                                      <m:ctrlPr>
                                        <a:rPr lang="en-US" altLang="zh-CN" i="1">
                                          <a:latin typeface="Cambria Math" panose="02040503050406030204" pitchFamily="18" charset="0"/>
                                        </a:rPr>
                                      </m:ctrlPr>
                                    </m:dPr>
                                    <m:e>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𝐾</m:t>
                                      </m:r>
                                    </m:e>
                                  </m:d>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𝜂</m:t>
                                      </m:r>
                                      <m:r>
                                        <a:rPr lang="en-US" altLang="zh-CN" b="0" i="1" smtClean="0">
                                          <a:latin typeface="Cambria Math" panose="02040503050406030204" pitchFamily="18" charset="0"/>
                                        </a:rPr>
                                        <m:t>+1</m:t>
                                      </m:r>
                                    </m:sup>
                                  </m:sSup>
                                  <m:r>
                                    <a:rPr lang="en-US" altLang="zh-CN" i="1">
                                      <a:latin typeface="Cambria Math" panose="02040503050406030204" pitchFamily="18" charset="0"/>
                                    </a:rPr>
                                    <m:t>,0</m:t>
                                  </m:r>
                                </m:e>
                              </m:d>
                            </m:e>
                          </m:func>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r>
                            <a:rPr lang="en-US" altLang="zh-CN" i="1">
                              <a:latin typeface="Cambria Math" panose="02040503050406030204" pitchFamily="18" charset="0"/>
                            </a:rPr>
                            <m:t>𝑑𝑧</m:t>
                          </m:r>
                        </m:e>
                      </m:nary>
                      <m:r>
                        <a:rPr lang="en-US" altLang="zh-CN" b="0" i="1" smtClean="0">
                          <a:latin typeface="Cambria Math" panose="02040503050406030204" pitchFamily="18" charset="0"/>
                        </a:rPr>
                        <m:t>−</m:t>
                      </m:r>
                      <m:r>
                        <a:rPr lang="en-US" altLang="zh-CN" b="0" i="1" smtClean="0">
                          <a:latin typeface="Cambria Math" panose="02040503050406030204" pitchFamily="18" charset="0"/>
                        </a:rPr>
                        <m:t>𝐾</m:t>
                      </m:r>
                    </m:oMath>
                    <m:oMath xmlns:m="http://schemas.openxmlformats.org/officeDocument/2006/math">
                      <m:r>
                        <m:rPr>
                          <m:aln/>
                        </m:rPr>
                        <a:rPr lang="en-US" altLang="zh-CN" i="1">
                          <a:latin typeface="Cambria Math" panose="02040503050406030204" pitchFamily="18" charset="0"/>
                        </a:rPr>
                        <m:t>=</m:t>
                      </m:r>
                      <m:nary>
                        <m:naryPr>
                          <m:ctrlPr>
                            <a:rPr lang="en-US" altLang="zh-CN" i="1">
                              <a:latin typeface="Cambria Math" panose="02040503050406030204" pitchFamily="18" charset="0"/>
                            </a:rPr>
                          </m:ctrlPr>
                        </m:naryPr>
                        <m:sub>
                          <m:r>
                            <a:rPr lang="en-US" altLang="zh-CN" b="0" i="1" smtClean="0">
                              <a:latin typeface="Cambria Math" panose="02040503050406030204" pitchFamily="18" charset="0"/>
                            </a:rPr>
                            <m:t>𝑤</m:t>
                          </m:r>
                        </m:sub>
                        <m:sup>
                          <m:r>
                            <a:rPr lang="en-US" altLang="zh-CN" i="1">
                              <a:latin typeface="Cambria Math" panose="02040503050406030204" pitchFamily="18" charset="0"/>
                            </a:rPr>
                            <m:t>+∞</m:t>
                          </m:r>
                        </m:sup>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begChr m:val="{"/>
                                  <m:endChr m:val="}"/>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exp</m:t>
                                      </m:r>
                                    </m:fName>
                                    <m:e>
                                      <m:d>
                                        <m:dPr>
                                          <m:ctrlPr>
                                            <a:rPr lang="en-US" altLang="zh-CN" i="1">
                                              <a:latin typeface="Cambria Math" panose="02040503050406030204" pitchFamily="18" charset="0"/>
                                            </a:rPr>
                                          </m:ctrlPr>
                                        </m:dPr>
                                        <m:e>
                                          <m:r>
                                            <a:rPr lang="en-US" altLang="zh-CN" i="1">
                                              <a:latin typeface="Cambria Math" panose="02040503050406030204" pitchFamily="18" charset="0"/>
                                            </a:rPr>
                                            <m:t>𝜎</m:t>
                                          </m:r>
                                          <m:r>
                                            <a:rPr lang="en-US" altLang="zh-CN" i="1">
                                              <a:latin typeface="Cambria Math" panose="02040503050406030204" pitchFamily="18" charset="0"/>
                                            </a:rPr>
                                            <m:t>𝑧</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𝜎</m:t>
                                              </m:r>
                                            </m:e>
                                            <m:sup>
                                              <m:r>
                                                <a:rPr lang="en-US" altLang="zh-CN" i="1">
                                                  <a:latin typeface="Cambria Math" panose="02040503050406030204" pitchFamily="18" charset="0"/>
                                                </a:rPr>
                                                <m:t>2</m:t>
                                              </m:r>
                                            </m:sup>
                                          </m:sSup>
                                          <m:r>
                                            <a:rPr lang="en-US" altLang="zh-CN" i="1">
                                              <a:latin typeface="Cambria Math" panose="02040503050406030204" pitchFamily="18" charset="0"/>
                                            </a:rPr>
                                            <m:t>/2</m:t>
                                          </m:r>
                                        </m:e>
                                      </m:d>
                                    </m:e>
                                  </m:func>
                                  <m:d>
                                    <m:dPr>
                                      <m:ctrlPr>
                                        <a:rPr lang="en-US" altLang="zh-CN" i="1">
                                          <a:latin typeface="Cambria Math" panose="02040503050406030204" pitchFamily="18" charset="0"/>
                                        </a:rPr>
                                      </m:ctrlPr>
                                    </m:dPr>
                                    <m:e>
                                      <m:r>
                                        <a:rPr lang="en-US" altLang="zh-CN" i="1">
                                          <a:latin typeface="Cambria Math" panose="02040503050406030204" pitchFamily="18" charset="0"/>
                                        </a:rPr>
                                        <m:t>𝐷</m:t>
                                      </m:r>
                                      <m:r>
                                        <a:rPr lang="en-US" altLang="zh-CN" i="1">
                                          <a:latin typeface="Cambria Math" panose="02040503050406030204" pitchFamily="18" charset="0"/>
                                        </a:rPr>
                                        <m:t>+</m:t>
                                      </m:r>
                                      <m:r>
                                        <a:rPr lang="en-US" altLang="zh-CN" i="1">
                                          <a:latin typeface="Cambria Math" panose="02040503050406030204" pitchFamily="18" charset="0"/>
                                        </a:rPr>
                                        <m:t>𝐾</m:t>
                                      </m:r>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𝐷</m:t>
                                      </m:r>
                                    </m:e>
                                    <m:sup>
                                      <m:r>
                                        <a:rPr lang="en-US" altLang="zh-CN" i="1">
                                          <a:latin typeface="Cambria Math" panose="02040503050406030204" pitchFamily="18" charset="0"/>
                                        </a:rPr>
                                        <m:t>𝜂</m:t>
                                      </m:r>
                                      <m:r>
                                        <a:rPr lang="en-US" altLang="zh-CN" i="1">
                                          <a:latin typeface="Cambria Math" panose="02040503050406030204" pitchFamily="18" charset="0"/>
                                        </a:rPr>
                                        <m:t>+1</m:t>
                                      </m:r>
                                    </m:sup>
                                  </m:sSup>
                                  <m:r>
                                    <a:rPr lang="en-US" altLang="zh-CN" i="1">
                                      <a:latin typeface="Cambria Math" panose="02040503050406030204" pitchFamily="18" charset="0"/>
                                    </a:rPr>
                                    <m:t>,0</m:t>
                                  </m:r>
                                </m:e>
                              </m:d>
                            </m:e>
                          </m:func>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r>
                            <a:rPr lang="en-US" altLang="zh-CN" i="1">
                              <a:latin typeface="Cambria Math" panose="02040503050406030204" pitchFamily="18" charset="0"/>
                            </a:rPr>
                            <m:t>𝑑𝑧</m:t>
                          </m:r>
                        </m:e>
                      </m:nary>
                      <m:r>
                        <a:rPr lang="en-US" altLang="zh-CN" i="1">
                          <a:latin typeface="Cambria Math" panose="02040503050406030204" pitchFamily="18" charset="0"/>
                        </a:rPr>
                        <m:t>−</m:t>
                      </m:r>
                      <m:r>
                        <a:rPr lang="en-US" altLang="zh-CN" b="0" i="1" smtClean="0">
                          <a:latin typeface="Cambria Math" panose="02040503050406030204" pitchFamily="18" charset="0"/>
                        </a:rPr>
                        <m:t>𝐾</m:t>
                      </m:r>
                    </m:oMath>
                    <m:oMath xmlns:m="http://schemas.openxmlformats.org/officeDocument/2006/math">
                      <m:r>
                        <m:rPr>
                          <m:aln/>
                        </m:rPr>
                        <a:rPr lang="en-US" altLang="zh-CN" b="0" i="1" smtClean="0">
                          <a:latin typeface="Cambria Math" panose="02040503050406030204" pitchFamily="18" charset="0"/>
                        </a:rPr>
                        <m:t>=</m:t>
                      </m:r>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𝐾</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𝜎</m:t>
                          </m:r>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𝜂</m:t>
                          </m:r>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𝐾</m:t>
                      </m:r>
                    </m:oMath>
                  </m:oMathPara>
                </a14:m>
                <a:endParaRPr lang="en-US" altLang="zh-CN" dirty="0"/>
              </a:p>
              <a:p>
                <a:pPr marL="45720" indent="0">
                  <a:buNone/>
                </a:pPr>
                <a:r>
                  <a:rPr lang="zh-CN" altLang="en-US" dirty="0"/>
                  <a:t>其中：</a:t>
                </a:r>
                <a:endParaRPr lang="en-US" altLang="zh-CN" dirty="0"/>
              </a:p>
              <a:p>
                <a:pPr marL="4572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𝜎</m:t>
                      </m:r>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𝜎</m:t>
                          </m:r>
                        </m:e>
                      </m:d>
                      <m:d>
                        <m:dPr>
                          <m:begChr m:val="["/>
                          <m:endChr m:val="]"/>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d>
                                <m:dPr>
                                  <m:ctrlPr>
                                    <a:rPr lang="en-US" altLang="zh-CN" i="1">
                                      <a:latin typeface="Cambria Math" panose="02040503050406030204" pitchFamily="18" charset="0"/>
                                    </a:rPr>
                                  </m:ctrlPr>
                                </m:dPr>
                                <m:e>
                                  <m:r>
                                    <a:rPr lang="en-US" altLang="zh-CN" i="1">
                                      <a:latin typeface="Cambria Math" panose="02040503050406030204" pitchFamily="18" charset="0"/>
                                    </a:rPr>
                                    <m:t>𝐷</m:t>
                                  </m:r>
                                  <m:r>
                                    <a:rPr lang="en-US" altLang="zh-CN" i="1">
                                      <a:latin typeface="Cambria Math" panose="02040503050406030204" pitchFamily="18" charset="0"/>
                                    </a:rPr>
                                    <m:t>+</m:t>
                                  </m:r>
                                  <m:r>
                                    <a:rPr lang="en-US" altLang="zh-CN" i="1">
                                      <a:latin typeface="Cambria Math" panose="02040503050406030204" pitchFamily="18" charset="0"/>
                                    </a:rPr>
                                    <m:t>𝐾</m:t>
                                  </m:r>
                                </m:e>
                              </m:d>
                            </m:e>
                          </m:func>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𝜂</m:t>
                              </m:r>
                              <m:r>
                                <a:rPr lang="en-US" altLang="zh-CN" i="1">
                                  <a:latin typeface="Cambria Math" panose="02040503050406030204" pitchFamily="18" charset="0"/>
                                </a:rPr>
                                <m:t>+1</m:t>
                              </m:r>
                            </m:e>
                          </m:d>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d>
                                <m:dPr>
                                  <m:ctrlPr>
                                    <a:rPr lang="en-US" altLang="zh-CN" i="1">
                                      <a:latin typeface="Cambria Math" panose="02040503050406030204" pitchFamily="18" charset="0"/>
                                    </a:rPr>
                                  </m:ctrlPr>
                                </m:dPr>
                                <m:e>
                                  <m:r>
                                    <a:rPr lang="en-US" altLang="zh-CN" i="1">
                                      <a:latin typeface="Cambria Math" panose="02040503050406030204" pitchFamily="18" charset="0"/>
                                    </a:rPr>
                                    <m:t>𝐷</m:t>
                                  </m:r>
                                </m:e>
                              </m:d>
                            </m:e>
                          </m:func>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𝜎</m:t>
                              </m:r>
                            </m:e>
                            <m:sup>
                              <m:r>
                                <a:rPr lang="en-US" altLang="zh-CN" i="1">
                                  <a:latin typeface="Cambria Math" panose="02040503050406030204" pitchFamily="18" charset="0"/>
                                </a:rPr>
                                <m:t>2</m:t>
                              </m:r>
                            </m:sup>
                          </m:sSup>
                          <m:r>
                            <a:rPr lang="en-US" altLang="zh-CN" i="1">
                              <a:latin typeface="Cambria Math" panose="02040503050406030204" pitchFamily="18" charset="0"/>
                            </a:rPr>
                            <m:t>/2</m:t>
                          </m:r>
                        </m:e>
                      </m:d>
                    </m:oMath>
                  </m:oMathPara>
                </a14:m>
                <a:endParaRPr lang="en-US" altLang="zh-CN" dirty="0"/>
              </a:p>
              <a:p>
                <a:pPr marL="45720" indent="0">
                  <a:buNone/>
                </a:pPr>
                <a:r>
                  <a:rPr lang="zh-CN" altLang="en-US" dirty="0"/>
                  <a:t>注意：可以证明</a:t>
                </a:r>
                <a14:m>
                  <m:oMath xmlns:m="http://schemas.openxmlformats.org/officeDocument/2006/math">
                    <m:f>
                      <m:fPr>
                        <m:type m:val="lin"/>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Π</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=0</m:t>
                    </m:r>
                  </m:oMath>
                </a14:m>
                <a:r>
                  <a:rPr lang="zh-CN" altLang="en-US" dirty="0"/>
                  <a:t>，这是一个重要的计算技巧。</a:t>
                </a:r>
                <a:endParaRPr lang="en-US" altLang="zh-CN" dirty="0"/>
              </a:p>
              <a:p>
                <a:pPr marL="45720" indent="0">
                  <a:lnSpc>
                    <a:spcPct val="120000"/>
                  </a:lnSpc>
                  <a:buNone/>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Φ</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𝑡</m:t>
                              </m:r>
                            </m:sub>
                          </m:sSub>
                        </m:e>
                      </m:d>
                      <m:r>
                        <a:rPr lang="en-US" altLang="zh-CN" i="1">
                          <a:latin typeface="Cambria Math" panose="02040503050406030204" pitchFamily="18" charset="0"/>
                        </a:rPr>
                        <m:t>=</m:t>
                      </m:r>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a:latin typeface="Cambria Math" panose="02040503050406030204" pitchFamily="18" charset="0"/>
                              <a:ea typeface="Cambria Math" panose="02040503050406030204" pitchFamily="18" charset="0"/>
                            </a:rPr>
                            <m:t>Pr</m:t>
                          </m:r>
                        </m:fName>
                        <m:e>
                          <m:d>
                            <m:dPr>
                              <m:begChr m:val="["/>
                              <m:endChr m:val="]"/>
                              <m:ctrlPr>
                                <a:rPr lang="en-US" altLang="zh-CN" b="0" i="1">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𝑧</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𝑤</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𝜎</m:t>
                          </m:r>
                          <m:r>
                            <a:rPr lang="en-US" altLang="zh-CN" b="0" i="1" smtClean="0">
                              <a:latin typeface="Cambria Math" panose="02040503050406030204" pitchFamily="18" charset="0"/>
                              <a:ea typeface="Cambria Math" panose="02040503050406030204" pitchFamily="18" charset="0"/>
                            </a:rPr>
                            <m:t>)</m:t>
                          </m:r>
                        </m:e>
                      </m:func>
                    </m:oMath>
                  </m:oMathPara>
                </a14:m>
                <a:endParaRPr lang="en-US" altLang="zh-CN" dirty="0"/>
              </a:p>
              <a:p>
                <a:pPr marL="45720" indent="0">
                  <a:buNone/>
                </a:pPr>
                <a:endParaRPr lang="en-US" altLang="zh-CN" dirty="0"/>
              </a:p>
            </p:txBody>
          </p:sp>
        </mc:Choice>
        <mc:Fallback xmlns="">
          <p:sp>
            <p:nvSpPr>
              <p:cNvPr id="3" name="内容占位符 2">
                <a:extLst>
                  <a:ext uri="{FF2B5EF4-FFF2-40B4-BE49-F238E27FC236}">
                    <a16:creationId xmlns:a16="http://schemas.microsoft.com/office/drawing/2014/main" id="{7447E69C-305C-19D3-3945-B3D501F6F76D}"/>
                  </a:ext>
                </a:extLst>
              </p:cNvPr>
              <p:cNvSpPr>
                <a:spLocks noGrp="1" noRot="1" noChangeAspect="1" noMove="1" noResize="1" noEditPoints="1" noAdjustHandles="1" noChangeArrowheads="1" noChangeShapeType="1" noTextEdit="1"/>
              </p:cNvSpPr>
              <p:nvPr>
                <p:ph idx="1"/>
              </p:nvPr>
            </p:nvSpPr>
            <p:spPr>
              <a:xfrm>
                <a:off x="1097280" y="1207008"/>
                <a:ext cx="10058400" cy="4662086"/>
              </a:xfrm>
              <a:blipFill>
                <a:blip r:embed="rId2"/>
                <a:stretch>
                  <a:fillRect l="-1515"/>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3687FA8B-06E3-91F1-5C31-E5F3FDB535E2}"/>
              </a:ext>
            </a:extLst>
          </p:cNvPr>
          <p:cNvSpPr>
            <a:spLocks noGrp="1"/>
          </p:cNvSpPr>
          <p:nvPr>
            <p:ph type="dt" sz="half" idx="10"/>
          </p:nvPr>
        </p:nvSpPr>
        <p:spPr/>
        <p:txBody>
          <a:bodyPr/>
          <a:lstStyle/>
          <a:p>
            <a:r>
              <a:rPr lang="en-US" altLang="zh-CN"/>
              <a:t>2022/10/30</a:t>
            </a:r>
            <a:endParaRPr lang="en-US" dirty="0"/>
          </a:p>
        </p:txBody>
      </p:sp>
      <p:sp>
        <p:nvSpPr>
          <p:cNvPr id="5" name="页脚占位符 4">
            <a:extLst>
              <a:ext uri="{FF2B5EF4-FFF2-40B4-BE49-F238E27FC236}">
                <a16:creationId xmlns:a16="http://schemas.microsoft.com/office/drawing/2014/main" id="{CFF57D62-878D-64E6-5F11-535D37AE6FFC}"/>
              </a:ext>
            </a:extLst>
          </p:cNvPr>
          <p:cNvSpPr>
            <a:spLocks noGrp="1"/>
          </p:cNvSpPr>
          <p:nvPr>
            <p:ph type="ftr" sz="quarter" idx="11"/>
          </p:nvPr>
        </p:nvSpPr>
        <p:spPr/>
        <p:txBody>
          <a:bodyPr/>
          <a:lstStyle/>
          <a:p>
            <a:r>
              <a:rPr lang="en-US" altLang="zh-CN"/>
              <a:t>Suarez 1994</a:t>
            </a:r>
            <a:endParaRPr lang="en-US" dirty="0"/>
          </a:p>
        </p:txBody>
      </p:sp>
    </p:spTree>
    <p:extLst>
      <p:ext uri="{BB962C8B-B14F-4D97-AF65-F5344CB8AC3E}">
        <p14:creationId xmlns:p14="http://schemas.microsoft.com/office/powerpoint/2010/main" val="3296097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95AE23-2E72-EEED-876A-7B6C864DA26E}"/>
              </a:ext>
            </a:extLst>
          </p:cNvPr>
          <p:cNvSpPr>
            <a:spLocks noGrp="1"/>
          </p:cNvSpPr>
          <p:nvPr>
            <p:ph type="title"/>
          </p:nvPr>
        </p:nvSpPr>
        <p:spPr/>
        <p:txBody>
          <a:bodyPr/>
          <a:lstStyle/>
          <a:p>
            <a:r>
              <a:rPr lang="zh-CN" altLang="en-US" dirty="0"/>
              <a:t>数值求解</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37AB36B-AFED-3C67-4CAE-250AFF2C4181}"/>
                  </a:ext>
                </a:extLst>
              </p:cNvPr>
              <p:cNvSpPr>
                <a:spLocks noGrp="1"/>
              </p:cNvSpPr>
              <p:nvPr>
                <p:ph idx="1"/>
              </p:nvPr>
            </p:nvSpPr>
            <p:spPr/>
            <p:txBody>
              <a:bodyPr>
                <a:normAutofit/>
              </a:bodyPr>
              <a:lstStyle/>
              <a:p>
                <a:r>
                  <a:rPr lang="zh-CN" altLang="en-US" dirty="0"/>
                  <a:t>定义：</a:t>
                </a:r>
                <a:endParaRPr lang="en-US" altLang="zh-CN" dirty="0"/>
              </a:p>
              <a:p>
                <a:pPr marL="4572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sup</m:t>
                              </m:r>
                            </m:e>
                            <m:lim>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Γ</m:t>
                              </m:r>
                            </m:lim>
                          </m:limLow>
                        </m:fName>
                        <m:e>
                          <m:d>
                            <m:dPr>
                              <m:begChr m:val="{"/>
                              <m:endChr m:val="}"/>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Π</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𝑟</m:t>
                                      </m:r>
                                    </m:e>
                                  </m:d>
                                </m:e>
                                <m:sup>
                                  <m:r>
                                    <a:rPr lang="en-US" altLang="zh-CN" b="0" i="1" smtClean="0">
                                      <a:latin typeface="Cambria Math" panose="02040503050406030204" pitchFamily="18" charset="0"/>
                                    </a:rPr>
                                    <m:t>−1</m:t>
                                  </m:r>
                                </m:sup>
                              </m:sSup>
                              <m:r>
                                <m:rPr>
                                  <m:sty m:val="p"/>
                                </m:rPr>
                                <a:rPr lang="en-US" altLang="zh-CN" b="0" i="0" smtClean="0">
                                  <a:latin typeface="Cambria Math" panose="02040503050406030204" pitchFamily="18" charset="0"/>
                                </a:rPr>
                                <m:t>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r>
                                <a:rPr lang="en-US" altLang="zh-CN" b="0" i="1" smtClean="0">
                                  <a:latin typeface="Cambria Math" panose="02040503050406030204" pitchFamily="18" charset="0"/>
                                </a:rPr>
                                <m:t>𝑣</m:t>
                              </m:r>
                            </m:e>
                          </m:d>
                        </m:e>
                      </m:func>
                    </m:oMath>
                  </m:oMathPara>
                </a14:m>
                <a:endParaRPr lang="en-US" altLang="zh-CN" b="0" dirty="0"/>
              </a:p>
              <a:p>
                <a:pPr marL="45720" indent="0">
                  <a:buNone/>
                </a:pPr>
                <a:r>
                  <a:rPr lang="zh-CN" altLang="en-US" dirty="0"/>
                  <a:t>根据压缩映射定理，我们可以找到唯一的不动点</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𝐻</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oMath>
                </a14:m>
                <a:r>
                  <a:rPr lang="zh-CN" altLang="en-US" dirty="0"/>
                  <a:t>，求得牌照价值。</a:t>
                </a:r>
                <a:endParaRPr lang="en-US" altLang="zh-CN" dirty="0"/>
              </a:p>
              <a:p>
                <a:pPr marL="45720" indent="0">
                  <a:buNone/>
                </a:pPr>
                <a:endParaRPr lang="en-US" altLang="zh-CN" dirty="0"/>
              </a:p>
              <a:p>
                <a:pPr marL="45720" indent="0">
                  <a:buNone/>
                </a:pPr>
                <a:endParaRPr lang="zh-CN" altLang="en-US" dirty="0"/>
              </a:p>
            </p:txBody>
          </p:sp>
        </mc:Choice>
        <mc:Fallback xmlns="">
          <p:sp>
            <p:nvSpPr>
              <p:cNvPr id="3" name="内容占位符 2">
                <a:extLst>
                  <a:ext uri="{FF2B5EF4-FFF2-40B4-BE49-F238E27FC236}">
                    <a16:creationId xmlns:a16="http://schemas.microsoft.com/office/drawing/2014/main" id="{B37AB36B-AFED-3C67-4CAE-250AFF2C4181}"/>
                  </a:ext>
                </a:extLst>
              </p:cNvPr>
              <p:cNvSpPr>
                <a:spLocks noGrp="1" noRot="1" noChangeAspect="1" noMove="1" noResize="1" noEditPoints="1" noAdjustHandles="1" noChangeArrowheads="1" noChangeShapeType="1" noTextEdit="1"/>
              </p:cNvSpPr>
              <p:nvPr>
                <p:ph idx="1"/>
              </p:nvPr>
            </p:nvSpPr>
            <p:spPr>
              <a:blipFill>
                <a:blip r:embed="rId2"/>
                <a:stretch>
                  <a:fillRect l="-1636" t="-1569" r="-1212"/>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7DC8CE79-14D5-6C50-CBE1-284575D43BD9}"/>
              </a:ext>
            </a:extLst>
          </p:cNvPr>
          <p:cNvSpPr>
            <a:spLocks noGrp="1"/>
          </p:cNvSpPr>
          <p:nvPr>
            <p:ph type="dt" sz="half" idx="10"/>
          </p:nvPr>
        </p:nvSpPr>
        <p:spPr/>
        <p:txBody>
          <a:bodyPr/>
          <a:lstStyle/>
          <a:p>
            <a:r>
              <a:rPr lang="en-US" altLang="zh-CN"/>
              <a:t>2022/10/30</a:t>
            </a:r>
            <a:endParaRPr lang="en-US" dirty="0"/>
          </a:p>
        </p:txBody>
      </p:sp>
      <p:sp>
        <p:nvSpPr>
          <p:cNvPr id="5" name="页脚占位符 4">
            <a:extLst>
              <a:ext uri="{FF2B5EF4-FFF2-40B4-BE49-F238E27FC236}">
                <a16:creationId xmlns:a16="http://schemas.microsoft.com/office/drawing/2014/main" id="{DBE08934-C86C-B7B3-EE91-AD5FFA91F710}"/>
              </a:ext>
            </a:extLst>
          </p:cNvPr>
          <p:cNvSpPr>
            <a:spLocks noGrp="1"/>
          </p:cNvSpPr>
          <p:nvPr>
            <p:ph type="ftr" sz="quarter" idx="11"/>
          </p:nvPr>
        </p:nvSpPr>
        <p:spPr/>
        <p:txBody>
          <a:bodyPr/>
          <a:lstStyle/>
          <a:p>
            <a:r>
              <a:rPr lang="en-US" altLang="zh-CN"/>
              <a:t>Suarez 1994</a:t>
            </a:r>
            <a:endParaRPr lang="en-US" dirty="0"/>
          </a:p>
        </p:txBody>
      </p:sp>
      <p:pic>
        <p:nvPicPr>
          <p:cNvPr id="7" name="图片 6">
            <a:extLst>
              <a:ext uri="{FF2B5EF4-FFF2-40B4-BE49-F238E27FC236}">
                <a16:creationId xmlns:a16="http://schemas.microsoft.com/office/drawing/2014/main" id="{30BF0FD1-8FBE-DB2A-37B7-9DE7CB53F648}"/>
              </a:ext>
            </a:extLst>
          </p:cNvPr>
          <p:cNvPicPr>
            <a:picLocks noChangeAspect="1"/>
          </p:cNvPicPr>
          <p:nvPr/>
        </p:nvPicPr>
        <p:blipFill>
          <a:blip r:embed="rId3"/>
          <a:stretch>
            <a:fillRect/>
          </a:stretch>
        </p:blipFill>
        <p:spPr>
          <a:xfrm>
            <a:off x="3411308" y="3188196"/>
            <a:ext cx="5398845" cy="3636720"/>
          </a:xfrm>
          <a:prstGeom prst="rect">
            <a:avLst/>
          </a:prstGeom>
        </p:spPr>
      </p:pic>
    </p:spTree>
    <p:extLst>
      <p:ext uri="{BB962C8B-B14F-4D97-AF65-F5344CB8AC3E}">
        <p14:creationId xmlns:p14="http://schemas.microsoft.com/office/powerpoint/2010/main" val="2847732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03AABA-AEE4-9CAC-9A2A-8EF53E69EA0A}"/>
              </a:ext>
            </a:extLst>
          </p:cNvPr>
          <p:cNvSpPr>
            <a:spLocks noGrp="1"/>
          </p:cNvSpPr>
          <p:nvPr>
            <p:ph type="title"/>
          </p:nvPr>
        </p:nvSpPr>
        <p:spPr/>
        <p:txBody>
          <a:bodyPr/>
          <a:lstStyle/>
          <a:p>
            <a:r>
              <a:rPr lang="zh-CN" altLang="en-US" dirty="0"/>
              <a:t>比较静态分析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9635CDE-957D-C96B-3568-FDE88ECDF5C0}"/>
                  </a:ext>
                </a:extLst>
              </p:cNvPr>
              <p:cNvSpPr>
                <a:spLocks noGrp="1"/>
              </p:cNvSpPr>
              <p:nvPr>
                <p:ph idx="1"/>
              </p:nvPr>
            </p:nvSpPr>
            <p:spPr/>
            <p:txBody>
              <a:bodyPr>
                <a:normAutofit fontScale="85000" lnSpcReduction="10000"/>
              </a:bodyPr>
              <a:lstStyle/>
              <a:p>
                <a:r>
                  <a:rPr lang="zh-CN" altLang="en-US" dirty="0"/>
                  <a:t>比较静态分析关注在</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m:t>
                        </m:r>
                      </m:sup>
                    </m:sSup>
                  </m:oMath>
                </a14:m>
                <a:r>
                  <a:rPr lang="zh-CN" altLang="en-US" dirty="0"/>
                  <a:t>附近，参数的变化怎样引起</a:t>
                </a:r>
                <a14:m>
                  <m:oMath xmlns:m="http://schemas.openxmlformats.org/officeDocument/2006/math">
                    <m:r>
                      <a:rPr lang="en-US" altLang="zh-CN" b="0" i="1" smtClean="0">
                        <a:latin typeface="Cambria Math" panose="02040503050406030204" pitchFamily="18" charset="0"/>
                      </a:rPr>
                      <m:t>𝐻</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oMath>
                </a14:m>
                <a:r>
                  <a:rPr lang="zh-CN" altLang="en-US" dirty="0"/>
                  <a:t>的移动，为了考察这一变化，定义：</a:t>
                </a:r>
                <a:endParaRPr lang="en-US" altLang="zh-CN" dirty="0"/>
              </a:p>
              <a:p>
                <a:pPr marL="4572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Π</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𝑟</m:t>
                              </m:r>
                            </m:e>
                          </m:d>
                        </m:e>
                        <m:sup>
                          <m:r>
                            <a:rPr lang="en-US" altLang="zh-CN" b="0" i="1" smtClean="0">
                              <a:latin typeface="Cambria Math" panose="02040503050406030204" pitchFamily="18" charset="0"/>
                            </a:rPr>
                            <m:t>−1</m:t>
                          </m:r>
                        </m:sup>
                      </m:sSup>
                      <m:r>
                        <m:rPr>
                          <m:sty m:val="p"/>
                        </m:rPr>
                        <a:rPr lang="en-US" altLang="zh-CN" b="0" i="0" smtClean="0">
                          <a:latin typeface="Cambria Math" panose="02040503050406030204" pitchFamily="18" charset="0"/>
                        </a:rPr>
                        <m:t>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r>
                        <a:rPr lang="en-US" altLang="zh-CN" b="0" i="1" smtClean="0">
                          <a:latin typeface="Cambria Math" panose="02040503050406030204" pitchFamily="18" charset="0"/>
                        </a:rPr>
                        <m:t>𝑣</m:t>
                      </m:r>
                    </m:oMath>
                  </m:oMathPara>
                </a14:m>
                <a:endParaRPr lang="en-US" altLang="zh-CN" b="0" dirty="0"/>
              </a:p>
              <a:p>
                <a:pPr marL="45720" indent="0">
                  <a:buNone/>
                </a:pPr>
                <a:r>
                  <a:rPr lang="zh-CN" altLang="en-US" dirty="0"/>
                  <a:t>其中，</a:t>
                </a:r>
                <a14:m>
                  <m:oMath xmlns:m="http://schemas.openxmlformats.org/officeDocument/2006/math">
                    <m:r>
                      <a:rPr lang="en-US" altLang="zh-CN" b="0" i="1" smtClean="0">
                        <a:latin typeface="Cambria Math" panose="02040503050406030204" pitchFamily="18" charset="0"/>
                      </a:rPr>
                      <m:t>𝑦</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arg</m:t>
                            </m:r>
                          </m:fName>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e>
                            </m:func>
                          </m:e>
                        </m:func>
                        <m:r>
                          <a:rPr lang="en-US" altLang="zh-CN" b="0" i="1" smtClean="0">
                            <a:latin typeface="Cambria Math" panose="02040503050406030204" pitchFamily="18" charset="0"/>
                          </a:rPr>
                          <m:t>, </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Γ</m:t>
                        </m:r>
                      </m:e>
                    </m:d>
                  </m:oMath>
                </a14:m>
                <a:endParaRPr lang="en-US" altLang="zh-CN" dirty="0"/>
              </a:p>
              <a:p>
                <a:pPr lvl="1"/>
                <a14:m>
                  <m:oMath xmlns:m="http://schemas.openxmlformats.org/officeDocument/2006/math">
                    <m:r>
                      <m:rPr>
                        <m:sty m:val="p"/>
                      </m:rPr>
                      <a:rPr lang="en-US" altLang="zh-CN">
                        <a:latin typeface="Cambria Math" panose="02040503050406030204" pitchFamily="18" charset="0"/>
                      </a:rPr>
                      <m:t>Π</m:t>
                    </m:r>
                    <m:d>
                      <m:dPr>
                        <m:ctrlPr>
                          <a:rPr lang="en-US" altLang="zh-CN" i="1">
                            <a:latin typeface="Cambria Math" panose="02040503050406030204" pitchFamily="18" charset="0"/>
                          </a:rPr>
                        </m:ctrlPr>
                      </m:dPr>
                      <m:e>
                        <m:r>
                          <a:rPr lang="en-US" altLang="zh-CN" i="1">
                            <a:latin typeface="Cambria Math" panose="02040503050406030204" pitchFamily="18" charset="0"/>
                          </a:rPr>
                          <m:t>𝑦</m:t>
                        </m:r>
                      </m:e>
                    </m:d>
                    <m:r>
                      <a:rPr lang="en-US" altLang="zh-CN" b="0" i="1" smtClean="0">
                        <a:latin typeface="Cambria Math" panose="02040503050406030204" pitchFamily="18" charset="0"/>
                      </a:rPr>
                      <m:t>=</m:t>
                    </m:r>
                    <m:r>
                      <a:rPr lang="en-US" altLang="zh-CN" i="1">
                        <a:latin typeface="Cambria Math" panose="02040503050406030204" pitchFamily="18" charset="0"/>
                      </a:rPr>
                      <m:t>𝐹</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d>
                      <m:dPr>
                        <m:ctrlPr>
                          <a:rPr lang="en-US" altLang="zh-CN" i="1">
                            <a:latin typeface="Cambria Math" panose="02040503050406030204" pitchFamily="18" charset="0"/>
                          </a:rPr>
                        </m:ctrlPr>
                      </m:dPr>
                      <m:e>
                        <m:r>
                          <a:rPr lang="en-US" altLang="zh-CN" i="1">
                            <a:latin typeface="Cambria Math" panose="02040503050406030204" pitchFamily="18" charset="0"/>
                          </a:rPr>
                          <m:t>𝐷</m:t>
                        </m:r>
                        <m:r>
                          <a:rPr lang="en-US" altLang="zh-CN" i="1">
                            <a:latin typeface="Cambria Math" panose="02040503050406030204" pitchFamily="18" charset="0"/>
                          </a:rPr>
                          <m:t>+</m:t>
                        </m:r>
                        <m:r>
                          <a:rPr lang="en-US" altLang="zh-CN" i="1">
                            <a:latin typeface="Cambria Math" panose="02040503050406030204" pitchFamily="18" charset="0"/>
                          </a:rPr>
                          <m:t>𝐾</m:t>
                        </m:r>
                      </m:e>
                    </m:d>
                    <m:r>
                      <a:rPr lang="en-US" altLang="zh-CN" i="1">
                        <a:latin typeface="Cambria Math" panose="02040503050406030204" pitchFamily="18" charset="0"/>
                      </a:rPr>
                      <m:t>−</m:t>
                    </m:r>
                    <m:r>
                      <a:rPr lang="en-US" altLang="zh-CN" i="1">
                        <a:latin typeface="Cambria Math" panose="02040503050406030204" pitchFamily="18" charset="0"/>
                      </a:rPr>
                      <m:t>𝐹</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𝜎</m:t>
                        </m:r>
                      </m:e>
                    </m:d>
                    <m:sSup>
                      <m:sSupPr>
                        <m:ctrlPr>
                          <a:rPr lang="en-US" altLang="zh-CN" i="1">
                            <a:latin typeface="Cambria Math" panose="02040503050406030204" pitchFamily="18" charset="0"/>
                          </a:rPr>
                        </m:ctrlPr>
                      </m:sSupPr>
                      <m:e>
                        <m:r>
                          <a:rPr lang="en-US" altLang="zh-CN" i="1">
                            <a:latin typeface="Cambria Math" panose="02040503050406030204" pitchFamily="18" charset="0"/>
                          </a:rPr>
                          <m:t>𝐷</m:t>
                        </m:r>
                      </m:e>
                      <m:sup>
                        <m:r>
                          <a:rPr lang="en-US" altLang="zh-CN" i="1">
                            <a:latin typeface="Cambria Math" panose="02040503050406030204" pitchFamily="18" charset="0"/>
                          </a:rPr>
                          <m:t>𝜂</m:t>
                        </m:r>
                        <m:r>
                          <a:rPr lang="en-US" altLang="zh-CN" i="1">
                            <a:latin typeface="Cambria Math" panose="02040503050406030204" pitchFamily="18" charset="0"/>
                          </a:rPr>
                          <m:t>+1</m:t>
                        </m:r>
                      </m:sup>
                    </m:sSup>
                    <m:r>
                      <a:rPr lang="en-US" altLang="zh-CN" i="1">
                        <a:latin typeface="Cambria Math" panose="02040503050406030204" pitchFamily="18" charset="0"/>
                      </a:rPr>
                      <m:t>−</m:t>
                    </m:r>
                    <m:r>
                      <a:rPr lang="en-US" altLang="zh-CN" i="1">
                        <a:latin typeface="Cambria Math" panose="02040503050406030204" pitchFamily="18" charset="0"/>
                      </a:rPr>
                      <m:t>𝐾</m:t>
                    </m:r>
                  </m:oMath>
                </a14:m>
                <a:endParaRPr lang="en-US" altLang="zh-CN" dirty="0"/>
              </a:p>
              <a:p>
                <a:pPr lvl="1"/>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𝜎</m:t>
                    </m:r>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𝜎</m:t>
                        </m:r>
                      </m:e>
                    </m:d>
                    <m:d>
                      <m:dPr>
                        <m:begChr m:val="["/>
                        <m:endChr m:val="]"/>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d>
                              <m:dPr>
                                <m:ctrlPr>
                                  <a:rPr lang="en-US" altLang="zh-CN" i="1">
                                    <a:latin typeface="Cambria Math" panose="02040503050406030204" pitchFamily="18" charset="0"/>
                                  </a:rPr>
                                </m:ctrlPr>
                              </m:dPr>
                              <m:e>
                                <m:r>
                                  <a:rPr lang="en-US" altLang="zh-CN" i="1">
                                    <a:latin typeface="Cambria Math" panose="02040503050406030204" pitchFamily="18" charset="0"/>
                                  </a:rPr>
                                  <m:t>𝐷</m:t>
                                </m:r>
                                <m:r>
                                  <a:rPr lang="en-US" altLang="zh-CN" i="1">
                                    <a:latin typeface="Cambria Math" panose="02040503050406030204" pitchFamily="18" charset="0"/>
                                  </a:rPr>
                                  <m:t>+</m:t>
                                </m:r>
                                <m:r>
                                  <a:rPr lang="en-US" altLang="zh-CN" i="1">
                                    <a:latin typeface="Cambria Math" panose="02040503050406030204" pitchFamily="18" charset="0"/>
                                  </a:rPr>
                                  <m:t>𝐾</m:t>
                                </m:r>
                              </m:e>
                            </m:d>
                          </m:e>
                        </m:func>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𝜂</m:t>
                            </m:r>
                            <m:r>
                              <a:rPr lang="en-US" altLang="zh-CN" i="1">
                                <a:latin typeface="Cambria Math" panose="02040503050406030204" pitchFamily="18" charset="0"/>
                              </a:rPr>
                              <m:t>+1</m:t>
                            </m:r>
                          </m:e>
                        </m:d>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d>
                              <m:dPr>
                                <m:ctrlPr>
                                  <a:rPr lang="en-US" altLang="zh-CN" i="1">
                                    <a:latin typeface="Cambria Math" panose="02040503050406030204" pitchFamily="18" charset="0"/>
                                  </a:rPr>
                                </m:ctrlPr>
                              </m:dPr>
                              <m:e>
                                <m:r>
                                  <a:rPr lang="en-US" altLang="zh-CN" i="1">
                                    <a:latin typeface="Cambria Math" panose="02040503050406030204" pitchFamily="18" charset="0"/>
                                  </a:rPr>
                                  <m:t>𝐷</m:t>
                                </m:r>
                              </m:e>
                            </m:d>
                          </m:e>
                        </m:func>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𝜎</m:t>
                            </m:r>
                          </m:e>
                          <m:sup>
                            <m:r>
                              <a:rPr lang="en-US" altLang="zh-CN" i="1">
                                <a:latin typeface="Cambria Math" panose="02040503050406030204" pitchFamily="18" charset="0"/>
                              </a:rPr>
                              <m:t>2</m:t>
                            </m:r>
                          </m:sup>
                        </m:sSup>
                        <m:r>
                          <a:rPr lang="en-US" altLang="zh-CN" i="1">
                            <a:latin typeface="Cambria Math" panose="02040503050406030204" pitchFamily="18" charset="0"/>
                          </a:rPr>
                          <m:t>/2</m:t>
                        </m:r>
                      </m:e>
                    </m:d>
                  </m:oMath>
                </a14:m>
                <a:endParaRPr lang="en-US" altLang="zh-CN" dirty="0"/>
              </a:p>
              <a:p>
                <a:pPr marL="45720" indent="0">
                  <a:lnSpc>
                    <a:spcPct val="130000"/>
                  </a:lnSpc>
                  <a:buNone/>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en-US" altLang="zh-CN">
                              <a:latin typeface="Cambria Math" panose="02040503050406030204" pitchFamily="18" charset="0"/>
                            </a:rPr>
                            <m:t>𝜕</m:t>
                          </m:r>
                          <m:r>
                            <a:rPr lang="en-US" altLang="zh-CN">
                              <a:latin typeface="Cambria Math" panose="02040503050406030204" pitchFamily="18" charset="0"/>
                            </a:rPr>
                            <m:t>𝐺</m:t>
                          </m:r>
                          <m:d>
                            <m:dPr>
                              <m:ctrlPr>
                                <a:rPr lang="en-US" altLang="zh-CN" i="1">
                                  <a:latin typeface="Cambria Math" panose="02040503050406030204" pitchFamily="18" charset="0"/>
                                </a:rPr>
                              </m:ctrlPr>
                            </m:dPr>
                            <m:e>
                              <m:r>
                                <a:rPr lang="en-US" altLang="zh-CN">
                                  <a:latin typeface="Cambria Math" panose="02040503050406030204" pitchFamily="18" charset="0"/>
                                </a:rPr>
                                <m:t>𝑦</m:t>
                              </m:r>
                              <m:r>
                                <a:rPr lang="en-US" altLang="zh-CN">
                                  <a:latin typeface="Cambria Math" panose="02040503050406030204" pitchFamily="18" charset="0"/>
                                </a:rPr>
                                <m:t>,</m:t>
                              </m:r>
                              <m:r>
                                <a:rPr lang="en-US" altLang="zh-CN">
                                  <a:latin typeface="Cambria Math" panose="02040503050406030204" pitchFamily="18" charset="0"/>
                                </a:rPr>
                                <m:t>𝑣</m:t>
                              </m:r>
                            </m:e>
                          </m:d>
                        </m:num>
                        <m:den>
                          <m:r>
                            <a:rPr lang="en-US" altLang="zh-CN">
                              <a:latin typeface="Cambria Math" panose="02040503050406030204" pitchFamily="18" charset="0"/>
                            </a:rPr>
                            <m:t>𝜕</m:t>
                          </m:r>
                          <m:r>
                            <a:rPr lang="en-US" altLang="zh-CN">
                              <a:latin typeface="Cambria Math" panose="02040503050406030204" pitchFamily="18" charset="0"/>
                            </a:rPr>
                            <m:t>𝑟</m:t>
                          </m:r>
                        </m:den>
                      </m:f>
                      <m:r>
                        <a:rPr lang="en-US" altLang="zh-CN">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a:latin typeface="Cambria Math" panose="02040503050406030204" pitchFamily="18" charset="0"/>
                                </a:rPr>
                                <m:t>1+</m:t>
                              </m:r>
                              <m:r>
                                <a:rPr lang="en-US" altLang="zh-CN">
                                  <a:latin typeface="Cambria Math" panose="02040503050406030204" pitchFamily="18" charset="0"/>
                                </a:rPr>
                                <m:t>𝑟</m:t>
                              </m:r>
                            </m:e>
                          </m:d>
                        </m:e>
                        <m:sup>
                          <m:r>
                            <a:rPr lang="en-US" altLang="zh-CN">
                              <a:latin typeface="Cambria Math" panose="02040503050406030204" pitchFamily="18" charset="0"/>
                            </a:rPr>
                            <m:t>−2</m:t>
                          </m:r>
                        </m:sup>
                      </m:sSup>
                      <m:r>
                        <m:rPr>
                          <m:sty m:val="p"/>
                        </m:rPr>
                        <a:rPr lang="en-US" altLang="zh-CN">
                          <a:latin typeface="Cambria Math" panose="02040503050406030204" pitchFamily="18" charset="0"/>
                        </a:rPr>
                        <m:t>Φ</m:t>
                      </m:r>
                      <m:d>
                        <m:dPr>
                          <m:ctrlPr>
                            <a:rPr lang="en-US" altLang="zh-CN" i="1">
                              <a:latin typeface="Cambria Math" panose="02040503050406030204" pitchFamily="18" charset="0"/>
                            </a:rPr>
                          </m:ctrlPr>
                        </m:dPr>
                        <m:e>
                          <m:r>
                            <a:rPr lang="en-US" altLang="zh-CN">
                              <a:latin typeface="Cambria Math" panose="02040503050406030204" pitchFamily="18" charset="0"/>
                            </a:rPr>
                            <m:t>𝑦</m:t>
                          </m:r>
                        </m:e>
                      </m:d>
                      <m:r>
                        <a:rPr lang="en-US" altLang="zh-CN">
                          <a:latin typeface="Cambria Math" panose="02040503050406030204" pitchFamily="18" charset="0"/>
                        </a:rPr>
                        <m:t>𝑣</m:t>
                      </m:r>
                      <m:r>
                        <a:rPr lang="en-US" altLang="zh-CN">
                          <a:latin typeface="Cambria Math" panose="02040503050406030204" pitchFamily="18" charset="0"/>
                        </a:rPr>
                        <m:t>&lt;0</m:t>
                      </m:r>
                    </m:oMath>
                  </m:oMathPara>
                </a14:m>
                <a:endParaRPr lang="en-US" altLang="zh-CN" dirty="0">
                  <a:latin typeface="Cambria Math" panose="02040503050406030204" pitchFamily="18" charset="0"/>
                </a:endParaRPr>
              </a:p>
              <a:p>
                <a:pPr marL="45720" indent="0">
                  <a:lnSpc>
                    <a:spcPct val="130000"/>
                  </a:lnSpc>
                  <a:buNone/>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en-US" altLang="zh-CN">
                              <a:latin typeface="Cambria Math" panose="02040503050406030204" pitchFamily="18" charset="0"/>
                            </a:rPr>
                            <m:t>𝜕</m:t>
                          </m:r>
                          <m:r>
                            <a:rPr lang="en-US" altLang="zh-CN">
                              <a:latin typeface="Cambria Math" panose="02040503050406030204" pitchFamily="18" charset="0"/>
                            </a:rPr>
                            <m:t>𝐺</m:t>
                          </m:r>
                          <m:d>
                            <m:dPr>
                              <m:ctrlPr>
                                <a:rPr lang="en-US" altLang="zh-CN" i="1">
                                  <a:latin typeface="Cambria Math" panose="02040503050406030204" pitchFamily="18" charset="0"/>
                                </a:rPr>
                              </m:ctrlPr>
                            </m:dPr>
                            <m:e>
                              <m:r>
                                <a:rPr lang="en-US" altLang="zh-CN">
                                  <a:latin typeface="Cambria Math" panose="02040503050406030204" pitchFamily="18" charset="0"/>
                                </a:rPr>
                                <m:t>𝑦</m:t>
                              </m:r>
                              <m:r>
                                <a:rPr lang="en-US" altLang="zh-CN">
                                  <a:latin typeface="Cambria Math" panose="02040503050406030204" pitchFamily="18" charset="0"/>
                                </a:rPr>
                                <m:t>,</m:t>
                              </m:r>
                              <m:r>
                                <a:rPr lang="en-US" altLang="zh-CN">
                                  <a:latin typeface="Cambria Math" panose="02040503050406030204" pitchFamily="18" charset="0"/>
                                </a:rPr>
                                <m:t>𝑣</m:t>
                              </m:r>
                            </m:e>
                          </m:d>
                        </m:num>
                        <m:den>
                          <m:r>
                            <a:rPr lang="en-US" altLang="zh-CN">
                              <a:latin typeface="Cambria Math" panose="02040503050406030204" pitchFamily="18" charset="0"/>
                            </a:rPr>
                            <m:t>𝜕𝜂</m:t>
                          </m:r>
                        </m:den>
                      </m:f>
                      <m:r>
                        <a:rPr lang="en-US" altLang="zh-CN">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a:latin typeface="Cambria Math" panose="02040503050406030204" pitchFamily="18" charset="0"/>
                            </a:rPr>
                            <m:t>𝐹</m:t>
                          </m:r>
                          <m:d>
                            <m:dPr>
                              <m:ctrlPr>
                                <a:rPr lang="en-US" altLang="zh-CN" i="1">
                                  <a:latin typeface="Cambria Math" panose="02040503050406030204" pitchFamily="18" charset="0"/>
                                </a:rPr>
                              </m:ctrlPr>
                            </m:dPr>
                            <m:e>
                              <m:r>
                                <a:rPr lang="en-US" altLang="zh-CN">
                                  <a:latin typeface="Cambria Math" panose="02040503050406030204" pitchFamily="18" charset="0"/>
                                </a:rPr>
                                <m:t>𝑥</m:t>
                              </m:r>
                              <m:r>
                                <a:rPr lang="en-US" altLang="zh-CN">
                                  <a:latin typeface="Cambria Math" panose="02040503050406030204" pitchFamily="18" charset="0"/>
                                </a:rPr>
                                <m:t>−</m:t>
                              </m:r>
                              <m:r>
                                <a:rPr lang="en-US" altLang="zh-CN">
                                  <a:latin typeface="Cambria Math" panose="02040503050406030204" pitchFamily="18" charset="0"/>
                                </a:rPr>
                                <m:t>𝜎</m:t>
                              </m:r>
                            </m:e>
                          </m:d>
                          <m:sSup>
                            <m:sSupPr>
                              <m:ctrlPr>
                                <a:rPr lang="en-US" altLang="zh-CN" i="1">
                                  <a:latin typeface="Cambria Math" panose="02040503050406030204" pitchFamily="18" charset="0"/>
                                </a:rPr>
                              </m:ctrlPr>
                            </m:sSupPr>
                            <m:e>
                              <m:r>
                                <a:rPr lang="en-US" altLang="zh-CN">
                                  <a:latin typeface="Cambria Math" panose="02040503050406030204" pitchFamily="18" charset="0"/>
                                </a:rPr>
                                <m:t>𝐷</m:t>
                              </m:r>
                            </m:e>
                            <m:sup>
                              <m:r>
                                <a:rPr lang="en-US" altLang="zh-CN">
                                  <a:latin typeface="Cambria Math" panose="02040503050406030204" pitchFamily="18" charset="0"/>
                                </a:rPr>
                                <m:t>𝜂</m:t>
                              </m:r>
                              <m:r>
                                <a:rPr lang="en-US" altLang="zh-CN">
                                  <a:latin typeface="Cambria Math" panose="02040503050406030204" pitchFamily="18" charset="0"/>
                                </a:rPr>
                                <m:t>+1</m:t>
                              </m:r>
                            </m:sup>
                          </m:sSup>
                          <m:r>
                            <a:rPr lang="en-US" altLang="zh-CN">
                              <a:latin typeface="Cambria Math" panose="02040503050406030204" pitchFamily="18" charset="0"/>
                            </a:rPr>
                            <m:t>+</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a:latin typeface="Cambria Math" panose="02040503050406030204" pitchFamily="18" charset="0"/>
                                    </a:rPr>
                                    <m:t>1</m:t>
                                  </m:r>
                                </m:num>
                                <m:den>
                                  <m:r>
                                    <a:rPr lang="en-US" altLang="zh-CN">
                                      <a:latin typeface="Cambria Math" panose="02040503050406030204" pitchFamily="18" charset="0"/>
                                    </a:rPr>
                                    <m:t>𝜎</m:t>
                                  </m:r>
                                </m:den>
                              </m:f>
                            </m:e>
                          </m:d>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a:latin typeface="Cambria Math" panose="02040503050406030204" pitchFamily="18" charset="0"/>
                                    </a:rPr>
                                    <m:t>1+</m:t>
                                  </m:r>
                                  <m:r>
                                    <a:rPr lang="en-US" altLang="zh-CN">
                                      <a:latin typeface="Cambria Math" panose="02040503050406030204" pitchFamily="18" charset="0"/>
                                    </a:rPr>
                                    <m:t>𝑟</m:t>
                                  </m:r>
                                </m:e>
                              </m:d>
                            </m:e>
                            <m:sup>
                              <m:r>
                                <a:rPr lang="en-US" altLang="zh-CN">
                                  <a:latin typeface="Cambria Math" panose="02040503050406030204" pitchFamily="18" charset="0"/>
                                </a:rPr>
                                <m:t>−1</m:t>
                              </m:r>
                            </m:sup>
                          </m:sSup>
                          <m:r>
                            <a:rPr lang="en-US" altLang="zh-CN">
                              <a:latin typeface="Cambria Math" panose="02040503050406030204" pitchFamily="18" charset="0"/>
                            </a:rPr>
                            <m:t>𝑓</m:t>
                          </m:r>
                          <m:d>
                            <m:dPr>
                              <m:ctrlPr>
                                <a:rPr lang="en-US" altLang="zh-CN" i="1">
                                  <a:latin typeface="Cambria Math" panose="02040503050406030204" pitchFamily="18" charset="0"/>
                                </a:rPr>
                              </m:ctrlPr>
                            </m:dPr>
                            <m:e>
                              <m:r>
                                <a:rPr lang="en-US" altLang="zh-CN">
                                  <a:latin typeface="Cambria Math" panose="02040503050406030204" pitchFamily="18" charset="0"/>
                                </a:rPr>
                                <m:t>𝑥</m:t>
                              </m:r>
                              <m:r>
                                <a:rPr lang="en-US" altLang="zh-CN">
                                  <a:latin typeface="Cambria Math" panose="02040503050406030204" pitchFamily="18" charset="0"/>
                                </a:rPr>
                                <m:t>−</m:t>
                              </m:r>
                              <m:r>
                                <a:rPr lang="en-US" altLang="zh-CN">
                                  <a:latin typeface="Cambria Math" panose="02040503050406030204" pitchFamily="18" charset="0"/>
                                </a:rPr>
                                <m:t>𝜎</m:t>
                              </m:r>
                            </m:e>
                          </m:d>
                          <m:r>
                            <a:rPr lang="en-US" altLang="zh-CN">
                              <a:latin typeface="Cambria Math" panose="02040503050406030204" pitchFamily="18" charset="0"/>
                            </a:rPr>
                            <m:t>𝑣</m:t>
                          </m:r>
                        </m:e>
                      </m:d>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r>
                            <a:rPr lang="en-US" altLang="zh-CN">
                              <a:latin typeface="Cambria Math" panose="02040503050406030204" pitchFamily="18" charset="0"/>
                            </a:rPr>
                            <m:t>𝐷</m:t>
                          </m:r>
                        </m:e>
                      </m:func>
                      <m:r>
                        <a:rPr lang="en-US" altLang="zh-CN">
                          <a:latin typeface="Cambria Math" panose="02040503050406030204" pitchFamily="18" charset="0"/>
                        </a:rPr>
                        <m:t>&gt;0</m:t>
                      </m:r>
                    </m:oMath>
                  </m:oMathPara>
                </a14:m>
                <a:endParaRPr lang="en-US" altLang="zh-CN" dirty="0">
                  <a:latin typeface="Cambria Math" panose="02040503050406030204" pitchFamily="18" charset="0"/>
                </a:endParaRPr>
              </a:p>
              <a:p>
                <a:pPr marL="45720" indent="0">
                  <a:buNone/>
                </a:pPr>
                <a:endParaRPr lang="en-US" altLang="zh-CN" dirty="0"/>
              </a:p>
              <a:p>
                <a:pPr marL="45720" indent="0">
                  <a:buNone/>
                </a:pPr>
                <a:endParaRPr lang="zh-CN" altLang="en-US" dirty="0"/>
              </a:p>
            </p:txBody>
          </p:sp>
        </mc:Choice>
        <mc:Fallback xmlns="">
          <p:sp>
            <p:nvSpPr>
              <p:cNvPr id="3" name="内容占位符 2">
                <a:extLst>
                  <a:ext uri="{FF2B5EF4-FFF2-40B4-BE49-F238E27FC236}">
                    <a16:creationId xmlns:a16="http://schemas.microsoft.com/office/drawing/2014/main" id="{09635CDE-957D-C96B-3568-FDE88ECDF5C0}"/>
                  </a:ext>
                </a:extLst>
              </p:cNvPr>
              <p:cNvSpPr>
                <a:spLocks noGrp="1" noRot="1" noChangeAspect="1" noMove="1" noResize="1" noEditPoints="1" noAdjustHandles="1" noChangeArrowheads="1" noChangeShapeType="1" noTextEdit="1"/>
              </p:cNvSpPr>
              <p:nvPr>
                <p:ph idx="1"/>
              </p:nvPr>
            </p:nvSpPr>
            <p:spPr>
              <a:blipFill>
                <a:blip r:embed="rId2"/>
                <a:stretch>
                  <a:fillRect l="-1333" t="-1438" r="-1273"/>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802E8304-C18F-E21E-273A-056ADFADCE2B}"/>
              </a:ext>
            </a:extLst>
          </p:cNvPr>
          <p:cNvSpPr>
            <a:spLocks noGrp="1"/>
          </p:cNvSpPr>
          <p:nvPr>
            <p:ph type="dt" sz="half" idx="10"/>
          </p:nvPr>
        </p:nvSpPr>
        <p:spPr/>
        <p:txBody>
          <a:bodyPr/>
          <a:lstStyle/>
          <a:p>
            <a:r>
              <a:rPr lang="en-US" altLang="zh-CN"/>
              <a:t>2022/10/30</a:t>
            </a:r>
            <a:endParaRPr lang="en-US" dirty="0"/>
          </a:p>
        </p:txBody>
      </p:sp>
      <p:sp>
        <p:nvSpPr>
          <p:cNvPr id="5" name="页脚占位符 4">
            <a:extLst>
              <a:ext uri="{FF2B5EF4-FFF2-40B4-BE49-F238E27FC236}">
                <a16:creationId xmlns:a16="http://schemas.microsoft.com/office/drawing/2014/main" id="{652BAD94-BB78-6D16-7131-73EF57022D66}"/>
              </a:ext>
            </a:extLst>
          </p:cNvPr>
          <p:cNvSpPr>
            <a:spLocks noGrp="1"/>
          </p:cNvSpPr>
          <p:nvPr>
            <p:ph type="ftr" sz="quarter" idx="11"/>
          </p:nvPr>
        </p:nvSpPr>
        <p:spPr/>
        <p:txBody>
          <a:bodyPr/>
          <a:lstStyle/>
          <a:p>
            <a:r>
              <a:rPr lang="en-US" altLang="zh-CN"/>
              <a:t>Suarez 1994</a:t>
            </a:r>
            <a:endParaRPr lang="en-US" dirty="0"/>
          </a:p>
        </p:txBody>
      </p:sp>
    </p:spTree>
    <p:extLst>
      <p:ext uri="{BB962C8B-B14F-4D97-AF65-F5344CB8AC3E}">
        <p14:creationId xmlns:p14="http://schemas.microsoft.com/office/powerpoint/2010/main" val="2324113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F16D51-7A34-4B71-78A3-DAFD62BDCCC8}"/>
              </a:ext>
            </a:extLst>
          </p:cNvPr>
          <p:cNvSpPr>
            <a:spLocks noGrp="1"/>
          </p:cNvSpPr>
          <p:nvPr>
            <p:ph type="title"/>
          </p:nvPr>
        </p:nvSpPr>
        <p:spPr/>
        <p:txBody>
          <a:bodyPr/>
          <a:lstStyle/>
          <a:p>
            <a:r>
              <a:rPr lang="zh-CN" altLang="en-US" dirty="0"/>
              <a:t>比较静态分析</a:t>
            </a:r>
          </a:p>
        </p:txBody>
      </p:sp>
      <p:pic>
        <p:nvPicPr>
          <p:cNvPr id="8" name="内容占位符 7">
            <a:extLst>
              <a:ext uri="{FF2B5EF4-FFF2-40B4-BE49-F238E27FC236}">
                <a16:creationId xmlns:a16="http://schemas.microsoft.com/office/drawing/2014/main" id="{B0300FA0-106E-2759-DFED-14171F69F113}"/>
              </a:ext>
            </a:extLst>
          </p:cNvPr>
          <p:cNvPicPr>
            <a:picLocks noGrp="1" noChangeAspect="1"/>
          </p:cNvPicPr>
          <p:nvPr>
            <p:ph idx="1"/>
          </p:nvPr>
        </p:nvPicPr>
        <p:blipFill>
          <a:blip r:embed="rId2"/>
          <a:stretch>
            <a:fillRect/>
          </a:stretch>
        </p:blipFill>
        <p:spPr>
          <a:xfrm>
            <a:off x="1096963" y="1648160"/>
            <a:ext cx="10058400" cy="3779167"/>
          </a:xfrm>
        </p:spPr>
      </p:pic>
      <p:sp>
        <p:nvSpPr>
          <p:cNvPr id="4" name="日期占位符 3">
            <a:extLst>
              <a:ext uri="{FF2B5EF4-FFF2-40B4-BE49-F238E27FC236}">
                <a16:creationId xmlns:a16="http://schemas.microsoft.com/office/drawing/2014/main" id="{B3FE6E08-5C74-6D12-E924-422C71AD84F0}"/>
              </a:ext>
            </a:extLst>
          </p:cNvPr>
          <p:cNvSpPr>
            <a:spLocks noGrp="1"/>
          </p:cNvSpPr>
          <p:nvPr>
            <p:ph type="dt" sz="half" idx="10"/>
          </p:nvPr>
        </p:nvSpPr>
        <p:spPr/>
        <p:txBody>
          <a:bodyPr/>
          <a:lstStyle/>
          <a:p>
            <a:r>
              <a:rPr lang="en-US" altLang="zh-CN"/>
              <a:t>2022/10/30</a:t>
            </a:r>
            <a:endParaRPr lang="en-US" dirty="0"/>
          </a:p>
        </p:txBody>
      </p:sp>
      <p:sp>
        <p:nvSpPr>
          <p:cNvPr id="5" name="页脚占位符 4">
            <a:extLst>
              <a:ext uri="{FF2B5EF4-FFF2-40B4-BE49-F238E27FC236}">
                <a16:creationId xmlns:a16="http://schemas.microsoft.com/office/drawing/2014/main" id="{7766881E-958E-9139-6423-A182AEE2F395}"/>
              </a:ext>
            </a:extLst>
          </p:cNvPr>
          <p:cNvSpPr>
            <a:spLocks noGrp="1"/>
          </p:cNvSpPr>
          <p:nvPr>
            <p:ph type="ftr" sz="quarter" idx="11"/>
          </p:nvPr>
        </p:nvSpPr>
        <p:spPr/>
        <p:txBody>
          <a:bodyPr/>
          <a:lstStyle/>
          <a:p>
            <a:r>
              <a:rPr lang="en-US" altLang="zh-CN"/>
              <a:t>Suarez 1994</a:t>
            </a:r>
            <a:endParaRPr lang="en-US" dirty="0"/>
          </a:p>
        </p:txBody>
      </p:sp>
    </p:spTree>
    <p:extLst>
      <p:ext uri="{BB962C8B-B14F-4D97-AF65-F5344CB8AC3E}">
        <p14:creationId xmlns:p14="http://schemas.microsoft.com/office/powerpoint/2010/main" val="1280112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E5ACB9-2788-40B1-1C4D-3161581F9AD6}"/>
              </a:ext>
            </a:extLst>
          </p:cNvPr>
          <p:cNvSpPr>
            <a:spLocks noGrp="1"/>
          </p:cNvSpPr>
          <p:nvPr>
            <p:ph type="title"/>
          </p:nvPr>
        </p:nvSpPr>
        <p:spPr/>
        <p:txBody>
          <a:bodyPr/>
          <a:lstStyle/>
          <a:p>
            <a:r>
              <a:rPr lang="zh-CN" altLang="en-US" dirty="0"/>
              <a:t>风险与安全策略</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6583CA9-9C6A-BFF1-DC6B-BCC80BB470FE}"/>
                  </a:ext>
                </a:extLst>
              </p:cNvPr>
              <p:cNvSpPr>
                <a:spLocks noGrp="1"/>
              </p:cNvSpPr>
              <p:nvPr>
                <p:ph idx="1"/>
              </p:nvPr>
            </p:nvSpPr>
            <p:spPr/>
            <p:txBody>
              <a:bodyPr>
                <a:normAutofit/>
              </a:bodyPr>
              <a:lstStyle/>
              <a:p>
                <a:r>
                  <a:rPr lang="zh-CN" altLang="en-US" dirty="0"/>
                  <a:t>进一步，我们对值函数的形状进行分析。</a:t>
                </a:r>
                <a:endParaRPr lang="en-US" altLang="zh-CN" dirty="0"/>
              </a:p>
              <a:p>
                <a:r>
                  <a:rPr lang="en-US" altLang="zh-CN" dirty="0"/>
                  <a:t>Lemma 1</a:t>
                </a:r>
                <a:r>
                  <a:rPr lang="zh-CN" altLang="en-US" dirty="0"/>
                  <a:t>：关于控制变量</a:t>
                </a:r>
                <a14:m>
                  <m:oMath xmlns:m="http://schemas.openxmlformats.org/officeDocument/2006/math">
                    <m:r>
                      <a:rPr lang="en-US" altLang="zh-CN" b="0" i="1" smtClean="0">
                        <a:latin typeface="Cambria Math" panose="02040503050406030204" pitchFamily="18" charset="0"/>
                      </a:rPr>
                      <m:t>𝜎</m:t>
                    </m:r>
                  </m:oMath>
                </a14:m>
                <a:r>
                  <a:rPr lang="zh-CN" altLang="en-US" dirty="0"/>
                  <a:t>不存在内点解，银行要么采取安全策略</a:t>
                </a:r>
                <a14:m>
                  <m:oMath xmlns:m="http://schemas.openxmlformats.org/officeDocument/2006/math">
                    <m:r>
                      <a:rPr lang="en-US" altLang="zh-CN" b="0" i="1" smtClean="0">
                        <a:latin typeface="Cambria Math" panose="02040503050406030204" pitchFamily="18" charset="0"/>
                      </a:rPr>
                      <m:t>𝜎</m:t>
                    </m:r>
                    <m:r>
                      <a:rPr lang="en-US" altLang="zh-CN" b="0" i="1" smtClean="0">
                        <a:latin typeface="Cambria Math" panose="02040503050406030204" pitchFamily="18" charset="0"/>
                      </a:rPr>
                      <m:t>=0</m:t>
                    </m:r>
                    <m:r>
                      <a:rPr lang="zh-CN" altLang="en-US" i="1">
                        <a:latin typeface="Cambria Math" panose="02040503050406030204" pitchFamily="18" charset="0"/>
                      </a:rPr>
                      <m:t>，</m:t>
                    </m:r>
                  </m:oMath>
                </a14:m>
                <a:r>
                  <a:rPr lang="zh-CN" altLang="en-US" dirty="0"/>
                  <a:t>要么采取风险策略</a:t>
                </a:r>
                <a14:m>
                  <m:oMath xmlns:m="http://schemas.openxmlformats.org/officeDocument/2006/math">
                    <m:r>
                      <a:rPr lang="en-US" altLang="zh-CN" b="0" i="1" smtClean="0">
                        <a:latin typeface="Cambria Math" panose="02040503050406030204" pitchFamily="18" charset="0"/>
                      </a:rPr>
                      <m:t>𝜎</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𝜎</m:t>
                        </m:r>
                      </m:e>
                    </m:acc>
                  </m:oMath>
                </a14:m>
                <a:r>
                  <a:rPr lang="zh-CN" altLang="en-US" dirty="0"/>
                  <a:t>。进一步，当银行采取风险策略，其资本约束是紧的</a:t>
                </a:r>
                <a14:m>
                  <m:oMath xmlns:m="http://schemas.openxmlformats.org/officeDocument/2006/math">
                    <m:r>
                      <a:rPr lang="en-US" altLang="zh-CN" b="0" i="1" smtClean="0">
                        <a:latin typeface="Cambria Math" panose="02040503050406030204" pitchFamily="18" charset="0"/>
                      </a:rPr>
                      <m:t>𝐾</m:t>
                    </m:r>
                    <m:r>
                      <a:rPr lang="en-US" altLang="zh-CN" b="0" i="1" smtClean="0">
                        <a:latin typeface="Cambria Math" panose="02040503050406030204" pitchFamily="18" charset="0"/>
                      </a:rPr>
                      <m:t>=</m:t>
                    </m:r>
                    <m:r>
                      <a:rPr lang="en-US" altLang="zh-CN" b="0" i="1" smtClean="0">
                        <a:latin typeface="Cambria Math" panose="02040503050406030204" pitchFamily="18" charset="0"/>
                      </a:rPr>
                      <m:t>𝑘𝐷</m:t>
                    </m:r>
                    <m:r>
                      <a:rPr lang="zh-CN" altLang="en-US" i="1">
                        <a:latin typeface="Cambria Math" panose="02040503050406030204" pitchFamily="18" charset="0"/>
                      </a:rPr>
                      <m:t>。</m:t>
                    </m:r>
                  </m:oMath>
                </a14:m>
                <a:endParaRPr lang="en-US" altLang="zh-CN" dirty="0"/>
              </a:p>
              <a:p>
                <a:pPr lvl="1"/>
                <a:r>
                  <a:rPr lang="zh-CN" altLang="en-US" dirty="0"/>
                  <a:t>证明：</a:t>
                </a:r>
                <a:r>
                  <a:rPr lang="en-US" altLang="zh-CN" dirty="0"/>
                  <a:t>See the Appendix</a:t>
                </a:r>
              </a:p>
              <a:p>
                <a:r>
                  <a:rPr lang="zh-CN" altLang="en-US" dirty="0"/>
                  <a:t>直观的理解，</a:t>
                </a:r>
                <a:r>
                  <a:rPr lang="en-US" altLang="zh-CN" dirty="0"/>
                  <a:t>Lemma 1</a:t>
                </a:r>
                <a:r>
                  <a:rPr lang="zh-CN" altLang="en-US" dirty="0"/>
                  <a:t>说明了当</a:t>
                </a:r>
                <a14:m>
                  <m:oMath xmlns:m="http://schemas.openxmlformats.org/officeDocument/2006/math">
                    <m:r>
                      <a:rPr lang="en-US" altLang="zh-CN" b="0" i="1" smtClean="0">
                        <a:latin typeface="Cambria Math" panose="02040503050406030204" pitchFamily="18" charset="0"/>
                      </a:rPr>
                      <m:t>0&lt;</m:t>
                    </m:r>
                    <m:r>
                      <a:rPr lang="en-US" altLang="zh-CN" b="0" i="1" smtClean="0">
                        <a:latin typeface="Cambria Math" panose="02040503050406030204" pitchFamily="18" charset="0"/>
                      </a:rPr>
                      <m:t>𝜎</m:t>
                    </m:r>
                    <m:r>
                      <a:rPr lang="en-US" altLang="zh-CN" b="0" i="1" smtClean="0">
                        <a:latin typeface="Cambria Math" panose="02040503050406030204" pitchFamily="18" charset="0"/>
                      </a:rPr>
                      <m:t>&lt;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𝜎</m:t>
                        </m:r>
                      </m:e>
                    </m:acc>
                  </m:oMath>
                </a14:m>
                <a:r>
                  <a:rPr lang="zh-CN" altLang="en-US" dirty="0"/>
                  <a:t>或者</a:t>
                </a:r>
                <a14:m>
                  <m:oMath xmlns:m="http://schemas.openxmlformats.org/officeDocument/2006/math">
                    <m:r>
                      <a:rPr lang="en-US" altLang="zh-CN" b="0" i="1" dirty="0" smtClean="0">
                        <a:latin typeface="Cambria Math" panose="02040503050406030204" pitchFamily="18" charset="0"/>
                      </a:rPr>
                      <m:t>𝜎</m:t>
                    </m:r>
                    <m:r>
                      <a:rPr lang="en-US" altLang="zh-CN" b="0" i="1" dirty="0" smtClean="0">
                        <a:latin typeface="Cambria Math" panose="02040503050406030204" pitchFamily="18" charset="0"/>
                      </a:rPr>
                      <m:t>=</m:t>
                    </m:r>
                    <m:acc>
                      <m:accPr>
                        <m:chr m:val="̅"/>
                        <m:ctrlPr>
                          <a:rPr lang="en-US" altLang="zh-CN" b="0" i="1" dirty="0" smtClean="0">
                            <a:latin typeface="Cambria Math" panose="02040503050406030204" pitchFamily="18" charset="0"/>
                          </a:rPr>
                        </m:ctrlPr>
                      </m:accPr>
                      <m:e>
                        <m:r>
                          <a:rPr lang="en-US" altLang="zh-CN" b="0" i="1" dirty="0" smtClean="0">
                            <a:latin typeface="Cambria Math" panose="02040503050406030204" pitchFamily="18" charset="0"/>
                          </a:rPr>
                          <m:t>𝜎</m:t>
                        </m:r>
                      </m:e>
                    </m:acc>
                  </m:oMath>
                </a14:m>
                <a:r>
                  <a:rPr lang="zh-CN" altLang="en-US" dirty="0"/>
                  <a:t>时</a:t>
                </a:r>
                <a14:m>
                  <m:oMath xmlns:m="http://schemas.openxmlformats.org/officeDocument/2006/math">
                    <m:r>
                      <a:rPr lang="en-US" altLang="zh-CN" b="0" i="1" dirty="0" smtClean="0">
                        <a:latin typeface="Cambria Math" panose="02040503050406030204" pitchFamily="18" charset="0"/>
                      </a:rPr>
                      <m:t>𝐾</m:t>
                    </m:r>
                    <m:r>
                      <a:rPr lang="en-US" altLang="zh-CN" b="0" i="1" dirty="0" smtClean="0">
                        <a:latin typeface="Cambria Math" panose="02040503050406030204" pitchFamily="18" charset="0"/>
                      </a:rPr>
                      <m:t>&gt;</m:t>
                    </m:r>
                    <m:r>
                      <a:rPr lang="en-US" altLang="zh-CN" b="0" i="1" dirty="0" smtClean="0">
                        <a:latin typeface="Cambria Math" panose="02040503050406030204" pitchFamily="18" charset="0"/>
                      </a:rPr>
                      <m:t>𝑘𝐷</m:t>
                    </m:r>
                  </m:oMath>
                </a14:m>
                <a:r>
                  <a:rPr lang="zh-CN" altLang="en-US" dirty="0"/>
                  <a:t>不可能是最优的。银行要么选择完全安全的策略保证未来垄断租金的收取，要么选择利用有限责任制与存款保险在最大的组合风险与杠杆下赚取利润。</a:t>
                </a:r>
                <a:endParaRPr lang="en-US" altLang="zh-CN" dirty="0"/>
              </a:p>
            </p:txBody>
          </p:sp>
        </mc:Choice>
        <mc:Fallback xmlns="">
          <p:sp>
            <p:nvSpPr>
              <p:cNvPr id="3" name="内容占位符 2">
                <a:extLst>
                  <a:ext uri="{FF2B5EF4-FFF2-40B4-BE49-F238E27FC236}">
                    <a16:creationId xmlns:a16="http://schemas.microsoft.com/office/drawing/2014/main" id="{26583CA9-9C6A-BFF1-DC6B-BCC80BB470FE}"/>
                  </a:ext>
                </a:extLst>
              </p:cNvPr>
              <p:cNvSpPr>
                <a:spLocks noGrp="1" noRot="1" noChangeAspect="1" noMove="1" noResize="1" noEditPoints="1" noAdjustHandles="1" noChangeArrowheads="1" noChangeShapeType="1" noTextEdit="1"/>
              </p:cNvSpPr>
              <p:nvPr>
                <p:ph idx="1"/>
              </p:nvPr>
            </p:nvSpPr>
            <p:spPr>
              <a:blipFill>
                <a:blip r:embed="rId2"/>
                <a:stretch>
                  <a:fillRect l="-1455" t="-1569" r="-1333" b="-915"/>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BB19CC0A-8C3C-46F9-33CA-CD2576558FEE}"/>
              </a:ext>
            </a:extLst>
          </p:cNvPr>
          <p:cNvSpPr>
            <a:spLocks noGrp="1"/>
          </p:cNvSpPr>
          <p:nvPr>
            <p:ph type="dt" sz="half" idx="10"/>
          </p:nvPr>
        </p:nvSpPr>
        <p:spPr/>
        <p:txBody>
          <a:bodyPr/>
          <a:lstStyle/>
          <a:p>
            <a:r>
              <a:rPr lang="en-US" altLang="zh-CN"/>
              <a:t>2022/10/30</a:t>
            </a:r>
            <a:endParaRPr lang="en-US" dirty="0"/>
          </a:p>
        </p:txBody>
      </p:sp>
      <p:sp>
        <p:nvSpPr>
          <p:cNvPr id="5" name="页脚占位符 4">
            <a:extLst>
              <a:ext uri="{FF2B5EF4-FFF2-40B4-BE49-F238E27FC236}">
                <a16:creationId xmlns:a16="http://schemas.microsoft.com/office/drawing/2014/main" id="{4CC752A2-1BDF-E287-9B2B-894968EB5CD0}"/>
              </a:ext>
            </a:extLst>
          </p:cNvPr>
          <p:cNvSpPr>
            <a:spLocks noGrp="1"/>
          </p:cNvSpPr>
          <p:nvPr>
            <p:ph type="ftr" sz="quarter" idx="11"/>
          </p:nvPr>
        </p:nvSpPr>
        <p:spPr/>
        <p:txBody>
          <a:bodyPr/>
          <a:lstStyle/>
          <a:p>
            <a:r>
              <a:rPr lang="en-US" altLang="zh-CN"/>
              <a:t>Suarez 1994</a:t>
            </a:r>
            <a:endParaRPr lang="en-US" dirty="0"/>
          </a:p>
        </p:txBody>
      </p:sp>
    </p:spTree>
    <p:extLst>
      <p:ext uri="{BB962C8B-B14F-4D97-AF65-F5344CB8AC3E}">
        <p14:creationId xmlns:p14="http://schemas.microsoft.com/office/powerpoint/2010/main" val="1082228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679640-AA62-3E49-B0AF-169FC6D32C47}"/>
              </a:ext>
            </a:extLst>
          </p:cNvPr>
          <p:cNvSpPr>
            <a:spLocks noGrp="1"/>
          </p:cNvSpPr>
          <p:nvPr>
            <p:ph type="title"/>
          </p:nvPr>
        </p:nvSpPr>
        <p:spPr/>
        <p:txBody>
          <a:bodyPr/>
          <a:lstStyle/>
          <a:p>
            <a:r>
              <a:rPr lang="zh-CN" altLang="en-US" dirty="0"/>
              <a:t>最优安全策略</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5DF3437-7467-0F2C-57AB-DABDC89532C3}"/>
                  </a:ext>
                </a:extLst>
              </p:cNvPr>
              <p:cNvSpPr>
                <a:spLocks noGrp="1"/>
              </p:cNvSpPr>
              <p:nvPr>
                <p:ph idx="1"/>
              </p:nvPr>
            </p:nvSpPr>
            <p:spPr/>
            <p:txBody>
              <a:bodyPr>
                <a:normAutofit/>
              </a:bodyPr>
              <a:lstStyle/>
              <a:p>
                <a:r>
                  <a:rPr lang="zh-CN" altLang="en-US" dirty="0"/>
                  <a:t>当</a:t>
                </a:r>
                <a14:m>
                  <m:oMath xmlns:m="http://schemas.openxmlformats.org/officeDocument/2006/math">
                    <m:r>
                      <a:rPr lang="en-US" altLang="zh-CN" b="0" i="1" smtClean="0">
                        <a:latin typeface="Cambria Math" panose="02040503050406030204" pitchFamily="18" charset="0"/>
                      </a:rPr>
                      <m:t>𝜎</m:t>
                    </m:r>
                    <m:r>
                      <a:rPr lang="en-US" altLang="zh-CN" b="0" i="1" smtClean="0">
                        <a:latin typeface="Cambria Math" panose="02040503050406030204" pitchFamily="18" charset="0"/>
                      </a:rPr>
                      <m:t>=0</m:t>
                    </m:r>
                    <m:r>
                      <a:rPr lang="zh-CN" altLang="en-US" i="1">
                        <a:latin typeface="Cambria Math" panose="02040503050406030204" pitchFamily="18" charset="0"/>
                      </a:rPr>
                      <m:t>：</m:t>
                    </m:r>
                  </m:oMath>
                </a14:m>
                <a:endParaRPr lang="en-US" altLang="zh-CN" dirty="0"/>
              </a:p>
              <a:p>
                <a:pPr marL="4572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Π</m:t>
                          </m:r>
                        </m:e>
                        <m:sub>
                          <m:r>
                            <m:rPr>
                              <m:sty m:val="p"/>
                            </m:rPr>
                            <a:rPr lang="en-US" altLang="zh-CN" b="0" i="0" smtClean="0">
                              <a:latin typeface="Cambria Math" panose="02040503050406030204" pitchFamily="18" charset="0"/>
                            </a:rPr>
                            <m:t>S</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Π</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𝐾</m:t>
                          </m:r>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𝜂</m:t>
                          </m:r>
                          <m:r>
                            <a:rPr lang="en-US" altLang="zh-CN" b="0" i="1" smtClean="0">
                              <a:latin typeface="Cambria Math" panose="02040503050406030204" pitchFamily="18" charset="0"/>
                            </a:rPr>
                            <m:t>−1</m:t>
                          </m:r>
                        </m:sup>
                      </m:sSup>
                    </m:oMath>
                  </m:oMathPara>
                </a14:m>
                <a:endParaRPr lang="en-US" altLang="zh-CN" dirty="0"/>
              </a:p>
              <a:p>
                <a:pPr lvl="1"/>
                <a:r>
                  <a:rPr lang="zh-CN" altLang="en-US" dirty="0"/>
                  <a:t>最大化单期利润：</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𝑆</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1+</m:t>
                                </m:r>
                                <m:r>
                                  <a:rPr lang="en-US" altLang="zh-CN" b="0" i="1" smtClean="0">
                                    <a:latin typeface="Cambria Math" panose="02040503050406030204" pitchFamily="18" charset="0"/>
                                  </a:rPr>
                                  <m:t>𝜂</m:t>
                                </m:r>
                              </m:den>
                            </m:f>
                          </m:e>
                        </m:d>
                      </m:e>
                      <m:sup>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𝜂</m:t>
                            </m:r>
                          </m:den>
                        </m:f>
                      </m:sup>
                    </m:sSup>
                  </m:oMath>
                </a14:m>
                <a:endParaRPr lang="en-US" altLang="zh-CN" dirty="0"/>
              </a:p>
              <a:p>
                <a:pPr lvl="1"/>
                <a:r>
                  <a:rPr lang="zh-CN" altLang="en-US" dirty="0"/>
                  <a:t>银行一定会选择遵守资本要求</a:t>
                </a:r>
                <a14:m>
                  <m:oMath xmlns:m="http://schemas.openxmlformats.org/officeDocument/2006/math">
                    <m:r>
                      <a:rPr lang="en-US" altLang="zh-CN" b="0" i="1" smtClean="0">
                        <a:latin typeface="Cambria Math" panose="02040503050406030204" pitchFamily="18" charset="0"/>
                      </a:rPr>
                      <m:t>𝐾</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𝑠</m:t>
                        </m:r>
                      </m:sub>
                    </m:sSub>
                  </m:oMath>
                </a14:m>
                <a:endParaRPr lang="en-US" altLang="zh-CN" dirty="0"/>
              </a:p>
              <a:p>
                <a:pPr marL="45720" indent="0" algn="ctr">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𝑆</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r>
                        <m:rPr>
                          <m:aln/>
                        </m:rP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Γ</m:t>
                              </m:r>
                            </m:lim>
                          </m:limLow>
                        </m:fName>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Π</m:t>
                                  </m:r>
                                </m:e>
                                <m:sub>
                                  <m:r>
                                    <a:rPr lang="en-US" altLang="zh-CN" b="0" i="1" smtClean="0">
                                      <a:latin typeface="Cambria Math" panose="02040503050406030204" pitchFamily="18" charset="0"/>
                                    </a:rPr>
                                    <m:t>𝑆</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𝑟</m:t>
                                      </m:r>
                                    </m:e>
                                  </m:d>
                                </m:e>
                                <m:sup>
                                  <m:r>
                                    <a:rPr lang="en-US" altLang="zh-CN" b="0" i="1" smtClean="0">
                                      <a:latin typeface="Cambria Math" panose="02040503050406030204" pitchFamily="18" charset="0"/>
                                    </a:rPr>
                                    <m:t>−1</m:t>
                                  </m:r>
                                </m:sup>
                              </m:sSup>
                              <m:r>
                                <m:rPr>
                                  <m:sty m:val="p"/>
                                </m:rPr>
                                <a:rPr lang="en-US" altLang="zh-CN" b="0" i="0" smtClean="0">
                                  <a:latin typeface="Cambria Math" panose="02040503050406030204" pitchFamily="18" charset="0"/>
                                </a:rPr>
                                <m:t>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𝐾</m:t>
                                  </m:r>
                                  <m:r>
                                    <a:rPr lang="en-US" altLang="zh-CN" b="0" i="1" smtClean="0">
                                      <a:latin typeface="Cambria Math" panose="02040503050406030204" pitchFamily="18" charset="0"/>
                                    </a:rPr>
                                    <m:t>,0</m:t>
                                  </m:r>
                                </m:e>
                              </m:d>
                              <m:r>
                                <a:rPr lang="en-US" altLang="zh-CN" b="0" i="1" smtClean="0">
                                  <a:latin typeface="Cambria Math" panose="02040503050406030204" pitchFamily="18" charset="0"/>
                                </a:rPr>
                                <m:t>𝑣</m:t>
                              </m:r>
                            </m:e>
                          </m:d>
                        </m:e>
                      </m:func>
                    </m:oMath>
                    <m:oMath xmlns:m="http://schemas.openxmlformats.org/officeDocument/2006/math">
                      <m:r>
                        <m:rPr>
                          <m:aln/>
                        </m:rP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𝜂</m:t>
                          </m:r>
                        </m:num>
                        <m:den>
                          <m:r>
                            <a:rPr lang="en-US" altLang="zh-CN" b="0" i="1" smtClean="0">
                              <a:latin typeface="Cambria Math" panose="02040503050406030204" pitchFamily="18" charset="0"/>
                            </a:rPr>
                            <m:t>1+</m:t>
                          </m:r>
                          <m:r>
                            <a:rPr lang="en-US" altLang="zh-CN" b="0" i="1" smtClean="0">
                              <a:latin typeface="Cambria Math" panose="02040503050406030204" pitchFamily="18" charset="0"/>
                            </a:rPr>
                            <m:t>𝜂</m:t>
                          </m:r>
                        </m:den>
                      </m:f>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𝑆</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𝑟</m:t>
                              </m:r>
                            </m:e>
                          </m:d>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𝑣</m:t>
                      </m:r>
                    </m:oMath>
                  </m:oMathPara>
                </a14:m>
                <a:endParaRPr lang="en-US" altLang="zh-CN" dirty="0"/>
              </a:p>
            </p:txBody>
          </p:sp>
        </mc:Choice>
        <mc:Fallback xmlns="">
          <p:sp>
            <p:nvSpPr>
              <p:cNvPr id="3" name="内容占位符 2">
                <a:extLst>
                  <a:ext uri="{FF2B5EF4-FFF2-40B4-BE49-F238E27FC236}">
                    <a16:creationId xmlns:a16="http://schemas.microsoft.com/office/drawing/2014/main" id="{75DF3437-7467-0F2C-57AB-DABDC89532C3}"/>
                  </a:ext>
                </a:extLst>
              </p:cNvPr>
              <p:cNvSpPr>
                <a:spLocks noGrp="1" noRot="1" noChangeAspect="1" noMove="1" noResize="1" noEditPoints="1" noAdjustHandles="1" noChangeArrowheads="1" noChangeShapeType="1" noTextEdit="1"/>
              </p:cNvSpPr>
              <p:nvPr>
                <p:ph idx="1"/>
              </p:nvPr>
            </p:nvSpPr>
            <p:spPr>
              <a:blipFill>
                <a:blip r:embed="rId2"/>
                <a:stretch>
                  <a:fillRect l="-1455" t="-1569"/>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7C0A99CB-C81C-46E2-55C9-0AA5AAE96CCA}"/>
              </a:ext>
            </a:extLst>
          </p:cNvPr>
          <p:cNvSpPr>
            <a:spLocks noGrp="1"/>
          </p:cNvSpPr>
          <p:nvPr>
            <p:ph type="dt" sz="half" idx="10"/>
          </p:nvPr>
        </p:nvSpPr>
        <p:spPr/>
        <p:txBody>
          <a:bodyPr/>
          <a:lstStyle/>
          <a:p>
            <a:r>
              <a:rPr lang="en-US" altLang="zh-CN"/>
              <a:t>2022/10/30</a:t>
            </a:r>
            <a:endParaRPr lang="en-US" dirty="0"/>
          </a:p>
        </p:txBody>
      </p:sp>
      <p:sp>
        <p:nvSpPr>
          <p:cNvPr id="5" name="页脚占位符 4">
            <a:extLst>
              <a:ext uri="{FF2B5EF4-FFF2-40B4-BE49-F238E27FC236}">
                <a16:creationId xmlns:a16="http://schemas.microsoft.com/office/drawing/2014/main" id="{3881D2BF-7C91-2A8D-4959-DDB9AA4BFD4E}"/>
              </a:ext>
            </a:extLst>
          </p:cNvPr>
          <p:cNvSpPr>
            <a:spLocks noGrp="1"/>
          </p:cNvSpPr>
          <p:nvPr>
            <p:ph type="ftr" sz="quarter" idx="11"/>
          </p:nvPr>
        </p:nvSpPr>
        <p:spPr/>
        <p:txBody>
          <a:bodyPr/>
          <a:lstStyle/>
          <a:p>
            <a:r>
              <a:rPr lang="en-US" altLang="zh-CN"/>
              <a:t>Suarez 1994</a:t>
            </a:r>
            <a:endParaRPr lang="en-US" dirty="0"/>
          </a:p>
        </p:txBody>
      </p:sp>
    </p:spTree>
    <p:extLst>
      <p:ext uri="{BB962C8B-B14F-4D97-AF65-F5344CB8AC3E}">
        <p14:creationId xmlns:p14="http://schemas.microsoft.com/office/powerpoint/2010/main" val="1401140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9B838-2D31-E244-6AEF-297C32087078}"/>
              </a:ext>
            </a:extLst>
          </p:cNvPr>
          <p:cNvSpPr>
            <a:spLocks noGrp="1"/>
          </p:cNvSpPr>
          <p:nvPr>
            <p:ph type="title"/>
          </p:nvPr>
        </p:nvSpPr>
        <p:spPr/>
        <p:txBody>
          <a:bodyPr/>
          <a:lstStyle/>
          <a:p>
            <a:r>
              <a:rPr lang="zh-CN" altLang="en-US" dirty="0"/>
              <a:t>问题</a:t>
            </a:r>
          </a:p>
        </p:txBody>
      </p:sp>
      <p:sp>
        <p:nvSpPr>
          <p:cNvPr id="3" name="内容占位符 2">
            <a:extLst>
              <a:ext uri="{FF2B5EF4-FFF2-40B4-BE49-F238E27FC236}">
                <a16:creationId xmlns:a16="http://schemas.microsoft.com/office/drawing/2014/main" id="{537C1E16-A832-7343-922F-554F4BF860F2}"/>
              </a:ext>
            </a:extLst>
          </p:cNvPr>
          <p:cNvSpPr>
            <a:spLocks noGrp="1"/>
          </p:cNvSpPr>
          <p:nvPr>
            <p:ph idx="1"/>
          </p:nvPr>
        </p:nvSpPr>
        <p:spPr/>
        <p:txBody>
          <a:bodyPr>
            <a:normAutofit fontScale="85000" lnSpcReduction="10000"/>
          </a:bodyPr>
          <a:lstStyle/>
          <a:p>
            <a:r>
              <a:rPr lang="zh-CN" altLang="en-US" dirty="0"/>
              <a:t>美国银行业在</a:t>
            </a:r>
            <a:r>
              <a:rPr lang="en-US" altLang="zh-CN" dirty="0"/>
              <a:t>80</a:t>
            </a:r>
            <a:r>
              <a:rPr lang="zh-CN" altLang="en-US" dirty="0"/>
              <a:t>年代普遍出现偿付问题：为什么大萧条中建立的安全网在</a:t>
            </a:r>
            <a:r>
              <a:rPr lang="en-US" altLang="zh-CN" dirty="0"/>
              <a:t>80</a:t>
            </a:r>
            <a:r>
              <a:rPr lang="zh-CN" altLang="en-US" dirty="0"/>
              <a:t>年代出现问题？</a:t>
            </a:r>
            <a:endParaRPr lang="en-US" altLang="zh-CN" dirty="0"/>
          </a:p>
          <a:p>
            <a:pPr lvl="1"/>
            <a:r>
              <a:rPr lang="en-US" altLang="zh-CN" dirty="0"/>
              <a:t>1933</a:t>
            </a:r>
            <a:r>
              <a:rPr lang="zh-CN" altLang="en-US" dirty="0"/>
              <a:t>年以后，建立了存款保险制度，并有分支和地域限制、利率天花板、分业经营等审慎监管政策。但在长期稳定的经济运行环境下，逐步放开了这些监管。</a:t>
            </a:r>
            <a:endParaRPr lang="en-US" altLang="zh-CN" dirty="0"/>
          </a:p>
          <a:p>
            <a:r>
              <a:rPr lang="zh-CN" altLang="en-US" dirty="0"/>
              <a:t>银行的牌照价值是影响银行进行审慎经营的重要动机。</a:t>
            </a:r>
            <a:endParaRPr lang="en-US" altLang="zh-CN" dirty="0"/>
          </a:p>
          <a:p>
            <a:pPr lvl="1"/>
            <a:r>
              <a:rPr lang="zh-CN" altLang="en-US" dirty="0"/>
              <a:t>即一系列监管政策和市场环境的变化都是通过影响银行的牌照价值，进一步影响银行的审慎经营决策。</a:t>
            </a:r>
            <a:endParaRPr lang="en-US" altLang="zh-CN" dirty="0"/>
          </a:p>
          <a:p>
            <a:r>
              <a:rPr lang="zh-CN" altLang="en-US" dirty="0"/>
              <a:t>文章构建了一个动态优化模型将银行牌照价值内生化，在此基础上研究银行的经营决策与风险承担行为。</a:t>
            </a:r>
            <a:endParaRPr lang="en-US" altLang="zh-CN" dirty="0"/>
          </a:p>
          <a:p>
            <a:pPr lvl="1"/>
            <a:r>
              <a:rPr lang="zh-CN" altLang="en-US" dirty="0"/>
              <a:t>模型预测了银行的偿付能力为什么会突然出现问题，即保障支付到无法保障支付的状态。</a:t>
            </a:r>
            <a:endParaRPr lang="en-US" altLang="zh-CN" dirty="0"/>
          </a:p>
          <a:p>
            <a:pPr lvl="1"/>
            <a:r>
              <a:rPr lang="zh-CN" altLang="en-US" dirty="0"/>
              <a:t>监管弱、市场势力小、利率高会使得银行倾向于风险经营</a:t>
            </a:r>
            <a:endParaRPr lang="en-US" altLang="zh-CN" dirty="0"/>
          </a:p>
          <a:p>
            <a:endParaRPr lang="zh-CN" altLang="en-US" dirty="0"/>
          </a:p>
        </p:txBody>
      </p:sp>
      <p:sp>
        <p:nvSpPr>
          <p:cNvPr id="4" name="日期占位符 3">
            <a:extLst>
              <a:ext uri="{FF2B5EF4-FFF2-40B4-BE49-F238E27FC236}">
                <a16:creationId xmlns:a16="http://schemas.microsoft.com/office/drawing/2014/main" id="{CDB2D278-515F-6169-1DC4-5AD67533CD1C}"/>
              </a:ext>
            </a:extLst>
          </p:cNvPr>
          <p:cNvSpPr>
            <a:spLocks noGrp="1"/>
          </p:cNvSpPr>
          <p:nvPr>
            <p:ph type="dt" sz="half" idx="10"/>
          </p:nvPr>
        </p:nvSpPr>
        <p:spPr/>
        <p:txBody>
          <a:bodyPr/>
          <a:lstStyle/>
          <a:p>
            <a:r>
              <a:rPr lang="en-US" altLang="zh-CN"/>
              <a:t>2022/10/30</a:t>
            </a:r>
            <a:endParaRPr lang="en-US" dirty="0"/>
          </a:p>
        </p:txBody>
      </p:sp>
      <p:sp>
        <p:nvSpPr>
          <p:cNvPr id="5" name="页脚占位符 4">
            <a:extLst>
              <a:ext uri="{FF2B5EF4-FFF2-40B4-BE49-F238E27FC236}">
                <a16:creationId xmlns:a16="http://schemas.microsoft.com/office/drawing/2014/main" id="{41109213-BA0C-4519-F298-C953F122E445}"/>
              </a:ext>
            </a:extLst>
          </p:cNvPr>
          <p:cNvSpPr>
            <a:spLocks noGrp="1"/>
          </p:cNvSpPr>
          <p:nvPr>
            <p:ph type="ftr" sz="quarter" idx="11"/>
          </p:nvPr>
        </p:nvSpPr>
        <p:spPr/>
        <p:txBody>
          <a:bodyPr/>
          <a:lstStyle/>
          <a:p>
            <a:r>
              <a:rPr lang="en-US" altLang="zh-CN"/>
              <a:t>Suarez 1994</a:t>
            </a:r>
            <a:endParaRPr lang="en-US" dirty="0"/>
          </a:p>
        </p:txBody>
      </p:sp>
    </p:spTree>
    <p:extLst>
      <p:ext uri="{BB962C8B-B14F-4D97-AF65-F5344CB8AC3E}">
        <p14:creationId xmlns:p14="http://schemas.microsoft.com/office/powerpoint/2010/main" val="2331916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EBB60-6886-941B-1DF8-A30F7E51D54B}"/>
              </a:ext>
            </a:extLst>
          </p:cNvPr>
          <p:cNvSpPr>
            <a:spLocks noGrp="1"/>
          </p:cNvSpPr>
          <p:nvPr>
            <p:ph type="title"/>
          </p:nvPr>
        </p:nvSpPr>
        <p:spPr/>
        <p:txBody>
          <a:bodyPr/>
          <a:lstStyle/>
          <a:p>
            <a:r>
              <a:rPr lang="zh-CN" altLang="en-US" dirty="0"/>
              <a:t>最优风险策略</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4504902-BEA0-FBD4-7FE6-1B7DBA93DE3B}"/>
                  </a:ext>
                </a:extLst>
              </p:cNvPr>
              <p:cNvSpPr>
                <a:spLocks noGrp="1"/>
              </p:cNvSpPr>
              <p:nvPr>
                <p:ph idx="1"/>
              </p:nvPr>
            </p:nvSpPr>
            <p:spPr/>
            <p:txBody>
              <a:bodyPr>
                <a:normAutofit lnSpcReduction="10000"/>
              </a:bodyPr>
              <a:lstStyle/>
              <a:p>
                <a:r>
                  <a:rPr lang="zh-CN" altLang="en-US" dirty="0"/>
                  <a:t>当</a:t>
                </a:r>
                <a14:m>
                  <m:oMath xmlns:m="http://schemas.openxmlformats.org/officeDocument/2006/math">
                    <m:r>
                      <a:rPr lang="en-US" altLang="zh-CN" b="0" i="1" smtClean="0">
                        <a:latin typeface="Cambria Math" panose="02040503050406030204" pitchFamily="18" charset="0"/>
                      </a:rPr>
                      <m:t>𝜎</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𝜎</m:t>
                        </m:r>
                      </m:e>
                    </m:acc>
                  </m:oMath>
                </a14:m>
                <a:r>
                  <a:rPr lang="zh-CN" altLang="en-US" dirty="0"/>
                  <a:t>和</a:t>
                </a:r>
                <a14:m>
                  <m:oMath xmlns:m="http://schemas.openxmlformats.org/officeDocument/2006/math">
                    <m:r>
                      <a:rPr lang="en-US" altLang="zh-CN" b="0" i="1" dirty="0" smtClean="0">
                        <a:latin typeface="Cambria Math" panose="02040503050406030204" pitchFamily="18" charset="0"/>
                      </a:rPr>
                      <m:t>𝐾</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𝑘𝐷</m:t>
                    </m:r>
                  </m:oMath>
                </a14:m>
                <a:r>
                  <a:rPr lang="zh-CN" altLang="en-US" dirty="0"/>
                  <a:t>：</a:t>
                </a:r>
                <a:endParaRPr lang="en-US" altLang="zh-CN" dirty="0"/>
              </a:p>
              <a:p>
                <a:pPr marL="45720" indent="0">
                  <a:buNone/>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𝐷</m:t>
                          </m:r>
                        </m:e>
                        <m:sub>
                          <m:r>
                            <a:rPr lang="en-US" altLang="zh-CN" sz="2000" b="0" i="1" smtClean="0">
                              <a:latin typeface="Cambria Math" panose="02040503050406030204" pitchFamily="18" charset="0"/>
                            </a:rPr>
                            <m:t>𝑅</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𝑣</m:t>
                          </m:r>
                        </m:e>
                      </m:d>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arg</m:t>
                          </m:r>
                        </m:fName>
                        <m:e>
                          <m:func>
                            <m:funcPr>
                              <m:ctrlPr>
                                <a:rPr lang="en-US" altLang="zh-CN" sz="2000" b="0" i="1" smtClean="0">
                                  <a:latin typeface="Cambria Math" panose="02040503050406030204" pitchFamily="18" charset="0"/>
                                </a:rPr>
                              </m:ctrlPr>
                            </m:funcPr>
                            <m:fName>
                              <m:limLow>
                                <m:limLowPr>
                                  <m:ctrlPr>
                                    <a:rPr lang="en-US" altLang="zh-CN" sz="2000" b="0" i="1" smtClean="0">
                                      <a:latin typeface="Cambria Math" panose="02040503050406030204" pitchFamily="18" charset="0"/>
                                    </a:rPr>
                                  </m:ctrlPr>
                                </m:limLowPr>
                                <m:e>
                                  <m:r>
                                    <m:rPr>
                                      <m:sty m:val="p"/>
                                    </m:rPr>
                                    <a:rPr lang="en-US" altLang="zh-CN" sz="2000" b="0" i="0" smtClean="0">
                                      <a:latin typeface="Cambria Math" panose="02040503050406030204" pitchFamily="18" charset="0"/>
                                    </a:rPr>
                                    <m:t>max</m:t>
                                  </m:r>
                                </m:e>
                                <m:lim>
                                  <m:r>
                                    <a:rPr lang="en-US" altLang="zh-CN" sz="2000" b="0" i="1" smtClean="0">
                                      <a:latin typeface="Cambria Math" panose="02040503050406030204" pitchFamily="18" charset="0"/>
                                    </a:rPr>
                                    <m:t>0≤</m:t>
                                  </m:r>
                                  <m:r>
                                    <a:rPr lang="en-US" altLang="zh-CN" sz="2000" b="0" i="1" smtClean="0">
                                      <a:latin typeface="Cambria Math" panose="02040503050406030204" pitchFamily="18" charset="0"/>
                                    </a:rPr>
                                    <m:t>𝐷</m:t>
                                  </m:r>
                                  <m:r>
                                    <a:rPr lang="en-US" altLang="zh-CN" sz="2000" b="0" i="1" smtClean="0">
                                      <a:latin typeface="Cambria Math" panose="02040503050406030204" pitchFamily="18" charset="0"/>
                                    </a:rPr>
                                    <m:t>≤1</m:t>
                                  </m:r>
                                </m:lim>
                              </m:limLow>
                            </m:fName>
                            <m:e>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𝑘</m:t>
                                  </m:r>
                                </m:e>
                              </m:d>
                              <m:r>
                                <a:rPr lang="en-US" altLang="zh-CN" sz="2000" b="0" i="1" smtClean="0">
                                  <a:latin typeface="Cambria Math" panose="02040503050406030204" pitchFamily="18" charset="0"/>
                                </a:rPr>
                                <m:t>𝐹</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𝐷</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𝐹</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𝜎</m:t>
                                      </m:r>
                                    </m:e>
                                  </m:acc>
                                </m:e>
                              </m:d>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𝐷</m:t>
                                  </m:r>
                                </m:e>
                                <m:sup>
                                  <m:r>
                                    <a:rPr lang="en-US" altLang="zh-CN" sz="2000" b="0" i="1" smtClean="0">
                                      <a:latin typeface="Cambria Math" panose="02040503050406030204" pitchFamily="18" charset="0"/>
                                    </a:rPr>
                                    <m:t>𝜂</m:t>
                                  </m:r>
                                  <m:r>
                                    <a:rPr lang="en-US" altLang="zh-CN" sz="2000" b="0" i="1" smtClean="0">
                                      <a:latin typeface="Cambria Math" panose="02040503050406030204" pitchFamily="18" charset="0"/>
                                    </a:rPr>
                                    <m:t>+1</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𝑘𝐷</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𝑟</m:t>
                                      </m:r>
                                    </m:e>
                                  </m:d>
                                </m:e>
                                <m:sup>
                                  <m:r>
                                    <a:rPr lang="en-US" altLang="zh-CN" sz="2000" b="0" i="1" smtClean="0">
                                      <a:latin typeface="Cambria Math" panose="02040503050406030204" pitchFamily="18" charset="0"/>
                                    </a:rPr>
                                    <m:t>−1</m:t>
                                  </m:r>
                                </m:sup>
                              </m:sSup>
                              <m:r>
                                <a:rPr lang="en-US" altLang="zh-CN" sz="2000" b="0" i="1" smtClean="0">
                                  <a:latin typeface="Cambria Math" panose="02040503050406030204" pitchFamily="18" charset="0"/>
                                </a:rPr>
                                <m:t>𝐹</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𝜎</m:t>
                                      </m:r>
                                    </m:e>
                                  </m:acc>
                                </m:e>
                              </m:d>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m:t>
                              </m:r>
                            </m:e>
                          </m:func>
                        </m:e>
                      </m:func>
                    </m:oMath>
                  </m:oMathPara>
                </a14:m>
                <a:endParaRPr lang="en-US" altLang="zh-CN" b="0" dirty="0"/>
              </a:p>
              <a:p>
                <a:pPr marL="45720" indent="0">
                  <a:buNone/>
                </a:pPr>
                <a:r>
                  <a:rPr lang="zh-CN" altLang="en-US" dirty="0"/>
                  <a:t>其中：</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f>
                          <m:fPr>
                            <m:type m:val="lin"/>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𝜎</m:t>
                                </m:r>
                              </m:e>
                            </m:acc>
                          </m:den>
                        </m:f>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𝑘</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𝜂</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e>
                        </m:func>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𝜎</m:t>
                                </m:r>
                              </m:e>
                            </m:acc>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/2</m:t>
                        </m:r>
                      </m:e>
                    </m:func>
                    <m:r>
                      <a:rPr lang="en-US" altLang="zh-CN" b="0" i="1" smtClean="0">
                        <a:latin typeface="Cambria Math" panose="02040503050406030204" pitchFamily="18" charset="0"/>
                      </a:rPr>
                      <m:t>]</m:t>
                    </m:r>
                  </m:oMath>
                </a14:m>
                <a:endParaRPr lang="en-US" altLang="zh-CN" dirty="0"/>
              </a:p>
              <a:p>
                <a:r>
                  <a:rPr lang="zh-CN" altLang="en-US" dirty="0"/>
                  <a:t>计算上述问题，我们不一定能得到唯一的内点解。很有可能我们会得到角解，通常还需要依赖数值方法，于是我们提出</a:t>
                </a:r>
                <a:r>
                  <a:rPr lang="en-US" altLang="zh-CN" dirty="0"/>
                  <a:t>Lemma 2</a:t>
                </a:r>
                <a:r>
                  <a:rPr lang="zh-CN" altLang="en-US" dirty="0"/>
                  <a:t>，又开始漫长的分析。</a:t>
                </a:r>
                <a:endParaRPr lang="en-US" altLang="zh-CN" dirty="0"/>
              </a:p>
              <a:p>
                <a:r>
                  <a:rPr lang="en-US" altLang="zh-CN" dirty="0"/>
                  <a:t>Lemma 2</a:t>
                </a:r>
                <a:r>
                  <a:rPr lang="zh-CN" altLang="en-US" dirty="0"/>
                  <a:t>：对于任何</a:t>
                </a:r>
                <a14:m>
                  <m:oMath xmlns:m="http://schemas.openxmlformats.org/officeDocument/2006/math">
                    <m:r>
                      <a:rPr lang="en-US" altLang="zh-CN" b="0" i="1" smtClean="0">
                        <a:latin typeface="Cambria Math" panose="02040503050406030204" pitchFamily="18" charset="0"/>
                      </a:rPr>
                      <m:t>𝑣</m:t>
                    </m:r>
                    <m:r>
                      <a:rPr lang="en-US" altLang="zh-CN" b="0" i="1" smtClean="0">
                        <a:latin typeface="Cambria Math" panose="02040503050406030204" pitchFamily="18" charset="0"/>
                      </a:rPr>
                      <m:t>≥0</m:t>
                    </m:r>
                  </m:oMath>
                </a14:m>
                <a:r>
                  <a:rPr lang="zh-CN" altLang="en-US" dirty="0"/>
                  <a:t>，当</a:t>
                </a:r>
                <a14:m>
                  <m:oMath xmlns:m="http://schemas.openxmlformats.org/officeDocument/2006/math">
                    <m:r>
                      <a:rPr lang="en-US" altLang="zh-CN" b="0" i="1" smtClean="0">
                        <a:latin typeface="Cambria Math" panose="02040503050406030204" pitchFamily="18" charset="0"/>
                      </a:rPr>
                      <m:t>𝜎</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𝜎</m:t>
                        </m:r>
                      </m:e>
                    </m:acc>
                  </m:oMath>
                </a14:m>
                <a:r>
                  <a:rPr lang="zh-CN" altLang="en-US" dirty="0"/>
                  <a:t>时，</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𝑅</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r>
                      <a:rPr lang="en-US" altLang="zh-CN" b="0" i="1" smtClean="0">
                        <a:latin typeface="Cambria Math" panose="02040503050406030204" pitchFamily="18" charset="0"/>
                      </a:rPr>
                      <m:t>&gt;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𝑆</m:t>
                        </m:r>
                      </m:sub>
                    </m:sSub>
                    <m:r>
                      <a:rPr lang="zh-CN" altLang="en-US" i="1">
                        <a:latin typeface="Cambria Math" panose="02040503050406030204" pitchFamily="18" charset="0"/>
                      </a:rPr>
                      <m:t>。</m:t>
                    </m:r>
                  </m:oMath>
                </a14:m>
                <a:endParaRPr lang="en-US" altLang="zh-CN" dirty="0"/>
              </a:p>
              <a:p>
                <a:pPr lvl="1"/>
                <a:r>
                  <a:rPr lang="zh-CN" altLang="en-US" dirty="0"/>
                  <a:t>证明：</a:t>
                </a:r>
                <a:r>
                  <a:rPr lang="en-US" altLang="zh-CN" dirty="0"/>
                  <a:t>See the Appendix</a:t>
                </a:r>
              </a:p>
              <a:p>
                <a:pPr marL="4572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𝑅</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0≤</m:t>
                              </m:r>
                              <m:r>
                                <a:rPr lang="en-US" altLang="zh-CN" b="0" i="1" smtClean="0">
                                  <a:latin typeface="Cambria Math" panose="02040503050406030204" pitchFamily="18" charset="0"/>
                                </a:rPr>
                                <m:t>𝐷</m:t>
                              </m:r>
                              <m:r>
                                <a:rPr lang="en-US" altLang="zh-CN" b="0" i="1" smtClean="0">
                                  <a:latin typeface="Cambria Math" panose="02040503050406030204" pitchFamily="18" charset="0"/>
                                </a:rPr>
                                <m:t>≤1</m:t>
                              </m:r>
                            </m:lim>
                          </m:limLow>
                        </m:fName>
                        <m:e>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Π</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𝑘𝐷</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𝜎</m:t>
                                  </m:r>
                                </m:e>
                              </m:acc>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𝑟</m:t>
                                  </m:r>
                                </m:e>
                              </m:d>
                            </m:e>
                            <m:sup>
                              <m:r>
                                <a:rPr lang="en-US" altLang="zh-CN" b="0" i="1" smtClean="0">
                                  <a:latin typeface="Cambria Math" panose="02040503050406030204" pitchFamily="18" charset="0"/>
                                </a:rPr>
                                <m:t>−1</m:t>
                              </m:r>
                            </m:sup>
                          </m:sSup>
                          <m:r>
                            <m:rPr>
                              <m:sty m:val="p"/>
                            </m:rPr>
                            <a:rPr lang="en-US" altLang="zh-CN" b="0" i="0" smtClean="0">
                              <a:latin typeface="Cambria Math" panose="02040503050406030204" pitchFamily="18" charset="0"/>
                            </a:rPr>
                            <m:t>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𝑘𝐷</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𝜎</m:t>
                                  </m:r>
                                </m:e>
                              </m:acc>
                            </m:e>
                          </m:d>
                          <m:r>
                            <a:rPr lang="en-US" altLang="zh-CN" b="0" i="1" smtClean="0">
                              <a:latin typeface="Cambria Math" panose="02040503050406030204" pitchFamily="18" charset="0"/>
                            </a:rPr>
                            <m:t>𝑣</m:t>
                          </m:r>
                          <m:r>
                            <a:rPr lang="en-US" altLang="zh-CN" b="0" i="1" smtClean="0">
                              <a:latin typeface="Cambria Math" panose="02040503050406030204" pitchFamily="18" charset="0"/>
                            </a:rPr>
                            <m:t>}</m:t>
                          </m:r>
                        </m:e>
                      </m:func>
                    </m:oMath>
                  </m:oMathPara>
                </a14:m>
                <a:endParaRPr lang="en-US" altLang="zh-CN" dirty="0"/>
              </a:p>
            </p:txBody>
          </p:sp>
        </mc:Choice>
        <mc:Fallback xmlns="">
          <p:sp>
            <p:nvSpPr>
              <p:cNvPr id="3" name="内容占位符 2">
                <a:extLst>
                  <a:ext uri="{FF2B5EF4-FFF2-40B4-BE49-F238E27FC236}">
                    <a16:creationId xmlns:a16="http://schemas.microsoft.com/office/drawing/2014/main" id="{54504902-BEA0-FBD4-7FE6-1B7DBA93DE3B}"/>
                  </a:ext>
                </a:extLst>
              </p:cNvPr>
              <p:cNvSpPr>
                <a:spLocks noGrp="1" noRot="1" noChangeAspect="1" noMove="1" noResize="1" noEditPoints="1" noAdjustHandles="1" noChangeArrowheads="1" noChangeShapeType="1" noTextEdit="1"/>
              </p:cNvSpPr>
              <p:nvPr>
                <p:ph idx="1"/>
              </p:nvPr>
            </p:nvSpPr>
            <p:spPr>
              <a:blipFill>
                <a:blip r:embed="rId2"/>
                <a:stretch>
                  <a:fillRect l="-1636" t="-1830"/>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D0830226-138B-BD97-B983-F98733E442F4}"/>
              </a:ext>
            </a:extLst>
          </p:cNvPr>
          <p:cNvSpPr>
            <a:spLocks noGrp="1"/>
          </p:cNvSpPr>
          <p:nvPr>
            <p:ph type="dt" sz="half" idx="10"/>
          </p:nvPr>
        </p:nvSpPr>
        <p:spPr/>
        <p:txBody>
          <a:bodyPr/>
          <a:lstStyle/>
          <a:p>
            <a:r>
              <a:rPr lang="en-US" altLang="zh-CN"/>
              <a:t>2022/10/30</a:t>
            </a:r>
            <a:endParaRPr lang="en-US" dirty="0"/>
          </a:p>
        </p:txBody>
      </p:sp>
      <p:sp>
        <p:nvSpPr>
          <p:cNvPr id="5" name="页脚占位符 4">
            <a:extLst>
              <a:ext uri="{FF2B5EF4-FFF2-40B4-BE49-F238E27FC236}">
                <a16:creationId xmlns:a16="http://schemas.microsoft.com/office/drawing/2014/main" id="{61A9C5D8-DCBC-B2C3-E3AE-68340E137BD5}"/>
              </a:ext>
            </a:extLst>
          </p:cNvPr>
          <p:cNvSpPr>
            <a:spLocks noGrp="1"/>
          </p:cNvSpPr>
          <p:nvPr>
            <p:ph type="ftr" sz="quarter" idx="11"/>
          </p:nvPr>
        </p:nvSpPr>
        <p:spPr/>
        <p:txBody>
          <a:bodyPr/>
          <a:lstStyle/>
          <a:p>
            <a:r>
              <a:rPr lang="en-US" altLang="zh-CN"/>
              <a:t>Suarez 1994</a:t>
            </a:r>
            <a:endParaRPr lang="en-US" dirty="0"/>
          </a:p>
        </p:txBody>
      </p:sp>
    </p:spTree>
    <p:extLst>
      <p:ext uri="{BB962C8B-B14F-4D97-AF65-F5344CB8AC3E}">
        <p14:creationId xmlns:p14="http://schemas.microsoft.com/office/powerpoint/2010/main" val="1641736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6F8C55-C0DE-C8AD-9ECA-E0F9AA3034DB}"/>
              </a:ext>
            </a:extLst>
          </p:cNvPr>
          <p:cNvSpPr>
            <a:spLocks noGrp="1"/>
          </p:cNvSpPr>
          <p:nvPr>
            <p:ph type="title"/>
          </p:nvPr>
        </p:nvSpPr>
        <p:spPr/>
        <p:txBody>
          <a:bodyPr/>
          <a:lstStyle/>
          <a:p>
            <a:r>
              <a:rPr lang="zh-CN" altLang="en-US" dirty="0"/>
              <a:t>无条件最优策略</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4E3B2E8-8C00-7FAB-956B-0CEEB124FDDC}"/>
                  </a:ext>
                </a:extLst>
              </p:cNvPr>
              <p:cNvSpPr>
                <a:spLocks noGrp="1"/>
              </p:cNvSpPr>
              <p:nvPr>
                <p:ph idx="1"/>
              </p:nvPr>
            </p:nvSpPr>
            <p:spPr/>
            <p:txBody>
              <a:bodyPr/>
              <a:lstStyle/>
              <a:p>
                <a:r>
                  <a:rPr lang="zh-CN" altLang="en-US" dirty="0"/>
                  <a:t>最优策略是在不同的</a:t>
                </a:r>
                <a14:m>
                  <m:oMath xmlns:m="http://schemas.openxmlformats.org/officeDocument/2006/math">
                    <m:r>
                      <a:rPr lang="en-US" altLang="zh-CN" b="0" i="1" smtClean="0">
                        <a:latin typeface="Cambria Math" panose="02040503050406030204" pitchFamily="18" charset="0"/>
                      </a:rPr>
                      <m:t>𝑣</m:t>
                    </m:r>
                  </m:oMath>
                </a14:m>
                <a:r>
                  <a:rPr lang="zh-CN" altLang="en-US" dirty="0"/>
                  <a:t>下，比较最优安全策略和最优风险策略的值的大小：</a:t>
                </a:r>
                <a:endParaRPr lang="en-US" altLang="zh-CN" dirty="0"/>
              </a:p>
              <a:p>
                <a:pPr marL="4572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𝑆</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𝑅</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e>
                      </m:func>
                    </m:oMath>
                  </m:oMathPara>
                </a14:m>
                <a:endParaRPr lang="en-US" altLang="zh-CN" dirty="0"/>
              </a:p>
              <a:p>
                <a:r>
                  <a:rPr lang="en-US" altLang="zh-CN" dirty="0"/>
                  <a:t>Proposition 1</a:t>
                </a:r>
                <a:r>
                  <a:rPr lang="zh-CN" altLang="en-US" dirty="0"/>
                  <a:t>：存在唯一一个</a:t>
                </a: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𝑣</m:t>
                        </m:r>
                      </m:e>
                    </m:acc>
                    <m:r>
                      <a:rPr lang="en-US" altLang="zh-CN" b="0" i="1" dirty="0" smtClean="0">
                        <a:latin typeface="Cambria Math" panose="02040503050406030204" pitchFamily="18" charset="0"/>
                      </a:rPr>
                      <m:t>≥0</m:t>
                    </m:r>
                    <m:r>
                      <a:rPr lang="zh-CN" altLang="en-US" i="1" dirty="0">
                        <a:latin typeface="Cambria Math" panose="02040503050406030204" pitchFamily="18" charset="0"/>
                      </a:rPr>
                      <m:t>，</m:t>
                    </m:r>
                  </m:oMath>
                </a14:m>
                <a:r>
                  <a:rPr lang="zh-CN" altLang="en-US" dirty="0"/>
                  <a:t>使得当</a:t>
                </a:r>
                <a14:m>
                  <m:oMath xmlns:m="http://schemas.openxmlformats.org/officeDocument/2006/math">
                    <m:r>
                      <a:rPr lang="en-US" altLang="zh-CN" b="0" i="1" smtClean="0">
                        <a:latin typeface="Cambria Math" panose="02040503050406030204" pitchFamily="18" charset="0"/>
                      </a:rPr>
                      <m:t>𝑣</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𝑣</m:t>
                        </m:r>
                      </m:e>
                    </m:acc>
                  </m:oMath>
                </a14:m>
                <a:r>
                  <a:rPr lang="zh-CN" altLang="en-US" dirty="0"/>
                  <a:t>时采用最优安全策略，</a:t>
                </a:r>
                <a14:m>
                  <m:oMath xmlns:m="http://schemas.openxmlformats.org/officeDocument/2006/math">
                    <m:r>
                      <a:rPr lang="en-US" altLang="zh-CN" b="0" i="1" smtClean="0">
                        <a:latin typeface="Cambria Math" panose="02040503050406030204" pitchFamily="18" charset="0"/>
                      </a:rPr>
                      <m:t>𝑣</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𝑣</m:t>
                        </m:r>
                      </m:e>
                    </m:acc>
                  </m:oMath>
                </a14:m>
                <a:r>
                  <a:rPr lang="zh-CN" altLang="en-US" dirty="0"/>
                  <a:t>时采用最优风险策略。</a:t>
                </a:r>
                <a:endParaRPr lang="en-US" altLang="zh-CN" dirty="0"/>
              </a:p>
              <a:p>
                <a:pPr lvl="1"/>
                <a:r>
                  <a:rPr lang="zh-CN" altLang="en-US" dirty="0"/>
                  <a:t>证明：</a:t>
                </a:r>
                <a:r>
                  <a:rPr lang="en-US" altLang="zh-CN" dirty="0"/>
                  <a:t>See the Appendix</a:t>
                </a:r>
              </a:p>
              <a:p>
                <a:pPr lvl="1"/>
                <a:r>
                  <a:rPr lang="zh-CN" altLang="en-US" dirty="0"/>
                  <a:t>联想稻田条件（</a:t>
                </a:r>
                <a:r>
                  <a:rPr lang="en-US" altLang="zh-CN" dirty="0"/>
                  <a:t>Inada Condition</a:t>
                </a:r>
                <a:r>
                  <a:rPr lang="zh-CN" altLang="en-US" dirty="0"/>
                  <a:t>）</a:t>
                </a:r>
              </a:p>
            </p:txBody>
          </p:sp>
        </mc:Choice>
        <mc:Fallback xmlns="">
          <p:sp>
            <p:nvSpPr>
              <p:cNvPr id="3" name="内容占位符 2">
                <a:extLst>
                  <a:ext uri="{FF2B5EF4-FFF2-40B4-BE49-F238E27FC236}">
                    <a16:creationId xmlns:a16="http://schemas.microsoft.com/office/drawing/2014/main" id="{A4E3B2E8-8C00-7FAB-956B-0CEEB124FDDC}"/>
                  </a:ext>
                </a:extLst>
              </p:cNvPr>
              <p:cNvSpPr>
                <a:spLocks noGrp="1" noRot="1" noChangeAspect="1" noMove="1" noResize="1" noEditPoints="1" noAdjustHandles="1" noChangeArrowheads="1" noChangeShapeType="1" noTextEdit="1"/>
              </p:cNvSpPr>
              <p:nvPr>
                <p:ph idx="1"/>
              </p:nvPr>
            </p:nvSpPr>
            <p:spPr>
              <a:blipFill>
                <a:blip r:embed="rId2"/>
                <a:stretch>
                  <a:fillRect l="-1455" t="-1569" r="-1515"/>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715FF241-CEA2-F4A3-65CF-9ABE7AACF23E}"/>
              </a:ext>
            </a:extLst>
          </p:cNvPr>
          <p:cNvSpPr>
            <a:spLocks noGrp="1"/>
          </p:cNvSpPr>
          <p:nvPr>
            <p:ph type="dt" sz="half" idx="10"/>
          </p:nvPr>
        </p:nvSpPr>
        <p:spPr/>
        <p:txBody>
          <a:bodyPr/>
          <a:lstStyle/>
          <a:p>
            <a:r>
              <a:rPr lang="en-US" altLang="zh-CN"/>
              <a:t>2022/10/30</a:t>
            </a:r>
            <a:endParaRPr lang="en-US" dirty="0"/>
          </a:p>
        </p:txBody>
      </p:sp>
      <p:sp>
        <p:nvSpPr>
          <p:cNvPr id="5" name="页脚占位符 4">
            <a:extLst>
              <a:ext uri="{FF2B5EF4-FFF2-40B4-BE49-F238E27FC236}">
                <a16:creationId xmlns:a16="http://schemas.microsoft.com/office/drawing/2014/main" id="{F171801A-F0F8-FB28-10B1-D46DDD5057A8}"/>
              </a:ext>
            </a:extLst>
          </p:cNvPr>
          <p:cNvSpPr>
            <a:spLocks noGrp="1"/>
          </p:cNvSpPr>
          <p:nvPr>
            <p:ph type="ftr" sz="quarter" idx="11"/>
          </p:nvPr>
        </p:nvSpPr>
        <p:spPr/>
        <p:txBody>
          <a:bodyPr/>
          <a:lstStyle/>
          <a:p>
            <a:r>
              <a:rPr lang="en-US" altLang="zh-CN"/>
              <a:t>Suarez 1994</a:t>
            </a:r>
            <a:endParaRPr lang="en-US" dirty="0"/>
          </a:p>
        </p:txBody>
      </p:sp>
    </p:spTree>
    <p:extLst>
      <p:ext uri="{BB962C8B-B14F-4D97-AF65-F5344CB8AC3E}">
        <p14:creationId xmlns:p14="http://schemas.microsoft.com/office/powerpoint/2010/main" val="3412037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516BC4-BD65-EEF8-DDFA-DC906B6CED08}"/>
              </a:ext>
            </a:extLst>
          </p:cNvPr>
          <p:cNvSpPr>
            <a:spLocks noGrp="1"/>
          </p:cNvSpPr>
          <p:nvPr>
            <p:ph type="title"/>
          </p:nvPr>
        </p:nvSpPr>
        <p:spPr/>
        <p:txBody>
          <a:bodyPr/>
          <a:lstStyle/>
          <a:p>
            <a:endParaRPr lang="zh-CN" altLang="en-US" dirty="0"/>
          </a:p>
        </p:txBody>
      </p:sp>
      <p:pic>
        <p:nvPicPr>
          <p:cNvPr id="7" name="内容占位符 6">
            <a:extLst>
              <a:ext uri="{FF2B5EF4-FFF2-40B4-BE49-F238E27FC236}">
                <a16:creationId xmlns:a16="http://schemas.microsoft.com/office/drawing/2014/main" id="{FDF83E0B-8794-80CB-4586-A364D7352449}"/>
              </a:ext>
            </a:extLst>
          </p:cNvPr>
          <p:cNvPicPr>
            <a:picLocks noGrp="1" noChangeAspect="1"/>
          </p:cNvPicPr>
          <p:nvPr>
            <p:ph idx="1"/>
          </p:nvPr>
        </p:nvPicPr>
        <p:blipFill>
          <a:blip r:embed="rId2"/>
          <a:stretch>
            <a:fillRect/>
          </a:stretch>
        </p:blipFill>
        <p:spPr>
          <a:xfrm>
            <a:off x="3328104" y="1206500"/>
            <a:ext cx="5596117" cy="4662488"/>
          </a:xfrm>
        </p:spPr>
      </p:pic>
      <p:sp>
        <p:nvSpPr>
          <p:cNvPr id="4" name="日期占位符 3">
            <a:extLst>
              <a:ext uri="{FF2B5EF4-FFF2-40B4-BE49-F238E27FC236}">
                <a16:creationId xmlns:a16="http://schemas.microsoft.com/office/drawing/2014/main" id="{157714AB-7D02-EA81-1A98-D8163D087CBE}"/>
              </a:ext>
            </a:extLst>
          </p:cNvPr>
          <p:cNvSpPr>
            <a:spLocks noGrp="1"/>
          </p:cNvSpPr>
          <p:nvPr>
            <p:ph type="dt" sz="half" idx="10"/>
          </p:nvPr>
        </p:nvSpPr>
        <p:spPr/>
        <p:txBody>
          <a:bodyPr/>
          <a:lstStyle/>
          <a:p>
            <a:r>
              <a:rPr lang="en-US" altLang="zh-CN"/>
              <a:t>2022/10/30</a:t>
            </a:r>
            <a:endParaRPr lang="en-US" dirty="0"/>
          </a:p>
        </p:txBody>
      </p:sp>
      <p:sp>
        <p:nvSpPr>
          <p:cNvPr id="5" name="页脚占位符 4">
            <a:extLst>
              <a:ext uri="{FF2B5EF4-FFF2-40B4-BE49-F238E27FC236}">
                <a16:creationId xmlns:a16="http://schemas.microsoft.com/office/drawing/2014/main" id="{9E21B49C-6F62-64F3-3BA6-199E75C3A6C1}"/>
              </a:ext>
            </a:extLst>
          </p:cNvPr>
          <p:cNvSpPr>
            <a:spLocks noGrp="1"/>
          </p:cNvSpPr>
          <p:nvPr>
            <p:ph type="ftr" sz="quarter" idx="11"/>
          </p:nvPr>
        </p:nvSpPr>
        <p:spPr/>
        <p:txBody>
          <a:bodyPr/>
          <a:lstStyle/>
          <a:p>
            <a:r>
              <a:rPr lang="en-US" altLang="zh-CN"/>
              <a:t>Suarez 1994</a:t>
            </a:r>
            <a:endParaRPr lang="en-US" dirty="0"/>
          </a:p>
        </p:txBody>
      </p:sp>
    </p:spTree>
    <p:extLst>
      <p:ext uri="{BB962C8B-B14F-4D97-AF65-F5344CB8AC3E}">
        <p14:creationId xmlns:p14="http://schemas.microsoft.com/office/powerpoint/2010/main" val="3616147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3FD2CB-E1E3-749D-23B2-516C9BE0C153}"/>
              </a:ext>
            </a:extLst>
          </p:cNvPr>
          <p:cNvSpPr>
            <a:spLocks noGrp="1"/>
          </p:cNvSpPr>
          <p:nvPr>
            <p:ph type="title"/>
          </p:nvPr>
        </p:nvSpPr>
        <p:spPr/>
        <p:txBody>
          <a:bodyPr/>
          <a:lstStyle/>
          <a:p>
            <a:r>
              <a:rPr lang="zh-CN" altLang="en-US" dirty="0"/>
              <a:t>银行风险承担的监管和结构决定因素</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62DAED2-1CA8-EAC6-D6DE-746C9689EC81}"/>
                  </a:ext>
                </a:extLst>
              </p:cNvPr>
              <p:cNvSpPr>
                <a:spLocks noGrp="1"/>
              </p:cNvSpPr>
              <p:nvPr>
                <p:ph idx="1"/>
              </p:nvPr>
            </p:nvSpPr>
            <p:spPr/>
            <p:txBody>
              <a:bodyPr/>
              <a:lstStyle/>
              <a:p>
                <a:r>
                  <a:rPr lang="zh-CN" altLang="en-US" dirty="0"/>
                  <a:t>分三种情况分析：（</a:t>
                </a:r>
                <a:r>
                  <a:rPr lang="en-US" altLang="zh-CN" dirty="0"/>
                  <a:t>1</a:t>
                </a:r>
                <a:r>
                  <a:rPr lang="zh-CN" altLang="en-US" dirty="0"/>
                  <a:t>）</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&gt;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𝑣</m:t>
                        </m:r>
                      </m:e>
                    </m:acc>
                  </m:oMath>
                </a14:m>
                <a:r>
                  <a:rPr lang="zh-CN" altLang="en-US" dirty="0"/>
                  <a:t>；（</a:t>
                </a:r>
                <a:r>
                  <a:rPr lang="en-US" altLang="zh-CN" dirty="0"/>
                  <a:t>2</a:t>
                </a:r>
                <a:r>
                  <a:rPr lang="zh-CN" altLang="en-US" dirty="0"/>
                  <a:t>）</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&lt;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𝑣</m:t>
                        </m:r>
                      </m:e>
                    </m:acc>
                    <m:r>
                      <a:rPr lang="zh-CN" altLang="en-US" i="1">
                        <a:latin typeface="Cambria Math" panose="02040503050406030204" pitchFamily="18" charset="0"/>
                      </a:rPr>
                      <m:t>；</m:t>
                    </m:r>
                  </m:oMath>
                </a14:m>
                <a:r>
                  <a:rPr lang="zh-CN" altLang="en-US" dirty="0"/>
                  <a:t>（</a:t>
                </a:r>
                <a:r>
                  <a:rPr lang="en-US" altLang="zh-CN" dirty="0"/>
                  <a:t>3</a:t>
                </a:r>
                <a:r>
                  <a:rPr lang="zh-CN" altLang="en-US" dirty="0"/>
                  <a:t>）</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𝑣</m:t>
                        </m:r>
                      </m:e>
                    </m:acc>
                  </m:oMath>
                </a14:m>
                <a:endParaRPr lang="en-US" altLang="zh-CN" b="0" dirty="0"/>
              </a:p>
              <a:p>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𝑣</m:t>
                        </m:r>
                      </m:e>
                      <m:sup>
                        <m:r>
                          <a:rPr lang="en-US" altLang="zh-CN" i="1">
                            <a:latin typeface="Cambria Math" panose="02040503050406030204" pitchFamily="18" charset="0"/>
                          </a:rPr>
                          <m:t>∗</m:t>
                        </m:r>
                      </m:sup>
                    </m:sSup>
                    <m:r>
                      <a:rPr lang="en-US" altLang="zh-CN" i="1">
                        <a:latin typeface="Cambria Math" panose="02040503050406030204" pitchFamily="18" charset="0"/>
                      </a:rPr>
                      <m:t>&gt;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𝑣</m:t>
                        </m:r>
                      </m:e>
                    </m:acc>
                    <m:r>
                      <a:rPr lang="zh-CN" altLang="en-US" i="1" smtClean="0">
                        <a:latin typeface="Cambria Math" panose="02040503050406030204" pitchFamily="18" charset="0"/>
                      </a:rPr>
                      <m:t>：</m:t>
                    </m:r>
                  </m:oMath>
                </a14:m>
                <a:r>
                  <a:rPr lang="zh-CN" altLang="en-US" dirty="0"/>
                  <a:t>银行选择最优安全策略，银行保证偿付。并且参数</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𝜎</m:t>
                        </m:r>
                      </m:e>
                    </m:acc>
                  </m:oMath>
                </a14:m>
                <a:r>
                  <a:rPr lang="zh-CN" altLang="en-US" dirty="0"/>
                  <a:t>不影响银行牌照价值，</a:t>
                </a:r>
                <a14:m>
                  <m:oMath xmlns:m="http://schemas.openxmlformats.org/officeDocument/2006/math">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𝜂</m:t>
                    </m:r>
                  </m:oMath>
                </a14:m>
                <a:r>
                  <a:rPr lang="zh-CN" altLang="en-US" dirty="0"/>
                  <a:t>对银行的影响如比较分析所示。</a:t>
                </a:r>
                <a:endParaRPr lang="en-US" altLang="zh-CN" dirty="0"/>
              </a:p>
              <a:p>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&lt;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𝑣</m:t>
                        </m:r>
                      </m:e>
                    </m:acc>
                  </m:oMath>
                </a14:m>
                <a:r>
                  <a:rPr lang="zh-CN" altLang="en-US" dirty="0"/>
                  <a:t>：银行选择最优风险策略，且资本要求和资产风险监管条件都是紧的。银行发生偿付危机的概率为</a:t>
                </a:r>
                <a14:m>
                  <m:oMath xmlns:m="http://schemas.openxmlformats.org/officeDocument/2006/math">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𝜎</m:t>
                    </m:r>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t>受到参数</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𝜎</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dirty="0" smtClean="0">
                        <a:latin typeface="Cambria Math" panose="02040503050406030204" pitchFamily="18" charset="0"/>
                      </a:rPr>
                      <m:t>𝜂</m:t>
                    </m:r>
                  </m:oMath>
                </a14:m>
                <a:r>
                  <a:rPr lang="zh-CN" altLang="en-US" dirty="0"/>
                  <a:t>的影响。</a:t>
                </a:r>
              </a:p>
            </p:txBody>
          </p:sp>
        </mc:Choice>
        <mc:Fallback xmlns="">
          <p:sp>
            <p:nvSpPr>
              <p:cNvPr id="3" name="内容占位符 2">
                <a:extLst>
                  <a:ext uri="{FF2B5EF4-FFF2-40B4-BE49-F238E27FC236}">
                    <a16:creationId xmlns:a16="http://schemas.microsoft.com/office/drawing/2014/main" id="{A62DAED2-1CA8-EAC6-D6DE-746C9689EC81}"/>
                  </a:ext>
                </a:extLst>
              </p:cNvPr>
              <p:cNvSpPr>
                <a:spLocks noGrp="1" noRot="1" noChangeAspect="1" noMove="1" noResize="1" noEditPoints="1" noAdjustHandles="1" noChangeArrowheads="1" noChangeShapeType="1" noTextEdit="1"/>
              </p:cNvSpPr>
              <p:nvPr>
                <p:ph idx="1"/>
              </p:nvPr>
            </p:nvSpPr>
            <p:spPr>
              <a:blipFill>
                <a:blip r:embed="rId2"/>
                <a:stretch>
                  <a:fillRect l="-1455" t="-1569" r="-206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1BEDC413-EB46-9D25-80CA-43789A222AEB}"/>
              </a:ext>
            </a:extLst>
          </p:cNvPr>
          <p:cNvSpPr>
            <a:spLocks noGrp="1"/>
          </p:cNvSpPr>
          <p:nvPr>
            <p:ph type="dt" sz="half" idx="10"/>
          </p:nvPr>
        </p:nvSpPr>
        <p:spPr/>
        <p:txBody>
          <a:bodyPr/>
          <a:lstStyle/>
          <a:p>
            <a:r>
              <a:rPr lang="en-US" altLang="zh-CN"/>
              <a:t>2022/10/30</a:t>
            </a:r>
            <a:endParaRPr lang="en-US" dirty="0"/>
          </a:p>
        </p:txBody>
      </p:sp>
      <p:sp>
        <p:nvSpPr>
          <p:cNvPr id="5" name="页脚占位符 4">
            <a:extLst>
              <a:ext uri="{FF2B5EF4-FFF2-40B4-BE49-F238E27FC236}">
                <a16:creationId xmlns:a16="http://schemas.microsoft.com/office/drawing/2014/main" id="{2F8C3147-1D7F-D675-771B-D17240BD7BE4}"/>
              </a:ext>
            </a:extLst>
          </p:cNvPr>
          <p:cNvSpPr>
            <a:spLocks noGrp="1"/>
          </p:cNvSpPr>
          <p:nvPr>
            <p:ph type="ftr" sz="quarter" idx="11"/>
          </p:nvPr>
        </p:nvSpPr>
        <p:spPr/>
        <p:txBody>
          <a:bodyPr/>
          <a:lstStyle/>
          <a:p>
            <a:r>
              <a:rPr lang="en-US" altLang="zh-CN"/>
              <a:t>Suarez 1994</a:t>
            </a:r>
            <a:endParaRPr lang="en-US" dirty="0"/>
          </a:p>
        </p:txBody>
      </p:sp>
    </p:spTree>
    <p:extLst>
      <p:ext uri="{BB962C8B-B14F-4D97-AF65-F5344CB8AC3E}">
        <p14:creationId xmlns:p14="http://schemas.microsoft.com/office/powerpoint/2010/main" val="1127430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32200D-B90C-DFEF-0E3E-AC0A1C63A92C}"/>
              </a:ext>
            </a:extLst>
          </p:cNvPr>
          <p:cNvSpPr>
            <a:spLocks noGrp="1"/>
          </p:cNvSpPr>
          <p:nvPr>
            <p:ph type="title"/>
          </p:nvPr>
        </p:nvSpPr>
        <p:spPr/>
        <p:txBody>
          <a:bodyPr/>
          <a:lstStyle/>
          <a:p>
            <a:r>
              <a:rPr lang="zh-CN" altLang="en-US" dirty="0"/>
              <a:t>银行风险承担的监管和结构决定因素</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F370960-46CA-4662-1C8B-B362B96D4270}"/>
                  </a:ext>
                </a:extLst>
              </p:cNvPr>
              <p:cNvSpPr>
                <a:spLocks noGrp="1"/>
              </p:cNvSpPr>
              <p:nvPr>
                <p:ph idx="1"/>
              </p:nvPr>
            </p:nvSpPr>
            <p:spPr/>
            <p:txBody>
              <a:bodyPr/>
              <a:lstStyle/>
              <a:p>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𝑣</m:t>
                        </m:r>
                      </m:e>
                    </m:acc>
                    <m:r>
                      <a:rPr lang="zh-CN" altLang="en-US" i="1">
                        <a:latin typeface="Cambria Math" panose="02040503050406030204" pitchFamily="18" charset="0"/>
                      </a:rPr>
                      <m:t>：</m:t>
                    </m:r>
                  </m:oMath>
                </a14:m>
                <a:r>
                  <a:rPr lang="zh-CN" altLang="en-US" dirty="0"/>
                  <a:t>选择两类策略是无区别的。我们要讨论的是，面对市场环境变化，银行将怎样转变策略。</a:t>
                </a:r>
                <a:endParaRPr lang="en-US" altLang="zh-CN" dirty="0"/>
              </a:p>
              <a:p>
                <a:pPr lvl="1"/>
                <a:r>
                  <a:rPr lang="zh-CN" altLang="en-US" dirty="0"/>
                  <a:t>对于参数</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𝜎</m:t>
                        </m:r>
                      </m:e>
                    </m:acc>
                  </m:oMath>
                </a14:m>
                <a:r>
                  <a:rPr lang="zh-CN" altLang="en-US" dirty="0"/>
                  <a:t>的影响是直观的，因为监管政策只会降低最优风险策略的价值，而对最优安全策略没有影响。审慎监管趋紧时，银行会偏向安全策略。</a:t>
                </a:r>
                <a:endParaRPr lang="en-US" altLang="zh-CN" dirty="0"/>
              </a:p>
              <a:p>
                <a:pPr lvl="1"/>
                <a:r>
                  <a:rPr lang="en-US" altLang="zh-CN" dirty="0"/>
                  <a:t>Proposition 2</a:t>
                </a:r>
                <a:r>
                  <a:rPr lang="zh-CN" altLang="en-US" dirty="0"/>
                  <a:t>：当</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𝑣</m:t>
                        </m:r>
                      </m:e>
                    </m:acc>
                  </m:oMath>
                </a14:m>
                <a:r>
                  <a:rPr lang="zh-CN" altLang="en-US" dirty="0"/>
                  <a:t>时，</a:t>
                </a:r>
                <a14:m>
                  <m:oMath xmlns:m="http://schemas.openxmlformats.org/officeDocument/2006/math">
                    <m:r>
                      <a:rPr lang="en-US" altLang="zh-CN" b="0" i="1" smtClean="0">
                        <a:latin typeface="Cambria Math" panose="02040503050406030204" pitchFamily="18" charset="0"/>
                      </a:rPr>
                      <m:t>𝑟</m:t>
                    </m:r>
                  </m:oMath>
                </a14:m>
                <a:r>
                  <a:rPr lang="zh-CN" altLang="en-US" dirty="0"/>
                  <a:t>的上升（下降）会使得银行偏向风险（安全）策略。</a:t>
                </a:r>
                <a:endParaRPr lang="en-US" altLang="zh-CN" dirty="0"/>
              </a:p>
              <a:p>
                <a:pPr lvl="1"/>
                <a:r>
                  <a:rPr lang="en-US" altLang="zh-CN" dirty="0"/>
                  <a:t>Proposition 3</a:t>
                </a:r>
                <a:r>
                  <a:rPr lang="zh-CN" altLang="en-US" dirty="0"/>
                  <a:t>：当</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𝑣</m:t>
                        </m:r>
                      </m:e>
                    </m:acc>
                  </m:oMath>
                </a14:m>
                <a:r>
                  <a:rPr lang="zh-CN" altLang="en-US" dirty="0"/>
                  <a:t>时，</a:t>
                </a:r>
                <a14:m>
                  <m:oMath xmlns:m="http://schemas.openxmlformats.org/officeDocument/2006/math">
                    <m:r>
                      <a:rPr lang="en-US" altLang="zh-CN" b="0" i="1" smtClean="0">
                        <a:latin typeface="Cambria Math" panose="02040503050406030204" pitchFamily="18" charset="0"/>
                      </a:rPr>
                      <m:t>𝜂</m:t>
                    </m:r>
                  </m:oMath>
                </a14:m>
                <a:r>
                  <a:rPr lang="zh-CN" altLang="en-US" dirty="0"/>
                  <a:t>的上升（下降）会使得银行偏向安全（风险）策略。</a:t>
                </a:r>
                <a:endParaRPr lang="en-US" altLang="zh-CN" dirty="0"/>
              </a:p>
              <a:p>
                <a:pPr marL="45720" indent="0">
                  <a:buNone/>
                </a:pPr>
                <a:r>
                  <a:rPr lang="zh-CN" altLang="en-US" dirty="0"/>
                  <a:t>证明：</a:t>
                </a:r>
                <a:r>
                  <a:rPr lang="en-US" altLang="zh-CN" dirty="0"/>
                  <a:t>See the Appendix</a:t>
                </a:r>
              </a:p>
            </p:txBody>
          </p:sp>
        </mc:Choice>
        <mc:Fallback xmlns="">
          <p:sp>
            <p:nvSpPr>
              <p:cNvPr id="3" name="内容占位符 2">
                <a:extLst>
                  <a:ext uri="{FF2B5EF4-FFF2-40B4-BE49-F238E27FC236}">
                    <a16:creationId xmlns:a16="http://schemas.microsoft.com/office/drawing/2014/main" id="{4F370960-46CA-4662-1C8B-B362B96D4270}"/>
                  </a:ext>
                </a:extLst>
              </p:cNvPr>
              <p:cNvSpPr>
                <a:spLocks noGrp="1" noRot="1" noChangeAspect="1" noMove="1" noResize="1" noEditPoints="1" noAdjustHandles="1" noChangeArrowheads="1" noChangeShapeType="1" noTextEdit="1"/>
              </p:cNvSpPr>
              <p:nvPr>
                <p:ph idx="1"/>
              </p:nvPr>
            </p:nvSpPr>
            <p:spPr>
              <a:blipFill>
                <a:blip r:embed="rId2"/>
                <a:stretch>
                  <a:fillRect l="-1636" t="-1569" r="-970" b="-2745"/>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AD7B62F8-DD7F-B350-27E0-AABE2A3102E9}"/>
              </a:ext>
            </a:extLst>
          </p:cNvPr>
          <p:cNvSpPr>
            <a:spLocks noGrp="1"/>
          </p:cNvSpPr>
          <p:nvPr>
            <p:ph type="dt" sz="half" idx="10"/>
          </p:nvPr>
        </p:nvSpPr>
        <p:spPr/>
        <p:txBody>
          <a:bodyPr/>
          <a:lstStyle/>
          <a:p>
            <a:r>
              <a:rPr lang="en-US" altLang="zh-CN"/>
              <a:t>2022/10/30</a:t>
            </a:r>
            <a:endParaRPr lang="en-US" dirty="0"/>
          </a:p>
        </p:txBody>
      </p:sp>
      <p:sp>
        <p:nvSpPr>
          <p:cNvPr id="5" name="页脚占位符 4">
            <a:extLst>
              <a:ext uri="{FF2B5EF4-FFF2-40B4-BE49-F238E27FC236}">
                <a16:creationId xmlns:a16="http://schemas.microsoft.com/office/drawing/2014/main" id="{A452BAC8-143D-A83E-0F5F-14F600A8618D}"/>
              </a:ext>
            </a:extLst>
          </p:cNvPr>
          <p:cNvSpPr>
            <a:spLocks noGrp="1"/>
          </p:cNvSpPr>
          <p:nvPr>
            <p:ph type="ftr" sz="quarter" idx="11"/>
          </p:nvPr>
        </p:nvSpPr>
        <p:spPr/>
        <p:txBody>
          <a:bodyPr/>
          <a:lstStyle/>
          <a:p>
            <a:r>
              <a:rPr lang="en-US" altLang="zh-CN"/>
              <a:t>Suarez 1994</a:t>
            </a:r>
            <a:endParaRPr lang="en-US" dirty="0"/>
          </a:p>
        </p:txBody>
      </p:sp>
    </p:spTree>
    <p:extLst>
      <p:ext uri="{BB962C8B-B14F-4D97-AF65-F5344CB8AC3E}">
        <p14:creationId xmlns:p14="http://schemas.microsoft.com/office/powerpoint/2010/main" val="501006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793BD-BFA9-AECE-D706-80DFFEF8BCCC}"/>
              </a:ext>
            </a:extLst>
          </p:cNvPr>
          <p:cNvSpPr>
            <a:spLocks noGrp="1"/>
          </p:cNvSpPr>
          <p:nvPr>
            <p:ph type="title"/>
          </p:nvPr>
        </p:nvSpPr>
        <p:spPr/>
        <p:txBody>
          <a:bodyPr/>
          <a:lstStyle/>
          <a:p>
            <a:r>
              <a:rPr lang="zh-CN" altLang="en-US" dirty="0"/>
              <a:t>启示</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6605728-EB1C-4170-F124-34007D3D37AF}"/>
                  </a:ext>
                </a:extLst>
              </p:cNvPr>
              <p:cNvSpPr>
                <a:spLocks noGrp="1"/>
              </p:cNvSpPr>
              <p:nvPr>
                <p:ph idx="1"/>
              </p:nvPr>
            </p:nvSpPr>
            <p:spPr/>
            <p:txBody>
              <a:bodyPr/>
              <a:lstStyle/>
              <a:p>
                <a:r>
                  <a:rPr lang="zh-CN" altLang="en-US" dirty="0"/>
                  <a:t>这一结果可以用于分析监管和利率变化统一对一组异质性银行的影响：不同的银行有不一样的市场势力，存在一个阈值</a:t>
                </a: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𝜂</m:t>
                        </m:r>
                      </m:e>
                    </m:acc>
                  </m:oMath>
                </a14:m>
                <a:r>
                  <a:rPr lang="zh-CN" altLang="en-US" dirty="0"/>
                  <a:t>使得</a:t>
                </a:r>
                <a14:m>
                  <m:oMath xmlns:m="http://schemas.openxmlformats.org/officeDocument/2006/math">
                    <m:r>
                      <a:rPr lang="en-US" altLang="zh-CN" b="0" i="1" dirty="0" smtClean="0">
                        <a:latin typeface="Cambria Math" panose="02040503050406030204" pitchFamily="18" charset="0"/>
                      </a:rPr>
                      <m:t>𝜂</m:t>
                    </m:r>
                    <m:r>
                      <a:rPr lang="en-US" altLang="zh-CN" b="0" i="1" dirty="0" smtClean="0">
                        <a:latin typeface="Cambria Math" panose="02040503050406030204" pitchFamily="18" charset="0"/>
                      </a:rPr>
                      <m:t>&lt;</m:t>
                    </m:r>
                    <m:acc>
                      <m:accPr>
                        <m:chr m:val="̅"/>
                        <m:ctrlPr>
                          <a:rPr lang="en-US" altLang="zh-CN" b="0" i="1" dirty="0" smtClean="0">
                            <a:latin typeface="Cambria Math" panose="02040503050406030204" pitchFamily="18" charset="0"/>
                          </a:rPr>
                        </m:ctrlPr>
                      </m:accPr>
                      <m:e>
                        <m:r>
                          <a:rPr lang="en-US" altLang="zh-CN" b="0" i="1" dirty="0" smtClean="0">
                            <a:latin typeface="Cambria Math" panose="02040503050406030204" pitchFamily="18" charset="0"/>
                          </a:rPr>
                          <m:t>𝜂</m:t>
                        </m:r>
                      </m:e>
                    </m:acc>
                  </m:oMath>
                </a14:m>
                <a:r>
                  <a:rPr lang="zh-CN" altLang="en-US" dirty="0"/>
                  <a:t>的银行偏好风险策略，</a:t>
                </a:r>
                <a14:m>
                  <m:oMath xmlns:m="http://schemas.openxmlformats.org/officeDocument/2006/math">
                    <m:r>
                      <a:rPr lang="en-US" altLang="zh-CN" b="0" i="1" smtClean="0">
                        <a:latin typeface="Cambria Math" panose="02040503050406030204" pitchFamily="18" charset="0"/>
                      </a:rPr>
                      <m:t>𝜂</m:t>
                    </m:r>
                    <m:r>
                      <a:rPr lang="en-US" altLang="zh-CN" b="0" i="1" smtClean="0">
                        <a:latin typeface="Cambria Math" panose="02040503050406030204" pitchFamily="18" charset="0"/>
                      </a:rPr>
                      <m:t>&gt;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𝜂</m:t>
                        </m:r>
                      </m:e>
                    </m:acc>
                  </m:oMath>
                </a14:m>
                <a:r>
                  <a:rPr lang="zh-CN" altLang="en-US" dirty="0"/>
                  <a:t>的银行偏好安全策略。而更高的资本要求、更严格的资产风险监管、低利率环境会使一部分选择风险策略的银行转向安全策略，从而降低整个金融系统的风险。</a:t>
                </a:r>
                <a:endParaRPr lang="en-US" altLang="zh-CN" dirty="0"/>
              </a:p>
              <a:p>
                <a:r>
                  <a:rPr lang="zh-CN" altLang="en-US" dirty="0"/>
                  <a:t>研究处在</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m:t>
                        </m:r>
                      </m:sup>
                    </m:sSup>
                  </m:oMath>
                </a14:m>
                <a:r>
                  <a:rPr lang="zh-CN" altLang="en-US" dirty="0"/>
                  <a:t>附近的银行的数量十分有价值</a:t>
                </a:r>
                <a:endParaRPr lang="en-US" altLang="zh-CN" dirty="0"/>
              </a:p>
            </p:txBody>
          </p:sp>
        </mc:Choice>
        <mc:Fallback xmlns="">
          <p:sp>
            <p:nvSpPr>
              <p:cNvPr id="3" name="内容占位符 2">
                <a:extLst>
                  <a:ext uri="{FF2B5EF4-FFF2-40B4-BE49-F238E27FC236}">
                    <a16:creationId xmlns:a16="http://schemas.microsoft.com/office/drawing/2014/main" id="{36605728-EB1C-4170-F124-34007D3D37AF}"/>
                  </a:ext>
                </a:extLst>
              </p:cNvPr>
              <p:cNvSpPr>
                <a:spLocks noGrp="1" noRot="1" noChangeAspect="1" noMove="1" noResize="1" noEditPoints="1" noAdjustHandles="1" noChangeArrowheads="1" noChangeShapeType="1" noTextEdit="1"/>
              </p:cNvSpPr>
              <p:nvPr>
                <p:ph idx="1"/>
              </p:nvPr>
            </p:nvSpPr>
            <p:spPr>
              <a:blipFill>
                <a:blip r:embed="rId2"/>
                <a:stretch>
                  <a:fillRect l="-1455" t="-1569" r="-206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20198FBC-18E8-E789-BB14-3045C4BB9933}"/>
              </a:ext>
            </a:extLst>
          </p:cNvPr>
          <p:cNvSpPr>
            <a:spLocks noGrp="1"/>
          </p:cNvSpPr>
          <p:nvPr>
            <p:ph type="dt" sz="half" idx="10"/>
          </p:nvPr>
        </p:nvSpPr>
        <p:spPr/>
        <p:txBody>
          <a:bodyPr/>
          <a:lstStyle/>
          <a:p>
            <a:r>
              <a:rPr lang="en-US" altLang="zh-CN"/>
              <a:t>2022/10/30</a:t>
            </a:r>
            <a:endParaRPr lang="en-US" dirty="0"/>
          </a:p>
        </p:txBody>
      </p:sp>
      <p:sp>
        <p:nvSpPr>
          <p:cNvPr id="5" name="页脚占位符 4">
            <a:extLst>
              <a:ext uri="{FF2B5EF4-FFF2-40B4-BE49-F238E27FC236}">
                <a16:creationId xmlns:a16="http://schemas.microsoft.com/office/drawing/2014/main" id="{DC9C65D4-BC2E-6F8C-733A-358F9FD333B5}"/>
              </a:ext>
            </a:extLst>
          </p:cNvPr>
          <p:cNvSpPr>
            <a:spLocks noGrp="1"/>
          </p:cNvSpPr>
          <p:nvPr>
            <p:ph type="ftr" sz="quarter" idx="11"/>
          </p:nvPr>
        </p:nvSpPr>
        <p:spPr/>
        <p:txBody>
          <a:bodyPr/>
          <a:lstStyle/>
          <a:p>
            <a:r>
              <a:rPr lang="en-US" altLang="zh-CN"/>
              <a:t>Suarez 1994</a:t>
            </a:r>
            <a:endParaRPr lang="en-US" dirty="0"/>
          </a:p>
        </p:txBody>
      </p:sp>
    </p:spTree>
    <p:extLst>
      <p:ext uri="{BB962C8B-B14F-4D97-AF65-F5344CB8AC3E}">
        <p14:creationId xmlns:p14="http://schemas.microsoft.com/office/powerpoint/2010/main" val="3313029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E4638E-E102-039D-2205-87E5AACEDD55}"/>
              </a:ext>
            </a:extLst>
          </p:cNvPr>
          <p:cNvSpPr>
            <a:spLocks noGrp="1"/>
          </p:cNvSpPr>
          <p:nvPr>
            <p:ph type="title"/>
          </p:nvPr>
        </p:nvSpPr>
        <p:spPr/>
        <p:txBody>
          <a:bodyPr/>
          <a:lstStyle/>
          <a:p>
            <a:r>
              <a:rPr lang="zh-CN" altLang="en-US" dirty="0"/>
              <a:t>考虑破产重组</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8D6C8A2-60B1-176F-D357-3F4D9922B772}"/>
                  </a:ext>
                </a:extLst>
              </p:cNvPr>
              <p:cNvSpPr>
                <a:spLocks noGrp="1"/>
              </p:cNvSpPr>
              <p:nvPr>
                <p:ph idx="1"/>
              </p:nvPr>
            </p:nvSpPr>
            <p:spPr/>
            <p:txBody>
              <a:bodyPr/>
              <a:lstStyle/>
              <a:p>
                <a:r>
                  <a:rPr lang="zh-CN" altLang="en-US" dirty="0"/>
                  <a:t>进一步，考虑一个更复杂的关闭规则：在每个期末，银行家可以引入新的资本来保证债务的偿付，然后牌照可以顺利更新。</a:t>
                </a:r>
                <a:endParaRPr lang="en-US" altLang="zh-CN" dirty="0"/>
              </a:p>
              <a:p>
                <a:r>
                  <a:rPr lang="en-US" altLang="zh-CN" dirty="0"/>
                  <a:t>Proposition 4</a:t>
                </a:r>
                <a:r>
                  <a:rPr lang="zh-CN" altLang="en-US" dirty="0"/>
                  <a:t>：当允许破产重组，</a:t>
                </a:r>
                <a14:m>
                  <m:oMath xmlns:m="http://schemas.openxmlformats.org/officeDocument/2006/math">
                    <m:r>
                      <a:rPr lang="en-US" altLang="zh-CN" b="0" i="1" smtClean="0">
                        <a:latin typeface="Cambria Math" panose="02040503050406030204" pitchFamily="18" charset="0"/>
                      </a:rPr>
                      <m:t>𝑟</m:t>
                    </m:r>
                    <m:r>
                      <a:rPr lang="en-US" altLang="zh-CN" b="0" i="1" smtClean="0">
                        <a:latin typeface="Cambria Math" panose="02040503050406030204" pitchFamily="18" charset="0"/>
                      </a:rPr>
                      <m:t>&gt;</m:t>
                    </m:r>
                    <m:r>
                      <a:rPr lang="en-US" altLang="zh-CN" b="0" i="1" smtClean="0">
                        <a:latin typeface="Cambria Math" panose="02040503050406030204" pitchFamily="18" charset="0"/>
                      </a:rPr>
                      <m:t>𝜂</m:t>
                    </m:r>
                  </m:oMath>
                </a14:m>
                <a:r>
                  <a:rPr lang="zh-CN" altLang="en-US" dirty="0"/>
                  <a:t>时，无论</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𝜎</m:t>
                        </m:r>
                      </m:e>
                    </m:acc>
                  </m:oMath>
                </a14:m>
                <a:r>
                  <a:rPr lang="zh-CN" altLang="en-US" dirty="0"/>
                  <a:t>取什么值，银行的最优策略都是风险策略。</a:t>
                </a:r>
                <a:endParaRPr lang="en-US" altLang="zh-CN" dirty="0"/>
              </a:p>
              <a:p>
                <a:r>
                  <a:rPr lang="zh-CN" altLang="en-US" dirty="0"/>
                  <a:t>引入破产重组发生的改变是，银行由于可以在事后补充资本，事前采取了更加风险的经营行为。而往往危机发生时，政府有救助银行的倾向，这更导致了事前的风险经营。而之前所设想的引导审慎经营的政策失效了。（大而不能倒）</a:t>
                </a:r>
              </a:p>
            </p:txBody>
          </p:sp>
        </mc:Choice>
        <mc:Fallback>
          <p:sp>
            <p:nvSpPr>
              <p:cNvPr id="3" name="内容占位符 2">
                <a:extLst>
                  <a:ext uri="{FF2B5EF4-FFF2-40B4-BE49-F238E27FC236}">
                    <a16:creationId xmlns:a16="http://schemas.microsoft.com/office/drawing/2014/main" id="{D8D6C8A2-60B1-176F-D357-3F4D9922B772}"/>
                  </a:ext>
                </a:extLst>
              </p:cNvPr>
              <p:cNvSpPr>
                <a:spLocks noGrp="1" noRot="1" noChangeAspect="1" noMove="1" noResize="1" noEditPoints="1" noAdjustHandles="1" noChangeArrowheads="1" noChangeShapeType="1" noTextEdit="1"/>
              </p:cNvSpPr>
              <p:nvPr>
                <p:ph idx="1"/>
              </p:nvPr>
            </p:nvSpPr>
            <p:spPr>
              <a:blipFill>
                <a:blip r:embed="rId2"/>
                <a:stretch>
                  <a:fillRect l="-1455" t="-1569" r="-5697" b="-1046"/>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49231494-C7E0-B5A5-3F44-7ADF0714677C}"/>
              </a:ext>
            </a:extLst>
          </p:cNvPr>
          <p:cNvSpPr>
            <a:spLocks noGrp="1"/>
          </p:cNvSpPr>
          <p:nvPr>
            <p:ph type="dt" sz="half" idx="10"/>
          </p:nvPr>
        </p:nvSpPr>
        <p:spPr/>
        <p:txBody>
          <a:bodyPr/>
          <a:lstStyle/>
          <a:p>
            <a:r>
              <a:rPr lang="en-US" altLang="zh-CN"/>
              <a:t>2022/10/30</a:t>
            </a:r>
            <a:endParaRPr lang="en-US" dirty="0"/>
          </a:p>
        </p:txBody>
      </p:sp>
      <p:sp>
        <p:nvSpPr>
          <p:cNvPr id="5" name="页脚占位符 4">
            <a:extLst>
              <a:ext uri="{FF2B5EF4-FFF2-40B4-BE49-F238E27FC236}">
                <a16:creationId xmlns:a16="http://schemas.microsoft.com/office/drawing/2014/main" id="{FD41C0E5-9AFF-3EB4-B54D-F4163D30B8C1}"/>
              </a:ext>
            </a:extLst>
          </p:cNvPr>
          <p:cNvSpPr>
            <a:spLocks noGrp="1"/>
          </p:cNvSpPr>
          <p:nvPr>
            <p:ph type="ftr" sz="quarter" idx="11"/>
          </p:nvPr>
        </p:nvSpPr>
        <p:spPr/>
        <p:txBody>
          <a:bodyPr/>
          <a:lstStyle/>
          <a:p>
            <a:r>
              <a:rPr lang="en-US" altLang="zh-CN"/>
              <a:t>Suarez 1994</a:t>
            </a:r>
            <a:endParaRPr lang="en-US" dirty="0"/>
          </a:p>
        </p:txBody>
      </p:sp>
    </p:spTree>
    <p:extLst>
      <p:ext uri="{BB962C8B-B14F-4D97-AF65-F5344CB8AC3E}">
        <p14:creationId xmlns:p14="http://schemas.microsoft.com/office/powerpoint/2010/main" val="1973456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1C66CF-DDCD-09F7-128B-520BAFB35984}"/>
              </a:ext>
            </a:extLst>
          </p:cNvPr>
          <p:cNvSpPr>
            <a:spLocks noGrp="1"/>
          </p:cNvSpPr>
          <p:nvPr>
            <p:ph type="title"/>
          </p:nvPr>
        </p:nvSpPr>
        <p:spPr/>
        <p:txBody>
          <a:bodyPr/>
          <a:lstStyle/>
          <a:p>
            <a:r>
              <a:rPr lang="zh-CN" altLang="en-US" dirty="0"/>
              <a:t>评论</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F545E1C-FC48-A78B-8C2A-BF20064F3B8C}"/>
                  </a:ext>
                </a:extLst>
              </p:cNvPr>
              <p:cNvSpPr>
                <a:spLocks noGrp="1"/>
              </p:cNvSpPr>
              <p:nvPr>
                <p:ph idx="1"/>
              </p:nvPr>
            </p:nvSpPr>
            <p:spPr/>
            <p:txBody>
              <a:bodyPr/>
              <a:lstStyle/>
              <a:p>
                <a:r>
                  <a:rPr lang="zh-CN" altLang="en-US" dirty="0"/>
                  <a:t>文章假设银行是银行家的项目，意味着银行家对银行的</a:t>
                </a:r>
                <a:r>
                  <a:rPr lang="en-US" altLang="zh-CN" dirty="0"/>
                  <a:t>“</a:t>
                </a:r>
                <a:r>
                  <a:rPr lang="zh-CN" altLang="en-US" dirty="0"/>
                  <a:t>完全控制</a:t>
                </a:r>
                <a:r>
                  <a:rPr lang="en-US" altLang="zh-CN" dirty="0"/>
                  <a:t>”</a:t>
                </a:r>
                <a:r>
                  <a:rPr lang="zh-CN" altLang="en-US" dirty="0"/>
                  <a:t>，实际上不是。银行的股东和银行的经理人之间还存在委托代理问题。</a:t>
                </a:r>
                <a:endParaRPr lang="en-US" altLang="zh-CN" dirty="0"/>
              </a:p>
              <a:p>
                <a:r>
                  <a:rPr lang="zh-CN" altLang="en-US" dirty="0"/>
                  <a:t>而将股东和银行家的身份分离，有助于允许破产重组的情况下，审慎政策的有效性，因为即使股东不变，银行家可以被换掉。银行家失去控制权是一种有力的引导审慎经营的激励。</a:t>
                </a:r>
                <a:endParaRPr lang="en-US" altLang="zh-CN" dirty="0"/>
              </a:p>
              <a:p>
                <a:r>
                  <a:rPr lang="zh-CN" altLang="en-US" dirty="0"/>
                  <a:t>强监管是否能实现？对</a:t>
                </a: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𝜎</m:t>
                        </m:r>
                      </m:e>
                    </m:acc>
                  </m:oMath>
                </a14:m>
                <a:r>
                  <a:rPr lang="zh-CN" altLang="en-US" dirty="0"/>
                  <a:t>的监管</a:t>
                </a:r>
              </a:p>
            </p:txBody>
          </p:sp>
        </mc:Choice>
        <mc:Fallback xmlns="">
          <p:sp>
            <p:nvSpPr>
              <p:cNvPr id="3" name="内容占位符 2">
                <a:extLst>
                  <a:ext uri="{FF2B5EF4-FFF2-40B4-BE49-F238E27FC236}">
                    <a16:creationId xmlns:a16="http://schemas.microsoft.com/office/drawing/2014/main" id="{5F545E1C-FC48-A78B-8C2A-BF20064F3B8C}"/>
                  </a:ext>
                </a:extLst>
              </p:cNvPr>
              <p:cNvSpPr>
                <a:spLocks noGrp="1" noRot="1" noChangeAspect="1" noMove="1" noResize="1" noEditPoints="1" noAdjustHandles="1" noChangeArrowheads="1" noChangeShapeType="1" noTextEdit="1"/>
              </p:cNvSpPr>
              <p:nvPr>
                <p:ph idx="1"/>
              </p:nvPr>
            </p:nvSpPr>
            <p:spPr>
              <a:blipFill>
                <a:blip r:embed="rId2"/>
                <a:stretch>
                  <a:fillRect l="-1455" t="-1569" r="-545"/>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5F0CF85D-8CBE-490E-32D9-0B9F233C04B3}"/>
              </a:ext>
            </a:extLst>
          </p:cNvPr>
          <p:cNvSpPr>
            <a:spLocks noGrp="1"/>
          </p:cNvSpPr>
          <p:nvPr>
            <p:ph type="dt" sz="half" idx="10"/>
          </p:nvPr>
        </p:nvSpPr>
        <p:spPr/>
        <p:txBody>
          <a:bodyPr/>
          <a:lstStyle/>
          <a:p>
            <a:r>
              <a:rPr lang="en-US" altLang="zh-CN"/>
              <a:t>2022/10/30</a:t>
            </a:r>
            <a:endParaRPr lang="en-US" dirty="0"/>
          </a:p>
        </p:txBody>
      </p:sp>
      <p:sp>
        <p:nvSpPr>
          <p:cNvPr id="5" name="页脚占位符 4">
            <a:extLst>
              <a:ext uri="{FF2B5EF4-FFF2-40B4-BE49-F238E27FC236}">
                <a16:creationId xmlns:a16="http://schemas.microsoft.com/office/drawing/2014/main" id="{ED0D5784-E634-0CC3-1267-561EA5795C0B}"/>
              </a:ext>
            </a:extLst>
          </p:cNvPr>
          <p:cNvSpPr>
            <a:spLocks noGrp="1"/>
          </p:cNvSpPr>
          <p:nvPr>
            <p:ph type="ftr" sz="quarter" idx="11"/>
          </p:nvPr>
        </p:nvSpPr>
        <p:spPr/>
        <p:txBody>
          <a:bodyPr/>
          <a:lstStyle/>
          <a:p>
            <a:r>
              <a:rPr lang="en-US" altLang="zh-CN"/>
              <a:t>Suarez 1994</a:t>
            </a:r>
            <a:endParaRPr lang="en-US" dirty="0"/>
          </a:p>
        </p:txBody>
      </p:sp>
    </p:spTree>
    <p:extLst>
      <p:ext uri="{BB962C8B-B14F-4D97-AF65-F5344CB8AC3E}">
        <p14:creationId xmlns:p14="http://schemas.microsoft.com/office/powerpoint/2010/main" val="2008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59728D-2D42-0366-8A45-F751CF3C7432}"/>
              </a:ext>
            </a:extLst>
          </p:cNvPr>
          <p:cNvSpPr>
            <a:spLocks noGrp="1"/>
          </p:cNvSpPr>
          <p:nvPr>
            <p:ph type="title"/>
          </p:nvPr>
        </p:nvSpPr>
        <p:spPr/>
        <p:txBody>
          <a:bodyPr/>
          <a:lstStyle/>
          <a:p>
            <a:r>
              <a:rPr lang="zh-CN" altLang="en-US" dirty="0"/>
              <a:t>行文脉络</a:t>
            </a:r>
          </a:p>
        </p:txBody>
      </p:sp>
      <p:sp>
        <p:nvSpPr>
          <p:cNvPr id="3" name="内容占位符 2">
            <a:extLst>
              <a:ext uri="{FF2B5EF4-FFF2-40B4-BE49-F238E27FC236}">
                <a16:creationId xmlns:a16="http://schemas.microsoft.com/office/drawing/2014/main" id="{67900E2D-3712-180B-C34B-4AAF78F2E076}"/>
              </a:ext>
            </a:extLst>
          </p:cNvPr>
          <p:cNvSpPr>
            <a:spLocks noGrp="1"/>
          </p:cNvSpPr>
          <p:nvPr>
            <p:ph idx="1"/>
          </p:nvPr>
        </p:nvSpPr>
        <p:spPr/>
        <p:txBody>
          <a:bodyPr/>
          <a:lstStyle/>
          <a:p>
            <a:r>
              <a:rPr lang="zh-CN" altLang="en-US" dirty="0"/>
              <a:t>建立银行牌照价值的动态优化问题</a:t>
            </a:r>
            <a:endParaRPr lang="en-US" altLang="zh-CN" dirty="0"/>
          </a:p>
          <a:p>
            <a:r>
              <a:rPr lang="zh-CN" altLang="en-US" dirty="0"/>
              <a:t>讨论完全竞争下租金为零，牌照价值无法影响银行的行为</a:t>
            </a:r>
            <a:endParaRPr lang="en-US" altLang="zh-CN" dirty="0"/>
          </a:p>
          <a:p>
            <a:r>
              <a:rPr lang="zh-CN" altLang="en-US" dirty="0"/>
              <a:t>引入银行的市场势力</a:t>
            </a:r>
            <a:endParaRPr lang="en-US" altLang="zh-CN" dirty="0"/>
          </a:p>
          <a:p>
            <a:r>
              <a:rPr lang="zh-CN" altLang="en-US" dirty="0"/>
              <a:t>比较静态分析</a:t>
            </a:r>
            <a:endParaRPr lang="en-US" altLang="zh-CN" dirty="0"/>
          </a:p>
          <a:p>
            <a:pPr lvl="1"/>
            <a:r>
              <a:rPr lang="zh-CN" altLang="en-US" dirty="0">
                <a:solidFill>
                  <a:srgbClr val="FF0000"/>
                </a:solidFill>
              </a:rPr>
              <a:t>资本要求、资产风险监管、市场势力、无风险利率</a:t>
            </a:r>
            <a:r>
              <a:rPr lang="zh-CN" altLang="en-US" dirty="0"/>
              <a:t>对银行牌照价值产生影响，进一步影响银行的风险行为</a:t>
            </a:r>
            <a:endParaRPr lang="en-US" altLang="zh-CN" dirty="0"/>
          </a:p>
          <a:p>
            <a:r>
              <a:rPr lang="zh-CN" altLang="en-US" dirty="0"/>
              <a:t>银行风险承担行为</a:t>
            </a:r>
            <a:endParaRPr lang="en-US" altLang="zh-CN" dirty="0"/>
          </a:p>
          <a:p>
            <a:r>
              <a:rPr lang="zh-CN" altLang="en-US" dirty="0"/>
              <a:t>扩展：破产和重组的影响</a:t>
            </a:r>
            <a:endParaRPr lang="en-US" altLang="zh-CN" dirty="0"/>
          </a:p>
          <a:p>
            <a:endParaRPr lang="zh-CN" altLang="en-US" dirty="0"/>
          </a:p>
        </p:txBody>
      </p:sp>
      <p:sp>
        <p:nvSpPr>
          <p:cNvPr id="4" name="日期占位符 3">
            <a:extLst>
              <a:ext uri="{FF2B5EF4-FFF2-40B4-BE49-F238E27FC236}">
                <a16:creationId xmlns:a16="http://schemas.microsoft.com/office/drawing/2014/main" id="{C01AEF4D-3071-5FBD-07E6-838D7E7011FC}"/>
              </a:ext>
            </a:extLst>
          </p:cNvPr>
          <p:cNvSpPr>
            <a:spLocks noGrp="1"/>
          </p:cNvSpPr>
          <p:nvPr>
            <p:ph type="dt" sz="half" idx="10"/>
          </p:nvPr>
        </p:nvSpPr>
        <p:spPr/>
        <p:txBody>
          <a:bodyPr/>
          <a:lstStyle/>
          <a:p>
            <a:r>
              <a:rPr lang="en-US" altLang="zh-CN"/>
              <a:t>2022/10/30</a:t>
            </a:r>
            <a:endParaRPr lang="en-US" dirty="0"/>
          </a:p>
        </p:txBody>
      </p:sp>
      <p:sp>
        <p:nvSpPr>
          <p:cNvPr id="5" name="页脚占位符 4">
            <a:extLst>
              <a:ext uri="{FF2B5EF4-FFF2-40B4-BE49-F238E27FC236}">
                <a16:creationId xmlns:a16="http://schemas.microsoft.com/office/drawing/2014/main" id="{842E60A2-473F-B411-F3B7-0B2EBA4DDFB6}"/>
              </a:ext>
            </a:extLst>
          </p:cNvPr>
          <p:cNvSpPr>
            <a:spLocks noGrp="1"/>
          </p:cNvSpPr>
          <p:nvPr>
            <p:ph type="ftr" sz="quarter" idx="11"/>
          </p:nvPr>
        </p:nvSpPr>
        <p:spPr/>
        <p:txBody>
          <a:bodyPr/>
          <a:lstStyle/>
          <a:p>
            <a:r>
              <a:rPr lang="en-US" altLang="zh-CN"/>
              <a:t>Suarez 1994</a:t>
            </a:r>
            <a:endParaRPr lang="en-US" dirty="0"/>
          </a:p>
        </p:txBody>
      </p:sp>
    </p:spTree>
    <p:extLst>
      <p:ext uri="{BB962C8B-B14F-4D97-AF65-F5344CB8AC3E}">
        <p14:creationId xmlns:p14="http://schemas.microsoft.com/office/powerpoint/2010/main" val="1548297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A87C88-CFC8-6293-884B-F84F5E7368E7}"/>
              </a:ext>
            </a:extLst>
          </p:cNvPr>
          <p:cNvSpPr>
            <a:spLocks noGrp="1"/>
          </p:cNvSpPr>
          <p:nvPr>
            <p:ph type="title"/>
          </p:nvPr>
        </p:nvSpPr>
        <p:spPr/>
        <p:txBody>
          <a:bodyPr/>
          <a:lstStyle/>
          <a:p>
            <a:r>
              <a:rPr lang="zh-CN" altLang="en-US" dirty="0"/>
              <a:t>模型设定</a:t>
            </a:r>
          </a:p>
        </p:txBody>
      </p:sp>
      <p:sp>
        <p:nvSpPr>
          <p:cNvPr id="3" name="内容占位符 2">
            <a:extLst>
              <a:ext uri="{FF2B5EF4-FFF2-40B4-BE49-F238E27FC236}">
                <a16:creationId xmlns:a16="http://schemas.microsoft.com/office/drawing/2014/main" id="{364EEC32-DD6C-FF25-8BF4-85F0B4E3DC97}"/>
              </a:ext>
            </a:extLst>
          </p:cNvPr>
          <p:cNvSpPr>
            <a:spLocks noGrp="1"/>
          </p:cNvSpPr>
          <p:nvPr>
            <p:ph idx="1"/>
          </p:nvPr>
        </p:nvSpPr>
        <p:spPr/>
        <p:txBody>
          <a:bodyPr/>
          <a:lstStyle/>
          <a:p>
            <a:r>
              <a:rPr lang="zh-CN" altLang="en-US" dirty="0"/>
              <a:t>银行是银行家的投资项目。</a:t>
            </a:r>
            <a:endParaRPr lang="en-US" altLang="zh-CN" dirty="0"/>
          </a:p>
          <a:p>
            <a:r>
              <a:rPr lang="zh-CN" altLang="en-US" dirty="0"/>
              <a:t>风险中性的银行家享受有限责任。</a:t>
            </a:r>
            <a:endParaRPr lang="en-US" altLang="zh-CN" dirty="0"/>
          </a:p>
          <a:p>
            <a:r>
              <a:rPr lang="zh-CN" altLang="en-US" dirty="0"/>
              <a:t>银行牌照是保证银行正常经营，并且控制权属于现有股东的官方许可。并且牌照在每期初重新授予，但条件是银行此时具备偿付能力。</a:t>
            </a:r>
            <a:endParaRPr lang="en-US" altLang="zh-CN" dirty="0"/>
          </a:p>
          <a:p>
            <a:r>
              <a:rPr lang="zh-CN" altLang="en-US" dirty="0"/>
              <a:t>如果银行没有重新获得牌照，那么官方会介入并获得控制权。</a:t>
            </a:r>
            <a:endParaRPr lang="en-US" altLang="zh-CN" dirty="0"/>
          </a:p>
          <a:p>
            <a:pPr lvl="1"/>
            <a:r>
              <a:rPr lang="zh-CN" altLang="en-US" dirty="0"/>
              <a:t>这里，干预等同于关闭（</a:t>
            </a:r>
            <a:r>
              <a:rPr lang="en-US" altLang="zh-CN" dirty="0"/>
              <a:t>closure</a:t>
            </a:r>
            <a:r>
              <a:rPr lang="zh-CN" altLang="en-US" dirty="0"/>
              <a:t>）</a:t>
            </a:r>
            <a:endParaRPr lang="en-US" altLang="zh-CN" dirty="0"/>
          </a:p>
          <a:p>
            <a:endParaRPr lang="en-US" altLang="zh-CN" dirty="0"/>
          </a:p>
          <a:p>
            <a:endParaRPr lang="zh-CN" altLang="en-US" dirty="0"/>
          </a:p>
        </p:txBody>
      </p:sp>
      <p:sp>
        <p:nvSpPr>
          <p:cNvPr id="4" name="日期占位符 3">
            <a:extLst>
              <a:ext uri="{FF2B5EF4-FFF2-40B4-BE49-F238E27FC236}">
                <a16:creationId xmlns:a16="http://schemas.microsoft.com/office/drawing/2014/main" id="{08153D53-E480-808B-9A33-1609F0E8A971}"/>
              </a:ext>
            </a:extLst>
          </p:cNvPr>
          <p:cNvSpPr>
            <a:spLocks noGrp="1"/>
          </p:cNvSpPr>
          <p:nvPr>
            <p:ph type="dt" sz="half" idx="10"/>
          </p:nvPr>
        </p:nvSpPr>
        <p:spPr/>
        <p:txBody>
          <a:bodyPr/>
          <a:lstStyle/>
          <a:p>
            <a:r>
              <a:rPr lang="en-US" altLang="zh-CN"/>
              <a:t>2022/10/30</a:t>
            </a:r>
            <a:endParaRPr lang="en-US" dirty="0"/>
          </a:p>
        </p:txBody>
      </p:sp>
      <p:sp>
        <p:nvSpPr>
          <p:cNvPr id="5" name="页脚占位符 4">
            <a:extLst>
              <a:ext uri="{FF2B5EF4-FFF2-40B4-BE49-F238E27FC236}">
                <a16:creationId xmlns:a16="http://schemas.microsoft.com/office/drawing/2014/main" id="{81C6ECB0-8E39-6598-1C82-DC84199BAE0D}"/>
              </a:ext>
            </a:extLst>
          </p:cNvPr>
          <p:cNvSpPr>
            <a:spLocks noGrp="1"/>
          </p:cNvSpPr>
          <p:nvPr>
            <p:ph type="ftr" sz="quarter" idx="11"/>
          </p:nvPr>
        </p:nvSpPr>
        <p:spPr/>
        <p:txBody>
          <a:bodyPr/>
          <a:lstStyle/>
          <a:p>
            <a:r>
              <a:rPr lang="en-US" altLang="zh-CN"/>
              <a:t>Suarez 1994</a:t>
            </a:r>
            <a:endParaRPr lang="en-US" dirty="0"/>
          </a:p>
        </p:txBody>
      </p:sp>
    </p:spTree>
    <p:extLst>
      <p:ext uri="{BB962C8B-B14F-4D97-AF65-F5344CB8AC3E}">
        <p14:creationId xmlns:p14="http://schemas.microsoft.com/office/powerpoint/2010/main" val="390329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92BEFA-E5A1-C487-F5BB-181C4D9FE303}"/>
              </a:ext>
            </a:extLst>
          </p:cNvPr>
          <p:cNvSpPr>
            <a:spLocks noGrp="1"/>
          </p:cNvSpPr>
          <p:nvPr>
            <p:ph type="title"/>
          </p:nvPr>
        </p:nvSpPr>
        <p:spPr/>
        <p:txBody>
          <a:bodyPr/>
          <a:lstStyle/>
          <a:p>
            <a:r>
              <a:rPr lang="zh-CN" altLang="en-US" dirty="0"/>
              <a:t>银行项目</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4DB3CA9-73E0-5930-B1E7-F678E15A7D99}"/>
                  </a:ext>
                </a:extLst>
              </p:cNvPr>
              <p:cNvSpPr>
                <a:spLocks noGrp="1"/>
              </p:cNvSpPr>
              <p:nvPr>
                <p:ph idx="1"/>
              </p:nvPr>
            </p:nvSpPr>
            <p:spPr/>
            <p:txBody>
              <a:bodyPr>
                <a:normAutofit lnSpcReduction="10000"/>
              </a:bodyPr>
              <a:lstStyle/>
              <a:p>
                <a:r>
                  <a:rPr lang="zh-CN" altLang="en-US" dirty="0"/>
                  <a:t>如果期初，银行正常经营，银行筹集存款</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𝑡</m:t>
                        </m:r>
                      </m:sub>
                    </m:sSub>
                  </m:oMath>
                </a14:m>
                <a:r>
                  <a:rPr lang="zh-CN" altLang="en-US" dirty="0"/>
                  <a:t>和资本</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𝑡</m:t>
                        </m:r>
                      </m:sub>
                    </m:sSub>
                  </m:oMath>
                </a14:m>
                <a:r>
                  <a:rPr lang="zh-CN" altLang="en-US" dirty="0"/>
                  <a:t>投资于一个资产组合，组合的总收益为一个随机变量</a:t>
                </a:r>
                <a14:m>
                  <m:oMath xmlns:m="http://schemas.openxmlformats.org/officeDocument/2006/math">
                    <m:r>
                      <a:rPr lang="en-US" altLang="zh-CN" b="0" i="1" smtClean="0">
                        <a:latin typeface="Cambria Math" panose="02040503050406030204" pitchFamily="18" charset="0"/>
                      </a:rPr>
                      <m:t>𝑅</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𝜎</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oMath>
                </a14:m>
                <a:r>
                  <a:rPr lang="zh-CN" altLang="en-US" dirty="0"/>
                  <a:t>。</a:t>
                </a:r>
                <a:endParaRPr lang="en-US" altLang="zh-CN" dirty="0"/>
              </a:p>
              <a:p>
                <a:r>
                  <a:rPr lang="zh-CN" altLang="en-US" dirty="0"/>
                  <a:t>项目净值：</a:t>
                </a:r>
                <a:endParaRPr lang="en-US" altLang="zh-CN" dirty="0"/>
              </a:p>
              <a:p>
                <a:pPr marL="4572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𝑡</m:t>
                          </m:r>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𝑅</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𝜎</m:t>
                              </m:r>
                            </m:e>
                            <m:sub>
                              <m:r>
                                <a:rPr lang="en-US" altLang="zh-CN" i="1">
                                  <a:latin typeface="Cambria Math" panose="02040503050406030204" pitchFamily="18" charset="0"/>
                                </a:rPr>
                                <m:t>𝑡</m:t>
                              </m:r>
                            </m:sub>
                          </m:sSub>
                        </m:e>
                      </m:d>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𝑡</m:t>
                              </m:r>
                            </m:sub>
                          </m:sSub>
                        </m:e>
                      </m:d>
                      <m:r>
                        <a:rPr lang="en-US" altLang="zh-CN" i="1">
                          <a:latin typeface="Cambria Math" panose="02040503050406030204" pitchFamily="18" charset="0"/>
                        </a:rPr>
                        <m:t>−</m:t>
                      </m:r>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𝑡</m:t>
                              </m:r>
                            </m:sub>
                          </m:sSub>
                        </m:e>
                      </m:d>
                    </m:oMath>
                  </m:oMathPara>
                </a14:m>
                <a:endParaRPr lang="en-US" altLang="zh-CN" dirty="0"/>
              </a:p>
              <a:p>
                <a:pPr lvl="1"/>
                <a14:m>
                  <m:oMath xmlns:m="http://schemas.openxmlformats.org/officeDocument/2006/math">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𝜎</m:t>
                                </m:r>
                              </m:e>
                              <m:sub>
                                <m:r>
                                  <a:rPr lang="en-US" altLang="zh-CN" b="0" i="1" smtClean="0">
                                    <a:latin typeface="Cambria Math" panose="02040503050406030204" pitchFamily="18" charset="0"/>
                                  </a:rPr>
                                  <m:t>𝑡</m:t>
                                </m:r>
                              </m:sub>
                            </m:sSub>
                          </m:e>
                        </m:d>
                      </m:e>
                    </m:d>
                    <m:r>
                      <a:rPr lang="en-US" altLang="zh-CN" b="0" i="1" smtClean="0">
                        <a:latin typeface="Cambria Math" panose="02040503050406030204" pitchFamily="18" charset="0"/>
                      </a:rPr>
                      <m:t>=1+</m:t>
                    </m:r>
                    <m:r>
                      <a:rPr lang="en-US" altLang="zh-CN" b="0" i="1" smtClean="0">
                        <a:latin typeface="Cambria Math" panose="02040503050406030204" pitchFamily="18" charset="0"/>
                      </a:rPr>
                      <m:t>𝑟</m:t>
                    </m:r>
                  </m:oMath>
                </a14:m>
                <a:endParaRPr lang="en-US" altLang="zh-CN" dirty="0"/>
              </a:p>
              <a:p>
                <a:r>
                  <a:rPr lang="zh-CN" altLang="en-US" dirty="0"/>
                  <a:t>这时，我们面临的问题是银行究竟该被清盘，还是继续经营。</a:t>
                </a:r>
                <a:endParaRPr lang="en-US" altLang="zh-CN" dirty="0"/>
              </a:p>
              <a:p>
                <a:r>
                  <a:rPr lang="zh-CN" altLang="en-US" dirty="0"/>
                  <a:t>我们首先考虑简单的关闭规则：期末银行的项目净值是负的，则银行关闭，牌照被收回。</a:t>
                </a:r>
                <a:endParaRPr lang="en-US" altLang="zh-CN" dirty="0"/>
              </a:p>
              <a:p>
                <a:pPr lvl="1"/>
                <a:r>
                  <a:rPr lang="zh-CN" altLang="en-US" dirty="0"/>
                  <a:t>最后，在拓展的模型中考虑破产重组的情况。</a:t>
                </a:r>
              </a:p>
            </p:txBody>
          </p:sp>
        </mc:Choice>
        <mc:Fallback xmlns="">
          <p:sp>
            <p:nvSpPr>
              <p:cNvPr id="3" name="内容占位符 2">
                <a:extLst>
                  <a:ext uri="{FF2B5EF4-FFF2-40B4-BE49-F238E27FC236}">
                    <a16:creationId xmlns:a16="http://schemas.microsoft.com/office/drawing/2014/main" id="{34DB3CA9-73E0-5930-B1E7-F678E15A7D99}"/>
                  </a:ext>
                </a:extLst>
              </p:cNvPr>
              <p:cNvSpPr>
                <a:spLocks noGrp="1" noRot="1" noChangeAspect="1" noMove="1" noResize="1" noEditPoints="1" noAdjustHandles="1" noChangeArrowheads="1" noChangeShapeType="1" noTextEdit="1"/>
              </p:cNvSpPr>
              <p:nvPr>
                <p:ph idx="1"/>
              </p:nvPr>
            </p:nvSpPr>
            <p:spPr>
              <a:blipFill>
                <a:blip r:embed="rId2"/>
                <a:stretch>
                  <a:fillRect l="-1455" t="-1569" b="-7059"/>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56F2044A-2D80-F11F-D2C7-A3B8C39229D6}"/>
              </a:ext>
            </a:extLst>
          </p:cNvPr>
          <p:cNvSpPr>
            <a:spLocks noGrp="1"/>
          </p:cNvSpPr>
          <p:nvPr>
            <p:ph type="dt" sz="half" idx="10"/>
          </p:nvPr>
        </p:nvSpPr>
        <p:spPr/>
        <p:txBody>
          <a:bodyPr/>
          <a:lstStyle/>
          <a:p>
            <a:r>
              <a:rPr lang="en-US" altLang="zh-CN"/>
              <a:t>2022/10/30</a:t>
            </a:r>
            <a:endParaRPr lang="en-US" dirty="0"/>
          </a:p>
        </p:txBody>
      </p:sp>
      <p:sp>
        <p:nvSpPr>
          <p:cNvPr id="5" name="页脚占位符 4">
            <a:extLst>
              <a:ext uri="{FF2B5EF4-FFF2-40B4-BE49-F238E27FC236}">
                <a16:creationId xmlns:a16="http://schemas.microsoft.com/office/drawing/2014/main" id="{71D3CC8A-6731-A12C-9D5F-0B5DC03F046D}"/>
              </a:ext>
            </a:extLst>
          </p:cNvPr>
          <p:cNvSpPr>
            <a:spLocks noGrp="1"/>
          </p:cNvSpPr>
          <p:nvPr>
            <p:ph type="ftr" sz="quarter" idx="11"/>
          </p:nvPr>
        </p:nvSpPr>
        <p:spPr/>
        <p:txBody>
          <a:bodyPr/>
          <a:lstStyle/>
          <a:p>
            <a:r>
              <a:rPr lang="en-US" altLang="zh-CN"/>
              <a:t>Suarez 1994</a:t>
            </a:r>
            <a:endParaRPr lang="en-US" dirty="0"/>
          </a:p>
        </p:txBody>
      </p:sp>
    </p:spTree>
    <p:extLst>
      <p:ext uri="{BB962C8B-B14F-4D97-AF65-F5344CB8AC3E}">
        <p14:creationId xmlns:p14="http://schemas.microsoft.com/office/powerpoint/2010/main" val="3814250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B524CD-94D7-A2E4-62D4-53FC04729671}"/>
              </a:ext>
            </a:extLst>
          </p:cNvPr>
          <p:cNvSpPr>
            <a:spLocks noGrp="1"/>
          </p:cNvSpPr>
          <p:nvPr>
            <p:ph type="title"/>
          </p:nvPr>
        </p:nvSpPr>
        <p:spPr/>
        <p:txBody>
          <a:bodyPr/>
          <a:lstStyle/>
          <a:p>
            <a:r>
              <a:rPr lang="zh-CN" altLang="en-US" dirty="0"/>
              <a:t>关闭规则</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3240DE5-4219-4A60-2079-5C60DE39A75A}"/>
                  </a:ext>
                </a:extLst>
              </p:cNvPr>
              <p:cNvSpPr>
                <a:spLocks noGrp="1"/>
              </p:cNvSpPr>
              <p:nvPr>
                <p:ph idx="1"/>
              </p:nvPr>
            </p:nvSpPr>
            <p:spPr/>
            <p:txBody>
              <a:bodyPr/>
              <a:lstStyle/>
              <a:p>
                <a:r>
                  <a:rPr lang="zh-CN" altLang="en-US" dirty="0"/>
                  <a:t>定义银行经营状态的指示函数：</a:t>
                </a:r>
                <a:endParaRPr lang="en-US" altLang="zh-CN" dirty="0"/>
              </a:p>
              <a:p>
                <a:pPr marL="4572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&amp;0    </m:t>
                              </m:r>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𝑡h𝑒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𝑏𝑎𝑛𝑘</m:t>
                              </m:r>
                              <m:r>
                                <a:rPr lang="en-US" altLang="zh-CN" b="0" i="1" smtClean="0">
                                  <a:latin typeface="Cambria Math" panose="02040503050406030204" pitchFamily="18" charset="0"/>
                                </a:rPr>
                                <m:t> </m:t>
                              </m:r>
                              <m:r>
                                <a:rPr lang="en-US" altLang="zh-CN" b="0" i="1" smtClean="0">
                                  <a:latin typeface="Cambria Math" panose="02040503050406030204" pitchFamily="18" charset="0"/>
                                </a:rPr>
                                <m:t>𝑖𝑠</m:t>
                              </m:r>
                              <m:r>
                                <a:rPr lang="en-US" altLang="zh-CN" b="0" i="1" smtClean="0">
                                  <a:latin typeface="Cambria Math" panose="02040503050406030204" pitchFamily="18" charset="0"/>
                                </a:rPr>
                                <m:t> </m:t>
                              </m:r>
                              <m:r>
                                <a:rPr lang="en-US" altLang="zh-CN" b="0" i="1" smtClean="0">
                                  <a:latin typeface="Cambria Math" panose="02040503050406030204" pitchFamily="18" charset="0"/>
                                </a:rPr>
                                <m:t>𝑐𝑙𝑜𝑠𝑒𝑑</m:t>
                              </m:r>
                            </m:e>
                            <m:e>
                              <m:r>
                                <a:rPr lang="en-US" altLang="zh-CN" b="0" i="1" smtClean="0">
                                  <a:latin typeface="Cambria Math" panose="02040503050406030204" pitchFamily="18" charset="0"/>
                                </a:rPr>
                                <m:t>&amp;1    </m:t>
                              </m:r>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𝑡h𝑒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𝑏𝑎𝑛𝑘</m:t>
                              </m:r>
                              <m:r>
                                <a:rPr lang="en-US" altLang="zh-CN" b="0" i="1" smtClean="0">
                                  <a:latin typeface="Cambria Math" panose="02040503050406030204" pitchFamily="18" charset="0"/>
                                </a:rPr>
                                <m:t> </m:t>
                              </m:r>
                              <m:r>
                                <a:rPr lang="en-US" altLang="zh-CN" b="0" i="1" smtClean="0">
                                  <a:latin typeface="Cambria Math" panose="02040503050406030204" pitchFamily="18" charset="0"/>
                                </a:rPr>
                                <m:t>𝑟𝑒𝑚𝑎𝑖𝑛𝑠</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𝑜𝑝𝑒𝑛</m:t>
                              </m:r>
                            </m:e>
                          </m:eqArr>
                        </m:e>
                      </m:d>
                    </m:oMath>
                  </m:oMathPara>
                </a14:m>
                <a:endParaRPr lang="en-US" altLang="zh-CN" dirty="0"/>
              </a:p>
              <a:p>
                <a:r>
                  <a:rPr lang="zh-CN" altLang="en-US" b="0" dirty="0">
                    <a:latin typeface="Cambria Math" panose="02040503050406030204" pitchFamily="18" charset="0"/>
                  </a:rPr>
                  <a:t>关闭规则的动态表示：</a:t>
                </a:r>
                <a:endParaRPr lang="en-US" altLang="zh-CN" b="0" dirty="0">
                  <a:latin typeface="Cambria Math" panose="02040503050406030204" pitchFamily="18" charset="0"/>
                </a:endParaRPr>
              </a:p>
              <a:p>
                <a:pPr marL="4572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𝑡</m:t>
                              </m:r>
                            </m:sub>
                          </m:sSub>
                        </m:e>
                      </m:d>
                    </m:oMath>
                  </m:oMathPara>
                </a14:m>
                <a:endParaRPr lang="en-US" altLang="zh-CN" dirty="0"/>
              </a:p>
              <a:p>
                <a:pPr marL="45720" indent="0">
                  <a:buNone/>
                </a:pPr>
                <a:r>
                  <a:rPr lang="zh-CN" altLang="en-US" dirty="0"/>
                  <a:t>其中：</a:t>
                </a:r>
                <a:endParaRPr lang="en-US" altLang="zh-CN" dirty="0"/>
              </a:p>
              <a:p>
                <a:pPr marL="4572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𝑔</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&amp;0    </m:t>
                              </m:r>
                              <m:r>
                                <a:rPr lang="en-US" altLang="zh-CN" i="1">
                                  <a:latin typeface="Cambria Math" panose="02040503050406030204" pitchFamily="18" charset="0"/>
                                </a:rPr>
                                <m:t>𝑥</m:t>
                              </m:r>
                              <m:r>
                                <a:rPr lang="en-US" altLang="zh-CN" i="1">
                                  <a:latin typeface="Cambria Math" panose="02040503050406030204" pitchFamily="18" charset="0"/>
                                </a:rPr>
                                <m:t>&lt;0</m:t>
                              </m:r>
                            </m:e>
                            <m:e>
                              <m:r>
                                <a:rPr lang="en-US" altLang="zh-CN" i="1">
                                  <a:latin typeface="Cambria Math" panose="02040503050406030204" pitchFamily="18" charset="0"/>
                                </a:rPr>
                                <m:t>&amp;1    </m:t>
                              </m:r>
                              <m:r>
                                <a:rPr lang="en-US" altLang="zh-CN" i="1">
                                  <a:latin typeface="Cambria Math" panose="02040503050406030204" pitchFamily="18" charset="0"/>
                                </a:rPr>
                                <m:t>𝑜𝑡h𝑒𝑟𝑤𝑖𝑠𝑒</m:t>
                              </m:r>
                            </m:e>
                          </m:eqArr>
                        </m:e>
                      </m:d>
                    </m:oMath>
                  </m:oMathPara>
                </a14:m>
                <a:endParaRPr lang="en-US" altLang="zh-CN" dirty="0"/>
              </a:p>
              <a:p>
                <a:pPr marL="45720" indent="0">
                  <a:buNone/>
                </a:pPr>
                <a:endParaRPr lang="zh-CN" altLang="en-US" dirty="0"/>
              </a:p>
            </p:txBody>
          </p:sp>
        </mc:Choice>
        <mc:Fallback xmlns="">
          <p:sp>
            <p:nvSpPr>
              <p:cNvPr id="3" name="内容占位符 2">
                <a:extLst>
                  <a:ext uri="{FF2B5EF4-FFF2-40B4-BE49-F238E27FC236}">
                    <a16:creationId xmlns:a16="http://schemas.microsoft.com/office/drawing/2014/main" id="{03240DE5-4219-4A60-2079-5C60DE39A75A}"/>
                  </a:ext>
                </a:extLst>
              </p:cNvPr>
              <p:cNvSpPr>
                <a:spLocks noGrp="1" noRot="1" noChangeAspect="1" noMove="1" noResize="1" noEditPoints="1" noAdjustHandles="1" noChangeArrowheads="1" noChangeShapeType="1" noTextEdit="1"/>
              </p:cNvSpPr>
              <p:nvPr>
                <p:ph idx="1"/>
              </p:nvPr>
            </p:nvSpPr>
            <p:spPr>
              <a:blipFill>
                <a:blip r:embed="rId2"/>
                <a:stretch>
                  <a:fillRect l="-1636" t="-1569"/>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A61EE97F-B898-FB24-480B-6B8F2C990C7E}"/>
              </a:ext>
            </a:extLst>
          </p:cNvPr>
          <p:cNvSpPr>
            <a:spLocks noGrp="1"/>
          </p:cNvSpPr>
          <p:nvPr>
            <p:ph type="dt" sz="half" idx="10"/>
          </p:nvPr>
        </p:nvSpPr>
        <p:spPr/>
        <p:txBody>
          <a:bodyPr/>
          <a:lstStyle/>
          <a:p>
            <a:r>
              <a:rPr lang="en-US" altLang="zh-CN"/>
              <a:t>2022/10/30</a:t>
            </a:r>
            <a:endParaRPr lang="en-US" dirty="0"/>
          </a:p>
        </p:txBody>
      </p:sp>
      <p:sp>
        <p:nvSpPr>
          <p:cNvPr id="5" name="页脚占位符 4">
            <a:extLst>
              <a:ext uri="{FF2B5EF4-FFF2-40B4-BE49-F238E27FC236}">
                <a16:creationId xmlns:a16="http://schemas.microsoft.com/office/drawing/2014/main" id="{562CB22B-2AD2-5E3B-25D3-866F0DF6811F}"/>
              </a:ext>
            </a:extLst>
          </p:cNvPr>
          <p:cNvSpPr>
            <a:spLocks noGrp="1"/>
          </p:cNvSpPr>
          <p:nvPr>
            <p:ph type="ftr" sz="quarter" idx="11"/>
          </p:nvPr>
        </p:nvSpPr>
        <p:spPr/>
        <p:txBody>
          <a:bodyPr/>
          <a:lstStyle/>
          <a:p>
            <a:r>
              <a:rPr lang="en-US" altLang="zh-CN"/>
              <a:t>Suarez 1994</a:t>
            </a:r>
            <a:endParaRPr lang="en-US" dirty="0"/>
          </a:p>
        </p:txBody>
      </p:sp>
    </p:spTree>
    <p:extLst>
      <p:ext uri="{BB962C8B-B14F-4D97-AF65-F5344CB8AC3E}">
        <p14:creationId xmlns:p14="http://schemas.microsoft.com/office/powerpoint/2010/main" val="1164263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CB058-4D36-D97E-577B-54B9AB0E453C}"/>
              </a:ext>
            </a:extLst>
          </p:cNvPr>
          <p:cNvSpPr>
            <a:spLocks noGrp="1"/>
          </p:cNvSpPr>
          <p:nvPr>
            <p:ph type="title"/>
          </p:nvPr>
        </p:nvSpPr>
        <p:spPr/>
        <p:txBody>
          <a:bodyPr/>
          <a:lstStyle/>
          <a:p>
            <a:r>
              <a:rPr lang="zh-CN" altLang="en-US" dirty="0"/>
              <a:t>审慎监管政策</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38F7D55-CF4C-2196-CB73-14779BBA4AE6}"/>
                  </a:ext>
                </a:extLst>
              </p:cNvPr>
              <p:cNvSpPr>
                <a:spLocks noGrp="1"/>
              </p:cNvSpPr>
              <p:nvPr>
                <p:ph idx="1"/>
              </p:nvPr>
            </p:nvSpPr>
            <p:spPr/>
            <p:txBody>
              <a:bodyPr/>
              <a:lstStyle/>
              <a:p>
                <a:r>
                  <a:rPr lang="zh-CN" altLang="en-US" dirty="0"/>
                  <a:t>银行的状态变量为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𝑡</m:t>
                        </m:r>
                      </m:sub>
                    </m:sSub>
                    <m:r>
                      <a:rPr lang="zh-CN" altLang="en-US" i="1">
                        <a:latin typeface="Cambria Math" panose="02040503050406030204" pitchFamily="18" charset="0"/>
                      </a:rPr>
                      <m:t>，</m:t>
                    </m:r>
                  </m:oMath>
                </a14:m>
                <a:r>
                  <a:rPr lang="zh-CN" altLang="en-US" dirty="0"/>
                  <a:t>控制变量为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𝜎</m:t>
                            </m:r>
                          </m:e>
                          <m:sub>
                            <m:r>
                              <a:rPr lang="en-US" altLang="zh-CN" b="0" i="1" smtClean="0">
                                <a:latin typeface="Cambria Math" panose="02040503050406030204" pitchFamily="18" charset="0"/>
                              </a:rPr>
                              <m:t>𝑡</m:t>
                            </m:r>
                          </m:sub>
                        </m:sSub>
                      </m:e>
                    </m:d>
                  </m:oMath>
                </a14:m>
                <a:r>
                  <a:rPr lang="zh-CN" altLang="en-US" b="0" dirty="0"/>
                  <a:t>。</a:t>
                </a:r>
                <a:endParaRPr lang="en-US" altLang="zh-CN" b="0" dirty="0"/>
              </a:p>
              <a:p>
                <a:r>
                  <a:rPr lang="zh-CN" altLang="en-US" b="0" dirty="0"/>
                  <a:t>审慎监管要求银行满足资本要求与资产风险要求：</a:t>
                </a:r>
                <a:endParaRPr lang="en-US" altLang="zh-CN" b="0" dirty="0"/>
              </a:p>
              <a:p>
                <a:pPr lvl="1"/>
                <a14:m>
                  <m:oMath xmlns:m="http://schemas.openxmlformats.org/officeDocument/2006/math">
                    <m:r>
                      <a:rPr lang="en-US" altLang="zh-CN" i="1">
                        <a:latin typeface="Cambria Math" panose="02040503050406030204" pitchFamily="18" charset="0"/>
                        <a:ea typeface="Cambria Math" panose="02040503050406030204" pitchFamily="18" charset="0"/>
                      </a:rPr>
                      <m:t>𝐾</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𝑘𝐷</m:t>
                    </m:r>
                    <m:r>
                      <a:rPr lang="en-US" altLang="zh-CN" i="1">
                        <a:latin typeface="Cambria Math" panose="02040503050406030204" pitchFamily="18" charset="0"/>
                        <a:ea typeface="Cambria Math" panose="02040503050406030204" pitchFamily="18" charset="0"/>
                      </a:rPr>
                      <m:t> </m:t>
                    </m:r>
                  </m:oMath>
                </a14:m>
                <a:endParaRPr lang="en-US" altLang="zh-CN" i="1" dirty="0">
                  <a:latin typeface="Cambria Math" panose="02040503050406030204" pitchFamily="18" charset="0"/>
                  <a:ea typeface="Cambria Math" panose="02040503050406030204" pitchFamily="18" charset="0"/>
                </a:endParaRPr>
              </a:p>
              <a:p>
                <a:pPr lvl="1"/>
                <a14:m>
                  <m:oMath xmlns:m="http://schemas.openxmlformats.org/officeDocument/2006/math">
                    <m:r>
                      <a:rPr lang="en-US" altLang="zh-CN" i="1">
                        <a:latin typeface="Cambria Math" panose="02040503050406030204" pitchFamily="18" charset="0"/>
                        <a:ea typeface="Cambria Math" panose="02040503050406030204" pitchFamily="18" charset="0"/>
                      </a:rPr>
                      <m:t>𝜎</m:t>
                    </m:r>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𝜎</m:t>
                        </m:r>
                      </m:e>
                    </m:acc>
                  </m:oMath>
                </a14:m>
                <a:endParaRPr lang="en-US" altLang="zh-CN" b="0" dirty="0"/>
              </a:p>
              <a:p>
                <a:r>
                  <a:rPr lang="zh-CN" altLang="en-US" b="0" dirty="0"/>
                  <a:t>银行动态问题的约束定义为：</a:t>
                </a:r>
                <a:endParaRPr lang="en-US" altLang="zh-CN" b="0" dirty="0"/>
              </a:p>
              <a:p>
                <a:pPr marL="45720" indent="0">
                  <a:buNone/>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ea typeface="Cambria Math" panose="02040503050406030204" pitchFamily="18" charset="0"/>
                        </a:rPr>
                        <m:t>Γ</m:t>
                      </m:r>
                      <m:r>
                        <a:rPr lang="en-US" altLang="zh-CN" i="1">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𝑦</m:t>
                          </m:r>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𝐷</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𝐾</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𝜎</m:t>
                              </m:r>
                            </m:e>
                          </m:d>
                          <m:r>
                            <a:rPr lang="en-US" altLang="zh-CN" b="0" i="1" smtClean="0">
                              <a:latin typeface="Cambria Math" panose="02040503050406030204" pitchFamily="18" charset="0"/>
                              <a:ea typeface="Cambria Math" panose="02040503050406030204" pitchFamily="18" charset="0"/>
                            </a:rPr>
                            <m:t>∈</m:t>
                          </m:r>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𝑅</m:t>
                              </m:r>
                            </m:e>
                            <m:sub>
                              <m:r>
                                <a:rPr lang="en-US" altLang="zh-CN" b="0" i="1" smtClean="0">
                                  <a:latin typeface="Cambria Math" panose="02040503050406030204" pitchFamily="18" charset="0"/>
                                  <a:ea typeface="Cambria Math" panose="02040503050406030204" pitchFamily="18" charset="0"/>
                                </a:rPr>
                                <m:t>+</m:t>
                              </m:r>
                            </m:sub>
                            <m:sup>
                              <m:r>
                                <a:rPr lang="en-US" altLang="zh-CN" b="0" i="1" smtClean="0">
                                  <a:latin typeface="Cambria Math" panose="02040503050406030204" pitchFamily="18" charset="0"/>
                                  <a:ea typeface="Cambria Math" panose="02040503050406030204" pitchFamily="18" charset="0"/>
                                </a:rPr>
                                <m:t>3</m:t>
                              </m:r>
                            </m:sup>
                          </m:sSubSup>
                        </m:e>
                        <m:e>
                          <m:r>
                            <a:rPr lang="en-US" altLang="zh-CN" b="0" i="1" smtClean="0">
                              <a:latin typeface="Cambria Math" panose="02040503050406030204" pitchFamily="18" charset="0"/>
                              <a:ea typeface="Cambria Math" panose="02040503050406030204" pitchFamily="18" charset="0"/>
                            </a:rPr>
                            <m:t>𝐾</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𝑘𝐷</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𝑎𝑛𝑑</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𝜎</m:t>
                          </m:r>
                          <m:r>
                            <a:rPr lang="en-US" altLang="zh-CN" b="0" i="1" smtClean="0">
                              <a:latin typeface="Cambria Math" panose="02040503050406030204" pitchFamily="18" charset="0"/>
                              <a:ea typeface="Cambria Math" panose="02040503050406030204" pitchFamily="18" charset="0"/>
                            </a:rPr>
                            <m:t>≤</m:t>
                          </m:r>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𝜎</m:t>
                              </m:r>
                            </m:e>
                          </m:acc>
                        </m:e>
                      </m:d>
                    </m:oMath>
                  </m:oMathPara>
                </a14:m>
                <a:endParaRPr lang="en-US" altLang="zh-CN" b="0" dirty="0"/>
              </a:p>
              <a:p>
                <a:endParaRPr lang="zh-CN" altLang="en-US" dirty="0"/>
              </a:p>
            </p:txBody>
          </p:sp>
        </mc:Choice>
        <mc:Fallback xmlns="">
          <p:sp>
            <p:nvSpPr>
              <p:cNvPr id="3" name="内容占位符 2">
                <a:extLst>
                  <a:ext uri="{FF2B5EF4-FFF2-40B4-BE49-F238E27FC236}">
                    <a16:creationId xmlns:a16="http://schemas.microsoft.com/office/drawing/2014/main" id="{E38F7D55-CF4C-2196-CB73-14779BBA4AE6}"/>
                  </a:ext>
                </a:extLst>
              </p:cNvPr>
              <p:cNvSpPr>
                <a:spLocks noGrp="1" noRot="1" noChangeAspect="1" noMove="1" noResize="1" noEditPoints="1" noAdjustHandles="1" noChangeArrowheads="1" noChangeShapeType="1" noTextEdit="1"/>
              </p:cNvSpPr>
              <p:nvPr>
                <p:ph idx="1"/>
              </p:nvPr>
            </p:nvSpPr>
            <p:spPr>
              <a:blipFill>
                <a:blip r:embed="rId2"/>
                <a:stretch>
                  <a:fillRect l="-1455" t="-1569"/>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B715050D-EED4-7C93-A6DA-B7BE976A0A07}"/>
              </a:ext>
            </a:extLst>
          </p:cNvPr>
          <p:cNvSpPr>
            <a:spLocks noGrp="1"/>
          </p:cNvSpPr>
          <p:nvPr>
            <p:ph type="dt" sz="half" idx="10"/>
          </p:nvPr>
        </p:nvSpPr>
        <p:spPr/>
        <p:txBody>
          <a:bodyPr/>
          <a:lstStyle/>
          <a:p>
            <a:r>
              <a:rPr lang="en-US" altLang="zh-CN"/>
              <a:t>2022/10/30</a:t>
            </a:r>
            <a:endParaRPr lang="en-US" dirty="0"/>
          </a:p>
        </p:txBody>
      </p:sp>
      <p:sp>
        <p:nvSpPr>
          <p:cNvPr id="5" name="页脚占位符 4">
            <a:extLst>
              <a:ext uri="{FF2B5EF4-FFF2-40B4-BE49-F238E27FC236}">
                <a16:creationId xmlns:a16="http://schemas.microsoft.com/office/drawing/2014/main" id="{CC0B86C7-E3B4-9075-DB3A-0789BA120589}"/>
              </a:ext>
            </a:extLst>
          </p:cNvPr>
          <p:cNvSpPr>
            <a:spLocks noGrp="1"/>
          </p:cNvSpPr>
          <p:nvPr>
            <p:ph type="ftr" sz="quarter" idx="11"/>
          </p:nvPr>
        </p:nvSpPr>
        <p:spPr/>
        <p:txBody>
          <a:bodyPr/>
          <a:lstStyle/>
          <a:p>
            <a:r>
              <a:rPr lang="en-US" altLang="zh-CN"/>
              <a:t>Suarez 1994</a:t>
            </a:r>
            <a:endParaRPr lang="en-US" dirty="0"/>
          </a:p>
        </p:txBody>
      </p:sp>
    </p:spTree>
    <p:extLst>
      <p:ext uri="{BB962C8B-B14F-4D97-AF65-F5344CB8AC3E}">
        <p14:creationId xmlns:p14="http://schemas.microsoft.com/office/powerpoint/2010/main" val="978354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53D508-365F-993B-139C-0583D42C413D}"/>
              </a:ext>
            </a:extLst>
          </p:cNvPr>
          <p:cNvSpPr>
            <a:spLocks noGrp="1"/>
          </p:cNvSpPr>
          <p:nvPr>
            <p:ph type="title"/>
          </p:nvPr>
        </p:nvSpPr>
        <p:spPr/>
        <p:txBody>
          <a:bodyPr/>
          <a:lstStyle/>
          <a:p>
            <a:r>
              <a:rPr lang="zh-CN" altLang="en-US" dirty="0"/>
              <a:t>银行的动态问题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C0FDC08-F4D0-A1F4-E130-7294BCD6DFE5}"/>
                  </a:ext>
                </a:extLst>
              </p:cNvPr>
              <p:cNvSpPr>
                <a:spLocks noGrp="1"/>
              </p:cNvSpPr>
              <p:nvPr>
                <p:ph idx="1"/>
              </p:nvPr>
            </p:nvSpPr>
            <p:spPr/>
            <p:txBody>
              <a:bodyPr/>
              <a:lstStyle/>
              <a:p>
                <a:r>
                  <a:rPr lang="zh-CN" altLang="en-US" dirty="0"/>
                  <a:t>银行家面临以下动态问题：</a:t>
                </a:r>
                <a:endParaRPr lang="en-US" altLang="zh-CN" dirty="0"/>
              </a:p>
              <a:p>
                <a:pPr marL="45720" indent="0">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sSubSup>
                                <m:sSubSupPr>
                                  <m:ctrlPr>
                                    <a:rPr lang="en-US" altLang="zh-CN" b="0" i="1" smtClean="0">
                                      <a:latin typeface="Cambria Math" panose="02040503050406030204" pitchFamily="18" charset="0"/>
                                    </a:rPr>
                                  </m:ctrlPr>
                                </m:sSubSup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𝑡</m:t>
                                              </m:r>
                                            </m:sub>
                                          </m:sSub>
                                        </m:e>
                                      </m:d>
                                    </m:e>
                                  </m:d>
                                </m:e>
                                <m:sub>
                                  <m: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m:t>
                                  </m:r>
                                </m:sup>
                              </m:sSubSup>
                            </m:lim>
                          </m:limLow>
                        </m:fName>
                        <m:e>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m:t>
                                  </m:r>
                                </m:sup>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𝑟</m:t>
                                          </m:r>
                                        </m:e>
                                      </m:d>
                                    </m:e>
                                    <m:sup>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p>
                                  </m:sSup>
                                  <m:r>
                                    <a:rPr lang="en-US" altLang="zh-CN" b="0" i="1" smtClean="0">
                                      <a:latin typeface="Cambria Math" panose="02040503050406030204" pitchFamily="18" charset="0"/>
                                    </a:rPr>
                                    <m:t>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e>
                              </m:nary>
                            </m:e>
                          </m:d>
                        </m:e>
                      </m:func>
                    </m:oMath>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𝑡</m:t>
                          </m:r>
                        </m:sub>
                      </m:sSub>
                      <m:r>
                        <m:rPr>
                          <m:aln/>
                        </m:rP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Γ</m:t>
                      </m:r>
                      <m:r>
                        <a:rPr lang="en-US" altLang="zh-CN" b="0" i="1" smtClean="0">
                          <a:latin typeface="Cambria Math" panose="02040503050406030204" pitchFamily="18" charset="0"/>
                        </a:rPr>
                        <m:t>,  </m:t>
                      </m:r>
                      <m:r>
                        <a:rPr lang="en-US" altLang="zh-CN" b="0" i="1" smtClean="0">
                          <a:latin typeface="Cambria Math" panose="02040503050406030204" pitchFamily="18" charset="0"/>
                        </a:rPr>
                        <m:t>𝑡</m:t>
                      </m:r>
                      <m:r>
                        <a:rPr lang="en-US" altLang="zh-CN" b="0" i="1" smtClean="0">
                          <a:latin typeface="Cambria Math" panose="02040503050406030204" pitchFamily="18" charset="0"/>
                        </a:rPr>
                        <m:t>=0,1,2,…</m:t>
                      </m:r>
                    </m:oMath>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𝑡</m:t>
                          </m:r>
                        </m:sub>
                      </m:sSub>
                      <m:r>
                        <m:rPr>
                          <m:aln/>
                        </m:rP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𝑡</m:t>
                              </m:r>
                            </m:sub>
                          </m:sSub>
                        </m:e>
                      </m:d>
                      <m:r>
                        <a:rPr lang="en-US" altLang="zh-CN" b="0" i="1" smtClean="0">
                          <a:latin typeface="Cambria Math" panose="02040503050406030204" pitchFamily="18" charset="0"/>
                        </a:rPr>
                        <m:t>,  </m:t>
                      </m:r>
                      <m:r>
                        <a:rPr lang="en-US" altLang="zh-CN" b="0" i="1" smtClean="0">
                          <a:latin typeface="Cambria Math" panose="02040503050406030204" pitchFamily="18" charset="0"/>
                        </a:rPr>
                        <m:t>𝑡</m:t>
                      </m:r>
                      <m:r>
                        <a:rPr lang="en-US" altLang="zh-CN" b="0" i="1" smtClean="0">
                          <a:latin typeface="Cambria Math" panose="02040503050406030204" pitchFamily="18" charset="0"/>
                        </a:rPr>
                        <m:t>=0,1,2,…</m:t>
                      </m:r>
                    </m:oMath>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0</m:t>
                          </m:r>
                        </m:sub>
                      </m:sSub>
                      <m:r>
                        <m:rPr>
                          <m:aln/>
                        </m:rPr>
                        <a:rPr lang="en-US" altLang="zh-CN" b="0" i="1" smtClean="0">
                          <a:latin typeface="Cambria Math" panose="02040503050406030204" pitchFamily="18" charset="0"/>
                        </a:rPr>
                        <m:t>=</m:t>
                      </m:r>
                      <m:r>
                        <a:rPr lang="en-US" altLang="zh-CN" b="0" i="1" smtClean="0">
                          <a:latin typeface="Cambria Math" panose="02040503050406030204" pitchFamily="18" charset="0"/>
                        </a:rPr>
                        <m:t>1</m:t>
                      </m:r>
                    </m:oMath>
                  </m:oMathPara>
                </a14:m>
                <a:endParaRPr lang="en-US" altLang="zh-CN" dirty="0"/>
              </a:p>
              <a:p>
                <a:r>
                  <a:rPr lang="zh-CN" altLang="en-US" dirty="0"/>
                  <a:t>其中，单期利润函数可以写为：</a:t>
                </a:r>
                <a:endParaRPr lang="en-US" altLang="zh-CN" dirty="0"/>
              </a:p>
              <a:p>
                <a:pPr marL="45720" indent="0">
                  <a:buNone/>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𝑡</m:t>
                              </m:r>
                            </m:sub>
                          </m:sSub>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&amp;</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𝑟</m:t>
                                      </m:r>
                                    </m:e>
                                  </m:d>
                                </m:e>
                                <m:sup>
                                  <m:r>
                                    <a:rPr lang="en-US" altLang="zh-CN" b="0" i="1" smtClean="0">
                                      <a:latin typeface="Cambria Math" panose="02040503050406030204" pitchFamily="18" charset="0"/>
                                    </a:rPr>
                                    <m:t>−1</m:t>
                                  </m:r>
                                </m:sup>
                              </m:s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,0</m:t>
                                      </m:r>
                                    </m:e>
                                  </m:d>
                                </m:e>
                              </m:func>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=1</m:t>
                              </m:r>
                            </m:e>
                            <m:e>
                              <m:r>
                                <a:rPr lang="en-US" altLang="zh-CN" b="0" i="1" smtClean="0">
                                  <a:latin typeface="Cambria Math" panose="02040503050406030204" pitchFamily="18" charset="0"/>
                                </a:rPr>
                                <m:t>&amp;0                                                        </m:t>
                              </m:r>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=0</m:t>
                              </m:r>
                            </m:e>
                          </m:eqArr>
                        </m:e>
                      </m:d>
                    </m:oMath>
                  </m:oMathPara>
                </a14:m>
                <a:endParaRPr lang="zh-CN" altLang="en-US" dirty="0"/>
              </a:p>
            </p:txBody>
          </p:sp>
        </mc:Choice>
        <mc:Fallback xmlns="">
          <p:sp>
            <p:nvSpPr>
              <p:cNvPr id="3" name="内容占位符 2">
                <a:extLst>
                  <a:ext uri="{FF2B5EF4-FFF2-40B4-BE49-F238E27FC236}">
                    <a16:creationId xmlns:a16="http://schemas.microsoft.com/office/drawing/2014/main" id="{EC0FDC08-F4D0-A1F4-E130-7294BCD6DFE5}"/>
                  </a:ext>
                </a:extLst>
              </p:cNvPr>
              <p:cNvSpPr>
                <a:spLocks noGrp="1" noRot="1" noChangeAspect="1" noMove="1" noResize="1" noEditPoints="1" noAdjustHandles="1" noChangeArrowheads="1" noChangeShapeType="1" noTextEdit="1"/>
              </p:cNvSpPr>
              <p:nvPr>
                <p:ph idx="1"/>
              </p:nvPr>
            </p:nvSpPr>
            <p:spPr>
              <a:blipFill>
                <a:blip r:embed="rId2"/>
                <a:stretch>
                  <a:fillRect l="-1455" t="-1569"/>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9BD9AA0E-E71A-5281-B7B5-E8D218B77992}"/>
              </a:ext>
            </a:extLst>
          </p:cNvPr>
          <p:cNvSpPr>
            <a:spLocks noGrp="1"/>
          </p:cNvSpPr>
          <p:nvPr>
            <p:ph type="dt" sz="half" idx="10"/>
          </p:nvPr>
        </p:nvSpPr>
        <p:spPr/>
        <p:txBody>
          <a:bodyPr/>
          <a:lstStyle/>
          <a:p>
            <a:r>
              <a:rPr lang="en-US" altLang="zh-CN"/>
              <a:t>2022/10/30</a:t>
            </a:r>
            <a:endParaRPr lang="en-US" dirty="0"/>
          </a:p>
        </p:txBody>
      </p:sp>
      <p:sp>
        <p:nvSpPr>
          <p:cNvPr id="5" name="页脚占位符 4">
            <a:extLst>
              <a:ext uri="{FF2B5EF4-FFF2-40B4-BE49-F238E27FC236}">
                <a16:creationId xmlns:a16="http://schemas.microsoft.com/office/drawing/2014/main" id="{9F8100FD-F5EA-E98A-C883-B183D7035045}"/>
              </a:ext>
            </a:extLst>
          </p:cNvPr>
          <p:cNvSpPr>
            <a:spLocks noGrp="1"/>
          </p:cNvSpPr>
          <p:nvPr>
            <p:ph type="ftr" sz="quarter" idx="11"/>
          </p:nvPr>
        </p:nvSpPr>
        <p:spPr/>
        <p:txBody>
          <a:bodyPr/>
          <a:lstStyle/>
          <a:p>
            <a:r>
              <a:rPr lang="en-US" altLang="zh-CN"/>
              <a:t>Suarez 1994</a:t>
            </a:r>
            <a:endParaRPr lang="en-US" dirty="0"/>
          </a:p>
        </p:txBody>
      </p:sp>
    </p:spTree>
    <p:extLst>
      <p:ext uri="{BB962C8B-B14F-4D97-AF65-F5344CB8AC3E}">
        <p14:creationId xmlns:p14="http://schemas.microsoft.com/office/powerpoint/2010/main" val="1181008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3B5115-BB00-6093-EDF1-5B279AE40DB7}"/>
              </a:ext>
            </a:extLst>
          </p:cNvPr>
          <p:cNvSpPr>
            <a:spLocks noGrp="1"/>
          </p:cNvSpPr>
          <p:nvPr>
            <p:ph type="title"/>
          </p:nvPr>
        </p:nvSpPr>
        <p:spPr/>
        <p:txBody>
          <a:bodyPr/>
          <a:lstStyle/>
          <a:p>
            <a:r>
              <a:rPr lang="zh-CN" altLang="en-US" dirty="0"/>
              <a:t>银行价值</a:t>
            </a:r>
            <a:r>
              <a:rPr lang="en-US" altLang="zh-CN" dirty="0"/>
              <a:t>—</a:t>
            </a:r>
            <a:r>
              <a:rPr lang="zh-CN" altLang="en-US" dirty="0"/>
              <a:t>牌照价值</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9CF63D0-734D-20C8-B3D2-1BF670905A16}"/>
                  </a:ext>
                </a:extLst>
              </p:cNvPr>
              <p:cNvSpPr>
                <a:spLocks noGrp="1"/>
              </p:cNvSpPr>
              <p:nvPr>
                <p:ph idx="1"/>
              </p:nvPr>
            </p:nvSpPr>
            <p:spPr/>
            <p:txBody>
              <a:bodyPr/>
              <a:lstStyle/>
              <a:p>
                <a:r>
                  <a:rPr lang="zh-CN" altLang="en-US" b="0" dirty="0">
                    <a:latin typeface="Cambria Math" panose="02040503050406030204" pitchFamily="18" charset="0"/>
                  </a:rPr>
                  <a:t>递归写法：</a:t>
                </a:r>
                <a:endParaRPr lang="en-US" altLang="zh-CN" b="0" dirty="0">
                  <a:latin typeface="Cambria Math" panose="02040503050406030204" pitchFamily="18" charset="0"/>
                </a:endParaRPr>
              </a:p>
              <a:p>
                <a:pPr marL="4572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𝑉</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𝑡</m:t>
                              </m:r>
                            </m:sub>
                          </m:sSub>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sup</m:t>
                              </m:r>
                            </m:e>
                            <m:li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Γ</m:t>
                              </m:r>
                            </m:lim>
                          </m:limLow>
                        </m:fName>
                        <m:e>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𝑡</m:t>
                                      </m:r>
                                    </m:sub>
                                  </m:sSub>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𝑟</m:t>
                                      </m:r>
                                    </m:e>
                                  </m:d>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𝑉</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e>
                              </m:d>
                            </m:e>
                          </m:d>
                        </m:e>
                      </m:func>
                    </m:oMath>
                  </m:oMathPara>
                </a14:m>
                <a:endParaRPr lang="en-US" altLang="zh-CN" dirty="0"/>
              </a:p>
              <a:p>
                <a:r>
                  <a:rPr lang="zh-CN" altLang="en-US" dirty="0"/>
                  <a:t>对于状态变量，值函数有两个值：</a:t>
                </a:r>
                <a:endParaRPr lang="en-US" altLang="zh-CN" dirty="0"/>
              </a:p>
              <a:p>
                <a:pPr marL="4572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𝑉</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𝑡</m:t>
                              </m:r>
                            </m:sub>
                          </m:sSub>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0    </m:t>
                              </m:r>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=0</m:t>
                              </m:r>
                            </m:e>
                            <m:e>
                              <m:r>
                                <a:rPr lang="en-US" altLang="zh-CN" b="0" i="1" smtClean="0">
                                  <a:latin typeface="Cambria Math" panose="02040503050406030204" pitchFamily="18" charset="0"/>
                                </a:rPr>
                                <m:t>𝑣</m:t>
                              </m:r>
                              <m:r>
                                <a:rPr lang="en-US" altLang="zh-CN" b="0" i="1" smtClean="0">
                                  <a:latin typeface="Cambria Math" panose="02040503050406030204" pitchFamily="18" charset="0"/>
                                </a:rPr>
                                <m:t>    </m:t>
                              </m:r>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=1</m:t>
                              </m:r>
                            </m:e>
                          </m:eqArr>
                        </m:e>
                      </m:d>
                    </m:oMath>
                  </m:oMathPara>
                </a14:m>
                <a:endParaRPr lang="en-US" altLang="zh-CN" dirty="0"/>
              </a:p>
              <a:p>
                <a14:m>
                  <m:oMath xmlns:m="http://schemas.openxmlformats.org/officeDocument/2006/math">
                    <m:r>
                      <a:rPr lang="en-US" altLang="zh-CN" b="0" i="1" smtClean="0">
                        <a:latin typeface="Cambria Math" panose="02040503050406030204" pitchFamily="18" charset="0"/>
                      </a:rPr>
                      <m:t>𝑣</m:t>
                    </m:r>
                  </m:oMath>
                </a14:m>
                <a:r>
                  <a:rPr lang="zh-CN" altLang="en-US" dirty="0"/>
                  <a:t>是银行存活情况下的价值，这个常数简称为牌照价值：</a:t>
                </a:r>
                <a:endParaRPr lang="en-US" altLang="zh-CN" dirty="0"/>
              </a:p>
              <a:p>
                <a:pPr marL="4572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𝑣</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sup</m:t>
                              </m:r>
                            </m:e>
                            <m:li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Γ</m:t>
                              </m:r>
                            </m:lim>
                          </m:limLow>
                        </m:fName>
                        <m:e>
                          <m:r>
                            <a:rPr lang="en-US" altLang="zh-CN" i="1">
                              <a:latin typeface="Cambria Math" panose="02040503050406030204" pitchFamily="18" charset="0"/>
                            </a:rPr>
                            <m:t>𝐸</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𝑡</m:t>
                                      </m:r>
                                    </m:sub>
                                  </m:sSub>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𝑟</m:t>
                                      </m:r>
                                    </m:e>
                                  </m:d>
                                </m:e>
                                <m:sup>
                                  <m:r>
                                    <a:rPr lang="en-US" altLang="zh-CN" i="1">
                                      <a:latin typeface="Cambria Math" panose="02040503050406030204" pitchFamily="18" charset="0"/>
                                    </a:rPr>
                                    <m:t>−1</m:t>
                                  </m:r>
                                </m:sup>
                              </m:sSup>
                              <m:r>
                                <a:rPr lang="en-US" altLang="zh-CN" i="1">
                                  <a:latin typeface="Cambria Math" panose="02040503050406030204" pitchFamily="18" charset="0"/>
                                </a:rPr>
                                <m:t>𝑉</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𝑡</m:t>
                                      </m:r>
                                      <m:r>
                                        <a:rPr lang="en-US" altLang="zh-CN" i="1">
                                          <a:latin typeface="Cambria Math" panose="02040503050406030204" pitchFamily="18" charset="0"/>
                                        </a:rPr>
                                        <m:t>+1</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=1</m:t>
                              </m:r>
                            </m:e>
                          </m:d>
                        </m:e>
                      </m:func>
                    </m:oMath>
                  </m:oMathPara>
                </a14:m>
                <a:endParaRPr lang="en-US" altLang="zh-CN" dirty="0"/>
              </a:p>
              <a:p>
                <a:pPr marL="45720" indent="0">
                  <a:buNone/>
                </a:pPr>
                <a:endParaRPr lang="zh-CN" altLang="en-US" dirty="0"/>
              </a:p>
            </p:txBody>
          </p:sp>
        </mc:Choice>
        <mc:Fallback xmlns="">
          <p:sp>
            <p:nvSpPr>
              <p:cNvPr id="3" name="内容占位符 2">
                <a:extLst>
                  <a:ext uri="{FF2B5EF4-FFF2-40B4-BE49-F238E27FC236}">
                    <a16:creationId xmlns:a16="http://schemas.microsoft.com/office/drawing/2014/main" id="{B9CF63D0-734D-20C8-B3D2-1BF670905A16}"/>
                  </a:ext>
                </a:extLst>
              </p:cNvPr>
              <p:cNvSpPr>
                <a:spLocks noGrp="1" noRot="1" noChangeAspect="1" noMove="1" noResize="1" noEditPoints="1" noAdjustHandles="1" noChangeArrowheads="1" noChangeShapeType="1" noTextEdit="1"/>
              </p:cNvSpPr>
              <p:nvPr>
                <p:ph idx="1"/>
              </p:nvPr>
            </p:nvSpPr>
            <p:spPr>
              <a:blipFill>
                <a:blip r:embed="rId2"/>
                <a:stretch>
                  <a:fillRect l="-1455" t="-1569"/>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F89CFC9A-95E1-71D9-C456-01296D1B91B6}"/>
              </a:ext>
            </a:extLst>
          </p:cNvPr>
          <p:cNvSpPr>
            <a:spLocks noGrp="1"/>
          </p:cNvSpPr>
          <p:nvPr>
            <p:ph type="dt" sz="half" idx="10"/>
          </p:nvPr>
        </p:nvSpPr>
        <p:spPr/>
        <p:txBody>
          <a:bodyPr/>
          <a:lstStyle/>
          <a:p>
            <a:r>
              <a:rPr lang="en-US" altLang="zh-CN"/>
              <a:t>2022/10/30</a:t>
            </a:r>
            <a:endParaRPr lang="en-US" dirty="0"/>
          </a:p>
        </p:txBody>
      </p:sp>
      <p:sp>
        <p:nvSpPr>
          <p:cNvPr id="5" name="页脚占位符 4">
            <a:extLst>
              <a:ext uri="{FF2B5EF4-FFF2-40B4-BE49-F238E27FC236}">
                <a16:creationId xmlns:a16="http://schemas.microsoft.com/office/drawing/2014/main" id="{C718424D-A5A3-1AFC-3BC1-DE4197A3317F}"/>
              </a:ext>
            </a:extLst>
          </p:cNvPr>
          <p:cNvSpPr>
            <a:spLocks noGrp="1"/>
          </p:cNvSpPr>
          <p:nvPr>
            <p:ph type="ftr" sz="quarter" idx="11"/>
          </p:nvPr>
        </p:nvSpPr>
        <p:spPr/>
        <p:txBody>
          <a:bodyPr/>
          <a:lstStyle/>
          <a:p>
            <a:r>
              <a:rPr lang="en-US" altLang="zh-CN"/>
              <a:t>Suarez 1994</a:t>
            </a:r>
            <a:endParaRPr lang="en-US" dirty="0"/>
          </a:p>
        </p:txBody>
      </p:sp>
    </p:spTree>
    <p:extLst>
      <p:ext uri="{BB962C8B-B14F-4D97-AF65-F5344CB8AC3E}">
        <p14:creationId xmlns:p14="http://schemas.microsoft.com/office/powerpoint/2010/main" val="293033150"/>
      </p:ext>
    </p:extLst>
  </p:cSld>
  <p:clrMapOvr>
    <a:masterClrMapping/>
  </p:clrMapOvr>
</p:sld>
</file>

<file path=ppt/theme/theme1.xml><?xml version="1.0" encoding="utf-8"?>
<a:theme xmlns:a="http://schemas.openxmlformats.org/drawingml/2006/main" name="HH21">
  <a:themeElements>
    <a:clrScheme name="Custom 2">
      <a:dk1>
        <a:srgbClr val="000000"/>
      </a:dk1>
      <a:lt1>
        <a:srgbClr val="FFFFFF"/>
      </a:lt1>
      <a:dk2>
        <a:srgbClr val="7F7F7F"/>
      </a:dk2>
      <a:lt2>
        <a:srgbClr val="CCDDEA"/>
      </a:lt2>
      <a:accent1>
        <a:srgbClr val="4775FF"/>
      </a:accent1>
      <a:accent2>
        <a:srgbClr val="FFFFFF"/>
      </a:accent2>
      <a:accent3>
        <a:srgbClr val="FFFFFF"/>
      </a:accent3>
      <a:accent4>
        <a:srgbClr val="FFFFFF"/>
      </a:accent4>
      <a:accent5>
        <a:srgbClr val="FFFFFF"/>
      </a:accent5>
      <a:accent6>
        <a:srgbClr val="FFFFFF"/>
      </a:accent6>
      <a:hlink>
        <a:srgbClr val="2998E3"/>
      </a:hlink>
      <a:folHlink>
        <a:srgbClr val="FFFFFF"/>
      </a:folHlink>
    </a:clrScheme>
    <a:fontScheme name="自定义 1">
      <a:majorFont>
        <a:latin typeface="Arial"/>
        <a:ea typeface="黑体"/>
        <a:cs typeface=""/>
      </a:majorFont>
      <a:minorFont>
        <a:latin typeface="Palatino Linotype"/>
        <a:ea typeface="楷体"/>
        <a:cs typeface=""/>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HH21" id="{619C3181-FE2C-41C7-B351-C17FA667C154}" vid="{13175140-C392-446F-83FC-68FC7CB8217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HH21</Template>
  <TotalTime>15171</TotalTime>
  <Words>2070</Words>
  <Application>Microsoft Office PowerPoint</Application>
  <PresentationFormat>宽屏</PresentationFormat>
  <Paragraphs>209</Paragraphs>
  <Slides>27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等线</vt:lpstr>
      <vt:lpstr>方正姚体</vt:lpstr>
      <vt:lpstr>Arial</vt:lpstr>
      <vt:lpstr>Calibri</vt:lpstr>
      <vt:lpstr>Cambria Math</vt:lpstr>
      <vt:lpstr>Palatino Linotype</vt:lpstr>
      <vt:lpstr>Wingdings</vt:lpstr>
      <vt:lpstr>HH21</vt:lpstr>
      <vt:lpstr>CLOSURE RULES, MARKET POWER AND RISK-TAKING IN A DYNAMIC MODEL OF BANK BEHAVIOR    Suarez 1994</vt:lpstr>
      <vt:lpstr>问题</vt:lpstr>
      <vt:lpstr>行文脉络</vt:lpstr>
      <vt:lpstr>模型设定</vt:lpstr>
      <vt:lpstr>银行项目</vt:lpstr>
      <vt:lpstr>关闭规则</vt:lpstr>
      <vt:lpstr>审慎监管政策</vt:lpstr>
      <vt:lpstr>银行的动态问题</vt:lpstr>
      <vt:lpstr>银行价值—牌照价值</vt:lpstr>
      <vt:lpstr>牌照价值与决策函数</vt:lpstr>
      <vt:lpstr>完全竞争情形</vt:lpstr>
      <vt:lpstr>垄断竞争</vt:lpstr>
      <vt:lpstr>参数假定</vt:lpstr>
      <vt:lpstr>单期的牌照价值—期权价值</vt:lpstr>
      <vt:lpstr>数值求解</vt:lpstr>
      <vt:lpstr>比较静态分析</vt:lpstr>
      <vt:lpstr>比较静态分析</vt:lpstr>
      <vt:lpstr>风险与安全策略</vt:lpstr>
      <vt:lpstr>最优安全策略</vt:lpstr>
      <vt:lpstr>最优风险策略</vt:lpstr>
      <vt:lpstr>无条件最优策略</vt:lpstr>
      <vt:lpstr>PowerPoint 演示文稿</vt:lpstr>
      <vt:lpstr>银行风险承担的监管和结构决定因素</vt:lpstr>
      <vt:lpstr>银行风险承担的监管和结构决定因素</vt:lpstr>
      <vt:lpstr>启示</vt:lpstr>
      <vt:lpstr>考虑破产重组</vt:lpstr>
      <vt:lpstr>评论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文献解读 “Financial Dependence and Growth” by Rajan and Zingales</dc:title>
  <dc:creator>Yan Liu</dc:creator>
  <cp:lastModifiedBy>林宏涛</cp:lastModifiedBy>
  <cp:revision>63</cp:revision>
  <dcterms:created xsi:type="dcterms:W3CDTF">2017-10-09T07:12:42Z</dcterms:created>
  <dcterms:modified xsi:type="dcterms:W3CDTF">2022-10-30T10:35:05Z</dcterms:modified>
</cp:coreProperties>
</file>