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93" r:id="rId5"/>
    <p:sldId id="343" r:id="rId6"/>
    <p:sldId id="295" r:id="rId7"/>
    <p:sldId id="296" r:id="rId8"/>
    <p:sldId id="260" r:id="rId9"/>
    <p:sldId id="258" r:id="rId10"/>
    <p:sldId id="297" r:id="rId11"/>
    <p:sldId id="298" r:id="rId12"/>
    <p:sldId id="261" r:id="rId13"/>
    <p:sldId id="299" r:id="rId14"/>
    <p:sldId id="300" r:id="rId15"/>
    <p:sldId id="262" r:id="rId16"/>
    <p:sldId id="263" r:id="rId17"/>
    <p:sldId id="264" r:id="rId18"/>
    <p:sldId id="265" r:id="rId19"/>
    <p:sldId id="329" r:id="rId20"/>
    <p:sldId id="268" r:id="rId21"/>
    <p:sldId id="267" r:id="rId22"/>
    <p:sldId id="330" r:id="rId23"/>
    <p:sldId id="269" r:id="rId24"/>
    <p:sldId id="270" r:id="rId25"/>
    <p:sldId id="272" r:id="rId26"/>
    <p:sldId id="332" r:id="rId27"/>
    <p:sldId id="333" r:id="rId28"/>
    <p:sldId id="273" r:id="rId29"/>
    <p:sldId id="274" r:id="rId30"/>
    <p:sldId id="276" r:id="rId31"/>
    <p:sldId id="275" r:id="rId32"/>
    <p:sldId id="288" r:id="rId33"/>
    <p:sldId id="372" r:id="rId34"/>
    <p:sldId id="371" r:id="rId35"/>
    <p:sldId id="373" r:id="rId36"/>
    <p:sldId id="374" r:id="rId37"/>
    <p:sldId id="375" r:id="rId38"/>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16"/>
    <p:restoredTop sz="93595"/>
  </p:normalViewPr>
  <p:slideViewPr>
    <p:cSldViewPr snapToGrid="0" showGuides="1">
      <p:cViewPr varScale="1">
        <p:scale>
          <a:sx n="72" d="100"/>
          <a:sy n="72" d="100"/>
        </p:scale>
        <p:origin x="352" y="184"/>
      </p:cViewPr>
      <p:guideLst>
        <p:guide orient="horz" pos="2160"/>
        <p:guide pos="38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359910"/>
          </a:xfrm>
        </p:spPr>
        <p:txBody>
          <a:bodyPr anchor="b">
            <a:normAutofit/>
          </a:bodyPr>
          <a:lstStyle>
            <a:lvl1pPr algn="ctr">
              <a:lnSpc>
                <a:spcPct val="100000"/>
              </a:lnSpc>
              <a:defRPr sz="5400" kern="0" spc="0" baseline="0">
                <a:solidFill>
                  <a:schemeClr val="tx1">
                    <a:lumMod val="85000"/>
                    <a:lumOff val="15000"/>
                  </a:schemeClr>
                </a:solidFill>
                <a:latin typeface="Palatino Linotype" panose="02040502050505030304" pitchFamily="18" charset="0"/>
                <a:ea typeface="方正姚体" panose="02010601030101010101" pitchFamily="2"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97280" y="4293705"/>
            <a:ext cx="10058400" cy="1304916"/>
          </a:xfrm>
        </p:spPr>
        <p:txBody>
          <a:bodyPr lIns="91440" rIns="91440">
            <a:normAutofit/>
          </a:bodyPr>
          <a:lstStyle>
            <a:lvl1pPr marL="0" indent="0" algn="ctr">
              <a:buNone/>
              <a:defRPr sz="2800" kern="0" cap="none" spc="0" baseline="0">
                <a:solidFill>
                  <a:schemeClr val="tx2"/>
                </a:solidFill>
                <a:latin typeface="Palatino Linotype" panose="02040502050505030304" pitchFamily="18" charset="0"/>
                <a:ea typeface="华文新魏" panose="02010800040101010101" pitchFamily="2" charset="-122"/>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cxnSp>
        <p:nvCxnSpPr>
          <p:cNvPr id="9" name="Straight Connector 8"/>
          <p:cNvCxnSpPr/>
          <p:nvPr/>
        </p:nvCxnSpPr>
        <p:spPr>
          <a:xfrm>
            <a:off x="1158240" y="4206283"/>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nvPr>
        </p:nvSpPr>
        <p:spPr/>
        <p:txBody>
          <a:bodyPr/>
          <a:lstStyle/>
          <a:p>
            <a:fld id="{3868E2BD-14D4-7842-8216-4A4D76C414D6}" type="datetimeFigureOut">
              <a:rPr kumimoji="1" lang="zh-CN" altLang="en-US" smtClean="0"/>
            </a:fld>
            <a:endParaRPr kumimoji="1" lang="zh-CN" altLang="en-US"/>
          </a:p>
        </p:txBody>
      </p:sp>
      <p:sp>
        <p:nvSpPr>
          <p:cNvPr id="13" name="页脚占位符 12"/>
          <p:cNvSpPr>
            <a:spLocks noGrp="1"/>
          </p:cNvSpPr>
          <p:nvPr>
            <p:ph type="ftr" sz="quarter" idx="11"/>
          </p:nvPr>
        </p:nvSpPr>
        <p:spPr/>
        <p:txBody>
          <a:bodyPr/>
          <a:lstStyle/>
          <a:p>
            <a:endParaRPr kumimoji="1" lang="zh-CN" altLang="en-US"/>
          </a:p>
        </p:txBody>
      </p:sp>
      <p:sp>
        <p:nvSpPr>
          <p:cNvPr id="14" name="灯片编号占位符 13"/>
          <p:cNvSpPr>
            <a:spLocks noGrp="1"/>
          </p:cNvSpPr>
          <p:nvPr>
            <p:ph type="sldNum" sz="quarter" idx="12"/>
          </p:nvPr>
        </p:nvSpPr>
        <p:spPr/>
        <p:txBody>
          <a:bodyPr/>
          <a:lstStyle/>
          <a:p>
            <a:fld id="{FC3493E8-3E2E-0345-BB66-2E521F06C660}"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日期占位符 6"/>
          <p:cNvSpPr>
            <a:spLocks noGrp="1"/>
          </p:cNvSpPr>
          <p:nvPr>
            <p:ph type="dt" sz="half" idx="10"/>
          </p:nvPr>
        </p:nvSpPr>
        <p:spPr/>
        <p:txBody>
          <a:bodyPr/>
          <a:lstStyle/>
          <a:p>
            <a:fld id="{3868E2BD-14D4-7842-8216-4A4D76C414D6}"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FC3493E8-3E2E-0345-BB66-2E521F06C660}"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4"/>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414778"/>
            <a:ext cx="7734300" cy="5757422"/>
          </a:xfrm>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 name="日期占位符 7"/>
          <p:cNvSpPr>
            <a:spLocks noGrp="1"/>
          </p:cNvSpPr>
          <p:nvPr>
            <p:ph type="dt" sz="half" idx="10"/>
          </p:nvPr>
        </p:nvSpPr>
        <p:spPr/>
        <p:txBody>
          <a:bodyPr/>
          <a:lstStyle/>
          <a:p>
            <a:fld id="{3868E2BD-14D4-7842-8216-4A4D76C414D6}" type="datetimeFigureOut">
              <a:rPr kumimoji="1" lang="zh-CN" altLang="en-US" smtClean="0"/>
            </a:fld>
            <a:endParaRPr kumimoji="1" lang="zh-CN" altLang="en-US"/>
          </a:p>
        </p:txBody>
      </p:sp>
      <p:sp>
        <p:nvSpPr>
          <p:cNvPr id="9" name="页脚占位符 8"/>
          <p:cNvSpPr>
            <a:spLocks noGrp="1"/>
          </p:cNvSpPr>
          <p:nvPr>
            <p:ph type="ftr" sz="quarter" idx="11"/>
          </p:nvPr>
        </p:nvSpPr>
        <p:spPr/>
        <p:txBody>
          <a:bodyPr/>
          <a:lstStyle/>
          <a:p>
            <a:endParaRPr kumimoji="1" lang="zh-CN" altLang="en-US"/>
          </a:p>
        </p:txBody>
      </p:sp>
      <p:sp>
        <p:nvSpPr>
          <p:cNvPr id="10" name="灯片编号占位符 9"/>
          <p:cNvSpPr>
            <a:spLocks noGrp="1"/>
          </p:cNvSpPr>
          <p:nvPr>
            <p:ph type="sldNum" sz="quarter" idx="12"/>
          </p:nvPr>
        </p:nvSpPr>
        <p:spPr/>
        <p:txBody>
          <a:bodyPr/>
          <a:lstStyle/>
          <a:p>
            <a:fld id="{FC3493E8-3E2E-0345-BB66-2E521F06C660}"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502920" indent="-457200">
              <a:lnSpc>
                <a:spcPct val="100000"/>
              </a:lnSpc>
              <a:buFont typeface="Wingdings" panose="05000000000000000000" pitchFamily="2" charset="2"/>
              <a:buChar char="n"/>
              <a:defRPr sz="2400"/>
            </a:lvl1pPr>
            <a:lvl2pPr marL="871220" indent="-365760">
              <a:lnSpc>
                <a:spcPct val="100000"/>
              </a:lnSpc>
              <a:buFont typeface="Wingdings" panose="05000000000000000000" pitchFamily="2" charset="2"/>
              <a:buChar char="p"/>
              <a:defRPr sz="2000"/>
            </a:lvl2pPr>
            <a:lvl3pPr marL="1238250" indent="-367030">
              <a:buFont typeface="Wingdings" panose="05000000000000000000" pitchFamily="2" charset="2"/>
              <a:buChar char="Ø"/>
              <a:defRPr sz="2000" baseline="0"/>
            </a:lvl3pPr>
            <a:lvl4pPr marL="425450" indent="0">
              <a:buNone/>
              <a:defRPr/>
            </a:lvl4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7" name="标题 6"/>
          <p:cNvSpPr>
            <a:spLocks noGrp="1"/>
          </p:cNvSpPr>
          <p:nvPr>
            <p:ph type="title"/>
          </p:nvPr>
        </p:nvSpPr>
        <p:spPr/>
        <p:txBody>
          <a:bodyPr/>
          <a:lstStyle/>
          <a:p>
            <a:r>
              <a:rPr lang="zh-CN" altLang="en-US"/>
              <a:t>单击此处编辑母版标题样式</a:t>
            </a:r>
            <a:endParaRPr lang="zh-CN" altLang="en-US"/>
          </a:p>
        </p:txBody>
      </p:sp>
      <p:sp>
        <p:nvSpPr>
          <p:cNvPr id="8" name="日期占位符 7"/>
          <p:cNvSpPr>
            <a:spLocks noGrp="1"/>
          </p:cNvSpPr>
          <p:nvPr>
            <p:ph type="dt" sz="half" idx="10"/>
          </p:nvPr>
        </p:nvSpPr>
        <p:spPr/>
        <p:txBody>
          <a:bodyPr/>
          <a:lstStyle/>
          <a:p>
            <a:fld id="{3868E2BD-14D4-7842-8216-4A4D76C414D6}" type="datetimeFigureOut">
              <a:rPr kumimoji="1" lang="zh-CN" altLang="en-US" smtClean="0"/>
            </a:fld>
            <a:endParaRPr kumimoji="1" lang="zh-CN" altLang="en-US"/>
          </a:p>
        </p:txBody>
      </p:sp>
      <p:sp>
        <p:nvSpPr>
          <p:cNvPr id="9" name="页脚占位符 8"/>
          <p:cNvSpPr>
            <a:spLocks noGrp="1"/>
          </p:cNvSpPr>
          <p:nvPr>
            <p:ph type="ftr" sz="quarter" idx="11"/>
          </p:nvPr>
        </p:nvSpPr>
        <p:spPr/>
        <p:txBody>
          <a:bodyPr/>
          <a:lstStyle/>
          <a:p>
            <a:endParaRPr kumimoji="1" lang="zh-CN" altLang="en-US"/>
          </a:p>
        </p:txBody>
      </p:sp>
      <p:sp>
        <p:nvSpPr>
          <p:cNvPr id="10" name="灯片编号占位符 9"/>
          <p:cNvSpPr>
            <a:spLocks noGrp="1"/>
          </p:cNvSpPr>
          <p:nvPr>
            <p:ph type="sldNum" sz="quarter" idx="12"/>
          </p:nvPr>
        </p:nvSpPr>
        <p:spPr/>
        <p:txBody>
          <a:bodyPr/>
          <a:lstStyle/>
          <a:p>
            <a:fld id="{FC3493E8-3E2E-0345-BB66-2E521F06C660}"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100000"/>
              </a:lnSpc>
              <a:defRPr sz="405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10"/>
          </p:nvPr>
        </p:nvSpPr>
        <p:spPr/>
        <p:txBody>
          <a:bodyPr/>
          <a:lstStyle/>
          <a:p>
            <a:fld id="{3868E2BD-14D4-7842-8216-4A4D76C414D6}" type="datetimeFigureOut">
              <a:rPr kumimoji="1" lang="zh-CN" altLang="en-US" smtClean="0"/>
            </a:fld>
            <a:endParaRPr kumimoji="1" lang="zh-CN" altLang="en-US"/>
          </a:p>
        </p:txBody>
      </p:sp>
      <p:sp>
        <p:nvSpPr>
          <p:cNvPr id="10" name="页脚占位符 9"/>
          <p:cNvSpPr>
            <a:spLocks noGrp="1"/>
          </p:cNvSpPr>
          <p:nvPr>
            <p:ph type="ftr" sz="quarter" idx="11"/>
          </p:nvPr>
        </p:nvSpPr>
        <p:spPr/>
        <p:txBody>
          <a:bodyPr/>
          <a:lstStyle/>
          <a:p>
            <a:endParaRPr kumimoji="1" lang="zh-CN" altLang="en-US"/>
          </a:p>
        </p:txBody>
      </p:sp>
      <p:sp>
        <p:nvSpPr>
          <p:cNvPr id="11" name="灯片编号占位符 10"/>
          <p:cNvSpPr>
            <a:spLocks noGrp="1"/>
          </p:cNvSpPr>
          <p:nvPr>
            <p:ph type="sldNum" sz="quarter" idx="12"/>
          </p:nvPr>
        </p:nvSpPr>
        <p:spPr/>
        <p:txBody>
          <a:bodyPr/>
          <a:lstStyle/>
          <a:p>
            <a:fld id="{FC3493E8-3E2E-0345-BB66-2E521F06C660}"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194816"/>
            <a:ext cx="4937760" cy="467427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217920" y="1194822"/>
            <a:ext cx="4937760" cy="467427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2" name="日期占位符 1"/>
          <p:cNvSpPr>
            <a:spLocks noGrp="1"/>
          </p:cNvSpPr>
          <p:nvPr>
            <p:ph type="dt" sz="half" idx="10"/>
          </p:nvPr>
        </p:nvSpPr>
        <p:spPr/>
        <p:txBody>
          <a:bodyPr/>
          <a:lstStyle/>
          <a:p>
            <a:fld id="{3868E2BD-14D4-7842-8216-4A4D76C414D6}" type="datetimeFigureOut">
              <a:rPr kumimoji="1" lang="zh-CN" altLang="en-US" smtClean="0"/>
            </a:fld>
            <a:endParaRPr kumimoji="1" lang="zh-CN" altLang="en-US"/>
          </a:p>
        </p:txBody>
      </p:sp>
      <p:sp>
        <p:nvSpPr>
          <p:cNvPr id="9" name="页脚占位符 8"/>
          <p:cNvSpPr>
            <a:spLocks noGrp="1"/>
          </p:cNvSpPr>
          <p:nvPr>
            <p:ph type="ftr" sz="quarter" idx="11"/>
          </p:nvPr>
        </p:nvSpPr>
        <p:spPr/>
        <p:txBody>
          <a:bodyPr/>
          <a:lstStyle/>
          <a:p>
            <a:endParaRPr kumimoji="1" lang="zh-CN" altLang="en-US"/>
          </a:p>
        </p:txBody>
      </p:sp>
      <p:sp>
        <p:nvSpPr>
          <p:cNvPr id="10" name="灯片编号占位符 9"/>
          <p:cNvSpPr>
            <a:spLocks noGrp="1"/>
          </p:cNvSpPr>
          <p:nvPr>
            <p:ph type="sldNum" sz="quarter" idx="12"/>
          </p:nvPr>
        </p:nvSpPr>
        <p:spPr/>
        <p:txBody>
          <a:bodyPr/>
          <a:lstStyle/>
          <a:p>
            <a:fld id="{FC3493E8-3E2E-0345-BB66-2E521F06C660}"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187684"/>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97280" y="2124098"/>
            <a:ext cx="4937760" cy="383643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217920" y="1199876"/>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920" y="2124098"/>
            <a:ext cx="4937760" cy="383643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2" name="日期占位符 1"/>
          <p:cNvSpPr>
            <a:spLocks noGrp="1"/>
          </p:cNvSpPr>
          <p:nvPr>
            <p:ph type="dt" sz="half" idx="10"/>
          </p:nvPr>
        </p:nvSpPr>
        <p:spPr/>
        <p:txBody>
          <a:bodyPr/>
          <a:lstStyle/>
          <a:p>
            <a:fld id="{3868E2BD-14D4-7842-8216-4A4D76C414D6}" type="datetimeFigureOut">
              <a:rPr kumimoji="1" lang="zh-CN" altLang="en-US" smtClean="0"/>
            </a:fld>
            <a:endParaRPr kumimoji="1" lang="zh-CN" altLang="en-US"/>
          </a:p>
        </p:txBody>
      </p:sp>
      <p:sp>
        <p:nvSpPr>
          <p:cNvPr id="11" name="页脚占位符 10"/>
          <p:cNvSpPr>
            <a:spLocks noGrp="1"/>
          </p:cNvSpPr>
          <p:nvPr>
            <p:ph type="ftr" sz="quarter" idx="11"/>
          </p:nvPr>
        </p:nvSpPr>
        <p:spPr/>
        <p:txBody>
          <a:bodyPr/>
          <a:lstStyle/>
          <a:p>
            <a:endParaRPr kumimoji="1" lang="zh-CN" altLang="en-US"/>
          </a:p>
        </p:txBody>
      </p:sp>
      <p:sp>
        <p:nvSpPr>
          <p:cNvPr id="12" name="灯片编号占位符 11"/>
          <p:cNvSpPr>
            <a:spLocks noGrp="1"/>
          </p:cNvSpPr>
          <p:nvPr>
            <p:ph type="sldNum" sz="quarter" idx="12"/>
          </p:nvPr>
        </p:nvSpPr>
        <p:spPr/>
        <p:txBody>
          <a:bodyPr/>
          <a:lstStyle/>
          <a:p>
            <a:fld id="{FC3493E8-3E2E-0345-BB66-2E521F06C660}"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9" name="日期占位符 8"/>
          <p:cNvSpPr>
            <a:spLocks noGrp="1"/>
          </p:cNvSpPr>
          <p:nvPr>
            <p:ph type="dt" sz="half" idx="10"/>
          </p:nvPr>
        </p:nvSpPr>
        <p:spPr/>
        <p:txBody>
          <a:bodyPr/>
          <a:lstStyle/>
          <a:p>
            <a:fld id="{3868E2BD-14D4-7842-8216-4A4D76C414D6}" type="datetimeFigureOut">
              <a:rPr kumimoji="1" lang="zh-CN" altLang="en-US" smtClean="0"/>
            </a:fld>
            <a:endParaRPr kumimoji="1" lang="zh-CN" altLang="en-US"/>
          </a:p>
        </p:txBody>
      </p:sp>
      <p:sp>
        <p:nvSpPr>
          <p:cNvPr id="10" name="页脚占位符 9"/>
          <p:cNvSpPr>
            <a:spLocks noGrp="1"/>
          </p:cNvSpPr>
          <p:nvPr>
            <p:ph type="ftr" sz="quarter" idx="11"/>
          </p:nvPr>
        </p:nvSpPr>
        <p:spPr/>
        <p:txBody>
          <a:bodyPr/>
          <a:lstStyle/>
          <a:p>
            <a:endParaRPr kumimoji="1" lang="zh-CN" altLang="en-US"/>
          </a:p>
        </p:txBody>
      </p:sp>
      <p:sp>
        <p:nvSpPr>
          <p:cNvPr id="11" name="灯片编号占位符 10"/>
          <p:cNvSpPr>
            <a:spLocks noGrp="1"/>
          </p:cNvSpPr>
          <p:nvPr>
            <p:ph type="sldNum" sz="quarter" idx="12"/>
          </p:nvPr>
        </p:nvSpPr>
        <p:spPr/>
        <p:txBody>
          <a:bodyPr/>
          <a:lstStyle/>
          <a:p>
            <a:fld id="{FC3493E8-3E2E-0345-BB66-2E521F06C660}"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9" name="日期占位符 8"/>
          <p:cNvSpPr>
            <a:spLocks noGrp="1"/>
          </p:cNvSpPr>
          <p:nvPr>
            <p:ph type="dt" sz="half" idx="10"/>
          </p:nvPr>
        </p:nvSpPr>
        <p:spPr/>
        <p:txBody>
          <a:bodyPr/>
          <a:lstStyle/>
          <a:p>
            <a:fld id="{3868E2BD-14D4-7842-8216-4A4D76C414D6}" type="datetimeFigureOut">
              <a:rPr kumimoji="1" lang="zh-CN" altLang="en-US" smtClean="0"/>
            </a:fld>
            <a:endParaRPr kumimoji="1" lang="zh-CN" altLang="en-US"/>
          </a:p>
        </p:txBody>
      </p:sp>
      <p:sp>
        <p:nvSpPr>
          <p:cNvPr id="10" name="页脚占位符 9"/>
          <p:cNvSpPr>
            <a:spLocks noGrp="1"/>
          </p:cNvSpPr>
          <p:nvPr>
            <p:ph type="ftr" sz="quarter" idx="11"/>
          </p:nvPr>
        </p:nvSpPr>
        <p:spPr/>
        <p:txBody>
          <a:bodyPr/>
          <a:lstStyle/>
          <a:p>
            <a:endParaRPr kumimoji="1" lang="zh-CN" altLang="en-US"/>
          </a:p>
        </p:txBody>
      </p:sp>
      <p:sp>
        <p:nvSpPr>
          <p:cNvPr id="11" name="灯片编号占位符 10"/>
          <p:cNvSpPr>
            <a:spLocks noGrp="1"/>
          </p:cNvSpPr>
          <p:nvPr>
            <p:ph type="sldNum" sz="quarter" idx="12"/>
          </p:nvPr>
        </p:nvSpPr>
        <p:spPr/>
        <p:txBody>
          <a:bodyPr/>
          <a:lstStyle/>
          <a:p>
            <a:fld id="{FC3493E8-3E2E-0345-BB66-2E521F06C660}"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4" y="4982497"/>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0" y="0"/>
            <a:ext cx="12191985"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22412" y="286604"/>
            <a:ext cx="10058400" cy="70753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22412" y="1207008"/>
            <a:ext cx="10058400" cy="4662086"/>
          </a:xfrm>
          <a:prstGeom prst="rect">
            <a:avLst/>
          </a:prstGeom>
        </p:spPr>
        <p:txBody>
          <a:bodyPr vert="horz" lIns="0" tIns="45720" rIns="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cxnSp>
        <p:nvCxnSpPr>
          <p:cNvPr id="10" name="Straight Connector 9"/>
          <p:cNvCxnSpPr/>
          <p:nvPr/>
        </p:nvCxnSpPr>
        <p:spPr>
          <a:xfrm>
            <a:off x="1030972" y="994133"/>
            <a:ext cx="10241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2"/>
          </p:nvPr>
        </p:nvSpPr>
        <p:spPr>
          <a:xfrm>
            <a:off x="1122412" y="6370885"/>
            <a:ext cx="2160000" cy="365127"/>
          </a:xfrm>
          <a:prstGeom prst="rect">
            <a:avLst/>
          </a:prstGeom>
        </p:spPr>
        <p:txBody>
          <a:bodyPr vert="horz" lIns="91440" tIns="45720" rIns="91440" bIns="45720" rtlCol="0" anchor="ctr"/>
          <a:lstStyle>
            <a:lvl1pPr algn="l">
              <a:defRPr sz="1400" baseline="0">
                <a:solidFill>
                  <a:schemeClr val="tx1">
                    <a:tint val="75000"/>
                  </a:schemeClr>
                </a:solidFill>
              </a:defRPr>
            </a:lvl1pPr>
          </a:lstStyle>
          <a:p>
            <a:fld id="{3868E2BD-14D4-7842-8216-4A4D76C414D6}" type="datetimeFigureOut">
              <a:rPr kumimoji="1" lang="zh-CN" altLang="en-US" smtClean="0"/>
            </a:fld>
            <a:endParaRPr kumimoji="1" lang="zh-CN" altLang="en-US"/>
          </a:p>
        </p:txBody>
      </p:sp>
      <p:sp>
        <p:nvSpPr>
          <p:cNvPr id="9" name="页脚占位符 8"/>
          <p:cNvSpPr>
            <a:spLocks noGrp="1"/>
          </p:cNvSpPr>
          <p:nvPr>
            <p:ph type="ftr" sz="quarter" idx="3"/>
          </p:nvPr>
        </p:nvSpPr>
        <p:spPr>
          <a:xfrm>
            <a:off x="3456000" y="6356348"/>
            <a:ext cx="5280000" cy="365125"/>
          </a:xfrm>
          <a:prstGeom prst="rect">
            <a:avLst/>
          </a:prstGeom>
        </p:spPr>
        <p:txBody>
          <a:bodyPr vert="horz" lIns="91440" tIns="45720" rIns="91440" bIns="45720" rtlCol="0" anchor="ctr"/>
          <a:lstStyle>
            <a:lvl1pPr algn="ctr">
              <a:defRPr sz="1400" baseline="0">
                <a:solidFill>
                  <a:schemeClr val="tx1">
                    <a:tint val="75000"/>
                  </a:schemeClr>
                </a:solidFill>
              </a:defRPr>
            </a:lvl1pPr>
          </a:lstStyle>
          <a:p>
            <a:endParaRPr kumimoji="1" lang="zh-CN" altLang="en-US"/>
          </a:p>
        </p:txBody>
      </p:sp>
      <p:sp>
        <p:nvSpPr>
          <p:cNvPr id="11" name="灯片编号占位符 10"/>
          <p:cNvSpPr>
            <a:spLocks noGrp="1"/>
          </p:cNvSpPr>
          <p:nvPr>
            <p:ph type="sldNum" sz="quarter" idx="4"/>
          </p:nvPr>
        </p:nvSpPr>
        <p:spPr>
          <a:xfrm>
            <a:off x="9020812" y="6356346"/>
            <a:ext cx="2160000" cy="365127"/>
          </a:xfrm>
          <a:prstGeom prst="rect">
            <a:avLst/>
          </a:prstGeom>
        </p:spPr>
        <p:txBody>
          <a:bodyPr vert="horz" lIns="91440" tIns="45720" rIns="91440" bIns="45720" rtlCol="0" anchor="ctr"/>
          <a:lstStyle>
            <a:lvl1pPr algn="r">
              <a:defRPr sz="1400">
                <a:solidFill>
                  <a:schemeClr val="tx1">
                    <a:tint val="75000"/>
                  </a:schemeClr>
                </a:solidFill>
              </a:defRPr>
            </a:lvl1pPr>
          </a:lstStyle>
          <a:p>
            <a:fld id="{FC3493E8-3E2E-0345-BB66-2E521F06C66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100000"/>
        </a:lnSpc>
        <a:spcBef>
          <a:spcPct val="0"/>
        </a:spcBef>
        <a:buNone/>
        <a:defRPr sz="2800" kern="1200" spc="-38" baseline="0">
          <a:solidFill>
            <a:schemeClr val="tx1">
              <a:lumMod val="75000"/>
              <a:lumOff val="25000"/>
            </a:schemeClr>
          </a:solidFill>
          <a:latin typeface="+mj-lt"/>
          <a:ea typeface="+mj-ea"/>
          <a:cs typeface="+mj-cs"/>
        </a:defRPr>
      </a:lvl1pPr>
    </p:titleStyle>
    <p:bodyStyle>
      <a:lvl1pPr marL="91440" indent="-68580" algn="l" defTabSz="685800" rtl="0" eaLnBrk="1" latinLnBrk="0" hangingPunct="1">
        <a:lnSpc>
          <a:spcPct val="100000"/>
        </a:lnSpc>
        <a:spcBef>
          <a:spcPts val="900"/>
        </a:spcBef>
        <a:spcAft>
          <a:spcPts val="15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100000"/>
        </a:lnSpc>
        <a:spcBef>
          <a:spcPts val="150"/>
        </a:spcBef>
        <a:spcAft>
          <a:spcPts val="3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2pPr>
      <a:lvl3pPr marL="425450" indent="-137160" algn="l" defTabSz="685800" rtl="0" eaLnBrk="1" latinLnBrk="0" hangingPunct="1">
        <a:lnSpc>
          <a:spcPct val="100000"/>
        </a:lnSpc>
        <a:spcBef>
          <a:spcPts val="150"/>
        </a:spcBef>
        <a:spcAft>
          <a:spcPts val="300"/>
        </a:spcAft>
        <a:buClr>
          <a:schemeClr val="accent1"/>
        </a:buClr>
        <a:buFont typeface="Calibri" panose="020F0502020204030204" pitchFamily="34" charset="0"/>
        <a:buChar char="◦"/>
        <a:defRPr sz="1200" kern="1200">
          <a:solidFill>
            <a:schemeClr val="tx1">
              <a:lumMod val="75000"/>
              <a:lumOff val="25000"/>
            </a:schemeClr>
          </a:solidFill>
          <a:latin typeface="+mn-lt"/>
          <a:ea typeface="+mn-ea"/>
          <a:cs typeface="+mn-cs"/>
        </a:defRPr>
      </a:lvl3pPr>
      <a:lvl4pPr marL="562610" indent="-137160" algn="l" defTabSz="685800" rtl="0" eaLnBrk="1" latinLnBrk="0" hangingPunct="1">
        <a:lnSpc>
          <a:spcPct val="10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4pPr>
      <a:lvl5pPr marL="699770" indent="-137160" algn="l" defTabSz="685800" rtl="0" eaLnBrk="1" latinLnBrk="0" hangingPunct="1">
        <a:lnSpc>
          <a:spcPct val="10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kumimoji="1" lang="en-US" altLang="zh-CN" sz="4400" dirty="0"/>
              <a:t>Subnational debt of China: The politics-finance nexus</a:t>
            </a:r>
            <a:br>
              <a:rPr kumimoji="1" lang="en-US" altLang="zh-CN" sz="4000" dirty="0"/>
            </a:br>
            <a:br>
              <a:rPr kumimoji="1" lang="en-US" altLang="zh-CN" sz="4000" dirty="0"/>
            </a:br>
            <a:r>
              <a:rPr kumimoji="1" lang="en-US" altLang="zh-CN" sz="2700" dirty="0"/>
              <a:t>by</a:t>
            </a:r>
            <a:r>
              <a:rPr kumimoji="1" lang="zh-CN" altLang="en-US" sz="2700" dirty="0"/>
              <a:t> </a:t>
            </a:r>
            <a:r>
              <a:rPr kumimoji="1" lang="en-US" altLang="zh-CN" sz="2700"/>
              <a:t>Haoyu Gao , Hong Ru, Dragon Yongjun Tang</a:t>
            </a:r>
            <a:endParaRPr kumimoji="1" lang="en-US" altLang="zh-CN" sz="2700"/>
          </a:p>
        </p:txBody>
      </p:sp>
      <p:sp>
        <p:nvSpPr>
          <p:cNvPr id="3" name="副标题 2"/>
          <p:cNvSpPr>
            <a:spLocks noGrp="1"/>
          </p:cNvSpPr>
          <p:nvPr>
            <p:ph type="subTitle" idx="1"/>
          </p:nvPr>
        </p:nvSpPr>
        <p:spPr/>
        <p:txBody>
          <a:bodyPr/>
          <a:lstStyle/>
          <a:p>
            <a:r>
              <a:rPr kumimoji="1" lang="zh-CN" altLang="en-US" dirty="0"/>
              <a:t>报告人：汪澜</a:t>
            </a:r>
            <a:endParaRPr kumimoji="1" lang="en-US" altLang="zh-CN" dirty="0"/>
          </a:p>
          <a:p>
            <a:r>
              <a:rPr kumimoji="1" lang="en-US" altLang="zh-CN" dirty="0"/>
              <a:t>2022.11.6</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kumimoji="1" dirty="0"/>
              <a:t>地方政府和官员的金融经济变量</a:t>
            </a:r>
            <a:endParaRPr kumimoji="1" dirty="0"/>
          </a:p>
          <a:p>
            <a:pPr lvl="1" fontAlgn="auto">
              <a:lnSpc>
                <a:spcPct val="150000"/>
              </a:lnSpc>
              <a:spcBef>
                <a:spcPts val="100"/>
              </a:spcBef>
            </a:pPr>
            <a:r>
              <a:rPr kumimoji="1" lang="zh-CN" dirty="0"/>
              <a:t>搜集到</a:t>
            </a:r>
            <a:r>
              <a:rPr kumimoji="1" dirty="0"/>
              <a:t>来自位于31个省份和自治区的285个地级市的城市经济变量( GDP和赤字)</a:t>
            </a:r>
            <a:endParaRPr kumimoji="1" dirty="0"/>
          </a:p>
          <a:p>
            <a:pPr lvl="1" fontAlgn="auto">
              <a:lnSpc>
                <a:spcPct val="150000"/>
              </a:lnSpc>
              <a:spcBef>
                <a:spcPts val="100"/>
              </a:spcBef>
            </a:pPr>
            <a:r>
              <a:rPr kumimoji="1" lang="zh-CN" dirty="0"/>
              <a:t>搜集到</a:t>
            </a:r>
            <a:r>
              <a:rPr kumimoji="1" dirty="0"/>
              <a:t>1949年-2016年中国</a:t>
            </a:r>
            <a:r>
              <a:rPr kumimoji="1" lang="zh-CN" dirty="0"/>
              <a:t>官员</a:t>
            </a:r>
            <a:r>
              <a:rPr kumimoji="1" dirty="0"/>
              <a:t>的简历</a:t>
            </a:r>
            <a:r>
              <a:rPr kumimoji="1" lang="zh-CN" dirty="0"/>
              <a:t>，并</a:t>
            </a:r>
            <a:r>
              <a:rPr kumimoji="1" dirty="0"/>
              <a:t>在所有政客中识别出政治局的成员</a:t>
            </a:r>
            <a:endParaRPr kumimoji="1" dirty="0"/>
          </a:p>
          <a:p>
            <a:pPr lvl="1" fontAlgn="auto">
              <a:lnSpc>
                <a:spcPct val="150000"/>
              </a:lnSpc>
              <a:spcBef>
                <a:spcPts val="100"/>
              </a:spcBef>
            </a:pPr>
            <a:r>
              <a:rPr kumimoji="1" dirty="0"/>
              <a:t>构建指示变量</a:t>
            </a:r>
            <a:r>
              <a:rPr kumimoji="1" i="1" dirty="0"/>
              <a:t>CPC top 25</a:t>
            </a:r>
            <a:r>
              <a:rPr kumimoji="1" dirty="0"/>
              <a:t>，如果该</a:t>
            </a:r>
            <a:r>
              <a:rPr kumimoji="1" lang="zh-CN" dirty="0"/>
              <a:t>官员</a:t>
            </a:r>
            <a:r>
              <a:rPr kumimoji="1" dirty="0"/>
              <a:t>是</a:t>
            </a:r>
            <a:r>
              <a:rPr kumimoji="1" lang="zh-CN" dirty="0"/>
              <a:t>政治局</a:t>
            </a:r>
            <a:r>
              <a:rPr kumimoji="1" dirty="0"/>
              <a:t>的成员，则该指示变量等于1，否则等于0</a:t>
            </a:r>
            <a:endParaRPr kumimoji="1" dirty="0"/>
          </a:p>
          <a:p>
            <a:pPr lvl="1" fontAlgn="auto">
              <a:lnSpc>
                <a:spcPct val="150000"/>
              </a:lnSpc>
              <a:spcBef>
                <a:spcPts val="100"/>
              </a:spcBef>
            </a:pPr>
            <a:r>
              <a:rPr kumimoji="1" dirty="0"/>
              <a:t>利用政客的共同工作经历来识别地方官员和政治局成员之间的联系</a:t>
            </a:r>
            <a:r>
              <a:rPr kumimoji="1" lang="zh-CN" dirty="0"/>
              <a:t>：</a:t>
            </a:r>
            <a:r>
              <a:rPr kumimoji="1" dirty="0"/>
              <a:t>当该城市的官员直接由省领导人</a:t>
            </a:r>
            <a:r>
              <a:rPr kumimoji="1" dirty="0">
                <a:sym typeface="+mn-ea"/>
              </a:rPr>
              <a:t>(书记和省长)</a:t>
            </a:r>
            <a:r>
              <a:rPr kumimoji="1" dirty="0"/>
              <a:t>任命</a:t>
            </a:r>
            <a:r>
              <a:rPr kumimoji="1" lang="zh-CN" dirty="0"/>
              <a:t>并</a:t>
            </a:r>
            <a:r>
              <a:rPr kumimoji="1" dirty="0">
                <a:sym typeface="+mn-ea"/>
              </a:rPr>
              <a:t>共同工作至少24个月</a:t>
            </a:r>
            <a:r>
              <a:rPr kumimoji="1" lang="zh-CN" dirty="0">
                <a:sym typeface="+mn-ea"/>
              </a:rPr>
              <a:t>，并且</a:t>
            </a:r>
            <a:r>
              <a:rPr kumimoji="1" dirty="0"/>
              <a:t>当这些省级领导人成为政治局成员时，他们提拔的市级官员就与政治局有联系。</a:t>
            </a:r>
            <a:endParaRPr kumimoji="1" dirty="0"/>
          </a:p>
          <a:p>
            <a:pPr lvl="1" fontAlgn="auto">
              <a:lnSpc>
                <a:spcPct val="150000"/>
              </a:lnSpc>
              <a:spcBef>
                <a:spcPts val="100"/>
              </a:spcBef>
            </a:pPr>
            <a:r>
              <a:rPr kumimoji="1" dirty="0"/>
              <a:t>构建指示变量</a:t>
            </a:r>
            <a:r>
              <a:rPr kumimoji="1" i="1" dirty="0"/>
              <a:t>CPC top 25 connected</a:t>
            </a:r>
            <a:r>
              <a:rPr kumimoji="1" dirty="0"/>
              <a:t>，如果提拔了该市级官员的省级官员成为了政治局成员，则该指示变量等于1，否则就等于0。</a:t>
            </a:r>
            <a:endParaRPr kumimoji="1" dirty="0"/>
          </a:p>
        </p:txBody>
      </p:sp>
      <p:sp>
        <p:nvSpPr>
          <p:cNvPr id="3" name="标题 2"/>
          <p:cNvSpPr>
            <a:spLocks noGrp="1"/>
          </p:cNvSpPr>
          <p:nvPr>
            <p:ph type="title"/>
          </p:nvPr>
        </p:nvSpPr>
        <p:spPr/>
        <p:txBody>
          <a:bodyPr/>
          <a:lstStyle/>
          <a:p>
            <a:r>
              <a:rPr kumimoji="1" lang="zh-CN" altLang="en-US" dirty="0"/>
              <a:t>数据集</a:t>
            </a:r>
            <a:r>
              <a:rPr kumimoji="1" lang="en-US" altLang="zh-CN" dirty="0"/>
              <a:t>3</a:t>
            </a:r>
            <a:endParaRPr kumimoji="1"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汇总统计：表</a:t>
            </a:r>
            <a:r>
              <a:rPr kumimoji="1" lang="en-US" altLang="zh-CN" dirty="0"/>
              <a:t>1</a:t>
            </a:r>
            <a:r>
              <a:rPr kumimoji="1" lang="zh-CN" altLang="en-US" dirty="0"/>
              <a:t>面板</a:t>
            </a:r>
            <a:r>
              <a:rPr kumimoji="1" lang="en-US" altLang="zh-CN" dirty="0"/>
              <a:t>A</a:t>
            </a:r>
            <a:endParaRPr kumimoji="1" lang="en-US" altLang="zh-CN" dirty="0"/>
          </a:p>
        </p:txBody>
      </p:sp>
      <p:pic>
        <p:nvPicPr>
          <p:cNvPr id="2" name="图片 1"/>
          <p:cNvPicPr>
            <a:picLocks noChangeAspect="1"/>
          </p:cNvPicPr>
          <p:nvPr/>
        </p:nvPicPr>
        <p:blipFill>
          <a:blip r:embed="rId1"/>
          <a:stretch>
            <a:fillRect/>
          </a:stretch>
        </p:blipFill>
        <p:spPr>
          <a:xfrm>
            <a:off x="271145" y="1551940"/>
            <a:ext cx="11649710" cy="45034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汇总统计：表</a:t>
            </a:r>
            <a:r>
              <a:rPr kumimoji="1" lang="en-US" altLang="zh-CN" dirty="0"/>
              <a:t>1</a:t>
            </a:r>
            <a:r>
              <a:rPr kumimoji="1" lang="zh-CN" altLang="en-US" dirty="0"/>
              <a:t>面板</a:t>
            </a:r>
            <a:r>
              <a:rPr kumimoji="1" lang="en-US" altLang="zh-CN" dirty="0"/>
              <a:t>B</a:t>
            </a:r>
            <a:endParaRPr kumimoji="1" lang="en-US" altLang="zh-CN" dirty="0"/>
          </a:p>
        </p:txBody>
      </p:sp>
      <p:pic>
        <p:nvPicPr>
          <p:cNvPr id="4" name="图片 3"/>
          <p:cNvPicPr>
            <a:picLocks noChangeAspect="1"/>
          </p:cNvPicPr>
          <p:nvPr/>
        </p:nvPicPr>
        <p:blipFill>
          <a:blip r:embed="rId1"/>
          <a:stretch>
            <a:fillRect/>
          </a:stretch>
        </p:blipFill>
        <p:spPr>
          <a:xfrm>
            <a:off x="222250" y="1205230"/>
            <a:ext cx="11747500" cy="4933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dirty="0"/>
              <a:t>中国地方政府的贷款违约</a:t>
            </a:r>
            <a:r>
              <a:rPr kumimoji="1" lang="zh-CN" dirty="0"/>
              <a:t>：</a:t>
            </a:r>
            <a:r>
              <a:rPr kumimoji="1" dirty="0"/>
              <a:t>单变量分析</a:t>
            </a:r>
            <a:r>
              <a:rPr kumimoji="1" lang="zh-CN" dirty="0"/>
              <a:t>（表</a:t>
            </a:r>
            <a:r>
              <a:rPr kumimoji="1" lang="en-US" altLang="zh-CN" dirty="0"/>
              <a:t>2</a:t>
            </a:r>
            <a:r>
              <a:rPr kumimoji="1" lang="zh-CN" altLang="en-US" dirty="0"/>
              <a:t>）</a:t>
            </a:r>
            <a:endParaRPr kumimoji="1" lang="zh-CN" altLang="en-US" dirty="0"/>
          </a:p>
        </p:txBody>
      </p:sp>
      <p:pic>
        <p:nvPicPr>
          <p:cNvPr id="5" name="图片 4"/>
          <p:cNvPicPr>
            <a:picLocks noChangeAspect="1"/>
          </p:cNvPicPr>
          <p:nvPr/>
        </p:nvPicPr>
        <p:blipFill>
          <a:blip r:embed="rId1"/>
          <a:stretch>
            <a:fillRect/>
          </a:stretch>
        </p:blipFill>
        <p:spPr>
          <a:xfrm>
            <a:off x="631825" y="1136015"/>
            <a:ext cx="10928350" cy="50717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412" y="1207008"/>
            <a:ext cx="10058400" cy="4971723"/>
          </a:xfrm>
        </p:spPr>
        <p:txBody>
          <a:bodyPr>
            <a:normAutofit/>
          </a:bodyPr>
          <a:lstStyle/>
          <a:p>
            <a:r>
              <a:rPr kumimoji="1" lang="zh-CN" altLang="en-US"/>
              <a:t>现象</a:t>
            </a:r>
            <a:endParaRPr kumimoji="1" lang="zh-CN" altLang="en-US"/>
          </a:p>
          <a:p>
            <a:pPr marL="960120" lvl="1" indent="-457200" fontAlgn="auto">
              <a:lnSpc>
                <a:spcPct val="150000"/>
              </a:lnSpc>
              <a:spcBef>
                <a:spcPts val="100"/>
              </a:spcBef>
              <a:buFont typeface="Wingdings" panose="05000000000000000000" charset="0"/>
              <a:buChar char="n"/>
            </a:pPr>
            <a:r>
              <a:rPr kumimoji="1" lang="en-US" sz="2400">
                <a:solidFill>
                  <a:schemeClr val="tx1">
                    <a:lumMod val="75000"/>
                    <a:lumOff val="25000"/>
                  </a:schemeClr>
                </a:solidFill>
              </a:rPr>
              <a:t>CDB</a:t>
            </a:r>
            <a:r>
              <a:rPr kumimoji="1" lang="zh-CN" altLang="en-US"/>
              <a:t>贷款违约率大小：</a:t>
            </a:r>
            <a:r>
              <a:rPr kumimoji="1" lang="en-US" altLang="zh-CN"/>
              <a:t>LGFVs &lt; SOEs &lt; </a:t>
            </a:r>
            <a:r>
              <a:rPr kumimoji="1" lang="zh-CN" altLang="en-US"/>
              <a:t>私营企业</a:t>
            </a:r>
            <a:endParaRPr kumimoji="1" lang="zh-CN" altLang="en-US"/>
          </a:p>
          <a:p>
            <a:pPr marL="960120" lvl="1" indent="-457200" fontAlgn="auto">
              <a:lnSpc>
                <a:spcPct val="150000"/>
              </a:lnSpc>
              <a:spcBef>
                <a:spcPts val="100"/>
              </a:spcBef>
              <a:buFont typeface="Wingdings" panose="05000000000000000000" charset="0"/>
              <a:buChar char="n"/>
            </a:pPr>
            <a:r>
              <a:rPr kumimoji="1">
                <a:sym typeface="+mn-ea"/>
              </a:rPr>
              <a:t>商业银行贷款</a:t>
            </a:r>
            <a:r>
              <a:rPr kumimoji="1" lang="zh-CN">
                <a:sym typeface="+mn-ea"/>
              </a:rPr>
              <a:t>违约率</a:t>
            </a:r>
            <a:r>
              <a:rPr kumimoji="1">
                <a:sym typeface="+mn-ea"/>
              </a:rPr>
              <a:t>和CDB贷款违约率之间的差距</a:t>
            </a:r>
            <a:r>
              <a:rPr kumimoji="1" lang="zh-CN">
                <a:sym typeface="+mn-ea"/>
              </a:rPr>
              <a:t>大小：</a:t>
            </a:r>
            <a:r>
              <a:rPr kumimoji="1" lang="en-US" altLang="zh-CN">
                <a:sym typeface="+mn-ea"/>
              </a:rPr>
              <a:t>LGFVs &gt; SOEs &gt; </a:t>
            </a:r>
            <a:r>
              <a:rPr kumimoji="1" lang="zh-CN" altLang="en-US">
                <a:sym typeface="+mn-ea"/>
              </a:rPr>
              <a:t>私营企业，其中私营企业的两者差距基本为</a:t>
            </a:r>
            <a:r>
              <a:rPr kumimoji="1" lang="en-US" altLang="zh-CN">
                <a:sym typeface="+mn-ea"/>
              </a:rPr>
              <a:t>0</a:t>
            </a:r>
            <a:endParaRPr kumimoji="1" lang="en-US" altLang="zh-CN">
              <a:sym typeface="+mn-ea"/>
            </a:endParaRPr>
          </a:p>
          <a:p>
            <a:pPr marL="960120" lvl="1" indent="-457200" fontAlgn="auto">
              <a:lnSpc>
                <a:spcPct val="150000"/>
              </a:lnSpc>
              <a:spcBef>
                <a:spcPts val="100"/>
              </a:spcBef>
              <a:buFont typeface="Wingdings" panose="05000000000000000000" charset="0"/>
              <a:buChar char="n"/>
            </a:pPr>
            <a:r>
              <a:rPr kumimoji="1" lang="en-US">
                <a:sym typeface="+mn-ea"/>
              </a:rPr>
              <a:t>LGFVs</a:t>
            </a:r>
            <a:r>
              <a:rPr kumimoji="1">
                <a:sym typeface="+mn-ea"/>
              </a:rPr>
              <a:t>比</a:t>
            </a:r>
            <a:r>
              <a:rPr kumimoji="1" lang="en-US">
                <a:sym typeface="+mn-ea"/>
              </a:rPr>
              <a:t>SOEs</a:t>
            </a:r>
            <a:r>
              <a:rPr kumimoji="1">
                <a:sym typeface="+mn-ea"/>
              </a:rPr>
              <a:t>与地方政府有更直接的联系，而私营</a:t>
            </a:r>
            <a:r>
              <a:rPr kumimoji="1" lang="zh-CN">
                <a:sym typeface="+mn-ea"/>
              </a:rPr>
              <a:t>企业</a:t>
            </a:r>
            <a:r>
              <a:rPr kumimoji="1">
                <a:sym typeface="+mn-ea"/>
              </a:rPr>
              <a:t>通常与地方政府的联系最少</a:t>
            </a:r>
            <a:endParaRPr kumimoji="1">
              <a:sym typeface="+mn-ea"/>
            </a:endParaRPr>
          </a:p>
          <a:p>
            <a:pPr marL="502920" lvl="1" indent="0" fontAlgn="auto">
              <a:lnSpc>
                <a:spcPct val="150000"/>
              </a:lnSpc>
              <a:spcBef>
                <a:spcPts val="100"/>
              </a:spcBef>
              <a:buFont typeface="Wingdings" panose="05000000000000000000" charset="0"/>
              <a:buNone/>
            </a:pPr>
            <a:endParaRPr kumimoji="1" lang="zh-CN" altLang="en-US"/>
          </a:p>
          <a:p>
            <a:r>
              <a:rPr kumimoji="1" b="1"/>
              <a:t>因此，CDB对地方政府融资平台的影响似乎比对其他</a:t>
            </a:r>
            <a:r>
              <a:rPr kumimoji="1" lang="zh-CN" b="1"/>
              <a:t>借款人</a:t>
            </a:r>
            <a:r>
              <a:rPr kumimoji="1" b="1"/>
              <a:t>的影响更大</a:t>
            </a:r>
            <a:endParaRPr kumimoji="1"/>
          </a:p>
        </p:txBody>
      </p:sp>
      <p:sp>
        <p:nvSpPr>
          <p:cNvPr id="3" name="标题 2"/>
          <p:cNvSpPr>
            <a:spLocks noGrp="1"/>
          </p:cNvSpPr>
          <p:nvPr>
            <p:ph type="title"/>
          </p:nvPr>
        </p:nvSpPr>
        <p:spPr/>
        <p:txBody>
          <a:bodyPr/>
          <a:lstStyle/>
          <a:p>
            <a:r>
              <a:rPr kumimoji="1" lang="zh-CN" altLang="en-US" dirty="0"/>
              <a:t>表</a:t>
            </a:r>
            <a:r>
              <a:rPr kumimoji="1" lang="en-US" altLang="zh-CN" dirty="0"/>
              <a:t>2</a:t>
            </a:r>
            <a:r>
              <a:rPr kumimoji="1" lang="zh-CN" altLang="en-US" dirty="0"/>
              <a:t>的</a:t>
            </a:r>
            <a:r>
              <a:rPr kumimoji="1" lang="zh-CN" altLang="en-US" dirty="0"/>
              <a:t>结论</a:t>
            </a:r>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412" y="1207008"/>
            <a:ext cx="10058400" cy="5076226"/>
          </a:xfrm>
        </p:spPr>
        <p:txBody>
          <a:bodyPr>
            <a:normAutofit/>
          </a:bodyPr>
          <a:lstStyle/>
          <a:p>
            <a:r>
              <a:rPr kumimoji="1" lang="en-US" altLang="zh-CN" dirty="0"/>
              <a:t>LGFV</a:t>
            </a:r>
            <a:r>
              <a:rPr kumimoji="1" lang="en-US" altLang="zh-CN" dirty="0"/>
              <a:t>s</a:t>
            </a:r>
            <a:endParaRPr kumimoji="1" lang="en-US" altLang="zh-CN" dirty="0"/>
          </a:p>
          <a:p>
            <a:pPr marL="960120" lvl="1" indent="-457200" fontAlgn="auto">
              <a:lnSpc>
                <a:spcPct val="150000"/>
              </a:lnSpc>
              <a:spcBef>
                <a:spcPts val="100"/>
              </a:spcBef>
              <a:buFont typeface="Wingdings" panose="05000000000000000000" charset="0"/>
              <a:buChar char="n"/>
            </a:pPr>
            <a:r>
              <a:rPr kumimoji="1" lang="zh-CN" altLang="en-US" dirty="0">
                <a:solidFill>
                  <a:schemeClr val="tx1">
                    <a:lumMod val="75000"/>
                    <a:lumOff val="25000"/>
                  </a:schemeClr>
                </a:solidFill>
              </a:rPr>
              <a:t>列（</a:t>
            </a:r>
            <a:r>
              <a:rPr kumimoji="1" lang="en-US" altLang="zh-CN" dirty="0">
                <a:solidFill>
                  <a:schemeClr val="tx1">
                    <a:lumMod val="75000"/>
                    <a:lumOff val="25000"/>
                  </a:schemeClr>
                </a:solidFill>
              </a:rPr>
              <a:t>1</a:t>
            </a:r>
            <a:r>
              <a:rPr kumimoji="1" lang="zh-CN" altLang="en-US" dirty="0">
                <a:solidFill>
                  <a:schemeClr val="tx1">
                    <a:lumMod val="75000"/>
                    <a:lumOff val="25000"/>
                  </a:schemeClr>
                </a:solidFill>
              </a:rPr>
              <a:t>）</a:t>
            </a:r>
            <a:r>
              <a:rPr kumimoji="1" lang="en-US" altLang="zh-CN" dirty="0">
                <a:solidFill>
                  <a:schemeClr val="tx1">
                    <a:lumMod val="75000"/>
                    <a:lumOff val="25000"/>
                  </a:schemeClr>
                </a:solidFill>
              </a:rPr>
              <a:t>控制贷款特征(贷款规模、期限、是否由第三方担保</a:t>
            </a:r>
            <a:r>
              <a:rPr kumimoji="1" lang="zh-CN" altLang="en-US" dirty="0">
                <a:solidFill>
                  <a:schemeClr val="tx1">
                    <a:lumMod val="75000"/>
                    <a:lumOff val="25000"/>
                  </a:schemeClr>
                </a:solidFill>
              </a:rPr>
              <a:t>、</a:t>
            </a:r>
            <a:r>
              <a:rPr kumimoji="1" lang="en-US" altLang="zh-CN" dirty="0">
                <a:solidFill>
                  <a:schemeClr val="tx1">
                    <a:lumMod val="75000"/>
                    <a:lumOff val="25000"/>
                  </a:schemeClr>
                </a:solidFill>
              </a:rPr>
              <a:t>银行对贷款的内部评级)</a:t>
            </a:r>
            <a:r>
              <a:rPr kumimoji="1" lang="zh-CN" altLang="en-US" dirty="0">
                <a:solidFill>
                  <a:schemeClr val="tx1">
                    <a:lumMod val="75000"/>
                    <a:lumOff val="25000"/>
                  </a:schemeClr>
                </a:solidFill>
              </a:rPr>
              <a:t>、</a:t>
            </a:r>
            <a:r>
              <a:rPr kumimoji="1" lang="en-US" altLang="zh-CN" dirty="0">
                <a:solidFill>
                  <a:schemeClr val="tx1">
                    <a:lumMod val="75000"/>
                    <a:lumOff val="25000"/>
                  </a:schemeClr>
                </a:solidFill>
              </a:rPr>
              <a:t>LGFVs特征(总资产和杠杆率)、年度固定效应、行业固定效应和区域固定效应</a:t>
            </a:r>
            <a:endParaRPr kumimoji="1" lang="en-US" altLang="zh-CN" dirty="0">
              <a:solidFill>
                <a:schemeClr val="tx1">
                  <a:lumMod val="75000"/>
                  <a:lumOff val="25000"/>
                </a:schemeClr>
              </a:solidFill>
            </a:endParaRPr>
          </a:p>
          <a:p>
            <a:pPr marL="960120" lvl="1" indent="-457200" fontAlgn="auto">
              <a:lnSpc>
                <a:spcPct val="150000"/>
              </a:lnSpc>
              <a:spcBef>
                <a:spcPts val="100"/>
              </a:spcBef>
              <a:buFont typeface="Wingdings" panose="05000000000000000000" charset="0"/>
              <a:buChar char="n"/>
            </a:pPr>
            <a:r>
              <a:rPr kumimoji="1" lang="zh-CN" altLang="en-US" dirty="0">
                <a:solidFill>
                  <a:schemeClr val="tx1">
                    <a:lumMod val="75000"/>
                    <a:lumOff val="25000"/>
                  </a:schemeClr>
                </a:solidFill>
              </a:rPr>
              <a:t>列（</a:t>
            </a:r>
            <a:r>
              <a:rPr kumimoji="1" lang="en-US" altLang="zh-CN" dirty="0">
                <a:solidFill>
                  <a:schemeClr val="tx1">
                    <a:lumMod val="75000"/>
                    <a:lumOff val="25000"/>
                  </a:schemeClr>
                </a:solidFill>
              </a:rPr>
              <a:t>2</a:t>
            </a:r>
            <a:r>
              <a:rPr kumimoji="1" lang="zh-CN" altLang="en-US" dirty="0">
                <a:solidFill>
                  <a:schemeClr val="tx1">
                    <a:lumMod val="75000"/>
                    <a:lumOff val="25000"/>
                  </a:schemeClr>
                </a:solidFill>
              </a:rPr>
              <a:t>）</a:t>
            </a:r>
            <a:r>
              <a:rPr kumimoji="1" lang="en-US" altLang="zh-CN" dirty="0">
                <a:solidFill>
                  <a:schemeClr val="tx1">
                    <a:lumMod val="75000"/>
                    <a:lumOff val="25000"/>
                  </a:schemeClr>
                </a:solidFill>
              </a:rPr>
              <a:t>进一步控制当地的经济变量，如GDP增长及其波动性、财政赤字、当地的贷款-GDP比率和当地的法律环境</a:t>
            </a:r>
            <a:endParaRPr kumimoji="1" lang="en-US" altLang="zh-CN" dirty="0">
              <a:solidFill>
                <a:schemeClr val="tx1">
                  <a:lumMod val="75000"/>
                  <a:lumOff val="25000"/>
                </a:schemeClr>
              </a:solidFill>
            </a:endParaRPr>
          </a:p>
          <a:p>
            <a:pPr marL="960120" lvl="1" indent="-457200" fontAlgn="auto">
              <a:lnSpc>
                <a:spcPct val="150000"/>
              </a:lnSpc>
              <a:spcBef>
                <a:spcPts val="100"/>
              </a:spcBef>
              <a:buFont typeface="Wingdings" panose="05000000000000000000" charset="0"/>
              <a:buChar char="n"/>
            </a:pPr>
            <a:r>
              <a:rPr kumimoji="1" lang="zh-CN" altLang="en-US" dirty="0">
                <a:sym typeface="+mn-ea"/>
              </a:rPr>
              <a:t>列（</a:t>
            </a:r>
            <a:r>
              <a:rPr kumimoji="1" lang="en-US" altLang="zh-CN" dirty="0">
                <a:sym typeface="+mn-ea"/>
              </a:rPr>
              <a:t>3</a:t>
            </a:r>
            <a:r>
              <a:rPr kumimoji="1" lang="zh-CN" altLang="en-US" dirty="0">
                <a:sym typeface="+mn-ea"/>
              </a:rPr>
              <a:t>）</a:t>
            </a:r>
            <a:r>
              <a:rPr kumimoji="1" lang="en-US" altLang="zh-CN" dirty="0">
                <a:solidFill>
                  <a:schemeClr val="tx1">
                    <a:lumMod val="75000"/>
                    <a:lumOff val="25000"/>
                  </a:schemeClr>
                </a:solidFill>
              </a:rPr>
              <a:t>使用公司年固定效应</a:t>
            </a:r>
            <a:r>
              <a:rPr kumimoji="1" lang="zh-CN" altLang="en-US" dirty="0">
                <a:solidFill>
                  <a:schemeClr val="tx1">
                    <a:lumMod val="75000"/>
                    <a:lumOff val="25000"/>
                  </a:schemeClr>
                </a:solidFill>
              </a:rPr>
              <a:t>，排除这样一种可能：</a:t>
            </a:r>
            <a:r>
              <a:rPr kumimoji="1" lang="en-US" altLang="zh-CN" dirty="0">
                <a:solidFill>
                  <a:schemeClr val="tx1">
                    <a:lumMod val="75000"/>
                    <a:lumOff val="25000"/>
                  </a:schemeClr>
                </a:solidFill>
              </a:rPr>
              <a:t>CDB</a:t>
            </a:r>
            <a:r>
              <a:rPr kumimoji="1" lang="zh-CN" altLang="en-US" dirty="0">
                <a:solidFill>
                  <a:schemeClr val="tx1">
                    <a:lumMod val="75000"/>
                    <a:lumOff val="25000"/>
                  </a:schemeClr>
                </a:solidFill>
              </a:rPr>
              <a:t>较低的违约率是其可以自由选择具有某些特征的借款人导致的，而不是借款人选择性违约的结果</a:t>
            </a:r>
            <a:endParaRPr kumimoji="1" lang="zh-CN" altLang="en-US" dirty="0">
              <a:solidFill>
                <a:schemeClr val="tx1">
                  <a:lumMod val="75000"/>
                  <a:lumOff val="25000"/>
                </a:schemeClr>
              </a:solidFill>
            </a:endParaRPr>
          </a:p>
          <a:p>
            <a:pPr marL="502920" lvl="1" indent="0">
              <a:buFont typeface="Wingdings" panose="05000000000000000000" charset="0"/>
              <a:buNone/>
            </a:pPr>
            <a:endParaRPr kumimoji="1" lang="zh-CN" altLang="en-US" sz="2400" dirty="0">
              <a:solidFill>
                <a:schemeClr val="tx1">
                  <a:lumMod val="75000"/>
                  <a:lumOff val="25000"/>
                </a:schemeClr>
              </a:solidFill>
            </a:endParaRPr>
          </a:p>
          <a:p>
            <a:pPr marL="960120" lvl="1" indent="-457200">
              <a:buFont typeface="Wingdings" panose="05000000000000000000" charset="0"/>
              <a:buChar char="n"/>
            </a:pPr>
            <a:r>
              <a:rPr kumimoji="1" lang="zh-CN" altLang="en-US" dirty="0">
                <a:solidFill>
                  <a:schemeClr val="tx1">
                    <a:lumMod val="75000"/>
                    <a:lumOff val="25000"/>
                  </a:schemeClr>
                </a:solidFill>
              </a:rPr>
              <a:t>注：标准误是以银行为一个聚类的聚类标准误，因为主要探讨的</a:t>
            </a:r>
            <a:r>
              <a:rPr kumimoji="1" lang="zh-CN" altLang="en-US" dirty="0">
                <a:solidFill>
                  <a:schemeClr val="tx1">
                    <a:lumMod val="75000"/>
                    <a:lumOff val="25000"/>
                  </a:schemeClr>
                </a:solidFill>
              </a:rPr>
              <a:t>是不同贷款机构之间的违约率</a:t>
            </a:r>
            <a:r>
              <a:rPr kumimoji="1" lang="zh-CN" altLang="en-US" dirty="0">
                <a:solidFill>
                  <a:schemeClr val="tx1">
                    <a:lumMod val="75000"/>
                    <a:lumOff val="25000"/>
                  </a:schemeClr>
                </a:solidFill>
              </a:rPr>
              <a:t>差异</a:t>
            </a:r>
            <a:endParaRPr kumimoji="1" lang="zh-CN" altLang="en-US" dirty="0">
              <a:solidFill>
                <a:schemeClr val="tx1">
                  <a:lumMod val="75000"/>
                  <a:lumOff val="25000"/>
                </a:schemeClr>
              </a:solidFill>
            </a:endParaRPr>
          </a:p>
        </p:txBody>
      </p:sp>
      <p:sp>
        <p:nvSpPr>
          <p:cNvPr id="3" name="标题 2"/>
          <p:cNvSpPr>
            <a:spLocks noGrp="1"/>
          </p:cNvSpPr>
          <p:nvPr>
            <p:ph type="title"/>
          </p:nvPr>
        </p:nvSpPr>
        <p:spPr/>
        <p:txBody>
          <a:bodyPr/>
          <a:lstStyle/>
          <a:p>
            <a:r>
              <a:rPr kumimoji="1" lang="zh-CN" altLang="en-US" dirty="0"/>
              <a:t>中国地方政府的贷款违约：多变量分析</a:t>
            </a:r>
            <a:endParaRPr kumimoji="1"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sym typeface="+mn-ea"/>
              </a:rPr>
              <a:t>中国地方政府的贷款违约：多变量分析（表</a:t>
            </a:r>
            <a:r>
              <a:rPr kumimoji="1" lang="en-US" altLang="zh-CN" dirty="0">
                <a:sym typeface="+mn-ea"/>
              </a:rPr>
              <a:t>3</a:t>
            </a:r>
            <a:r>
              <a:rPr kumimoji="1" lang="zh-CN" altLang="en-US" dirty="0">
                <a:sym typeface="+mn-ea"/>
              </a:rPr>
              <a:t>）</a:t>
            </a:r>
            <a:endParaRPr kumimoji="1" lang="zh-CN" altLang="en-US" dirty="0">
              <a:sym typeface="+mn-ea"/>
            </a:endParaRPr>
          </a:p>
        </p:txBody>
      </p:sp>
      <p:pic>
        <p:nvPicPr>
          <p:cNvPr id="6" name="图片 5"/>
          <p:cNvPicPr>
            <a:picLocks noChangeAspect="1"/>
          </p:cNvPicPr>
          <p:nvPr/>
        </p:nvPicPr>
        <p:blipFill>
          <a:blip r:embed="rId1"/>
          <a:stretch>
            <a:fillRect/>
          </a:stretch>
        </p:blipFill>
        <p:spPr>
          <a:xfrm>
            <a:off x="942975" y="994410"/>
            <a:ext cx="10238105" cy="57696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412" y="1207008"/>
            <a:ext cx="10058400" cy="4945598"/>
          </a:xfrm>
        </p:spPr>
        <p:txBody>
          <a:bodyPr>
            <a:normAutofit lnSpcReduction="10000"/>
          </a:bodyPr>
          <a:lstStyle/>
          <a:p>
            <a:pPr fontAlgn="auto">
              <a:lnSpc>
                <a:spcPct val="150000"/>
              </a:lnSpc>
              <a:spcAft>
                <a:spcPts val="100"/>
              </a:spcAft>
            </a:pPr>
            <a:r>
              <a:rPr kumimoji="1"/>
              <a:t>财政负担更大的地方政府发生贷款违约的可能性较高</a:t>
            </a:r>
            <a:endParaRPr kumimoji="1"/>
          </a:p>
          <a:p>
            <a:pPr fontAlgn="auto">
              <a:lnSpc>
                <a:spcPct val="150000"/>
              </a:lnSpc>
              <a:spcAft>
                <a:spcPts val="100"/>
              </a:spcAft>
            </a:pPr>
            <a:r>
              <a:rPr kumimoji="1"/>
              <a:t>在同一年的同一LGFV中，CDB贷款的表现明显好于来自</a:t>
            </a:r>
            <a:r>
              <a:rPr kumimoji="1" lang="zh-CN"/>
              <a:t>其他</a:t>
            </a:r>
            <a:r>
              <a:rPr kumimoji="1" lang="en-US" altLang="zh-CN"/>
              <a:t>17</a:t>
            </a:r>
            <a:r>
              <a:rPr kumimoji="1" lang="zh-CN" altLang="en-US"/>
              <a:t>家</a:t>
            </a:r>
            <a:r>
              <a:rPr kumimoji="1"/>
              <a:t>商业银行的贷款</a:t>
            </a:r>
            <a:endParaRPr kumimoji="1"/>
          </a:p>
          <a:p>
            <a:pPr fontAlgn="auto">
              <a:lnSpc>
                <a:spcPct val="150000"/>
              </a:lnSpc>
              <a:spcAft>
                <a:spcPts val="100"/>
              </a:spcAft>
            </a:pPr>
            <a:r>
              <a:rPr kumimoji="1"/>
              <a:t>对于非</a:t>
            </a:r>
            <a:r>
              <a:rPr kumimoji="1" lang="zh-CN"/>
              <a:t>政府平台的</a:t>
            </a:r>
            <a:r>
              <a:rPr kumimoji="1"/>
              <a:t>国有企业贷款，CDB的违约率仍然低于商业银行，但</a:t>
            </a:r>
            <a:r>
              <a:rPr kumimoji="1" lang="zh-CN"/>
              <a:t>两者的差距</a:t>
            </a:r>
            <a:r>
              <a:rPr kumimoji="1"/>
              <a:t>小于LGFV</a:t>
            </a:r>
            <a:r>
              <a:rPr kumimoji="1" lang="en-US"/>
              <a:t>s</a:t>
            </a:r>
            <a:endParaRPr kumimoji="1" lang="en-US"/>
          </a:p>
          <a:p>
            <a:pPr fontAlgn="auto">
              <a:lnSpc>
                <a:spcPct val="150000"/>
              </a:lnSpc>
              <a:spcAft>
                <a:spcPts val="100"/>
              </a:spcAft>
            </a:pPr>
            <a:r>
              <a:rPr kumimoji="1" lang="zh-CN"/>
              <a:t>在</a:t>
            </a:r>
            <a:r>
              <a:rPr kumimoji="1"/>
              <a:t>LGFV</a:t>
            </a:r>
            <a:r>
              <a:rPr kumimoji="1" lang="en-US"/>
              <a:t>s</a:t>
            </a:r>
            <a:r>
              <a:rPr kumimoji="1" lang="zh-CN" altLang="en-US"/>
              <a:t>的</a:t>
            </a:r>
            <a:r>
              <a:rPr kumimoji="1" lang="en-US" altLang="zh-CN"/>
              <a:t>CDB</a:t>
            </a:r>
            <a:r>
              <a:rPr kumimoji="1"/>
              <a:t>贷款的低违约率中，政治考虑</a:t>
            </a:r>
            <a:r>
              <a:rPr kumimoji="1" lang="zh-CN"/>
              <a:t>确实</a:t>
            </a:r>
            <a:r>
              <a:rPr kumimoji="1"/>
              <a:t>发挥了作用</a:t>
            </a:r>
            <a:endParaRPr kumimoji="1"/>
          </a:p>
        </p:txBody>
      </p:sp>
      <p:sp>
        <p:nvSpPr>
          <p:cNvPr id="3" name="标题 2"/>
          <p:cNvSpPr>
            <a:spLocks noGrp="1"/>
          </p:cNvSpPr>
          <p:nvPr>
            <p:ph type="title"/>
          </p:nvPr>
        </p:nvSpPr>
        <p:spPr/>
        <p:txBody>
          <a:bodyPr/>
          <a:lstStyle/>
          <a:p>
            <a:r>
              <a:rPr kumimoji="1" lang="zh-CN" altLang="en-US" dirty="0"/>
              <a:t>表</a:t>
            </a:r>
            <a:r>
              <a:rPr kumimoji="1" lang="en-US" altLang="zh-CN" dirty="0"/>
              <a:t>3</a:t>
            </a:r>
            <a:r>
              <a:rPr kumimoji="1" lang="zh-CN" altLang="en-US" dirty="0"/>
              <a:t>的</a:t>
            </a:r>
            <a:r>
              <a:rPr kumimoji="1" lang="zh-CN" altLang="en-US" dirty="0"/>
              <a:t>结论</a:t>
            </a:r>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412" y="1207008"/>
            <a:ext cx="10058400" cy="4945598"/>
          </a:xfrm>
        </p:spPr>
        <p:txBody>
          <a:bodyPr>
            <a:normAutofit lnSpcReduction="10000"/>
          </a:bodyPr>
          <a:lstStyle/>
          <a:p>
            <a:r>
              <a:rPr kumimoji="1" lang="zh-CN"/>
              <a:t>因变量</a:t>
            </a:r>
            <a:endParaRPr kumimoji="1" lang="zh-CN"/>
          </a:p>
          <a:p>
            <a:pPr marL="960120" lvl="1" indent="-457200">
              <a:buFont typeface="Wingdings" panose="05000000000000000000" charset="0"/>
              <a:buChar char="n"/>
            </a:pPr>
            <a:r>
              <a:rPr kumimoji="1" lang="zh-CN">
                <a:solidFill>
                  <a:schemeClr val="tx1">
                    <a:lumMod val="75000"/>
                    <a:lumOff val="25000"/>
                  </a:schemeClr>
                </a:solidFill>
              </a:rPr>
              <a:t>构建指示变量</a:t>
            </a:r>
            <a:r>
              <a:rPr kumimoji="1" lang="en-US" altLang="zh-CN">
                <a:solidFill>
                  <a:schemeClr val="tx1">
                    <a:lumMod val="75000"/>
                    <a:lumOff val="25000"/>
                  </a:schemeClr>
                </a:solidFill>
              </a:rPr>
              <a:t>Default</a:t>
            </a:r>
            <a:r>
              <a:rPr kumimoji="1" lang="zh-CN" altLang="en-US">
                <a:solidFill>
                  <a:schemeClr val="tx1">
                    <a:lumMod val="75000"/>
                    <a:lumOff val="25000"/>
                  </a:schemeClr>
                </a:solidFill>
              </a:rPr>
              <a:t>：如果贷款处于违约状态，则该变量等于1，否则为零</a:t>
            </a:r>
            <a:endParaRPr kumimoji="1" lang="zh-CN" altLang="en-US">
              <a:solidFill>
                <a:schemeClr val="tx1">
                  <a:lumMod val="75000"/>
                  <a:lumOff val="25000"/>
                </a:schemeClr>
              </a:solidFill>
            </a:endParaRPr>
          </a:p>
          <a:p>
            <a:pPr marL="502920" lvl="1" indent="0">
              <a:buFont typeface="Wingdings" panose="05000000000000000000" charset="0"/>
              <a:buNone/>
            </a:pPr>
            <a:endParaRPr kumimoji="1" lang="zh-CN" altLang="en-US">
              <a:solidFill>
                <a:schemeClr val="tx1">
                  <a:lumMod val="75000"/>
                  <a:lumOff val="25000"/>
                </a:schemeClr>
              </a:solidFill>
            </a:endParaRPr>
          </a:p>
          <a:p>
            <a:pPr marL="502920" lvl="0" indent="-457200">
              <a:buFont typeface="Wingdings" panose="05000000000000000000" charset="0"/>
              <a:buChar char="n"/>
            </a:pPr>
            <a:r>
              <a:rPr kumimoji="1" lang="zh-CN" altLang="en-US">
                <a:solidFill>
                  <a:schemeClr val="tx1">
                    <a:lumMod val="75000"/>
                    <a:lumOff val="25000"/>
                  </a:schemeClr>
                </a:solidFill>
              </a:rPr>
              <a:t>控制所有回归中的公司年固定效应</a:t>
            </a:r>
            <a:endParaRPr kumimoji="1" lang="zh-CN" altLang="en-US">
              <a:solidFill>
                <a:schemeClr val="tx1">
                  <a:lumMod val="75000"/>
                  <a:lumOff val="25000"/>
                </a:schemeClr>
              </a:solidFill>
            </a:endParaRPr>
          </a:p>
          <a:p>
            <a:pPr marL="502920" lvl="0" indent="-457200">
              <a:buFont typeface="Wingdings" panose="05000000000000000000" charset="0"/>
              <a:buChar char="n"/>
            </a:pPr>
            <a:endParaRPr kumimoji="1" lang="zh-CN" altLang="en-US">
              <a:solidFill>
                <a:schemeClr val="tx1">
                  <a:lumMod val="75000"/>
                  <a:lumOff val="25000"/>
                </a:schemeClr>
              </a:solidFill>
            </a:endParaRPr>
          </a:p>
          <a:p>
            <a:pPr marL="502920" lvl="0" indent="-457200">
              <a:buFont typeface="Wingdings" panose="05000000000000000000" charset="0"/>
              <a:buChar char="n"/>
            </a:pPr>
            <a:r>
              <a:rPr kumimoji="1" lang="zh-CN" altLang="en-US">
                <a:solidFill>
                  <a:schemeClr val="tx1">
                    <a:lumMod val="75000"/>
                    <a:lumOff val="25000"/>
                  </a:schemeClr>
                </a:solidFill>
              </a:rPr>
              <a:t>进一步</a:t>
            </a:r>
            <a:r>
              <a:rPr kumimoji="1" lang="zh-CN" altLang="en-US">
                <a:solidFill>
                  <a:schemeClr val="tx1">
                    <a:lumMod val="75000"/>
                    <a:lumOff val="25000"/>
                  </a:schemeClr>
                </a:solidFill>
              </a:rPr>
              <a:t>猜测</a:t>
            </a:r>
            <a:endParaRPr kumimoji="1" lang="zh-CN" altLang="en-US">
              <a:solidFill>
                <a:schemeClr val="tx1">
                  <a:lumMod val="75000"/>
                  <a:lumOff val="25000"/>
                </a:schemeClr>
              </a:solidFill>
            </a:endParaRPr>
          </a:p>
          <a:p>
            <a:pPr marL="960120" lvl="1" indent="-457200" fontAlgn="auto">
              <a:lnSpc>
                <a:spcPct val="150000"/>
              </a:lnSpc>
              <a:spcBef>
                <a:spcPts val="100"/>
              </a:spcBef>
              <a:buFont typeface="Wingdings" panose="05000000000000000000" charset="0"/>
              <a:buChar char="n"/>
            </a:pPr>
            <a:r>
              <a:rPr kumimoji="1" lang="zh-CN" altLang="en-US">
                <a:solidFill>
                  <a:schemeClr val="tx1">
                    <a:lumMod val="75000"/>
                    <a:lumOff val="25000"/>
                  </a:schemeClr>
                </a:solidFill>
              </a:rPr>
              <a:t>有财务困境的地方政府的选择性违约行为会更加突出，因为他们对违约有更大的需求，并有更强的动机来降低</a:t>
            </a:r>
            <a:r>
              <a:rPr kumimoji="1" lang="zh-CN" altLang="en-US">
                <a:solidFill>
                  <a:schemeClr val="tx1">
                    <a:lumMod val="75000"/>
                    <a:lumOff val="25000"/>
                  </a:schemeClr>
                </a:solidFill>
              </a:rPr>
              <a:t>违约的成本</a:t>
            </a:r>
            <a:endParaRPr kumimoji="1" lang="zh-CN" altLang="en-US">
              <a:solidFill>
                <a:schemeClr val="tx1">
                  <a:lumMod val="75000"/>
                  <a:lumOff val="25000"/>
                </a:schemeClr>
              </a:solidFill>
            </a:endParaRPr>
          </a:p>
        </p:txBody>
      </p:sp>
      <p:sp>
        <p:nvSpPr>
          <p:cNvPr id="3" name="标题 2"/>
          <p:cNvSpPr>
            <a:spLocks noGrp="1"/>
          </p:cNvSpPr>
          <p:nvPr>
            <p:ph type="title"/>
          </p:nvPr>
        </p:nvSpPr>
        <p:spPr/>
        <p:txBody>
          <a:bodyPr/>
          <a:lstStyle/>
          <a:p>
            <a:r>
              <a:rPr kumimoji="1" lang="zh-CN" altLang="en-US" dirty="0"/>
              <a:t>地方政府选择性违约：</a:t>
            </a:r>
            <a:r>
              <a:rPr kumimoji="1" lang="zh-CN" altLang="en-US" dirty="0"/>
              <a:t>证据</a:t>
            </a:r>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sym typeface="+mn-ea"/>
              </a:rPr>
              <a:t>地方政府选择性违约：证据（表</a:t>
            </a:r>
            <a:r>
              <a:rPr kumimoji="1" lang="en-US" altLang="zh-CN" dirty="0">
                <a:sym typeface="+mn-ea"/>
              </a:rPr>
              <a:t>4</a:t>
            </a:r>
            <a:r>
              <a:rPr kumimoji="1" lang="zh-CN" altLang="en-US" dirty="0">
                <a:sym typeface="+mn-ea"/>
              </a:rPr>
              <a:t>）</a:t>
            </a:r>
            <a:endParaRPr kumimoji="1" lang="zh-CN" altLang="en-US" dirty="0">
              <a:sym typeface="+mn-ea"/>
            </a:endParaRPr>
          </a:p>
        </p:txBody>
      </p:sp>
      <p:pic>
        <p:nvPicPr>
          <p:cNvPr id="6" name="图片 5"/>
          <p:cNvPicPr>
            <a:picLocks noChangeAspect="1"/>
          </p:cNvPicPr>
          <p:nvPr/>
        </p:nvPicPr>
        <p:blipFill>
          <a:blip r:embed="rId1"/>
          <a:stretch>
            <a:fillRect/>
          </a:stretch>
        </p:blipFill>
        <p:spPr>
          <a:xfrm>
            <a:off x="1002665" y="1607185"/>
            <a:ext cx="10186670" cy="4117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0000" lnSpcReduction="20000"/>
          </a:bodyPr>
          <a:lstStyle/>
          <a:p>
            <a:pPr fontAlgn="auto">
              <a:lnSpc>
                <a:spcPct val="150000"/>
              </a:lnSpc>
            </a:pPr>
            <a:r>
              <a:rPr kumimoji="1" lang="zh-CN" altLang="en-US" dirty="0">
                <a:sym typeface="+mn-ea"/>
              </a:rPr>
              <a:t>地方政府融资平台（</a:t>
            </a:r>
            <a:r>
              <a:rPr kumimoji="1" lang="en-US" altLang="zh-CN" dirty="0">
                <a:sym typeface="+mn-ea"/>
              </a:rPr>
              <a:t>LGFVs</a:t>
            </a:r>
            <a:r>
              <a:rPr kumimoji="1" lang="zh-CN" altLang="en-US" dirty="0">
                <a:sym typeface="+mn-ea"/>
              </a:rPr>
              <a:t>）</a:t>
            </a:r>
            <a:endParaRPr kumimoji="1" lang="zh-CN" altLang="en-US" dirty="0">
              <a:sym typeface="+mn-ea"/>
            </a:endParaRPr>
          </a:p>
          <a:p>
            <a:pPr lvl="1" fontAlgn="auto">
              <a:lnSpc>
                <a:spcPct val="150000"/>
              </a:lnSpc>
            </a:pPr>
            <a:r>
              <a:rPr kumimoji="1" lang="zh-CN" altLang="en-US" dirty="0">
                <a:sym typeface="+mn-ea"/>
              </a:rPr>
              <a:t>各级地方政府成立的以融资为主要经营目的的公司，包括不同类型的城市建设投资、城建开发、城建资产公司等企业（事）业法人机构，本质上是特殊性质的国有企业</a:t>
            </a:r>
            <a:endParaRPr kumimoji="1" lang="zh-CN" altLang="en-US" dirty="0"/>
          </a:p>
          <a:p>
            <a:pPr lvl="1" fontAlgn="auto">
              <a:lnSpc>
                <a:spcPct val="150000"/>
              </a:lnSpc>
            </a:pPr>
            <a:r>
              <a:rPr kumimoji="1" lang="en-US" altLang="zh-CN" dirty="0">
                <a:sym typeface="+mn-ea"/>
              </a:rPr>
              <a:t>LGFVs</a:t>
            </a:r>
            <a:r>
              <a:rPr kumimoji="1" lang="zh-CN" altLang="en-US" dirty="0">
                <a:sym typeface="+mn-ea"/>
              </a:rPr>
              <a:t>以银行贷款、债券发行和影子银行信贷三种融资方式向地方政府提供表外资金，其中银行贷款是最主要的</a:t>
            </a:r>
            <a:r>
              <a:rPr kumimoji="1" lang="zh-CN" altLang="en-US" dirty="0">
                <a:sym typeface="+mn-ea"/>
              </a:rPr>
              <a:t>资金来源</a:t>
            </a:r>
            <a:endParaRPr kumimoji="1" lang="zh-CN" altLang="en-US" dirty="0"/>
          </a:p>
          <a:p>
            <a:pPr lvl="1" fontAlgn="auto">
              <a:lnSpc>
                <a:spcPct val="150000"/>
              </a:lnSpc>
            </a:pPr>
            <a:r>
              <a:rPr kumimoji="1" lang="zh-CN" altLang="en-US" dirty="0">
                <a:sym typeface="+mn-ea"/>
              </a:rPr>
              <a:t>政府主要以经营收入、公共设施收费和财政资金等作为对</a:t>
            </a:r>
            <a:r>
              <a:rPr kumimoji="1" lang="en-US" altLang="zh-CN" dirty="0">
                <a:sym typeface="+mn-ea"/>
              </a:rPr>
              <a:t>LGFVs</a:t>
            </a:r>
            <a:r>
              <a:rPr kumimoji="1" lang="zh-CN" altLang="en-US" dirty="0">
                <a:sym typeface="+mn-ea"/>
              </a:rPr>
              <a:t>的还款来源</a:t>
            </a:r>
            <a:endParaRPr kumimoji="1" dirty="0"/>
          </a:p>
          <a:p>
            <a:pPr marL="502920" lvl="0" indent="-457200" fontAlgn="auto">
              <a:lnSpc>
                <a:spcPct val="150000"/>
              </a:lnSpc>
              <a:buFont typeface="Wingdings" panose="05000000000000000000" charset="0"/>
              <a:buChar char="n"/>
            </a:pPr>
            <a:r>
              <a:rPr kumimoji="1" lang="zh-CN" dirty="0">
                <a:solidFill>
                  <a:schemeClr val="tx1">
                    <a:lumMod val="75000"/>
                    <a:lumOff val="25000"/>
                  </a:schemeClr>
                </a:solidFill>
              </a:rPr>
              <a:t>低违约</a:t>
            </a:r>
            <a:r>
              <a:rPr kumimoji="1" lang="zh-CN" dirty="0">
                <a:solidFill>
                  <a:schemeClr val="tx1">
                    <a:lumMod val="75000"/>
                    <a:lumOff val="25000"/>
                  </a:schemeClr>
                </a:solidFill>
              </a:rPr>
              <a:t>现象</a:t>
            </a:r>
            <a:endParaRPr kumimoji="1" lang="zh-CN" dirty="0">
              <a:solidFill>
                <a:schemeClr val="tx1">
                  <a:lumMod val="75000"/>
                  <a:lumOff val="25000"/>
                </a:schemeClr>
              </a:solidFill>
            </a:endParaRPr>
          </a:p>
          <a:p>
            <a:pPr lvl="1" fontAlgn="auto">
              <a:lnSpc>
                <a:spcPct val="150000"/>
              </a:lnSpc>
            </a:pPr>
            <a:r>
              <a:rPr kumimoji="1" lang="zh-CN" altLang="en-US" dirty="0">
                <a:sym typeface="+mn-ea"/>
              </a:rPr>
              <a:t>违约率：逾期90天以上的贷款占所有贷款的比例</a:t>
            </a:r>
            <a:endParaRPr kumimoji="1" lang="zh-CN" altLang="en-US" dirty="0"/>
          </a:p>
          <a:p>
            <a:pPr lvl="1" fontAlgn="auto">
              <a:lnSpc>
                <a:spcPct val="150000"/>
              </a:lnSpc>
            </a:pPr>
            <a:r>
              <a:rPr kumimoji="1" lang="zh-CN" dirty="0">
                <a:sym typeface="+mn-ea"/>
              </a:rPr>
              <a:t>地方</a:t>
            </a:r>
            <a:r>
              <a:rPr kumimoji="1" dirty="0">
                <a:sym typeface="+mn-ea"/>
              </a:rPr>
              <a:t>政府</a:t>
            </a:r>
            <a:r>
              <a:rPr kumimoji="1" lang="zh-CN" dirty="0">
                <a:sym typeface="+mn-ea"/>
              </a:rPr>
              <a:t>实际</a:t>
            </a:r>
            <a:r>
              <a:rPr kumimoji="1" dirty="0">
                <a:sym typeface="+mn-ea"/>
              </a:rPr>
              <a:t>违约的频率并比观察到的低</a:t>
            </a:r>
            <a:endParaRPr kumimoji="1" dirty="0">
              <a:sym typeface="+mn-ea"/>
            </a:endParaRPr>
          </a:p>
          <a:p>
            <a:pPr marL="505460" lvl="1" indent="0">
              <a:buNone/>
            </a:pPr>
            <a:endParaRPr kumimoji="1" dirty="0">
              <a:sym typeface="+mn-ea"/>
            </a:endParaRPr>
          </a:p>
          <a:p>
            <a:pPr marL="502920" lvl="0" indent="-457200">
              <a:buFont typeface="Wingdings" panose="05000000000000000000" charset="0"/>
              <a:buChar char="n"/>
            </a:pPr>
            <a:r>
              <a:rPr kumimoji="1" b="1" dirty="0">
                <a:sym typeface="+mn-ea"/>
              </a:rPr>
              <a:t>有</a:t>
            </a:r>
            <a:r>
              <a:rPr kumimoji="1" lang="zh-CN" b="1" dirty="0">
                <a:sym typeface="+mn-ea"/>
              </a:rPr>
              <a:t>什么</a:t>
            </a:r>
            <a:r>
              <a:rPr kumimoji="1" b="1" dirty="0">
                <a:sym typeface="+mn-ea"/>
              </a:rPr>
              <a:t>潜在</a:t>
            </a:r>
            <a:r>
              <a:rPr kumimoji="1" lang="zh-CN" b="1" dirty="0">
                <a:sym typeface="+mn-ea"/>
              </a:rPr>
              <a:t>的</a:t>
            </a:r>
            <a:r>
              <a:rPr kumimoji="1" b="1" dirty="0">
                <a:sym typeface="+mn-ea"/>
              </a:rPr>
              <a:t>因素正在限制政府反复无常的违约</a:t>
            </a:r>
            <a:r>
              <a:rPr kumimoji="1" lang="zh-CN" b="1" dirty="0">
                <a:sym typeface="+mn-ea"/>
              </a:rPr>
              <a:t>？</a:t>
            </a:r>
            <a:endParaRPr kumimoji="1" dirty="0">
              <a:solidFill>
                <a:schemeClr val="tx1">
                  <a:lumMod val="75000"/>
                  <a:lumOff val="25000"/>
                </a:schemeClr>
              </a:solidFill>
            </a:endParaRPr>
          </a:p>
          <a:p>
            <a:endParaRPr kumimoji="1" lang="en-US" altLang="zh-CN" dirty="0"/>
          </a:p>
          <a:p>
            <a:pPr lvl="1"/>
            <a:endParaRPr kumimoji="1" lang="en-US" altLang="zh-CN" dirty="0"/>
          </a:p>
        </p:txBody>
      </p:sp>
      <p:sp>
        <p:nvSpPr>
          <p:cNvPr id="3" name="标题 2"/>
          <p:cNvSpPr>
            <a:spLocks noGrp="1"/>
          </p:cNvSpPr>
          <p:nvPr>
            <p:ph type="title"/>
          </p:nvPr>
        </p:nvSpPr>
        <p:spPr/>
        <p:txBody>
          <a:bodyPr/>
          <a:lstStyle/>
          <a:p>
            <a:r>
              <a:rPr kumimoji="1" lang="zh-CN" altLang="en-US" dirty="0"/>
              <a:t>问题的</a:t>
            </a:r>
            <a:r>
              <a:rPr kumimoji="1" lang="zh-CN" altLang="en-US" dirty="0"/>
              <a:t>引入</a:t>
            </a:r>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fontAlgn="auto">
              <a:lnSpc>
                <a:spcPct val="150000"/>
              </a:lnSpc>
              <a:spcAft>
                <a:spcPts val="100"/>
              </a:spcAft>
            </a:pPr>
            <a:r>
              <a:rPr kumimoji="1" lang="zh-CN" altLang="en-US" dirty="0"/>
              <a:t>对于相同的贷款到期时间，当一个地方政府的贷款违约，</a:t>
            </a:r>
            <a:r>
              <a:rPr kumimoji="1" lang="zh-CN" altLang="en-US" dirty="0"/>
              <a:t>则违约贷款来自于CDB的几率比来自于商业银行低4.8个百分点</a:t>
            </a:r>
            <a:endParaRPr kumimoji="1" lang="zh-CN" altLang="en-US" dirty="0"/>
          </a:p>
          <a:p>
            <a:pPr fontAlgn="auto">
              <a:lnSpc>
                <a:spcPct val="150000"/>
              </a:lnSpc>
              <a:spcAft>
                <a:spcPts val="100"/>
              </a:spcAft>
            </a:pPr>
            <a:r>
              <a:rPr kumimoji="1" lang="zh-CN" altLang="en-US" dirty="0"/>
              <a:t>选择性违约主要集中在陷入财务困境、真正需要违约的地方政府。在我国，地方政府或地方官员不愿拖欠CDB贷款，而是选择</a:t>
            </a:r>
            <a:r>
              <a:rPr kumimoji="1" lang="zh-CN" altLang="en-US" dirty="0"/>
              <a:t>最先拖欠商业银行贷款</a:t>
            </a:r>
            <a:endParaRPr kumimoji="1" lang="zh-CN" altLang="en-US" dirty="0"/>
          </a:p>
        </p:txBody>
      </p:sp>
      <p:sp>
        <p:nvSpPr>
          <p:cNvPr id="3" name="标题 2"/>
          <p:cNvSpPr>
            <a:spLocks noGrp="1"/>
          </p:cNvSpPr>
          <p:nvPr>
            <p:ph type="title"/>
          </p:nvPr>
        </p:nvSpPr>
        <p:spPr/>
        <p:txBody>
          <a:bodyPr/>
          <a:lstStyle/>
          <a:p>
            <a:r>
              <a:rPr kumimoji="1" lang="zh-CN" altLang="en-US" dirty="0"/>
              <a:t>表</a:t>
            </a:r>
            <a:r>
              <a:rPr kumimoji="1" lang="en-US" altLang="zh-CN" dirty="0"/>
              <a:t>4</a:t>
            </a:r>
            <a:r>
              <a:rPr kumimoji="1" lang="zh-CN" altLang="en-US" dirty="0"/>
              <a:t>的</a:t>
            </a:r>
            <a:r>
              <a:rPr kumimoji="1" lang="zh-CN" altLang="en-US" dirty="0"/>
              <a:t>结论</a:t>
            </a:r>
            <a:endParaRPr kumimoji="1"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因变量：</a:t>
            </a:r>
            <a:r>
              <a:rPr kumimoji="1" lang="en-US" altLang="zh-CN" dirty="0"/>
              <a:t>D</a:t>
            </a:r>
            <a:r>
              <a:rPr kumimoji="1" lang="en-US" altLang="zh-CN" dirty="0"/>
              <a:t>efault</a:t>
            </a:r>
            <a:endParaRPr kumimoji="1" lang="en-US" altLang="zh-CN" dirty="0"/>
          </a:p>
          <a:p>
            <a:r>
              <a:rPr kumimoji="1" lang="zh-CN" altLang="en-US" dirty="0"/>
              <a:t>自</a:t>
            </a:r>
            <a:r>
              <a:rPr kumimoji="1" lang="zh-CN" altLang="en-US" dirty="0"/>
              <a:t>变量</a:t>
            </a:r>
            <a:endParaRPr kumimoji="1" lang="zh-CN" altLang="en-US" dirty="0"/>
          </a:p>
          <a:p>
            <a:pPr marL="960120" lvl="1" indent="-457200" fontAlgn="auto">
              <a:lnSpc>
                <a:spcPct val="150000"/>
              </a:lnSpc>
              <a:spcBef>
                <a:spcPts val="100"/>
              </a:spcBef>
              <a:buFont typeface="Wingdings" panose="05000000000000000000" charset="0"/>
              <a:buChar char="n"/>
            </a:pPr>
            <a:r>
              <a:rPr kumimoji="1" lang="zh-CN" altLang="en-US" dirty="0">
                <a:solidFill>
                  <a:schemeClr val="tx1">
                    <a:lumMod val="75000"/>
                    <a:lumOff val="25000"/>
                  </a:schemeClr>
                </a:solidFill>
              </a:rPr>
              <a:t>构建指示变量Co</a:t>
            </a:r>
            <a:r>
              <a:rPr kumimoji="1" lang="en-US" altLang="zh-CN" dirty="0">
                <a:solidFill>
                  <a:schemeClr val="tx1">
                    <a:lumMod val="75000"/>
                    <a:lumOff val="25000"/>
                  </a:schemeClr>
                </a:solidFill>
              </a:rPr>
              <a:t>mm</a:t>
            </a:r>
            <a:r>
              <a:rPr kumimoji="1" lang="zh-CN" altLang="en-US" dirty="0">
                <a:solidFill>
                  <a:schemeClr val="tx1">
                    <a:lumMod val="75000"/>
                    <a:lumOff val="25000"/>
                  </a:schemeClr>
                </a:solidFill>
              </a:rPr>
              <a:t>ercializetion，如果贷款的到期日为2008年2月之后（CDB商业化计划的宣布日期），则该指示变量为1，否则为0</a:t>
            </a:r>
            <a:endParaRPr kumimoji="1" lang="zh-CN" altLang="en-US" dirty="0">
              <a:solidFill>
                <a:schemeClr val="tx1">
                  <a:lumMod val="75000"/>
                  <a:lumOff val="25000"/>
                </a:schemeClr>
              </a:solidFill>
            </a:endParaRPr>
          </a:p>
          <a:p>
            <a:pPr marL="502920" lvl="0" indent="-457200">
              <a:buFont typeface="Wingdings" panose="05000000000000000000" charset="0"/>
              <a:buChar char="n"/>
            </a:pPr>
            <a:r>
              <a:rPr kumimoji="1" lang="zh-CN" altLang="en-US" dirty="0">
                <a:solidFill>
                  <a:schemeClr val="tx1">
                    <a:lumMod val="75000"/>
                    <a:lumOff val="25000"/>
                  </a:schemeClr>
                </a:solidFill>
              </a:rPr>
              <a:t>样本期</a:t>
            </a:r>
            <a:endParaRPr kumimoji="1" lang="zh-CN" altLang="en-US" dirty="0">
              <a:solidFill>
                <a:schemeClr val="tx1">
                  <a:lumMod val="75000"/>
                  <a:lumOff val="25000"/>
                </a:schemeClr>
              </a:solidFill>
            </a:endParaRPr>
          </a:p>
          <a:p>
            <a:pPr marL="960120" lvl="1" indent="-457200" fontAlgn="auto">
              <a:lnSpc>
                <a:spcPct val="150000"/>
              </a:lnSpc>
              <a:spcBef>
                <a:spcPts val="100"/>
              </a:spcBef>
              <a:buFont typeface="Wingdings" panose="05000000000000000000" charset="0"/>
              <a:buChar char="n"/>
            </a:pPr>
            <a:r>
              <a:rPr kumimoji="1" lang="zh-CN" altLang="en-US" dirty="0">
                <a:solidFill>
                  <a:schemeClr val="tx1">
                    <a:lumMod val="75000"/>
                    <a:lumOff val="25000"/>
                  </a:schemeClr>
                </a:solidFill>
              </a:rPr>
              <a:t>将样本期限制在商业化宣布前后的几个月内，以使商业化的影响与2008年11月启动的“4万亿元”刺激计划的影响隔离</a:t>
            </a:r>
            <a:r>
              <a:rPr kumimoji="1" lang="zh-CN" altLang="en-US" dirty="0">
                <a:solidFill>
                  <a:schemeClr val="tx1">
                    <a:lumMod val="75000"/>
                    <a:lumOff val="25000"/>
                  </a:schemeClr>
                </a:solidFill>
              </a:rPr>
              <a:t>开</a:t>
            </a:r>
            <a:endParaRPr kumimoji="1" lang="zh-CN" altLang="en-US" dirty="0">
              <a:solidFill>
                <a:schemeClr val="tx1">
                  <a:lumMod val="75000"/>
                  <a:lumOff val="25000"/>
                </a:schemeClr>
              </a:solidFill>
            </a:endParaRPr>
          </a:p>
          <a:p>
            <a:pPr marL="960120" lvl="1" indent="-457200" fontAlgn="auto">
              <a:lnSpc>
                <a:spcPct val="150000"/>
              </a:lnSpc>
              <a:spcBef>
                <a:spcPts val="100"/>
              </a:spcBef>
              <a:buFont typeface="Wingdings" panose="05000000000000000000" charset="0"/>
              <a:buChar char="n"/>
            </a:pPr>
            <a:r>
              <a:rPr kumimoji="1" lang="zh-CN" altLang="en-US" dirty="0">
                <a:solidFill>
                  <a:schemeClr val="tx1">
                    <a:lumMod val="75000"/>
                    <a:lumOff val="25000"/>
                  </a:schemeClr>
                </a:solidFill>
              </a:rPr>
              <a:t>列（</a:t>
            </a:r>
            <a:r>
              <a:rPr kumimoji="1" lang="en-US" altLang="zh-CN" dirty="0">
                <a:solidFill>
                  <a:schemeClr val="tx1">
                    <a:lumMod val="75000"/>
                    <a:lumOff val="25000"/>
                  </a:schemeClr>
                </a:solidFill>
              </a:rPr>
              <a:t>1</a:t>
            </a:r>
            <a:r>
              <a:rPr kumimoji="1" lang="zh-CN" altLang="en-US" dirty="0">
                <a:solidFill>
                  <a:schemeClr val="tx1">
                    <a:lumMod val="75000"/>
                    <a:lumOff val="25000"/>
                  </a:schemeClr>
                </a:solidFill>
              </a:rPr>
              <a:t>）为</a:t>
            </a:r>
            <a:r>
              <a:rPr kumimoji="1" lang="en-US" altLang="zh-CN" dirty="0">
                <a:solidFill>
                  <a:schemeClr val="tx1">
                    <a:lumMod val="75000"/>
                    <a:lumOff val="25000"/>
                  </a:schemeClr>
                </a:solidFill>
              </a:rPr>
              <a:t>2008</a:t>
            </a:r>
            <a:r>
              <a:rPr kumimoji="1" lang="zh-CN" altLang="en-US" dirty="0">
                <a:solidFill>
                  <a:schemeClr val="tx1">
                    <a:lumMod val="75000"/>
                    <a:lumOff val="25000"/>
                  </a:schemeClr>
                </a:solidFill>
              </a:rPr>
              <a:t>年</a:t>
            </a:r>
            <a:r>
              <a:rPr kumimoji="1" lang="en-US" altLang="zh-CN" dirty="0">
                <a:solidFill>
                  <a:schemeClr val="tx1">
                    <a:lumMod val="75000"/>
                    <a:lumOff val="25000"/>
                  </a:schemeClr>
                </a:solidFill>
              </a:rPr>
              <a:t>2</a:t>
            </a:r>
            <a:r>
              <a:rPr kumimoji="1" lang="zh-CN" altLang="en-US" dirty="0">
                <a:solidFill>
                  <a:schemeClr val="tx1">
                    <a:lumMod val="75000"/>
                    <a:lumOff val="25000"/>
                  </a:schemeClr>
                </a:solidFill>
              </a:rPr>
              <a:t>月前后</a:t>
            </a:r>
            <a:r>
              <a:rPr kumimoji="1" lang="en-US" altLang="zh-CN" dirty="0">
                <a:solidFill>
                  <a:schemeClr val="tx1">
                    <a:lumMod val="75000"/>
                    <a:lumOff val="25000"/>
                  </a:schemeClr>
                </a:solidFill>
              </a:rPr>
              <a:t>6</a:t>
            </a:r>
            <a:r>
              <a:rPr kumimoji="1" lang="zh-CN" altLang="en-US" dirty="0">
                <a:solidFill>
                  <a:schemeClr val="tx1">
                    <a:lumMod val="75000"/>
                    <a:lumOff val="25000"/>
                  </a:schemeClr>
                </a:solidFill>
              </a:rPr>
              <a:t>个月</a:t>
            </a:r>
            <a:endParaRPr kumimoji="1" lang="zh-CN" altLang="en-US" dirty="0">
              <a:solidFill>
                <a:schemeClr val="tx1">
                  <a:lumMod val="75000"/>
                  <a:lumOff val="25000"/>
                </a:schemeClr>
              </a:solidFill>
            </a:endParaRPr>
          </a:p>
          <a:p>
            <a:pPr marL="960120" lvl="1" indent="-457200" fontAlgn="auto">
              <a:lnSpc>
                <a:spcPct val="150000"/>
              </a:lnSpc>
              <a:spcBef>
                <a:spcPts val="100"/>
              </a:spcBef>
              <a:buFont typeface="Wingdings" panose="05000000000000000000" charset="0"/>
              <a:buChar char="n"/>
            </a:pPr>
            <a:r>
              <a:rPr kumimoji="1" lang="zh-CN" altLang="en-US" dirty="0">
                <a:sym typeface="+mn-ea"/>
              </a:rPr>
              <a:t>列（</a:t>
            </a:r>
            <a:r>
              <a:rPr kumimoji="1" lang="en-US" altLang="zh-CN" dirty="0">
                <a:sym typeface="+mn-ea"/>
              </a:rPr>
              <a:t>2</a:t>
            </a:r>
            <a:r>
              <a:rPr kumimoji="1" lang="zh-CN" altLang="en-US" dirty="0">
                <a:sym typeface="+mn-ea"/>
              </a:rPr>
              <a:t>）为</a:t>
            </a:r>
            <a:r>
              <a:rPr kumimoji="1" lang="en-US" altLang="zh-CN" dirty="0">
                <a:sym typeface="+mn-ea"/>
              </a:rPr>
              <a:t>2008</a:t>
            </a:r>
            <a:r>
              <a:rPr kumimoji="1" lang="zh-CN" altLang="en-US" dirty="0">
                <a:sym typeface="+mn-ea"/>
              </a:rPr>
              <a:t>年</a:t>
            </a:r>
            <a:r>
              <a:rPr kumimoji="1" lang="en-US" altLang="zh-CN" dirty="0">
                <a:sym typeface="+mn-ea"/>
              </a:rPr>
              <a:t>2</a:t>
            </a:r>
            <a:r>
              <a:rPr kumimoji="1" lang="zh-CN" altLang="en-US" dirty="0">
                <a:sym typeface="+mn-ea"/>
              </a:rPr>
              <a:t>月前后</a:t>
            </a:r>
            <a:r>
              <a:rPr kumimoji="1" lang="en-US" altLang="zh-CN" dirty="0">
                <a:sym typeface="+mn-ea"/>
              </a:rPr>
              <a:t>9</a:t>
            </a:r>
            <a:r>
              <a:rPr kumimoji="1" lang="zh-CN" altLang="en-US" dirty="0">
                <a:sym typeface="+mn-ea"/>
              </a:rPr>
              <a:t>个月</a:t>
            </a:r>
            <a:endParaRPr kumimoji="1" lang="zh-CN" altLang="en-US" dirty="0">
              <a:solidFill>
                <a:schemeClr val="tx1">
                  <a:lumMod val="75000"/>
                  <a:lumOff val="25000"/>
                </a:schemeClr>
              </a:solidFill>
              <a:sym typeface="+mn-ea"/>
            </a:endParaRPr>
          </a:p>
        </p:txBody>
      </p:sp>
      <p:sp>
        <p:nvSpPr>
          <p:cNvPr id="3" name="标题 2"/>
          <p:cNvSpPr>
            <a:spLocks noGrp="1"/>
          </p:cNvSpPr>
          <p:nvPr>
            <p:ph type="title"/>
          </p:nvPr>
        </p:nvSpPr>
        <p:spPr/>
        <p:txBody>
          <a:bodyPr/>
          <a:lstStyle/>
          <a:p>
            <a:r>
              <a:rPr kumimoji="1" lang="en-US" altLang="zh-CN" dirty="0"/>
              <a:t>CDB</a:t>
            </a:r>
            <a:r>
              <a:rPr kumimoji="1" lang="zh-CN" altLang="en-US" dirty="0"/>
              <a:t>的政治权力与地方政府的选择性</a:t>
            </a:r>
            <a:r>
              <a:rPr kumimoji="1" lang="zh-CN" altLang="en-US" dirty="0"/>
              <a:t>违约</a:t>
            </a:r>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sym typeface="+mn-ea"/>
              </a:rPr>
              <a:t>CDB</a:t>
            </a:r>
            <a:r>
              <a:rPr kumimoji="1" lang="zh-CN" altLang="en-US" dirty="0">
                <a:sym typeface="+mn-ea"/>
              </a:rPr>
              <a:t>的政治权力与地方政府的选择性违约（表</a:t>
            </a:r>
            <a:r>
              <a:rPr kumimoji="1" lang="en-US" altLang="zh-CN" dirty="0">
                <a:sym typeface="+mn-ea"/>
              </a:rPr>
              <a:t>5</a:t>
            </a:r>
            <a:r>
              <a:rPr kumimoji="1" lang="zh-CN" altLang="en-US" dirty="0">
                <a:sym typeface="+mn-ea"/>
              </a:rPr>
              <a:t>）</a:t>
            </a:r>
            <a:endParaRPr kumimoji="1" lang="zh-CN" altLang="en-US" dirty="0">
              <a:sym typeface="+mn-ea"/>
            </a:endParaRPr>
          </a:p>
        </p:txBody>
      </p:sp>
      <p:pic>
        <p:nvPicPr>
          <p:cNvPr id="6" name="图片 5"/>
          <p:cNvPicPr>
            <a:picLocks noChangeAspect="1"/>
          </p:cNvPicPr>
          <p:nvPr/>
        </p:nvPicPr>
        <p:blipFill>
          <a:blip r:embed="rId1"/>
          <a:stretch>
            <a:fillRect/>
          </a:stretch>
        </p:blipFill>
        <p:spPr>
          <a:xfrm>
            <a:off x="969010" y="1141095"/>
            <a:ext cx="10365740" cy="52838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zh-CN" altLang="en-US" dirty="0"/>
              <a:t>问题</a:t>
            </a:r>
            <a:r>
              <a:rPr kumimoji="1" lang="zh-CN" altLang="en-US" dirty="0"/>
              <a:t>一</a:t>
            </a:r>
            <a:endParaRPr kumimoji="1" lang="zh-CN" altLang="en-US" dirty="0"/>
          </a:p>
          <a:p>
            <a:pPr marL="960120" lvl="1" indent="-457200">
              <a:buFont typeface="Wingdings" panose="05000000000000000000" charset="0"/>
              <a:buChar char="n"/>
            </a:pPr>
            <a:r>
              <a:rPr kumimoji="1" lang="zh-CN" altLang="en-US" sz="2400" dirty="0">
                <a:solidFill>
                  <a:schemeClr val="tx1">
                    <a:lumMod val="75000"/>
                    <a:lumOff val="25000"/>
                  </a:schemeClr>
                </a:solidFill>
              </a:rPr>
              <a:t>地方官员对其职业生涯的考虑在地方政府选择性违约中的作用</a:t>
            </a:r>
            <a:endParaRPr kumimoji="1" lang="zh-CN" altLang="en-US" sz="2400" dirty="0">
              <a:solidFill>
                <a:schemeClr val="tx1">
                  <a:lumMod val="75000"/>
                  <a:lumOff val="25000"/>
                </a:schemeClr>
              </a:solidFill>
            </a:endParaRPr>
          </a:p>
          <a:p>
            <a:pPr marL="502920" lvl="1" indent="0">
              <a:buFont typeface="Wingdings" panose="05000000000000000000" charset="0"/>
              <a:buNone/>
            </a:pPr>
            <a:endParaRPr kumimoji="1" lang="zh-CN" altLang="en-US" sz="2400" dirty="0">
              <a:solidFill>
                <a:schemeClr val="tx1">
                  <a:lumMod val="75000"/>
                  <a:lumOff val="25000"/>
                </a:schemeClr>
              </a:solidFill>
            </a:endParaRPr>
          </a:p>
          <a:p>
            <a:r>
              <a:rPr kumimoji="1" lang="zh-CN" altLang="en-US" dirty="0"/>
              <a:t>问题</a:t>
            </a:r>
            <a:r>
              <a:rPr kumimoji="1" lang="zh-CN" altLang="en-US" dirty="0"/>
              <a:t>二</a:t>
            </a:r>
            <a:endParaRPr kumimoji="1" lang="zh-CN" altLang="en-US" dirty="0"/>
          </a:p>
          <a:p>
            <a:pPr marL="960120" lvl="1" indent="-457200">
              <a:buFont typeface="Wingdings" panose="05000000000000000000" charset="0"/>
              <a:buChar char="n"/>
            </a:pPr>
            <a:r>
              <a:rPr kumimoji="1" lang="zh-CN" altLang="en-US" sz="2400" dirty="0">
                <a:solidFill>
                  <a:schemeClr val="tx1">
                    <a:lumMod val="75000"/>
                    <a:lumOff val="25000"/>
                  </a:schemeClr>
                </a:solidFill>
              </a:rPr>
              <a:t>地方官员与</a:t>
            </a:r>
            <a:r>
              <a:rPr kumimoji="1" lang="en-US" altLang="zh-CN" sz="2400" dirty="0">
                <a:solidFill>
                  <a:schemeClr val="tx1">
                    <a:lumMod val="75000"/>
                    <a:lumOff val="25000"/>
                  </a:schemeClr>
                </a:solidFill>
              </a:rPr>
              <a:t>CPC</a:t>
            </a:r>
            <a:r>
              <a:rPr kumimoji="1" lang="zh-CN" altLang="en-US" sz="2400" dirty="0">
                <a:solidFill>
                  <a:schemeClr val="tx1">
                    <a:lumMod val="75000"/>
                    <a:lumOff val="25000"/>
                  </a:schemeClr>
                </a:solidFill>
              </a:rPr>
              <a:t>的政治关联对</a:t>
            </a:r>
            <a:r>
              <a:rPr kumimoji="1" lang="zh-CN" altLang="en-US" sz="2400" dirty="0">
                <a:solidFill>
                  <a:schemeClr val="tx1">
                    <a:lumMod val="75000"/>
                    <a:lumOff val="25000"/>
                  </a:schemeClr>
                </a:solidFill>
              </a:rPr>
              <a:t>地方政府选择性违约决策的影响</a:t>
            </a:r>
            <a:endParaRPr kumimoji="1" lang="zh-CN" altLang="en-US" sz="2400" dirty="0">
              <a:solidFill>
                <a:schemeClr val="tx1">
                  <a:lumMod val="75000"/>
                  <a:lumOff val="25000"/>
                </a:schemeClr>
              </a:solidFill>
            </a:endParaRPr>
          </a:p>
          <a:p>
            <a:endParaRPr kumimoji="1" lang="zh-CN" altLang="en-US" dirty="0"/>
          </a:p>
        </p:txBody>
      </p:sp>
      <p:sp>
        <p:nvSpPr>
          <p:cNvPr id="3" name="标题 2"/>
          <p:cNvSpPr>
            <a:spLocks noGrp="1"/>
          </p:cNvSpPr>
          <p:nvPr>
            <p:ph type="title"/>
          </p:nvPr>
        </p:nvSpPr>
        <p:spPr/>
        <p:txBody>
          <a:bodyPr/>
          <a:lstStyle/>
          <a:p>
            <a:r>
              <a:rPr kumimoji="1" lang="zh-CN" altLang="en-US" dirty="0"/>
              <a:t>地方官员职业生涯与选择性</a:t>
            </a:r>
            <a:r>
              <a:rPr kumimoji="1" lang="zh-CN" altLang="en-US" dirty="0"/>
              <a:t>违约</a:t>
            </a:r>
            <a:endParaRPr kumimoji="1" lang="zh-CN" altLang="en-US" dirty="0"/>
          </a:p>
        </p:txBody>
      </p:sp>
      <p:sp>
        <p:nvSpPr>
          <p:cNvPr id="4" name="文本框 3"/>
          <p:cNvSpPr txBox="1"/>
          <p:nvPr/>
        </p:nvSpPr>
        <p:spPr>
          <a:xfrm>
            <a:off x="5638800" y="2975113"/>
            <a:ext cx="65" cy="276999"/>
          </a:xfrm>
          <a:prstGeom prst="rect">
            <a:avLst/>
          </a:prstGeom>
          <a:noFill/>
        </p:spPr>
        <p:txBody>
          <a:bodyPr wrap="none" lIns="0" tIns="0" rIns="0" bIns="0" rtlCol="0">
            <a:spAutoFit/>
          </a:bodyPr>
          <a:lstStyle/>
          <a:p>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680" y="1207135"/>
            <a:ext cx="10057765" cy="4662170"/>
          </a:xfrm>
        </p:spPr>
        <p:txBody>
          <a:bodyPr>
            <a:normAutofit lnSpcReduction="20000"/>
          </a:bodyPr>
          <a:lstStyle/>
          <a:p>
            <a:pPr algn="just"/>
            <a:r>
              <a:rPr kumimoji="1" lang="zh-CN" altLang="en-US" dirty="0"/>
              <a:t>探究问题</a:t>
            </a:r>
            <a:endParaRPr kumimoji="1" lang="en-US" altLang="zh-CN" dirty="0"/>
          </a:p>
          <a:p>
            <a:pPr lvl="1" algn="just"/>
            <a:r>
              <a:rPr kumimoji="1" lang="zh-CN"/>
              <a:t>地方官员</a:t>
            </a:r>
            <a:r>
              <a:rPr kumimoji="1"/>
              <a:t>的晋升与LGFV</a:t>
            </a:r>
            <a:r>
              <a:rPr kumimoji="1" lang="en-US"/>
              <a:t>s</a:t>
            </a:r>
            <a:r>
              <a:rPr kumimoji="1"/>
              <a:t>贷款绩效之间的关系</a:t>
            </a:r>
            <a:endParaRPr kumimoji="1"/>
          </a:p>
          <a:p>
            <a:pPr marL="502920" lvl="0" indent="-457200" algn="just">
              <a:buFont typeface="Wingdings" panose="05000000000000000000" charset="0"/>
              <a:buChar char="n"/>
            </a:pPr>
            <a:r>
              <a:rPr kumimoji="1" lang="zh-CN">
                <a:solidFill>
                  <a:schemeClr val="tx1">
                    <a:lumMod val="75000"/>
                    <a:lumOff val="25000"/>
                  </a:schemeClr>
                </a:solidFill>
              </a:rPr>
              <a:t>因变量</a:t>
            </a:r>
            <a:endParaRPr kumimoji="1" lang="zh-CN">
              <a:solidFill>
                <a:schemeClr val="tx1">
                  <a:lumMod val="75000"/>
                  <a:lumOff val="25000"/>
                </a:schemeClr>
              </a:solidFill>
            </a:endParaRPr>
          </a:p>
          <a:p>
            <a:pPr marL="871220" lvl="1" indent="-365760" algn="just" fontAlgn="auto">
              <a:lnSpc>
                <a:spcPct val="150000"/>
              </a:lnSpc>
              <a:spcBef>
                <a:spcPts val="100"/>
              </a:spcBef>
              <a:buFont typeface="Wingdings" panose="05000000000000000000" charset="0"/>
              <a:buChar char="p"/>
            </a:pPr>
            <a:r>
              <a:rPr kumimoji="1" lang="zh-CN">
                <a:solidFill>
                  <a:schemeClr val="tx1">
                    <a:lumMod val="75000"/>
                    <a:lumOff val="25000"/>
                  </a:schemeClr>
                </a:solidFill>
              </a:rPr>
              <a:t>构造指标变量Promotion，如果</a:t>
            </a:r>
            <a:r>
              <a:rPr kumimoji="1" lang="zh-CN">
                <a:solidFill>
                  <a:schemeClr val="tx1">
                    <a:lumMod val="75000"/>
                    <a:lumOff val="25000"/>
                  </a:schemeClr>
                </a:solidFill>
              </a:rPr>
              <a:t>地方官员(书记或市长)在当前任期结束后从部门级职位晋升为副部长级职位，则该指示变量为1，否则为0。对每个地级市的城市官员都这样做</a:t>
            </a:r>
            <a:endParaRPr kumimoji="1" lang="zh-CN">
              <a:solidFill>
                <a:schemeClr val="tx1">
                  <a:lumMod val="75000"/>
                  <a:lumOff val="25000"/>
                </a:schemeClr>
              </a:solidFill>
            </a:endParaRPr>
          </a:p>
          <a:p>
            <a:pPr marL="502920" lvl="0" indent="-457200" algn="just">
              <a:buFont typeface="Wingdings" panose="05000000000000000000" charset="0"/>
              <a:buChar char="n"/>
            </a:pPr>
            <a:r>
              <a:rPr kumimoji="1" lang="zh-CN">
                <a:solidFill>
                  <a:schemeClr val="tx1">
                    <a:lumMod val="75000"/>
                    <a:lumOff val="25000"/>
                  </a:schemeClr>
                </a:solidFill>
              </a:rPr>
              <a:t>自变量</a:t>
            </a:r>
            <a:endParaRPr kumimoji="1" lang="zh-CN">
              <a:solidFill>
                <a:schemeClr val="tx1">
                  <a:lumMod val="75000"/>
                  <a:lumOff val="25000"/>
                </a:schemeClr>
              </a:solidFill>
            </a:endParaRPr>
          </a:p>
          <a:p>
            <a:pPr marL="871220" lvl="1" indent="-365760" algn="just" fontAlgn="auto">
              <a:lnSpc>
                <a:spcPct val="150000"/>
              </a:lnSpc>
              <a:spcBef>
                <a:spcPts val="100"/>
              </a:spcBef>
              <a:buFont typeface="Wingdings" panose="05000000000000000000" charset="0"/>
              <a:buChar char="p"/>
            </a:pPr>
            <a:r>
              <a:rPr kumimoji="1" lang="zh-CN">
                <a:solidFill>
                  <a:schemeClr val="tx1">
                    <a:lumMod val="75000"/>
                    <a:lumOff val="25000"/>
                  </a:schemeClr>
                </a:solidFill>
              </a:rPr>
              <a:t>Log(Default CDB)：</a:t>
            </a:r>
            <a:r>
              <a:rPr kumimoji="1" lang="en-US" altLang="zh-CN">
                <a:solidFill>
                  <a:schemeClr val="tx1">
                    <a:lumMod val="75000"/>
                    <a:lumOff val="25000"/>
                  </a:schemeClr>
                </a:solidFill>
              </a:rPr>
              <a:t>1+</a:t>
            </a:r>
            <a:r>
              <a:rPr kumimoji="1" lang="zh-CN" altLang="en-US">
                <a:solidFill>
                  <a:schemeClr val="tx1">
                    <a:lumMod val="75000"/>
                    <a:lumOff val="25000"/>
                  </a:schemeClr>
                </a:solidFill>
              </a:rPr>
              <a:t>违约</a:t>
            </a:r>
            <a:r>
              <a:rPr kumimoji="1" lang="en-US" altLang="zh-CN">
                <a:solidFill>
                  <a:schemeClr val="tx1">
                    <a:lumMod val="75000"/>
                    <a:lumOff val="25000"/>
                  </a:schemeClr>
                </a:solidFill>
              </a:rPr>
              <a:t>CDB</a:t>
            </a:r>
            <a:r>
              <a:rPr kumimoji="1" lang="zh-CN" altLang="en-US">
                <a:solidFill>
                  <a:schemeClr val="tx1">
                    <a:lumMod val="75000"/>
                    <a:lumOff val="25000"/>
                  </a:schemeClr>
                </a:solidFill>
              </a:rPr>
              <a:t>贷款的自然</a:t>
            </a:r>
            <a:r>
              <a:rPr kumimoji="1" lang="zh-CN" altLang="en-US">
                <a:solidFill>
                  <a:schemeClr val="tx1">
                    <a:lumMod val="75000"/>
                    <a:lumOff val="25000"/>
                  </a:schemeClr>
                </a:solidFill>
              </a:rPr>
              <a:t>对数</a:t>
            </a:r>
            <a:endParaRPr kumimoji="1" lang="zh-CN" altLang="en-US">
              <a:solidFill>
                <a:schemeClr val="tx1">
                  <a:lumMod val="75000"/>
                  <a:lumOff val="25000"/>
                </a:schemeClr>
              </a:solidFill>
            </a:endParaRPr>
          </a:p>
          <a:p>
            <a:pPr marL="871220" lvl="1" indent="-365760" algn="just" fontAlgn="auto">
              <a:lnSpc>
                <a:spcPct val="150000"/>
              </a:lnSpc>
              <a:spcBef>
                <a:spcPts val="100"/>
              </a:spcBef>
              <a:buFont typeface="Wingdings" panose="05000000000000000000" charset="0"/>
              <a:buChar char="p"/>
            </a:pPr>
            <a:r>
              <a:rPr kumimoji="1" lang="zh-CN" altLang="en-US">
                <a:solidFill>
                  <a:schemeClr val="tx1">
                    <a:lumMod val="75000"/>
                    <a:lumOff val="25000"/>
                  </a:schemeClr>
                </a:solidFill>
              </a:rPr>
              <a:t>Log(Default CM)：</a:t>
            </a:r>
            <a:r>
              <a:rPr kumimoji="1" lang="en-US" altLang="zh-CN">
                <a:sym typeface="+mn-ea"/>
              </a:rPr>
              <a:t>1+</a:t>
            </a:r>
            <a:r>
              <a:rPr kumimoji="1" lang="zh-CN" altLang="en-US">
                <a:sym typeface="+mn-ea"/>
              </a:rPr>
              <a:t>违约</a:t>
            </a:r>
            <a:r>
              <a:rPr kumimoji="1" lang="zh-CN" altLang="en-US">
                <a:sym typeface="+mn-ea"/>
              </a:rPr>
              <a:t>商业银行贷款的自然对数</a:t>
            </a:r>
            <a:endParaRPr kumimoji="1" lang="zh-CN" altLang="en-US">
              <a:sym typeface="+mn-ea"/>
            </a:endParaRPr>
          </a:p>
          <a:p>
            <a:pPr marL="871220" lvl="1" indent="-365760" algn="just" fontAlgn="auto">
              <a:lnSpc>
                <a:spcPct val="150000"/>
              </a:lnSpc>
              <a:spcBef>
                <a:spcPts val="100"/>
              </a:spcBef>
              <a:buFont typeface="Wingdings" panose="05000000000000000000" charset="0"/>
              <a:buChar char="p"/>
            </a:pPr>
            <a:r>
              <a:rPr kumimoji="1" lang="zh-CN" altLang="en-US">
                <a:solidFill>
                  <a:schemeClr val="tx1">
                    <a:lumMod val="75000"/>
                    <a:lumOff val="25000"/>
                  </a:schemeClr>
                </a:solidFill>
              </a:rPr>
              <a:t>CPC top 25 connected：如果提拔了该市级官员的省级官员成为了政治局成员，则该指示变量等于1，否则就等于0</a:t>
            </a:r>
            <a:endParaRPr kumimoji="1" lang="zh-CN" altLang="en-US">
              <a:solidFill>
                <a:schemeClr val="tx1">
                  <a:lumMod val="75000"/>
                  <a:lumOff val="25000"/>
                </a:schemeClr>
              </a:solidFill>
            </a:endParaRPr>
          </a:p>
        </p:txBody>
      </p:sp>
      <p:sp>
        <p:nvSpPr>
          <p:cNvPr id="3" name="标题 2"/>
          <p:cNvSpPr>
            <a:spLocks noGrp="1"/>
          </p:cNvSpPr>
          <p:nvPr>
            <p:ph type="title"/>
          </p:nvPr>
        </p:nvSpPr>
        <p:spPr/>
        <p:txBody>
          <a:bodyPr/>
          <a:lstStyle/>
          <a:p>
            <a:r>
              <a:rPr kumimoji="1" lang="zh-CN" altLang="en-US" dirty="0"/>
              <a:t>职业考虑与选择性</a:t>
            </a:r>
            <a:r>
              <a:rPr kumimoji="1" lang="zh-CN" altLang="en-US" dirty="0"/>
              <a:t>违约</a:t>
            </a:r>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680" y="1207135"/>
            <a:ext cx="10057765" cy="4662170"/>
          </a:xfrm>
        </p:spPr>
        <p:txBody>
          <a:bodyPr>
            <a:normAutofit lnSpcReduction="10000"/>
          </a:bodyPr>
          <a:lstStyle/>
          <a:p>
            <a:pPr algn="just" fontAlgn="auto">
              <a:lnSpc>
                <a:spcPct val="150000"/>
              </a:lnSpc>
            </a:pPr>
            <a:r>
              <a:rPr kumimoji="1" lang="zh-CN" altLang="en-US" dirty="0"/>
              <a:t>控制变量</a:t>
            </a:r>
            <a:endParaRPr kumimoji="1" lang="en-US" altLang="zh-CN" dirty="0"/>
          </a:p>
          <a:p>
            <a:pPr lvl="1" algn="just" fontAlgn="auto">
              <a:lnSpc>
                <a:spcPct val="150000"/>
              </a:lnSpc>
            </a:pPr>
            <a:r>
              <a:rPr kumimoji="1"/>
              <a:t>控制了中国地方官员晋升的标准决定因素，如GDP增长、失业率、财政赤字率、人口增长、人均GDP水平和财政收入</a:t>
            </a:r>
            <a:endParaRPr kumimoji="1"/>
          </a:p>
          <a:p>
            <a:pPr lvl="1" algn="just" fontAlgn="auto">
              <a:lnSpc>
                <a:spcPct val="150000"/>
              </a:lnSpc>
            </a:pPr>
            <a:r>
              <a:rPr kumimoji="1"/>
              <a:t>进一步控制那些连任了多个任期的地方官员的政治固定效应</a:t>
            </a:r>
            <a:endParaRPr kumimoji="1">
              <a:solidFill>
                <a:schemeClr val="tx1">
                  <a:lumMod val="75000"/>
                  <a:lumOff val="25000"/>
                </a:schemeClr>
              </a:solidFill>
            </a:endParaRPr>
          </a:p>
        </p:txBody>
      </p:sp>
      <p:sp>
        <p:nvSpPr>
          <p:cNvPr id="3" name="标题 2"/>
          <p:cNvSpPr>
            <a:spLocks noGrp="1"/>
          </p:cNvSpPr>
          <p:nvPr>
            <p:ph type="title"/>
          </p:nvPr>
        </p:nvSpPr>
        <p:spPr/>
        <p:txBody>
          <a:bodyPr/>
          <a:lstStyle/>
          <a:p>
            <a:r>
              <a:rPr kumimoji="1" lang="zh-CN" altLang="en-US" dirty="0"/>
              <a:t>职业考虑与选择性</a:t>
            </a:r>
            <a:r>
              <a:rPr kumimoji="1" lang="zh-CN" altLang="en-US" dirty="0"/>
              <a:t>违约</a:t>
            </a:r>
            <a:endParaRPr kumimoji="1"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职业考虑与选择性违约（表</a:t>
            </a:r>
            <a:r>
              <a:rPr kumimoji="1" lang="en-US" altLang="zh-CN" dirty="0"/>
              <a:t>6</a:t>
            </a:r>
            <a:r>
              <a:rPr kumimoji="1" lang="zh-CN" altLang="en-US" dirty="0"/>
              <a:t>）</a:t>
            </a:r>
            <a:endParaRPr kumimoji="1" lang="zh-CN" altLang="en-US" dirty="0"/>
          </a:p>
        </p:txBody>
      </p:sp>
      <p:pic>
        <p:nvPicPr>
          <p:cNvPr id="6" name="图片 5"/>
          <p:cNvPicPr>
            <a:picLocks noChangeAspect="1"/>
          </p:cNvPicPr>
          <p:nvPr/>
        </p:nvPicPr>
        <p:blipFill>
          <a:blip r:embed="rId1"/>
          <a:stretch>
            <a:fillRect/>
          </a:stretch>
        </p:blipFill>
        <p:spPr>
          <a:xfrm>
            <a:off x="1738630" y="994410"/>
            <a:ext cx="8826500" cy="56870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680" y="1207135"/>
            <a:ext cx="10058400" cy="5502275"/>
          </a:xfrm>
        </p:spPr>
        <p:txBody>
          <a:bodyPr>
            <a:noAutofit/>
          </a:bodyPr>
          <a:lstStyle/>
          <a:p>
            <a:r>
              <a:rPr kumimoji="1" lang="zh-CN" altLang="en-US" dirty="0"/>
              <a:t>结论</a:t>
            </a:r>
            <a:endParaRPr kumimoji="1" lang="en-US" altLang="zh-CN" dirty="0"/>
          </a:p>
          <a:p>
            <a:pPr lvl="1" fontAlgn="auto">
              <a:lnSpc>
                <a:spcPct val="150000"/>
              </a:lnSpc>
              <a:spcBef>
                <a:spcPts val="100"/>
              </a:spcBef>
            </a:pPr>
            <a:r>
              <a:rPr kumimoji="1" sz="1800"/>
              <a:t>与商业银行贷款相比，CDB贷款违约对当地</a:t>
            </a:r>
            <a:r>
              <a:rPr kumimoji="1" lang="zh-CN" sz="1800"/>
              <a:t>官员</a:t>
            </a:r>
            <a:r>
              <a:rPr kumimoji="1" sz="1800"/>
              <a:t>的职业发展有更</a:t>
            </a:r>
            <a:r>
              <a:rPr kumimoji="1" lang="zh-CN" sz="1800"/>
              <a:t>大</a:t>
            </a:r>
            <a:r>
              <a:rPr kumimoji="1" sz="1800"/>
              <a:t>的</a:t>
            </a:r>
            <a:r>
              <a:rPr kumimoji="1" lang="zh-CN" sz="1800"/>
              <a:t>不利影响</a:t>
            </a:r>
            <a:endParaRPr kumimoji="1" sz="1800"/>
          </a:p>
          <a:p>
            <a:pPr lvl="1" fontAlgn="auto">
              <a:lnSpc>
                <a:spcPct val="150000"/>
              </a:lnSpc>
              <a:spcBef>
                <a:spcPts val="100"/>
              </a:spcBef>
            </a:pPr>
            <a:r>
              <a:rPr kumimoji="1" lang="zh-CN" altLang="en-US" sz="1800" dirty="0"/>
              <a:t>GDP增长对当地官员的晋升有显著的积极影响，而失业率和财政赤字率与晋升的机会呈负相关</a:t>
            </a:r>
            <a:endParaRPr kumimoji="1" lang="zh-CN" altLang="en-US" sz="1800" dirty="0"/>
          </a:p>
          <a:p>
            <a:pPr lvl="1" fontAlgn="auto">
              <a:lnSpc>
                <a:spcPct val="150000"/>
              </a:lnSpc>
              <a:spcBef>
                <a:spcPts val="100"/>
              </a:spcBef>
            </a:pPr>
            <a:r>
              <a:rPr kumimoji="1" sz="1800" b="0"/>
              <a:t>与CPC有联系的地方官员的晋升机会明显高于没有</a:t>
            </a:r>
            <a:r>
              <a:rPr kumimoji="1" lang="zh-CN" sz="1800" b="0"/>
              <a:t>这种联系</a:t>
            </a:r>
            <a:r>
              <a:rPr kumimoji="1" sz="1800" b="0"/>
              <a:t>的地方官员</a:t>
            </a:r>
            <a:endParaRPr kumimoji="1" sz="1800" b="0"/>
          </a:p>
          <a:p>
            <a:pPr lvl="1" fontAlgn="auto">
              <a:lnSpc>
                <a:spcPct val="150000"/>
              </a:lnSpc>
              <a:spcBef>
                <a:spcPts val="100"/>
              </a:spcBef>
            </a:pPr>
            <a:r>
              <a:rPr kumimoji="1" lang="en-US" altLang="zh-CN" sz="1800" dirty="0"/>
              <a:t>与CPC有联系的地方官员的晋升几乎不受其CDB贷款违约</a:t>
            </a:r>
            <a:r>
              <a:rPr kumimoji="1" lang="zh-CN" altLang="en-US" sz="1800" dirty="0"/>
              <a:t>率</a:t>
            </a:r>
            <a:r>
              <a:rPr kumimoji="1" lang="en-US" altLang="zh-CN" sz="1800" dirty="0"/>
              <a:t>的影响，CDB违约金额与晋升之间的负相关</a:t>
            </a:r>
            <a:r>
              <a:rPr kumimoji="1" lang="zh-CN" altLang="en-US" sz="1800" dirty="0"/>
              <a:t>关系</a:t>
            </a:r>
            <a:r>
              <a:rPr kumimoji="1" lang="en-US" altLang="zh-CN" sz="1800" dirty="0"/>
              <a:t>仅对没有CPC</a:t>
            </a:r>
            <a:r>
              <a:rPr kumimoji="1" lang="zh-CN" altLang="en-US" sz="1800" dirty="0"/>
              <a:t>联系</a:t>
            </a:r>
            <a:r>
              <a:rPr kumimoji="1" lang="en-US" altLang="zh-CN" sz="1800" dirty="0"/>
              <a:t>的地方官员才显著</a:t>
            </a:r>
            <a:endParaRPr kumimoji="1" lang="en-US" altLang="zh-CN" sz="1800" dirty="0"/>
          </a:p>
          <a:p>
            <a:pPr marL="505460" lvl="1" indent="0">
              <a:buNone/>
            </a:pPr>
            <a:endParaRPr kumimoji="1" lang="zh-CN" altLang="en-US" dirty="0">
              <a:solidFill>
                <a:schemeClr val="tx1">
                  <a:lumMod val="75000"/>
                  <a:lumOff val="25000"/>
                </a:schemeClr>
              </a:solidFill>
            </a:endParaRPr>
          </a:p>
          <a:p>
            <a:pPr marL="871220" lvl="1" indent="-365760" fontAlgn="auto">
              <a:lnSpc>
                <a:spcPct val="150000"/>
              </a:lnSpc>
              <a:spcBef>
                <a:spcPts val="100"/>
              </a:spcBef>
              <a:buFont typeface="Wingdings" panose="05000000000000000000" charset="0"/>
              <a:buChar char="p"/>
            </a:pPr>
            <a:r>
              <a:rPr kumimoji="1" lang="en-US" altLang="zh-CN" dirty="0">
                <a:solidFill>
                  <a:schemeClr val="tx1">
                    <a:lumMod val="75000"/>
                    <a:lumOff val="25000"/>
                  </a:schemeClr>
                </a:solidFill>
              </a:rPr>
              <a:t>当一个地方官员以前的上级被提升到政治局时，该地方官员获得了更多的政治资本，从而增加了晋升的机会，无论他们的银行贷款表现如何。然而，在职业发展方面，与政治局没有联系的地方官员会发现其拖欠CDB贷款的成本比有</a:t>
            </a:r>
            <a:r>
              <a:rPr kumimoji="1" lang="zh-CN" altLang="en-US" dirty="0">
                <a:solidFill>
                  <a:schemeClr val="tx1">
                    <a:lumMod val="75000"/>
                    <a:lumOff val="25000"/>
                  </a:schemeClr>
                </a:solidFill>
              </a:rPr>
              <a:t>政治</a:t>
            </a:r>
            <a:r>
              <a:rPr kumimoji="1" lang="en-US" altLang="zh-CN" dirty="0">
                <a:solidFill>
                  <a:schemeClr val="tx1">
                    <a:lumMod val="75000"/>
                    <a:lumOff val="25000"/>
                  </a:schemeClr>
                </a:solidFill>
              </a:rPr>
              <a:t>联系的地方官员更加高昂。</a:t>
            </a:r>
            <a:endParaRPr kumimoji="1" lang="en-US" altLang="zh-CN" dirty="0">
              <a:solidFill>
                <a:schemeClr val="tx1">
                  <a:lumMod val="75000"/>
                  <a:lumOff val="25000"/>
                </a:schemeClr>
              </a:solidFill>
            </a:endParaRPr>
          </a:p>
          <a:p>
            <a:pPr marL="505460" lvl="1" indent="0">
              <a:buNone/>
            </a:pPr>
            <a:endParaRPr kumimoji="1" lang="en-US" altLang="zh-CN" dirty="0">
              <a:solidFill>
                <a:schemeClr val="tx1">
                  <a:lumMod val="75000"/>
                  <a:lumOff val="25000"/>
                </a:schemeClr>
              </a:solidFill>
            </a:endParaRPr>
          </a:p>
        </p:txBody>
      </p:sp>
      <p:sp>
        <p:nvSpPr>
          <p:cNvPr id="3" name="标题 2"/>
          <p:cNvSpPr>
            <a:spLocks noGrp="1"/>
          </p:cNvSpPr>
          <p:nvPr>
            <p:ph type="title"/>
          </p:nvPr>
        </p:nvSpPr>
        <p:spPr/>
        <p:txBody>
          <a:bodyPr/>
          <a:lstStyle/>
          <a:p>
            <a:r>
              <a:rPr kumimoji="1" lang="zh-CN" altLang="en-US" dirty="0"/>
              <a:t>表</a:t>
            </a:r>
            <a:r>
              <a:rPr kumimoji="1" lang="en-US" altLang="zh-CN" dirty="0"/>
              <a:t>6</a:t>
            </a:r>
            <a:r>
              <a:rPr kumimoji="1" lang="zh-CN" altLang="en-US" dirty="0"/>
              <a:t>的结论：问题</a:t>
            </a:r>
            <a:r>
              <a:rPr kumimoji="1" lang="zh-CN" altLang="en-US" dirty="0"/>
              <a:t>一</a:t>
            </a:r>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kumimoji="1" lang="zh-CN" altLang="en-US" dirty="0"/>
              <a:t>探究问题</a:t>
            </a:r>
            <a:endParaRPr kumimoji="1" lang="en-US" altLang="zh-CN" dirty="0"/>
          </a:p>
          <a:p>
            <a:pPr lvl="1"/>
            <a:r>
              <a:rPr kumimoji="1"/>
              <a:t>政治关联对地方官员选择性违约决策的影响</a:t>
            </a:r>
            <a:endParaRPr kumimoji="1"/>
          </a:p>
          <a:p>
            <a:pPr marL="502920" lvl="0" indent="-457200">
              <a:buFont typeface="Wingdings" panose="05000000000000000000" charset="0"/>
              <a:buChar char="n"/>
            </a:pPr>
            <a:r>
              <a:rPr kumimoji="1" lang="zh-CN" altLang="en-US" dirty="0">
                <a:solidFill>
                  <a:schemeClr val="tx1">
                    <a:lumMod val="75000"/>
                    <a:lumOff val="25000"/>
                  </a:schemeClr>
                </a:solidFill>
              </a:rPr>
              <a:t>样本</a:t>
            </a:r>
            <a:r>
              <a:rPr kumimoji="1" lang="zh-CN" altLang="en-US" dirty="0">
                <a:solidFill>
                  <a:schemeClr val="tx1">
                    <a:lumMod val="75000"/>
                    <a:lumOff val="25000"/>
                  </a:schemeClr>
                </a:solidFill>
              </a:rPr>
              <a:t>处理</a:t>
            </a:r>
            <a:endParaRPr kumimoji="1" lang="zh-CN" altLang="en-US" dirty="0">
              <a:solidFill>
                <a:schemeClr val="tx1">
                  <a:lumMod val="75000"/>
                  <a:lumOff val="25000"/>
                </a:schemeClr>
              </a:solidFill>
            </a:endParaRPr>
          </a:p>
          <a:p>
            <a:pPr marL="871220" lvl="1" indent="-365760">
              <a:buFont typeface="Wingdings" panose="05000000000000000000" charset="0"/>
              <a:buChar char="p"/>
            </a:pPr>
            <a:r>
              <a:rPr kumimoji="1" lang="zh-CN" altLang="en-US" dirty="0">
                <a:solidFill>
                  <a:schemeClr val="tx1">
                    <a:lumMod val="75000"/>
                    <a:lumOff val="25000"/>
                  </a:schemeClr>
                </a:solidFill>
              </a:rPr>
              <a:t>排除了四个直辖市：北京、上海、重庆和天津，因为</a:t>
            </a:r>
            <a:r>
              <a:rPr kumimoji="1" lang="zh-CN" altLang="en-US" dirty="0">
                <a:solidFill>
                  <a:schemeClr val="tx1">
                    <a:lumMod val="75000"/>
                    <a:lumOff val="25000"/>
                  </a:schemeClr>
                </a:solidFill>
              </a:rPr>
              <a:t>其书记本身就是政治局成员</a:t>
            </a:r>
            <a:endParaRPr kumimoji="1" lang="zh-CN" altLang="en-US" dirty="0">
              <a:solidFill>
                <a:schemeClr val="tx1">
                  <a:lumMod val="75000"/>
                  <a:lumOff val="25000"/>
                </a:schemeClr>
              </a:solidFill>
            </a:endParaRPr>
          </a:p>
          <a:p>
            <a:pPr marL="502920" lvl="0" indent="-457200">
              <a:buFont typeface="Wingdings" panose="05000000000000000000" charset="0"/>
              <a:buChar char="n"/>
            </a:pPr>
            <a:r>
              <a:rPr kumimoji="1" lang="zh-CN" altLang="en-US" dirty="0">
                <a:solidFill>
                  <a:schemeClr val="tx1">
                    <a:lumMod val="75000"/>
                    <a:lumOff val="25000"/>
                  </a:schemeClr>
                </a:solidFill>
              </a:rPr>
              <a:t>因变量</a:t>
            </a:r>
            <a:endParaRPr kumimoji="1" lang="zh-CN" altLang="en-US" dirty="0">
              <a:solidFill>
                <a:schemeClr val="tx1">
                  <a:lumMod val="75000"/>
                  <a:lumOff val="25000"/>
                </a:schemeClr>
              </a:solidFill>
            </a:endParaRPr>
          </a:p>
          <a:p>
            <a:pPr marL="871220" lvl="1" indent="-365760">
              <a:buFont typeface="Wingdings" panose="05000000000000000000" charset="0"/>
              <a:buChar char="p"/>
            </a:pPr>
            <a:r>
              <a:rPr kumimoji="1" lang="en-US" altLang="zh-CN" dirty="0">
                <a:solidFill>
                  <a:schemeClr val="tx1">
                    <a:lumMod val="75000"/>
                    <a:lumOff val="25000"/>
                  </a:schemeClr>
                </a:solidFill>
              </a:rPr>
              <a:t>Default</a:t>
            </a:r>
            <a:r>
              <a:rPr kumimoji="1" lang="zh-CN" altLang="en-US" dirty="0">
                <a:solidFill>
                  <a:schemeClr val="tx1">
                    <a:lumMod val="75000"/>
                    <a:lumOff val="25000"/>
                  </a:schemeClr>
                </a:solidFill>
              </a:rPr>
              <a:t>：如果贷款处于违约状态，则该变量等于1，否则为零</a:t>
            </a:r>
            <a:endParaRPr kumimoji="1" lang="zh-CN" altLang="en-US" dirty="0">
              <a:solidFill>
                <a:schemeClr val="tx1">
                  <a:lumMod val="75000"/>
                  <a:lumOff val="25000"/>
                </a:schemeClr>
              </a:solidFill>
            </a:endParaRPr>
          </a:p>
          <a:p>
            <a:pPr marL="502920" lvl="0" indent="-457200">
              <a:buFont typeface="Wingdings" panose="05000000000000000000" charset="0"/>
              <a:buChar char="n"/>
            </a:pPr>
            <a:r>
              <a:rPr kumimoji="1" lang="zh-CN" altLang="en-US" dirty="0">
                <a:solidFill>
                  <a:schemeClr val="tx1">
                    <a:lumMod val="75000"/>
                    <a:lumOff val="25000"/>
                  </a:schemeClr>
                </a:solidFill>
              </a:rPr>
              <a:t>自</a:t>
            </a:r>
            <a:r>
              <a:rPr kumimoji="1" lang="zh-CN" altLang="en-US" dirty="0">
                <a:solidFill>
                  <a:schemeClr val="tx1">
                    <a:lumMod val="75000"/>
                    <a:lumOff val="25000"/>
                  </a:schemeClr>
                </a:solidFill>
              </a:rPr>
              <a:t>变量</a:t>
            </a:r>
            <a:endParaRPr kumimoji="1" lang="zh-CN" altLang="en-US" dirty="0">
              <a:solidFill>
                <a:schemeClr val="tx1">
                  <a:lumMod val="75000"/>
                  <a:lumOff val="25000"/>
                </a:schemeClr>
              </a:solidFill>
            </a:endParaRPr>
          </a:p>
          <a:p>
            <a:pPr marL="871220" lvl="1" indent="-365760" fontAlgn="auto">
              <a:lnSpc>
                <a:spcPct val="150000"/>
              </a:lnSpc>
              <a:spcBef>
                <a:spcPts val="100"/>
              </a:spcBef>
              <a:buFont typeface="Wingdings" panose="05000000000000000000" charset="0"/>
              <a:buChar char="p"/>
            </a:pPr>
            <a:r>
              <a:rPr kumimoji="1" lang="zh-CN" altLang="en-US" dirty="0">
                <a:solidFill>
                  <a:schemeClr val="tx1">
                    <a:lumMod val="75000"/>
                    <a:lumOff val="25000"/>
                  </a:schemeClr>
                </a:solidFill>
              </a:rPr>
              <a:t>CDB×CPC top 25 connected</a:t>
            </a:r>
            <a:endParaRPr kumimoji="1" lang="zh-CN" altLang="en-US" dirty="0">
              <a:solidFill>
                <a:schemeClr val="tx1">
                  <a:lumMod val="75000"/>
                  <a:lumOff val="25000"/>
                </a:schemeClr>
              </a:solidFill>
            </a:endParaRPr>
          </a:p>
          <a:p>
            <a:pPr marL="871220" lvl="1" indent="-365760" fontAlgn="auto">
              <a:lnSpc>
                <a:spcPct val="150000"/>
              </a:lnSpc>
              <a:spcBef>
                <a:spcPts val="100"/>
              </a:spcBef>
              <a:buFont typeface="Wingdings" panose="05000000000000000000" charset="0"/>
              <a:buChar char="p"/>
            </a:pPr>
            <a:r>
              <a:rPr kumimoji="1" lang="zh-CN" altLang="en-US" dirty="0">
                <a:solidFill>
                  <a:schemeClr val="tx1">
                    <a:lumMod val="75000"/>
                    <a:lumOff val="25000"/>
                  </a:schemeClr>
                </a:solidFill>
              </a:rPr>
              <a:t>CDB×CPC top 25</a:t>
            </a:r>
            <a:endParaRPr kumimoji="1" lang="zh-CN" altLang="en-US" dirty="0">
              <a:solidFill>
                <a:schemeClr val="tx1">
                  <a:lumMod val="75000"/>
                  <a:lumOff val="25000"/>
                </a:schemeClr>
              </a:solidFill>
            </a:endParaRPr>
          </a:p>
          <a:p>
            <a:pPr marL="871220" lvl="1" indent="-365760" fontAlgn="auto">
              <a:lnSpc>
                <a:spcPct val="150000"/>
              </a:lnSpc>
              <a:spcBef>
                <a:spcPts val="100"/>
              </a:spcBef>
              <a:buFont typeface="Wingdings" panose="05000000000000000000" charset="0"/>
              <a:buChar char="p"/>
            </a:pPr>
            <a:r>
              <a:rPr kumimoji="1" lang="zh-CN" altLang="en-US" dirty="0">
                <a:solidFill>
                  <a:schemeClr val="tx1">
                    <a:lumMod val="75000"/>
                    <a:lumOff val="25000"/>
                  </a:schemeClr>
                </a:solidFill>
              </a:rPr>
              <a:t>CDB</a:t>
            </a:r>
            <a:r>
              <a:rPr kumimoji="1" lang="zh-CN" altLang="en-US" dirty="0">
                <a:sym typeface="+mn-ea"/>
              </a:rPr>
              <a:t>×</a:t>
            </a:r>
            <a:r>
              <a:rPr kumimoji="1" lang="zh-CN" altLang="en-US" u="sng" dirty="0">
                <a:solidFill>
                  <a:schemeClr val="tx1">
                    <a:lumMod val="75000"/>
                    <a:lumOff val="25000"/>
                  </a:schemeClr>
                </a:solidFill>
              </a:rPr>
              <a:t>Top-level LGFV</a:t>
            </a:r>
            <a:r>
              <a:rPr kumimoji="1" lang="zh-CN" altLang="en-US" dirty="0">
                <a:solidFill>
                  <a:schemeClr val="tx1">
                    <a:lumMod val="75000"/>
                    <a:lumOff val="25000"/>
                  </a:schemeClr>
                </a:solidFill>
              </a:rPr>
              <a:t>：如果该地方政府融资平台属于省政府（最高等级），则该交互项等于1；如果该LGFV所属政府是市级或以下，则该交互项等于0</a:t>
            </a:r>
            <a:endParaRPr kumimoji="1" lang="zh-CN" altLang="en-US" dirty="0">
              <a:solidFill>
                <a:schemeClr val="tx1">
                  <a:lumMod val="75000"/>
                  <a:lumOff val="25000"/>
                </a:schemeClr>
              </a:solidFill>
            </a:endParaRPr>
          </a:p>
        </p:txBody>
      </p:sp>
      <p:sp>
        <p:nvSpPr>
          <p:cNvPr id="3" name="标题 2"/>
          <p:cNvSpPr>
            <a:spLocks noGrp="1"/>
          </p:cNvSpPr>
          <p:nvPr>
            <p:ph type="title"/>
          </p:nvPr>
        </p:nvSpPr>
        <p:spPr/>
        <p:txBody>
          <a:bodyPr/>
          <a:lstStyle/>
          <a:p>
            <a:r>
              <a:rPr kumimoji="1" lang="zh-CN" altLang="en-US" dirty="0"/>
              <a:t>政治等级与选择性</a:t>
            </a:r>
            <a:r>
              <a:rPr kumimoji="1" lang="zh-CN" altLang="en-US" dirty="0"/>
              <a:t>违约</a:t>
            </a:r>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sym typeface="+mn-ea"/>
              </a:rPr>
              <a:t>政治等级与选择性违约（表</a:t>
            </a:r>
            <a:r>
              <a:rPr kumimoji="1" lang="en-US" altLang="zh-CN" dirty="0">
                <a:sym typeface="+mn-ea"/>
              </a:rPr>
              <a:t>7</a:t>
            </a:r>
            <a:r>
              <a:rPr kumimoji="1" lang="zh-CN" altLang="en-US" dirty="0">
                <a:sym typeface="+mn-ea"/>
              </a:rPr>
              <a:t>）</a:t>
            </a:r>
            <a:endParaRPr kumimoji="1" lang="zh-CN" altLang="en-US" dirty="0">
              <a:sym typeface="+mn-ea"/>
            </a:endParaRPr>
          </a:p>
        </p:txBody>
      </p:sp>
      <p:pic>
        <p:nvPicPr>
          <p:cNvPr id="6" name="图片 5"/>
          <p:cNvPicPr>
            <a:picLocks noChangeAspect="1"/>
          </p:cNvPicPr>
          <p:nvPr/>
        </p:nvPicPr>
        <p:blipFill>
          <a:blip r:embed="rId1"/>
          <a:stretch>
            <a:fillRect/>
          </a:stretch>
        </p:blipFill>
        <p:spPr>
          <a:xfrm>
            <a:off x="892175" y="1125855"/>
            <a:ext cx="10407015" cy="5017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680" y="1207135"/>
            <a:ext cx="10058400" cy="5431790"/>
          </a:xfrm>
        </p:spPr>
        <p:txBody>
          <a:bodyPr>
            <a:normAutofit/>
          </a:bodyPr>
          <a:lstStyle/>
          <a:p>
            <a:pPr fontAlgn="auto">
              <a:lnSpc>
                <a:spcPct val="150000"/>
              </a:lnSpc>
            </a:pPr>
            <a:r>
              <a:rPr kumimoji="1" lang="zh-CN" altLang="en-US" dirty="0">
                <a:sym typeface="+mn-ea"/>
              </a:rPr>
              <a:t>贷款人身份</a:t>
            </a:r>
            <a:endParaRPr kumimoji="1" lang="zh-CN" altLang="en-US" dirty="0">
              <a:sym typeface="+mn-ea"/>
            </a:endParaRPr>
          </a:p>
          <a:p>
            <a:pPr lvl="1" fontAlgn="auto">
              <a:lnSpc>
                <a:spcPct val="150000"/>
              </a:lnSpc>
            </a:pPr>
            <a:r>
              <a:rPr kumimoji="1" lang="zh-CN" altLang="en-US" sz="2200" dirty="0">
                <a:sym typeface="+mn-ea"/>
              </a:rPr>
              <a:t>中国国家开发银行（CDB）</a:t>
            </a:r>
            <a:endParaRPr kumimoji="1" lang="zh-CN" altLang="en-US" sz="2200" dirty="0">
              <a:sym typeface="+mn-ea"/>
            </a:endParaRPr>
          </a:p>
          <a:p>
            <a:pPr lvl="1" fontAlgn="auto">
              <a:lnSpc>
                <a:spcPct val="150000"/>
              </a:lnSpc>
            </a:pPr>
            <a:r>
              <a:rPr kumimoji="1" lang="en-US" sz="2200" dirty="0">
                <a:sym typeface="+mn-ea"/>
              </a:rPr>
              <a:t>17</a:t>
            </a:r>
            <a:r>
              <a:rPr kumimoji="1" lang="zh-CN" altLang="en-US" sz="2200" dirty="0">
                <a:sym typeface="+mn-ea"/>
              </a:rPr>
              <a:t>家商业银行</a:t>
            </a:r>
            <a:endParaRPr kumimoji="1" lang="zh-CN" altLang="en-US" sz="2200" dirty="0"/>
          </a:p>
          <a:p>
            <a:pPr marL="502920" lvl="0" indent="-457200" fontAlgn="auto">
              <a:lnSpc>
                <a:spcPct val="150000"/>
              </a:lnSpc>
              <a:buFont typeface="Wingdings" panose="05000000000000000000" charset="0"/>
              <a:buChar char="n"/>
            </a:pPr>
            <a:r>
              <a:rPr kumimoji="1" lang="zh-CN" dirty="0">
                <a:solidFill>
                  <a:schemeClr val="tx1">
                    <a:lumMod val="75000"/>
                    <a:lumOff val="25000"/>
                  </a:schemeClr>
                </a:solidFill>
              </a:rPr>
              <a:t>借款人身份</a:t>
            </a:r>
            <a:endParaRPr kumimoji="1" lang="zh-CN" dirty="0">
              <a:solidFill>
                <a:schemeClr val="tx1">
                  <a:lumMod val="75000"/>
                  <a:lumOff val="25000"/>
                </a:schemeClr>
              </a:solidFill>
            </a:endParaRPr>
          </a:p>
          <a:p>
            <a:pPr lvl="1" fontAlgn="auto">
              <a:lnSpc>
                <a:spcPct val="150000"/>
              </a:lnSpc>
            </a:pPr>
            <a:r>
              <a:rPr kumimoji="1" lang="en-US" altLang="zh-CN" sz="2200" dirty="0">
                <a:sym typeface="+mn-ea"/>
              </a:rPr>
              <a:t>LGFVs</a:t>
            </a:r>
            <a:endParaRPr kumimoji="1" lang="zh-CN" altLang="en-US" sz="2200" dirty="0"/>
          </a:p>
          <a:p>
            <a:pPr lvl="1" fontAlgn="auto">
              <a:lnSpc>
                <a:spcPct val="150000"/>
              </a:lnSpc>
            </a:pPr>
            <a:r>
              <a:rPr kumimoji="1" lang="zh-CN" sz="2200" dirty="0">
                <a:sym typeface="+mn-ea"/>
              </a:rPr>
              <a:t>非地方政府融资平台国有企业（</a:t>
            </a:r>
            <a:r>
              <a:rPr kumimoji="1" lang="en-US" altLang="zh-CN" sz="2200" dirty="0">
                <a:sym typeface="+mn-ea"/>
              </a:rPr>
              <a:t>SOEs</a:t>
            </a:r>
            <a:r>
              <a:rPr kumimoji="1" lang="zh-CN" altLang="en-US" sz="2200" dirty="0">
                <a:sym typeface="+mn-ea"/>
              </a:rPr>
              <a:t>）</a:t>
            </a:r>
            <a:endParaRPr kumimoji="1" lang="zh-CN" altLang="en-US" sz="2200" dirty="0">
              <a:sym typeface="+mn-ea"/>
            </a:endParaRPr>
          </a:p>
          <a:p>
            <a:pPr lvl="1" fontAlgn="auto">
              <a:lnSpc>
                <a:spcPct val="150000"/>
              </a:lnSpc>
            </a:pPr>
            <a:r>
              <a:rPr kumimoji="1" lang="zh-CN" altLang="en-US" sz="2200" dirty="0">
                <a:sym typeface="+mn-ea"/>
              </a:rPr>
              <a:t>私营企业</a:t>
            </a:r>
            <a:endParaRPr kumimoji="1" lang="zh-CN" altLang="en-US" sz="2200" dirty="0">
              <a:sym typeface="+mn-ea"/>
            </a:endParaRPr>
          </a:p>
          <a:p>
            <a:endParaRPr kumimoji="1" lang="en-US" altLang="zh-CN" dirty="0"/>
          </a:p>
          <a:p>
            <a:pPr lvl="1"/>
            <a:endParaRPr kumimoji="1" lang="en-US" altLang="zh-CN" dirty="0"/>
          </a:p>
        </p:txBody>
      </p:sp>
      <p:sp>
        <p:nvSpPr>
          <p:cNvPr id="3" name="标题 2"/>
          <p:cNvSpPr>
            <a:spLocks noGrp="1"/>
          </p:cNvSpPr>
          <p:nvPr>
            <p:ph type="title"/>
          </p:nvPr>
        </p:nvSpPr>
        <p:spPr/>
        <p:txBody>
          <a:bodyPr/>
          <a:lstStyle/>
          <a:p>
            <a:r>
              <a:rPr kumimoji="1" lang="zh-CN" altLang="en-US" dirty="0"/>
              <a:t>问题的引入：研究主体</a:t>
            </a:r>
            <a:r>
              <a:rPr kumimoji="1" lang="zh-CN" altLang="en-US" dirty="0"/>
              <a:t>分类</a:t>
            </a:r>
            <a:endParaRPr kumimoji="1"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412" y="1207007"/>
            <a:ext cx="10058400" cy="5226450"/>
          </a:xfrm>
        </p:spPr>
        <p:txBody>
          <a:bodyPr>
            <a:normAutofit lnSpcReduction="10000"/>
          </a:bodyPr>
          <a:lstStyle/>
          <a:p>
            <a:r>
              <a:rPr kumimoji="1" lang="zh-CN" altLang="en-US" dirty="0"/>
              <a:t>结论</a:t>
            </a:r>
            <a:endParaRPr kumimoji="1" lang="en-US" altLang="zh-CN" dirty="0"/>
          </a:p>
          <a:p>
            <a:pPr lvl="1" fontAlgn="auto">
              <a:lnSpc>
                <a:spcPct val="150000"/>
              </a:lnSpc>
              <a:spcBef>
                <a:spcPts val="100"/>
              </a:spcBef>
            </a:pPr>
            <a:r>
              <a:rPr kumimoji="1"/>
              <a:t>高级别的省级官员领导的地方政府不需要通过战略性地避免CDB贷款违约来取悦CDB</a:t>
            </a:r>
            <a:endParaRPr kumimoji="1"/>
          </a:p>
          <a:p>
            <a:pPr lvl="1" fontAlgn="auto">
              <a:lnSpc>
                <a:spcPct val="150000"/>
              </a:lnSpc>
              <a:spcBef>
                <a:spcPts val="100"/>
              </a:spcBef>
            </a:pPr>
            <a:r>
              <a:rPr kumimoji="1" b="0"/>
              <a:t>对于政治等级较低的LGFV，其选择性违约模式更为明显。</a:t>
            </a:r>
            <a:r>
              <a:rPr kumimoji="1" lang="zh-CN" b="0"/>
              <a:t>其中，</a:t>
            </a:r>
            <a:r>
              <a:rPr kumimoji="1" b="0"/>
              <a:t>地方官员的</a:t>
            </a:r>
            <a:r>
              <a:rPr kumimoji="1" lang="zh-CN" b="0"/>
              <a:t>政治等级</a:t>
            </a:r>
            <a:r>
              <a:rPr kumimoji="1" b="0"/>
              <a:t>是部门级，低于CDB</a:t>
            </a:r>
            <a:r>
              <a:rPr kumimoji="1" lang="zh-CN" b="0"/>
              <a:t>行长</a:t>
            </a:r>
            <a:r>
              <a:rPr kumimoji="1" b="0"/>
              <a:t>的部长级</a:t>
            </a:r>
            <a:endParaRPr kumimoji="1" b="0"/>
          </a:p>
          <a:p>
            <a:pPr lvl="1" fontAlgn="auto">
              <a:lnSpc>
                <a:spcPct val="150000"/>
              </a:lnSpc>
              <a:spcBef>
                <a:spcPts val="100"/>
              </a:spcBef>
            </a:pPr>
            <a:r>
              <a:rPr kumimoji="1" b="0"/>
              <a:t>这些结果表明，政治地位较低的</a:t>
            </a:r>
            <a:r>
              <a:rPr kumimoji="1" lang="en-US" b="0"/>
              <a:t>LGFV</a:t>
            </a:r>
            <a:r>
              <a:rPr kumimoji="1" b="0"/>
              <a:t>更有可能避免CDB贷款违约，而省级</a:t>
            </a:r>
            <a:r>
              <a:rPr kumimoji="1" lang="en-US" b="0"/>
              <a:t>LGFV</a:t>
            </a:r>
            <a:r>
              <a:rPr kumimoji="1" b="0"/>
              <a:t>选择性违约的行为显著更少</a:t>
            </a:r>
            <a:endParaRPr kumimoji="1" lang="en-US" altLang="zh-CN" dirty="0"/>
          </a:p>
        </p:txBody>
      </p:sp>
      <p:sp>
        <p:nvSpPr>
          <p:cNvPr id="3" name="标题 2"/>
          <p:cNvSpPr>
            <a:spLocks noGrp="1"/>
          </p:cNvSpPr>
          <p:nvPr>
            <p:ph type="title"/>
          </p:nvPr>
        </p:nvSpPr>
        <p:spPr/>
        <p:txBody>
          <a:bodyPr/>
          <a:lstStyle/>
          <a:p>
            <a:r>
              <a:rPr kumimoji="1" lang="zh-CN" altLang="en-US" dirty="0"/>
              <a:t>表</a:t>
            </a:r>
            <a:r>
              <a:rPr kumimoji="1" lang="en-US" altLang="zh-CN" dirty="0"/>
              <a:t>7</a:t>
            </a:r>
            <a:r>
              <a:rPr kumimoji="1" lang="zh-CN" altLang="en-US" dirty="0"/>
              <a:t>的结论：问题</a:t>
            </a:r>
            <a:r>
              <a:rPr kumimoji="1" lang="zh-CN" altLang="en-US" dirty="0"/>
              <a:t>二</a:t>
            </a:r>
            <a:endParaRPr kumimoji="1"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总结</a:t>
            </a:r>
            <a:endParaRPr kumimoji="1" lang="en-US" altLang="zh-CN" dirty="0"/>
          </a:p>
          <a:p>
            <a:pPr lvl="1" fontAlgn="auto">
              <a:lnSpc>
                <a:spcPct val="150000"/>
              </a:lnSpc>
              <a:spcBef>
                <a:spcPts val="100"/>
              </a:spcBef>
            </a:pPr>
            <a:r>
              <a:rPr kumimoji="1" lang="zh-CN" altLang="en-US" sz="2200" dirty="0"/>
              <a:t>本文首次提出了在债权人身份已知情况下政府选择性违约的系统实证证据</a:t>
            </a:r>
            <a:endParaRPr kumimoji="1" lang="zh-CN" altLang="en-US" sz="2200" dirty="0"/>
          </a:p>
          <a:p>
            <a:pPr lvl="1" fontAlgn="auto">
              <a:lnSpc>
                <a:spcPct val="150000"/>
              </a:lnSpc>
              <a:spcBef>
                <a:spcPts val="100"/>
              </a:spcBef>
            </a:pPr>
            <a:r>
              <a:rPr kumimoji="1" lang="zh-CN" altLang="en-US" sz="2200" dirty="0"/>
              <a:t>阐明了一种政治与金融之间的关系，即政府借款人的选择性违约是出于对其职业生涯的考虑，因为对政治实力强大的银行违约可能会损害当地官员晋升的前景</a:t>
            </a:r>
            <a:endParaRPr kumimoji="1" lang="zh-CN" altLang="en-US" sz="2200" dirty="0"/>
          </a:p>
          <a:p>
            <a:pPr lvl="1" fontAlgn="auto">
              <a:lnSpc>
                <a:spcPct val="150000"/>
              </a:lnSpc>
              <a:spcBef>
                <a:spcPts val="100"/>
              </a:spcBef>
            </a:pPr>
            <a:r>
              <a:rPr kumimoji="1" lang="zh-CN" altLang="en-US" sz="2200" dirty="0"/>
              <a:t>这种机制提供了一个新的解释，说明为什么政府违约率没有超过实际中观察到的那么多，尽管违约成本似乎很低</a:t>
            </a:r>
            <a:endParaRPr kumimoji="1" lang="zh-CN" altLang="en-US" sz="2200" dirty="0"/>
          </a:p>
          <a:p>
            <a:pPr marL="45720" indent="0">
              <a:buNone/>
            </a:pPr>
            <a:endParaRPr kumimoji="1" lang="zh-CN" altLang="en-US" sz="2200" dirty="0"/>
          </a:p>
        </p:txBody>
      </p:sp>
      <p:sp>
        <p:nvSpPr>
          <p:cNvPr id="3" name="标题 2"/>
          <p:cNvSpPr>
            <a:spLocks noGrp="1"/>
          </p:cNvSpPr>
          <p:nvPr>
            <p:ph type="title"/>
          </p:nvPr>
        </p:nvSpPr>
        <p:spPr/>
        <p:txBody>
          <a:bodyPr/>
          <a:lstStyle/>
          <a:p>
            <a:r>
              <a:rPr kumimoji="1" lang="zh-CN" altLang="en-US" dirty="0"/>
              <a:t>研究结论</a:t>
            </a:r>
            <a:endParaRPr kumimoji="1"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680" y="1207135"/>
            <a:ext cx="10058400" cy="5401310"/>
          </a:xfrm>
        </p:spPr>
        <p:txBody>
          <a:bodyPr>
            <a:normAutofit lnSpcReduction="20000"/>
          </a:bodyPr>
          <a:lstStyle/>
          <a:p>
            <a:pPr fontAlgn="auto">
              <a:lnSpc>
                <a:spcPct val="150000"/>
              </a:lnSpc>
            </a:pPr>
            <a:r>
              <a:rPr kumimoji="1" lang="zh-CN" altLang="en-US" sz="2600" dirty="0"/>
              <a:t>低违约现象</a:t>
            </a:r>
            <a:endParaRPr kumimoji="1" lang="en-US" altLang="zh-CN" sz="2600" dirty="0"/>
          </a:p>
          <a:p>
            <a:pPr lvl="1" fontAlgn="auto">
              <a:lnSpc>
                <a:spcPct val="150000"/>
              </a:lnSpc>
              <a:spcBef>
                <a:spcPts val="100"/>
              </a:spcBef>
            </a:pPr>
            <a:r>
              <a:rPr kumimoji="1" lang="zh-CN" altLang="en-US" sz="2200" i="1" dirty="0">
                <a:sym typeface="+mn-ea"/>
              </a:rPr>
              <a:t>S</a:t>
            </a:r>
            <a:r>
              <a:rPr kumimoji="1" lang="en-US" altLang="zh-CN" sz="2200" i="1" dirty="0">
                <a:sym typeface="+mn-ea"/>
              </a:rPr>
              <a:t>overeign</a:t>
            </a:r>
            <a:r>
              <a:rPr kumimoji="1" lang="zh-CN" altLang="en-US" sz="2200" i="1" dirty="0">
                <a:sym typeface="+mn-ea"/>
              </a:rPr>
              <a:t> D</a:t>
            </a:r>
            <a:r>
              <a:rPr kumimoji="1" lang="en-US" altLang="zh-CN" sz="2200" i="1" dirty="0">
                <a:sym typeface="+mn-ea"/>
              </a:rPr>
              <a:t>ebt </a:t>
            </a:r>
            <a:r>
              <a:rPr kumimoji="1" lang="en-US" altLang="zh-CN" sz="2200" dirty="0">
                <a:sym typeface="+mn-ea"/>
              </a:rPr>
              <a:t>by</a:t>
            </a:r>
            <a:r>
              <a:rPr kumimoji="1" lang="en-US" altLang="zh-CN" sz="2200" i="1" dirty="0">
                <a:sym typeface="+mn-ea"/>
              </a:rPr>
              <a:t> </a:t>
            </a:r>
            <a:r>
              <a:rPr kumimoji="1" sz="2200" dirty="0"/>
              <a:t>J</a:t>
            </a:r>
            <a:r>
              <a:rPr kumimoji="1" lang="en-US" sz="2200" dirty="0"/>
              <a:t>onathan</a:t>
            </a:r>
            <a:r>
              <a:rPr kumimoji="1" sz="2200" dirty="0"/>
              <a:t> E</a:t>
            </a:r>
            <a:r>
              <a:rPr kumimoji="1" lang="en-US" sz="2200" dirty="0"/>
              <a:t>aton</a:t>
            </a:r>
            <a:r>
              <a:rPr kumimoji="1" sz="2200" dirty="0"/>
              <a:t> </a:t>
            </a:r>
            <a:r>
              <a:rPr kumimoji="1" lang="en-US" sz="2200" dirty="0"/>
              <a:t>and</a:t>
            </a:r>
            <a:r>
              <a:rPr kumimoji="1" sz="2200" dirty="0"/>
              <a:t> R</a:t>
            </a:r>
            <a:r>
              <a:rPr kumimoji="1" lang="en-US" sz="2200" dirty="0"/>
              <a:t>aquel</a:t>
            </a:r>
            <a:r>
              <a:rPr kumimoji="1" sz="2200" dirty="0"/>
              <a:t> F</a:t>
            </a:r>
            <a:r>
              <a:rPr kumimoji="1" lang="en-US" sz="2200" dirty="0"/>
              <a:t>eranndez in </a:t>
            </a:r>
            <a:r>
              <a:rPr kumimoji="1" lang="en-US" altLang="zh-CN" sz="2200" dirty="0"/>
              <a:t>1995</a:t>
            </a:r>
            <a:endParaRPr kumimoji="1" lang="zh-CN" altLang="en-US" sz="2200" dirty="0"/>
          </a:p>
          <a:p>
            <a:pPr lvl="1" fontAlgn="auto">
              <a:lnSpc>
                <a:spcPct val="150000"/>
              </a:lnSpc>
              <a:spcBef>
                <a:spcPts val="100"/>
              </a:spcBef>
            </a:pPr>
            <a:r>
              <a:rPr kumimoji="1" lang="zh-CN" altLang="en-US" sz="2200" dirty="0"/>
              <a:t>论文研究的对象是发展中国家的主权债务，研究的问题包括主权国家为什么还款、在贷款阶段以及债务人随后的投资和消费行为中可能出现的低效率问题，以及解决低效率问题的</a:t>
            </a:r>
            <a:r>
              <a:rPr kumimoji="1" lang="zh-CN" altLang="en-US" sz="2200" dirty="0"/>
              <a:t>措施。</a:t>
            </a:r>
            <a:endParaRPr kumimoji="1" lang="zh-CN" altLang="en-US" sz="2200" dirty="0"/>
          </a:p>
          <a:p>
            <a:pPr lvl="1" fontAlgn="auto">
              <a:lnSpc>
                <a:spcPct val="150000"/>
              </a:lnSpc>
              <a:spcBef>
                <a:spcPts val="100"/>
              </a:spcBef>
            </a:pPr>
            <a:r>
              <a:rPr kumimoji="1" lang="zh-CN" altLang="en-US" sz="2200" dirty="0"/>
              <a:t>论文运用了预测主权贷款规模和还款行为的模型，推测债权人寻求法律救济带来的巨大成本对债务人的行为会产生重大影响，这是地方政府</a:t>
            </a:r>
            <a:r>
              <a:rPr kumimoji="1" lang="en-US" altLang="zh-CN" sz="2200" dirty="0"/>
              <a:t>“</a:t>
            </a:r>
            <a:r>
              <a:rPr kumimoji="1" lang="zh-CN" altLang="en-US" sz="2200" dirty="0"/>
              <a:t>低违约现象</a:t>
            </a:r>
            <a:r>
              <a:rPr kumimoji="1" lang="en-US" altLang="zh-CN" sz="2200" dirty="0"/>
              <a:t>”</a:t>
            </a:r>
            <a:r>
              <a:rPr kumimoji="1" lang="zh-CN" altLang="en-US" sz="2200" dirty="0"/>
              <a:t>的一个</a:t>
            </a:r>
            <a:r>
              <a:rPr kumimoji="1" lang="zh-CN" altLang="en-US" sz="2200" dirty="0"/>
              <a:t>可能原因。</a:t>
            </a:r>
            <a:endParaRPr kumimoji="1" lang="zh-CN" altLang="en-US" sz="2200" dirty="0"/>
          </a:p>
          <a:p>
            <a:pPr lvl="1" fontAlgn="auto">
              <a:lnSpc>
                <a:spcPct val="150000"/>
              </a:lnSpc>
              <a:spcBef>
                <a:spcPts val="100"/>
              </a:spcBef>
            </a:pPr>
            <a:r>
              <a:rPr kumimoji="1" lang="zh-CN" altLang="en-US" sz="2200" dirty="0"/>
              <a:t>但本论文并没有在实证层面证明</a:t>
            </a:r>
            <a:r>
              <a:rPr kumimoji="1" lang="zh-CN" altLang="en-US" sz="2200" dirty="0"/>
              <a:t>结论。</a:t>
            </a:r>
            <a:endParaRPr kumimoji="1" lang="zh-CN" altLang="en-US" sz="2200" dirty="0"/>
          </a:p>
        </p:txBody>
      </p:sp>
      <p:sp>
        <p:nvSpPr>
          <p:cNvPr id="3" name="标题 2"/>
          <p:cNvSpPr>
            <a:spLocks noGrp="1"/>
          </p:cNvSpPr>
          <p:nvPr>
            <p:ph type="title"/>
          </p:nvPr>
        </p:nvSpPr>
        <p:spPr/>
        <p:txBody>
          <a:bodyPr/>
          <a:lstStyle/>
          <a:p>
            <a:r>
              <a:rPr kumimoji="1" lang="zh-CN" altLang="en-US" dirty="0"/>
              <a:t>相关</a:t>
            </a:r>
            <a:r>
              <a:rPr kumimoji="1" lang="zh-CN" altLang="en-US" dirty="0"/>
              <a:t>文献</a:t>
            </a:r>
            <a:endParaRPr kumimoji="1"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sz="2600" dirty="0"/>
              <a:t>国有银行</a:t>
            </a:r>
            <a:r>
              <a:rPr kumimoji="1" lang="zh-CN" altLang="en-US" sz="2600" dirty="0"/>
              <a:t>的政治影响力</a:t>
            </a:r>
            <a:endParaRPr kumimoji="1" lang="en-US" altLang="zh-CN" sz="2600" dirty="0"/>
          </a:p>
          <a:p>
            <a:pPr lvl="1" fontAlgn="auto">
              <a:lnSpc>
                <a:spcPct val="150000"/>
              </a:lnSpc>
              <a:spcBef>
                <a:spcPts val="100"/>
              </a:spcBef>
            </a:pPr>
            <a:r>
              <a:rPr kumimoji="1" sz="2200" i="1" dirty="0"/>
              <a:t>Politicians and banks: Political influences on</a:t>
            </a:r>
            <a:r>
              <a:rPr kumimoji="1" lang="en-US" sz="2200" i="1" dirty="0"/>
              <a:t> </a:t>
            </a:r>
            <a:r>
              <a:rPr kumimoji="1" sz="2200" i="1" dirty="0"/>
              <a:t>government-owned banks in merging markets</a:t>
            </a:r>
            <a:r>
              <a:rPr kumimoji="1" lang="en-US" sz="2200" dirty="0"/>
              <a:t> by </a:t>
            </a:r>
            <a:r>
              <a:rPr kumimoji="1" sz="2200" dirty="0">
                <a:sym typeface="+mn-ea"/>
              </a:rPr>
              <a:t>Serdar Dinc</a:t>
            </a:r>
            <a:r>
              <a:rPr kumimoji="1" lang="en-US" sz="2200" dirty="0">
                <a:sym typeface="+mn-ea"/>
              </a:rPr>
              <a:t> in 2005</a:t>
            </a:r>
            <a:r>
              <a:rPr kumimoji="1" lang="zh-CN" altLang="en-US" sz="2200" dirty="0">
                <a:sym typeface="+mn-ea"/>
              </a:rPr>
              <a:t>：首次用实证数据的回归分析证明新兴市场的国有银行相对于私有银行，会出于政治动机在选举年增加贷款，并通过控制变量的方法隔离了其他非政治因素的</a:t>
            </a:r>
            <a:r>
              <a:rPr kumimoji="1" lang="zh-CN" altLang="en-US" sz="2200" dirty="0">
                <a:sym typeface="+mn-ea"/>
              </a:rPr>
              <a:t>影响。</a:t>
            </a:r>
            <a:endParaRPr kumimoji="1" lang="zh-CN" altLang="en-US" sz="2200" dirty="0">
              <a:sym typeface="+mn-ea"/>
            </a:endParaRPr>
          </a:p>
          <a:p>
            <a:pPr lvl="1" fontAlgn="auto">
              <a:lnSpc>
                <a:spcPct val="150000"/>
              </a:lnSpc>
              <a:spcBef>
                <a:spcPts val="100"/>
              </a:spcBef>
            </a:pPr>
            <a:r>
              <a:rPr kumimoji="1" lang="zh-CN" altLang="en-US" sz="2200" i="1" dirty="0">
                <a:sym typeface="+mn-ea"/>
              </a:rPr>
              <a:t>The effects of government ownership on bank lending</a:t>
            </a:r>
            <a:r>
              <a:rPr kumimoji="1" lang="en-US" altLang="zh-CN" sz="2200" dirty="0">
                <a:sym typeface="+mn-ea"/>
              </a:rPr>
              <a:t> by Paola Sapienza in 2004</a:t>
            </a:r>
            <a:r>
              <a:rPr kumimoji="1" lang="zh-CN" altLang="en-US" sz="2200" dirty="0">
                <a:sym typeface="+mn-ea"/>
              </a:rPr>
              <a:t>：通过对个人贷款合同信息进行</a:t>
            </a:r>
            <a:r>
              <a:rPr kumimoji="1" lang="zh-CN" altLang="en-US" sz="2200" dirty="0">
                <a:sym typeface="+mn-ea"/>
              </a:rPr>
              <a:t>回归分析，表明相对于</a:t>
            </a:r>
            <a:r>
              <a:rPr kumimoji="1" lang="zh-CN" altLang="en-US" sz="2200" dirty="0">
                <a:sym typeface="+mn-ea"/>
              </a:rPr>
              <a:t>私有银行，国有银行更青睐于大公司和位于萧条地区的公司；企业借款地区的政党越强大，</a:t>
            </a:r>
            <a:r>
              <a:rPr kumimoji="1" lang="zh-CN" altLang="en-US" sz="2200" dirty="0">
                <a:sym typeface="+mn-ea"/>
              </a:rPr>
              <a:t>国有银行收取的利率就越低。</a:t>
            </a:r>
            <a:endParaRPr kumimoji="1" lang="zh-CN" altLang="en-US" sz="2200" dirty="0">
              <a:sym typeface="+mn-ea"/>
            </a:endParaRPr>
          </a:p>
        </p:txBody>
      </p:sp>
      <p:sp>
        <p:nvSpPr>
          <p:cNvPr id="3" name="标题 2"/>
          <p:cNvSpPr>
            <a:spLocks noGrp="1"/>
          </p:cNvSpPr>
          <p:nvPr>
            <p:ph type="title"/>
          </p:nvPr>
        </p:nvSpPr>
        <p:spPr/>
        <p:txBody>
          <a:bodyPr/>
          <a:lstStyle/>
          <a:p>
            <a:r>
              <a:rPr kumimoji="1" lang="zh-CN" altLang="en-US" dirty="0"/>
              <a:t>相关</a:t>
            </a:r>
            <a:r>
              <a:rPr kumimoji="1" lang="zh-CN" altLang="en-US" dirty="0"/>
              <a:t>文献</a:t>
            </a:r>
            <a:endParaRPr kumimoji="1"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20000"/>
          </a:bodyPr>
          <a:lstStyle/>
          <a:p>
            <a:pPr fontAlgn="auto">
              <a:lnSpc>
                <a:spcPct val="150000"/>
              </a:lnSpc>
            </a:pPr>
            <a:r>
              <a:rPr kumimoji="1" lang="zh-CN" altLang="en-US" sz="2600" dirty="0"/>
              <a:t>政治局关系对地方官员晋升的作用</a:t>
            </a:r>
            <a:endParaRPr kumimoji="1" lang="en-US" altLang="zh-CN" sz="2600" dirty="0"/>
          </a:p>
          <a:p>
            <a:pPr lvl="1" fontAlgn="auto">
              <a:lnSpc>
                <a:spcPct val="150000"/>
              </a:lnSpc>
              <a:spcBef>
                <a:spcPts val="100"/>
              </a:spcBef>
            </a:pPr>
            <a:r>
              <a:rPr kumimoji="1" sz="2200" i="1" dirty="0"/>
              <a:t>Getting ahead in the communist party: Explaining the advancement of central committee members in China</a:t>
            </a:r>
            <a:r>
              <a:rPr kumimoji="1" lang="en-US" sz="2200" dirty="0"/>
              <a:t> by </a:t>
            </a:r>
            <a:r>
              <a:rPr kumimoji="1" sz="2200" dirty="0">
                <a:sym typeface="+mn-ea"/>
              </a:rPr>
              <a:t>Shih, Victora</a:t>
            </a:r>
            <a:r>
              <a:rPr kumimoji="1" lang="en-US" sz="2200" dirty="0">
                <a:sym typeface="+mn-ea"/>
              </a:rPr>
              <a:t>, </a:t>
            </a:r>
            <a:r>
              <a:rPr kumimoji="1" sz="2200" dirty="0">
                <a:sym typeface="+mn-ea"/>
              </a:rPr>
              <a:t>Adolph, Christopherb</a:t>
            </a:r>
            <a:r>
              <a:rPr kumimoji="1" lang="en-US" sz="2200" dirty="0">
                <a:sym typeface="+mn-ea"/>
              </a:rPr>
              <a:t> in 2012</a:t>
            </a:r>
            <a:r>
              <a:rPr kumimoji="1" lang="zh-CN" altLang="en-US" sz="2200" dirty="0">
                <a:sym typeface="+mn-ea"/>
              </a:rPr>
              <a:t>：使用中央委员会数据和新型贝叶斯方法，表明地方官员与高层领导人的派系关系、学历和省级税收在其官位排名中发挥了重要作用，即地方官员的晋升制度服务于政权及其领导人的需求，而不是</a:t>
            </a:r>
            <a:r>
              <a:rPr kumimoji="1" lang="zh-CN" altLang="en-US" sz="2200" dirty="0">
                <a:sym typeface="+mn-ea"/>
              </a:rPr>
              <a:t>当地经济增长等目标。</a:t>
            </a:r>
            <a:endParaRPr kumimoji="1" lang="zh-CN" altLang="en-US" sz="2200" dirty="0">
              <a:sym typeface="+mn-ea"/>
            </a:endParaRPr>
          </a:p>
          <a:p>
            <a:pPr lvl="1" fontAlgn="auto">
              <a:lnSpc>
                <a:spcPct val="150000"/>
              </a:lnSpc>
              <a:spcBef>
                <a:spcPts val="100"/>
              </a:spcBef>
            </a:pPr>
            <a:r>
              <a:rPr kumimoji="1" lang="zh-CN" altLang="en-US" sz="2200" i="1" dirty="0">
                <a:sym typeface="+mn-ea"/>
              </a:rPr>
              <a:t>Social ties and favoritism in chinese science</a:t>
            </a:r>
            <a:r>
              <a:rPr kumimoji="1" lang="en-US" altLang="zh-CN" sz="2200" dirty="0">
                <a:sym typeface="+mn-ea"/>
              </a:rPr>
              <a:t> by Fisman Raymond, Shi Jing, Wang Yongxiangd, Xu Rong in 2018</a:t>
            </a:r>
            <a:r>
              <a:rPr kumimoji="1" lang="zh-CN" altLang="en-US" sz="2200" dirty="0">
                <a:sym typeface="+mn-ea"/>
              </a:rPr>
              <a:t>：通过实证，发现候选人所在本地与其他更高</a:t>
            </a:r>
            <a:r>
              <a:rPr kumimoji="1" lang="zh-CN" altLang="en-US" sz="2200" dirty="0">
                <a:sym typeface="+mn-ea"/>
              </a:rPr>
              <a:t>层级遴选委员会成员的联系使该候选人的当选概率显著</a:t>
            </a:r>
            <a:r>
              <a:rPr kumimoji="1" lang="zh-CN" altLang="en-US" sz="2200" dirty="0">
                <a:sym typeface="+mn-ea"/>
              </a:rPr>
              <a:t>提高。</a:t>
            </a:r>
            <a:endParaRPr kumimoji="1" lang="zh-CN" altLang="en-US" sz="2200" dirty="0">
              <a:sym typeface="+mn-ea"/>
            </a:endParaRPr>
          </a:p>
        </p:txBody>
      </p:sp>
      <p:sp>
        <p:nvSpPr>
          <p:cNvPr id="3" name="标题 2"/>
          <p:cNvSpPr>
            <a:spLocks noGrp="1"/>
          </p:cNvSpPr>
          <p:nvPr>
            <p:ph type="title"/>
          </p:nvPr>
        </p:nvSpPr>
        <p:spPr/>
        <p:txBody>
          <a:bodyPr/>
          <a:lstStyle/>
          <a:p>
            <a:r>
              <a:rPr kumimoji="1" lang="zh-CN" altLang="en-US" dirty="0"/>
              <a:t>相关</a:t>
            </a:r>
            <a:r>
              <a:rPr kumimoji="1" lang="zh-CN" altLang="en-US" dirty="0"/>
              <a:t>文献</a:t>
            </a:r>
            <a:endParaRPr kumimoji="1"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lvl="1" fontAlgn="auto">
              <a:lnSpc>
                <a:spcPct val="150000"/>
              </a:lnSpc>
              <a:spcBef>
                <a:spcPts val="100"/>
              </a:spcBef>
            </a:pPr>
            <a:r>
              <a:rPr kumimoji="1" sz="2200" i="1" dirty="0">
                <a:sym typeface="+mn-ea"/>
              </a:rPr>
              <a:t>Sovereign borrowing by developing</a:t>
            </a:r>
            <a:r>
              <a:rPr kumimoji="1" lang="en-US" sz="2200" i="1" dirty="0">
                <a:sym typeface="+mn-ea"/>
              </a:rPr>
              <a:t> </a:t>
            </a:r>
            <a:r>
              <a:rPr kumimoji="1" sz="2200" i="1" dirty="0">
                <a:sym typeface="+mn-ea"/>
              </a:rPr>
              <a:t>countries: what determines market access?</a:t>
            </a:r>
            <a:r>
              <a:rPr kumimoji="1" lang="en-US" sz="2200" dirty="0">
                <a:sym typeface="+mn-ea"/>
              </a:rPr>
              <a:t> by </a:t>
            </a:r>
            <a:r>
              <a:rPr kumimoji="1" sz="2200" dirty="0"/>
              <a:t>Gelos, R., Sahay, R., Sandleris, G.</a:t>
            </a:r>
            <a:r>
              <a:rPr kumimoji="1" lang="en-US" sz="2200" dirty="0"/>
              <a:t> in </a:t>
            </a:r>
            <a:r>
              <a:rPr kumimoji="1" sz="2200" dirty="0"/>
              <a:t>2011</a:t>
            </a:r>
            <a:r>
              <a:rPr kumimoji="1" lang="zh-CN" altLang="en-US" sz="2200" dirty="0">
                <a:sym typeface="+mn-ea"/>
              </a:rPr>
              <a:t>：政府违约有较高的成本，比如失去进入资本市场的机会。然而，经验证据表明，这些惩罚是短暂的，并不能从长期有效地约束政府的违约</a:t>
            </a:r>
            <a:r>
              <a:rPr kumimoji="1" lang="zh-CN" altLang="en-US" sz="2200" dirty="0">
                <a:sym typeface="+mn-ea"/>
              </a:rPr>
              <a:t>行为。</a:t>
            </a:r>
            <a:endParaRPr kumimoji="1" lang="zh-CN" altLang="en-US" sz="2200" dirty="0">
              <a:sym typeface="+mn-ea"/>
            </a:endParaRPr>
          </a:p>
          <a:p>
            <a:pPr lvl="1" fontAlgn="auto">
              <a:lnSpc>
                <a:spcPct val="150000"/>
              </a:lnSpc>
              <a:spcBef>
                <a:spcPts val="100"/>
              </a:spcBef>
            </a:pPr>
            <a:r>
              <a:rPr kumimoji="1" lang="zh-CN" altLang="en-US" sz="2200" i="1" dirty="0">
                <a:sym typeface="+mn-ea"/>
              </a:rPr>
              <a:t>Cronyism and capital controls: evidence from</a:t>
            </a:r>
            <a:r>
              <a:rPr kumimoji="1" lang="en-US" altLang="zh-CN" sz="2200" i="1" dirty="0">
                <a:sym typeface="+mn-ea"/>
              </a:rPr>
              <a:t> </a:t>
            </a:r>
            <a:r>
              <a:rPr kumimoji="1" lang="zh-CN" altLang="en-US" sz="2200" i="1" dirty="0">
                <a:sym typeface="+mn-ea"/>
              </a:rPr>
              <a:t>Malaysi</a:t>
            </a:r>
            <a:r>
              <a:rPr kumimoji="1" lang="en-US" altLang="zh-CN" sz="2200" i="1" dirty="0">
                <a:sym typeface="+mn-ea"/>
              </a:rPr>
              <a:t>a </a:t>
            </a:r>
            <a:r>
              <a:rPr kumimoji="1" lang="en-US" altLang="zh-CN" sz="2200" dirty="0">
                <a:sym typeface="+mn-ea"/>
              </a:rPr>
              <a:t>by </a:t>
            </a:r>
            <a:r>
              <a:rPr kumimoji="1" lang="zh-CN" altLang="en-US" sz="2200" dirty="0">
                <a:sym typeface="+mn-ea"/>
              </a:rPr>
              <a:t>Johnson, S.</a:t>
            </a:r>
            <a:r>
              <a:rPr kumimoji="1" lang="en-US" altLang="zh-CN" sz="2200" dirty="0">
                <a:sym typeface="+mn-ea"/>
              </a:rPr>
              <a:t> and </a:t>
            </a:r>
            <a:r>
              <a:rPr kumimoji="1" lang="zh-CN" altLang="en-US" sz="2200" dirty="0">
                <a:sym typeface="+mn-ea"/>
              </a:rPr>
              <a:t>Mitton</a:t>
            </a:r>
            <a:r>
              <a:rPr kumimoji="1" lang="en-US" altLang="zh-CN" sz="2200" dirty="0">
                <a:sym typeface="+mn-ea"/>
              </a:rPr>
              <a:t> in </a:t>
            </a:r>
            <a:r>
              <a:rPr kumimoji="1" lang="zh-CN" altLang="en-US" sz="2200" i="1" dirty="0">
                <a:sym typeface="+mn-ea"/>
              </a:rPr>
              <a:t>2003、Politically Connected Firms</a:t>
            </a:r>
            <a:r>
              <a:rPr kumimoji="1" lang="en-US" altLang="zh-CN" sz="2200" dirty="0">
                <a:sym typeface="+mn-ea"/>
              </a:rPr>
              <a:t> by Faccio, M. in 2006</a:t>
            </a:r>
            <a:r>
              <a:rPr kumimoji="1" lang="zh-CN" altLang="en-US" sz="2200" dirty="0">
                <a:sym typeface="+mn-ea"/>
              </a:rPr>
              <a:t>：政治关系在企业活动中发挥着至关重要</a:t>
            </a:r>
            <a:r>
              <a:rPr kumimoji="1" lang="en-US" altLang="zh-CN" sz="2200" dirty="0">
                <a:sym typeface="+mn-ea"/>
              </a:rPr>
              <a:t>的作用，并显著影响了企业估值</a:t>
            </a:r>
            <a:r>
              <a:rPr kumimoji="1" lang="zh-CN" altLang="en-US" sz="2200" dirty="0">
                <a:sym typeface="+mn-ea"/>
              </a:rPr>
              <a:t>；有政治联系的借</a:t>
            </a:r>
            <a:r>
              <a:rPr kumimoji="1" lang="en-US" altLang="zh-CN" sz="2200" dirty="0">
                <a:sym typeface="+mn-ea"/>
              </a:rPr>
              <a:t>款人可以获得更好的债务融资</a:t>
            </a:r>
            <a:r>
              <a:rPr kumimoji="1" lang="zh-CN" altLang="en-US" sz="2200" dirty="0">
                <a:sym typeface="+mn-ea"/>
              </a:rPr>
              <a:t>。</a:t>
            </a:r>
            <a:endParaRPr kumimoji="1" lang="en-US" altLang="zh-CN" sz="2200" dirty="0">
              <a:sym typeface="+mn-ea"/>
            </a:endParaRPr>
          </a:p>
          <a:p>
            <a:pPr lvl="1" fontAlgn="auto">
              <a:lnSpc>
                <a:spcPct val="150000"/>
              </a:lnSpc>
              <a:spcBef>
                <a:spcPts val="100"/>
              </a:spcBef>
            </a:pPr>
            <a:endParaRPr kumimoji="1" lang="zh-CN" altLang="en-US" sz="2200" dirty="0">
              <a:sym typeface="+mn-ea"/>
            </a:endParaRPr>
          </a:p>
        </p:txBody>
      </p:sp>
      <p:sp>
        <p:nvSpPr>
          <p:cNvPr id="3" name="标题 2"/>
          <p:cNvSpPr>
            <a:spLocks noGrp="1"/>
          </p:cNvSpPr>
          <p:nvPr>
            <p:ph type="title"/>
          </p:nvPr>
        </p:nvSpPr>
        <p:spPr/>
        <p:txBody>
          <a:bodyPr/>
          <a:lstStyle/>
          <a:p>
            <a:r>
              <a:rPr kumimoji="1" lang="zh-CN" altLang="en-US" dirty="0"/>
              <a:t>相关</a:t>
            </a:r>
            <a:r>
              <a:rPr kumimoji="1" lang="zh-CN" altLang="en-US" dirty="0"/>
              <a:t>文献</a:t>
            </a:r>
            <a:endParaRPr kumimoji="1"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412" y="994283"/>
            <a:ext cx="10058400" cy="4662086"/>
          </a:xfrm>
        </p:spPr>
        <p:txBody>
          <a:bodyPr>
            <a:noAutofit/>
          </a:bodyPr>
          <a:lstStyle/>
          <a:p>
            <a:pPr fontAlgn="auto">
              <a:lnSpc>
                <a:spcPct val="150000"/>
              </a:lnSpc>
            </a:pPr>
            <a:r>
              <a:rPr kumimoji="1" lang="zh-CN" altLang="en-US" dirty="0"/>
              <a:t>政府选择性违约的佐证</a:t>
            </a:r>
            <a:r>
              <a:rPr kumimoji="1" lang="en-US" altLang="zh-CN" dirty="0"/>
              <a:t>/</a:t>
            </a:r>
            <a:r>
              <a:rPr kumimoji="1" lang="zh-CN" altLang="en-US" dirty="0"/>
              <a:t>铺垫</a:t>
            </a:r>
            <a:endParaRPr kumimoji="1" lang="en-US" altLang="zh-CN" dirty="0"/>
          </a:p>
          <a:p>
            <a:pPr lvl="1" fontAlgn="auto">
              <a:lnSpc>
                <a:spcPct val="100000"/>
              </a:lnSpc>
              <a:spcBef>
                <a:spcPts val="100"/>
              </a:spcBef>
            </a:pPr>
            <a:r>
              <a:rPr kumimoji="1" sz="2200" i="1" dirty="0">
                <a:sym typeface="+mn-ea"/>
              </a:rPr>
              <a:t>Is the 2007 US sub-prime financial crisis so</a:t>
            </a:r>
            <a:r>
              <a:rPr kumimoji="1" lang="en-US" sz="2200" i="1" dirty="0">
                <a:sym typeface="+mn-ea"/>
              </a:rPr>
              <a:t> </a:t>
            </a:r>
            <a:r>
              <a:rPr kumimoji="1" sz="2200" i="1" dirty="0">
                <a:sym typeface="+mn-ea"/>
              </a:rPr>
              <a:t>different? An international historical comparison</a:t>
            </a:r>
            <a:r>
              <a:rPr kumimoji="1" lang="en-US" sz="2200" dirty="0">
                <a:sym typeface="+mn-ea"/>
              </a:rPr>
              <a:t> by </a:t>
            </a:r>
            <a:r>
              <a:rPr kumimoji="1" sz="2200" dirty="0"/>
              <a:t>Reinhart</a:t>
            </a:r>
            <a:r>
              <a:rPr kumimoji="1" lang="en-US" sz="2200" dirty="0"/>
              <a:t> and </a:t>
            </a:r>
            <a:r>
              <a:rPr kumimoji="1" sz="2200" dirty="0"/>
              <a:t>Rogoff</a:t>
            </a:r>
            <a:r>
              <a:rPr kumimoji="1" lang="en-US" sz="2200" dirty="0"/>
              <a:t> in </a:t>
            </a:r>
            <a:r>
              <a:rPr kumimoji="1" sz="2200" dirty="0"/>
              <a:t>2008</a:t>
            </a:r>
            <a:r>
              <a:rPr kumimoji="1" lang="zh-CN" sz="2200" dirty="0"/>
              <a:t>：讨论了</a:t>
            </a:r>
            <a:r>
              <a:rPr kumimoji="1" lang="zh-CN" altLang="en-US" sz="2200" dirty="0">
                <a:sym typeface="+mn-ea"/>
              </a:rPr>
              <a:t>政府对特定类型的债务进行违约的激励措施，以最大限度地减少对当地经济的负面影响。</a:t>
            </a:r>
            <a:endParaRPr kumimoji="1" lang="zh-CN" altLang="en-US" sz="2200" dirty="0">
              <a:sym typeface="+mn-ea"/>
            </a:endParaRPr>
          </a:p>
          <a:p>
            <a:pPr lvl="1" fontAlgn="auto">
              <a:lnSpc>
                <a:spcPct val="100000"/>
              </a:lnSpc>
              <a:spcBef>
                <a:spcPts val="100"/>
              </a:spcBef>
            </a:pPr>
            <a:r>
              <a:rPr kumimoji="1" sz="2200" i="1" dirty="0">
                <a:sym typeface="+mn-ea"/>
              </a:rPr>
              <a:t>Sovereign risk and secondary markets</a:t>
            </a:r>
            <a:r>
              <a:rPr kumimoji="1" lang="en-US" sz="2200" dirty="0">
                <a:sym typeface="+mn-ea"/>
              </a:rPr>
              <a:t> by </a:t>
            </a:r>
            <a:r>
              <a:rPr kumimoji="1" sz="2200" dirty="0">
                <a:sym typeface="+mn-ea"/>
              </a:rPr>
              <a:t>Broner, Martin</a:t>
            </a:r>
            <a:r>
              <a:rPr kumimoji="1" lang="en-US" sz="2200" dirty="0">
                <a:sym typeface="+mn-ea"/>
              </a:rPr>
              <a:t> and </a:t>
            </a:r>
            <a:r>
              <a:rPr kumimoji="1" sz="2200" dirty="0">
                <a:sym typeface="+mn-ea"/>
              </a:rPr>
              <a:t>Ventura</a:t>
            </a:r>
            <a:r>
              <a:rPr kumimoji="1" lang="en-US" sz="2200" dirty="0">
                <a:sym typeface="+mn-ea"/>
              </a:rPr>
              <a:t> in </a:t>
            </a:r>
            <a:r>
              <a:rPr kumimoji="1" sz="2200" dirty="0">
                <a:sym typeface="+mn-ea"/>
              </a:rPr>
              <a:t>2010</a:t>
            </a:r>
            <a:r>
              <a:rPr kumimoji="1" lang="zh-CN" sz="2200" dirty="0">
                <a:sym typeface="+mn-ea"/>
              </a:rPr>
              <a:t>：由于频繁的转售，</a:t>
            </a:r>
            <a:r>
              <a:rPr kumimoji="1" lang="zh-CN" sz="2200" dirty="0">
                <a:sym typeface="+mn-ea"/>
              </a:rPr>
              <a:t>地方政府很难在债券市场上</a:t>
            </a:r>
            <a:r>
              <a:rPr kumimoji="1" lang="zh-CN" sz="2200" dirty="0">
                <a:sym typeface="+mn-ea"/>
              </a:rPr>
              <a:t>进行选择性违约。银行业和政治体制的特点，使中国成为检验债权人歧视理论的独特试验平台。</a:t>
            </a:r>
            <a:endParaRPr kumimoji="1" lang="zh-CN" sz="2200" dirty="0">
              <a:sym typeface="+mn-ea"/>
            </a:endParaRPr>
          </a:p>
          <a:p>
            <a:pPr lvl="1" fontAlgn="auto">
              <a:lnSpc>
                <a:spcPct val="100000"/>
              </a:lnSpc>
              <a:spcBef>
                <a:spcPts val="100"/>
              </a:spcBef>
            </a:pPr>
            <a:r>
              <a:rPr kumimoji="1" lang="zh-CN" sz="2200" i="1" dirty="0">
                <a:sym typeface="+mn-ea"/>
              </a:rPr>
              <a:t>Municipal borrowing costs and state</a:t>
            </a:r>
            <a:r>
              <a:rPr kumimoji="1" lang="en-US" altLang="zh-CN" sz="2200" i="1" dirty="0">
                <a:sym typeface="+mn-ea"/>
              </a:rPr>
              <a:t> </a:t>
            </a:r>
            <a:r>
              <a:rPr kumimoji="1" lang="zh-CN" sz="2200" i="1" dirty="0">
                <a:sym typeface="+mn-ea"/>
              </a:rPr>
              <a:t>policies for distressed municipalities</a:t>
            </a:r>
            <a:r>
              <a:rPr kumimoji="1" lang="en-US" altLang="zh-CN" sz="2200" dirty="0">
                <a:sym typeface="+mn-ea"/>
              </a:rPr>
              <a:t> by </a:t>
            </a:r>
            <a:r>
              <a:rPr kumimoji="1" lang="zh-CN" sz="2200" dirty="0">
                <a:sym typeface="+mn-ea"/>
              </a:rPr>
              <a:t>Gao,</a:t>
            </a:r>
            <a:r>
              <a:rPr kumimoji="1" lang="en-US" altLang="zh-CN" sz="2200" dirty="0">
                <a:sym typeface="+mn-ea"/>
              </a:rPr>
              <a:t> </a:t>
            </a:r>
            <a:r>
              <a:rPr kumimoji="1" lang="zh-CN" sz="2200" dirty="0">
                <a:sym typeface="+mn-ea"/>
              </a:rPr>
              <a:t>Lee</a:t>
            </a:r>
            <a:r>
              <a:rPr kumimoji="1" lang="en-US" altLang="zh-CN" sz="2200" dirty="0">
                <a:sym typeface="+mn-ea"/>
              </a:rPr>
              <a:t> and </a:t>
            </a:r>
            <a:r>
              <a:rPr kumimoji="1" lang="zh-CN" sz="2200" dirty="0">
                <a:sym typeface="+mn-ea"/>
              </a:rPr>
              <a:t>Murphy</a:t>
            </a:r>
            <a:r>
              <a:rPr kumimoji="1" lang="en-US" altLang="zh-CN" sz="2200" dirty="0">
                <a:sym typeface="+mn-ea"/>
              </a:rPr>
              <a:t> in</a:t>
            </a:r>
            <a:r>
              <a:rPr kumimoji="1" lang="zh-CN" sz="2200" dirty="0">
                <a:sym typeface="+mn-ea"/>
              </a:rPr>
              <a:t> 2019：中国的地方政府主要以银行贷款的形式融资，但银行贷款的二级市场并不活跃；中国没有像美国破产法第9章那样为地方政府实施正式的破产程序，在样本期间也不存在对债务合同</a:t>
            </a:r>
            <a:r>
              <a:rPr kumimoji="1" lang="zh-CN" sz="2200" dirty="0">
                <a:sym typeface="+mn-ea"/>
              </a:rPr>
              <a:t>的交叉违约。</a:t>
            </a:r>
            <a:r>
              <a:rPr kumimoji="1" lang="zh-CN" sz="2200" dirty="0">
                <a:sym typeface="+mn-ea"/>
              </a:rPr>
              <a:t>此外，中国的银行也很容易区分——商业银行的政治地位通常被认为不如CDB那么重要。</a:t>
            </a:r>
            <a:endParaRPr kumimoji="1" lang="zh-CN" sz="2200" dirty="0">
              <a:sym typeface="+mn-ea"/>
            </a:endParaRPr>
          </a:p>
        </p:txBody>
      </p:sp>
      <p:sp>
        <p:nvSpPr>
          <p:cNvPr id="3" name="标题 2"/>
          <p:cNvSpPr>
            <a:spLocks noGrp="1"/>
          </p:cNvSpPr>
          <p:nvPr>
            <p:ph type="title"/>
          </p:nvPr>
        </p:nvSpPr>
        <p:spPr/>
        <p:txBody>
          <a:bodyPr/>
          <a:lstStyle/>
          <a:p>
            <a:r>
              <a:rPr kumimoji="1" lang="zh-CN" altLang="en-US" dirty="0"/>
              <a:t>相关</a:t>
            </a:r>
            <a:r>
              <a:rPr kumimoji="1" lang="zh-CN" altLang="en-US" dirty="0"/>
              <a:t>文献</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680" y="1207135"/>
            <a:ext cx="10058400" cy="5431790"/>
          </a:xfrm>
        </p:spPr>
        <p:txBody>
          <a:bodyPr>
            <a:normAutofit fontScale="40000"/>
          </a:bodyPr>
          <a:lstStyle/>
          <a:p>
            <a:pPr marL="502920" lvl="0" indent="-457200" fontAlgn="auto">
              <a:lnSpc>
                <a:spcPct val="150000"/>
              </a:lnSpc>
              <a:buFont typeface="Wingdings" panose="05000000000000000000" charset="0"/>
              <a:buChar char="n"/>
            </a:pPr>
            <a:r>
              <a:rPr kumimoji="1" lang="zh-CN" altLang="en-US" sz="6000" dirty="0">
                <a:solidFill>
                  <a:schemeClr val="tx1">
                    <a:lumMod val="75000"/>
                    <a:lumOff val="25000"/>
                  </a:schemeClr>
                </a:solidFill>
                <a:sym typeface="+mn-ea"/>
              </a:rPr>
              <a:t>政治关系</a:t>
            </a:r>
            <a:endParaRPr kumimoji="1" lang="zh-CN" altLang="en-US" sz="6000" dirty="0">
              <a:solidFill>
                <a:schemeClr val="tx1">
                  <a:lumMod val="75000"/>
                  <a:lumOff val="25000"/>
                </a:schemeClr>
              </a:solidFill>
              <a:sym typeface="+mn-ea"/>
            </a:endParaRPr>
          </a:p>
          <a:p>
            <a:pPr lvl="1" fontAlgn="auto">
              <a:lnSpc>
                <a:spcPct val="150000"/>
              </a:lnSpc>
            </a:pPr>
            <a:r>
              <a:rPr kumimoji="1" lang="zh-CN" altLang="en-US" sz="5000" dirty="0">
                <a:sym typeface="+mn-ea"/>
              </a:rPr>
              <a:t>由中国共产党（CPC）25人组成的政治局是我国的最高决策机构</a:t>
            </a:r>
            <a:endParaRPr kumimoji="1" lang="zh-CN" altLang="en-US" sz="5000" dirty="0">
              <a:sym typeface="+mn-ea"/>
            </a:endParaRPr>
          </a:p>
          <a:p>
            <a:pPr lvl="1" fontAlgn="auto">
              <a:lnSpc>
                <a:spcPct val="150000"/>
              </a:lnSpc>
            </a:pPr>
            <a:r>
              <a:rPr kumimoji="1" lang="zh-CN" sz="5000" dirty="0">
                <a:sym typeface="+mn-ea"/>
              </a:rPr>
              <a:t>研究发现，</a:t>
            </a:r>
            <a:r>
              <a:rPr kumimoji="1" sz="5000" dirty="0">
                <a:sym typeface="+mn-ea"/>
              </a:rPr>
              <a:t>与</a:t>
            </a:r>
            <a:r>
              <a:rPr kumimoji="1" lang="en-US" sz="5000" dirty="0">
                <a:sym typeface="+mn-ea"/>
              </a:rPr>
              <a:t>CPC</a:t>
            </a:r>
            <a:r>
              <a:rPr kumimoji="1" sz="5000" dirty="0">
                <a:sym typeface="+mn-ea"/>
              </a:rPr>
              <a:t>成员有联系的地方官员在获得晋升方面比没有这种联系的同龄人更成功</a:t>
            </a:r>
            <a:endParaRPr kumimoji="1" sz="5000" dirty="0">
              <a:sym typeface="+mn-ea"/>
            </a:endParaRPr>
          </a:p>
          <a:p>
            <a:pPr marL="502920" lvl="0" indent="-457200" fontAlgn="auto">
              <a:lnSpc>
                <a:spcPct val="150000"/>
              </a:lnSpc>
              <a:buFont typeface="Wingdings" panose="05000000000000000000" charset="0"/>
              <a:buChar char="n"/>
            </a:pPr>
            <a:r>
              <a:rPr kumimoji="1" lang="zh-CN" altLang="en-US" sz="6000" dirty="0">
                <a:solidFill>
                  <a:schemeClr val="tx1">
                    <a:lumMod val="75000"/>
                    <a:lumOff val="25000"/>
                  </a:schemeClr>
                </a:solidFill>
                <a:sym typeface="+mn-ea"/>
              </a:rPr>
              <a:t>贷款银行的政治地位</a:t>
            </a:r>
            <a:endParaRPr kumimoji="1" lang="zh-CN" altLang="en-US" sz="6000" dirty="0">
              <a:solidFill>
                <a:schemeClr val="tx1">
                  <a:lumMod val="75000"/>
                  <a:lumOff val="25000"/>
                </a:schemeClr>
              </a:solidFill>
              <a:sym typeface="+mn-ea"/>
            </a:endParaRPr>
          </a:p>
          <a:p>
            <a:pPr lvl="1" fontAlgn="auto">
              <a:lnSpc>
                <a:spcPct val="150000"/>
              </a:lnSpc>
            </a:pPr>
            <a:r>
              <a:rPr kumimoji="1" lang="en-US" altLang="zh-CN" sz="5000" dirty="0">
                <a:sym typeface="+mn-ea"/>
              </a:rPr>
              <a:t>CDB</a:t>
            </a:r>
            <a:r>
              <a:rPr kumimoji="1" lang="zh-CN" altLang="en-US" sz="5000" dirty="0">
                <a:sym typeface="+mn-ea"/>
              </a:rPr>
              <a:t>：行长级别相当于部长，该行的政治等级最高</a:t>
            </a:r>
            <a:endParaRPr kumimoji="1" lang="zh-CN" altLang="en-US" sz="5000" dirty="0"/>
          </a:p>
          <a:p>
            <a:pPr lvl="1" fontAlgn="auto">
              <a:lnSpc>
                <a:spcPct val="150000"/>
              </a:lnSpc>
            </a:pPr>
            <a:r>
              <a:rPr kumimoji="1" lang="en-US" sz="5000" dirty="0">
                <a:sym typeface="+mn-ea"/>
              </a:rPr>
              <a:t>17</a:t>
            </a:r>
            <a:r>
              <a:rPr kumimoji="1" lang="zh-CN" altLang="en-US" sz="5000" dirty="0">
                <a:sym typeface="+mn-ea"/>
              </a:rPr>
              <a:t>家商业银行：行长级别相当于副部长或更低，政治等级次之</a:t>
            </a:r>
            <a:endParaRPr kumimoji="1" lang="zh-CN" altLang="en-US" sz="5000" dirty="0">
              <a:sym typeface="+mn-ea"/>
            </a:endParaRPr>
          </a:p>
          <a:p>
            <a:pPr marL="505460" lvl="1" indent="0">
              <a:buNone/>
            </a:pPr>
            <a:endParaRPr kumimoji="1" lang="zh-CN" altLang="en-US" sz="6000" dirty="0">
              <a:sym typeface="+mn-ea"/>
            </a:endParaRPr>
          </a:p>
          <a:p>
            <a:pPr marL="502920" lvl="0" indent="-457200">
              <a:buFont typeface="Wingdings" panose="05000000000000000000" charset="0"/>
              <a:buChar char="n"/>
            </a:pPr>
            <a:r>
              <a:rPr kumimoji="1" lang="zh-CN" altLang="en-US" sz="6000" b="1" dirty="0">
                <a:solidFill>
                  <a:schemeClr val="tx1">
                    <a:lumMod val="75000"/>
                    <a:lumOff val="25000"/>
                  </a:schemeClr>
                </a:solidFill>
                <a:sym typeface="+mn-ea"/>
              </a:rPr>
              <a:t>是否是政治因素导致并影响了地方政府的选择性违约？</a:t>
            </a:r>
            <a:endParaRPr kumimoji="1" sz="6000" dirty="0">
              <a:solidFill>
                <a:schemeClr val="tx1">
                  <a:lumMod val="75000"/>
                  <a:lumOff val="25000"/>
                </a:schemeClr>
              </a:solidFill>
            </a:endParaRPr>
          </a:p>
          <a:p>
            <a:endParaRPr kumimoji="1" lang="en-US" altLang="zh-CN" dirty="0"/>
          </a:p>
          <a:p>
            <a:pPr lvl="1"/>
            <a:endParaRPr kumimoji="1" lang="en-US" altLang="zh-CN" dirty="0"/>
          </a:p>
        </p:txBody>
      </p:sp>
      <p:sp>
        <p:nvSpPr>
          <p:cNvPr id="3" name="标题 2"/>
          <p:cNvSpPr>
            <a:spLocks noGrp="1"/>
          </p:cNvSpPr>
          <p:nvPr>
            <p:ph type="title"/>
          </p:nvPr>
        </p:nvSpPr>
        <p:spPr/>
        <p:txBody>
          <a:bodyPr/>
          <a:lstStyle/>
          <a:p>
            <a:r>
              <a:rPr kumimoji="1" lang="zh-CN" altLang="en-US" dirty="0"/>
              <a:t>问题的</a:t>
            </a:r>
            <a:r>
              <a:rPr kumimoji="1" lang="zh-CN" altLang="en-US" dirty="0"/>
              <a:t>引入</a:t>
            </a: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502920" lvl="0" indent="-457200">
              <a:buFont typeface="Wingdings" panose="05000000000000000000" charset="0"/>
              <a:buChar char="n"/>
            </a:pPr>
            <a:r>
              <a:rPr kumimoji="1" lang="zh-CN" dirty="0">
                <a:solidFill>
                  <a:schemeClr val="tx1">
                    <a:lumMod val="75000"/>
                    <a:lumOff val="25000"/>
                  </a:schemeClr>
                </a:solidFill>
              </a:rPr>
              <a:t>不同银行之间的贷款违约率存在显著差异</a:t>
            </a:r>
            <a:endParaRPr kumimoji="1" lang="zh-CN" dirty="0">
              <a:solidFill>
                <a:schemeClr val="tx1">
                  <a:lumMod val="75000"/>
                  <a:lumOff val="25000"/>
                </a:schemeClr>
              </a:solidFill>
            </a:endParaRPr>
          </a:p>
          <a:p>
            <a:pPr marL="871220" lvl="1" indent="-365760" fontAlgn="auto">
              <a:lnSpc>
                <a:spcPct val="150000"/>
              </a:lnSpc>
              <a:spcBef>
                <a:spcPts val="100"/>
              </a:spcBef>
              <a:buFont typeface="Wingdings" panose="05000000000000000000" charset="0"/>
              <a:buChar char="p"/>
            </a:pPr>
            <a:r>
              <a:rPr kumimoji="1" lang="en-US" altLang="zh-CN" dirty="0">
                <a:solidFill>
                  <a:schemeClr val="tx1">
                    <a:lumMod val="75000"/>
                    <a:lumOff val="25000"/>
                  </a:schemeClr>
                </a:solidFill>
              </a:rPr>
              <a:t>CDB</a:t>
            </a:r>
            <a:r>
              <a:rPr kumimoji="1" lang="zh-CN" altLang="en-US" dirty="0">
                <a:solidFill>
                  <a:schemeClr val="tx1">
                    <a:lumMod val="75000"/>
                    <a:lumOff val="25000"/>
                  </a:schemeClr>
                </a:solidFill>
              </a:rPr>
              <a:t>的违约率显著低于其他</a:t>
            </a:r>
            <a:r>
              <a:rPr kumimoji="1" lang="en-US" altLang="zh-CN" dirty="0">
                <a:solidFill>
                  <a:schemeClr val="tx1">
                    <a:lumMod val="75000"/>
                    <a:lumOff val="25000"/>
                  </a:schemeClr>
                </a:solidFill>
              </a:rPr>
              <a:t>17</a:t>
            </a:r>
            <a:r>
              <a:rPr kumimoji="1" lang="zh-CN" altLang="en-US" dirty="0">
                <a:solidFill>
                  <a:schemeClr val="tx1">
                    <a:lumMod val="75000"/>
                    <a:lumOff val="25000"/>
                  </a:schemeClr>
                </a:solidFill>
              </a:rPr>
              <a:t>家商业银行，且并非由高信用借款人的</a:t>
            </a:r>
            <a:r>
              <a:rPr kumimoji="1" lang="zh-CN" altLang="en-US" dirty="0">
                <a:solidFill>
                  <a:schemeClr val="tx1">
                    <a:lumMod val="75000"/>
                    <a:lumOff val="25000"/>
                  </a:schemeClr>
                </a:solidFill>
              </a:rPr>
              <a:t>因素驱动</a:t>
            </a:r>
            <a:endParaRPr kumimoji="1" lang="zh-CN" altLang="en-US" dirty="0">
              <a:solidFill>
                <a:schemeClr val="tx1">
                  <a:lumMod val="75000"/>
                  <a:lumOff val="25000"/>
                </a:schemeClr>
              </a:solidFill>
            </a:endParaRPr>
          </a:p>
          <a:p>
            <a:pPr marL="871220" lvl="1" indent="-365760" fontAlgn="auto">
              <a:lnSpc>
                <a:spcPct val="150000"/>
              </a:lnSpc>
              <a:spcBef>
                <a:spcPts val="100"/>
              </a:spcBef>
              <a:buFont typeface="Wingdings" panose="05000000000000000000" charset="0"/>
              <a:buChar char="p"/>
            </a:pPr>
            <a:r>
              <a:rPr kumimoji="1" lang="zh-CN" dirty="0">
                <a:solidFill>
                  <a:schemeClr val="tx1">
                    <a:lumMod val="75000"/>
                    <a:lumOff val="25000"/>
                  </a:schemeClr>
                </a:solidFill>
              </a:rPr>
              <a:t>与</a:t>
            </a:r>
            <a:r>
              <a:rPr kumimoji="1" lang="en-US" altLang="zh-CN" dirty="0">
                <a:solidFill>
                  <a:schemeClr val="tx1">
                    <a:lumMod val="75000"/>
                    <a:lumOff val="25000"/>
                  </a:schemeClr>
                </a:solidFill>
              </a:rPr>
              <a:t>LGFVs</a:t>
            </a:r>
            <a:r>
              <a:rPr kumimoji="1" lang="zh-CN" altLang="en-US" dirty="0">
                <a:solidFill>
                  <a:schemeClr val="tx1">
                    <a:lumMod val="75000"/>
                    <a:lumOff val="25000"/>
                  </a:schemeClr>
                </a:solidFill>
              </a:rPr>
              <a:t>相比，私营企业对</a:t>
            </a:r>
            <a:r>
              <a:rPr kumimoji="1" lang="en-US" altLang="zh-CN" dirty="0">
                <a:solidFill>
                  <a:schemeClr val="tx1">
                    <a:lumMod val="75000"/>
                    <a:lumOff val="25000"/>
                  </a:schemeClr>
                </a:solidFill>
              </a:rPr>
              <a:t>CDB</a:t>
            </a:r>
            <a:r>
              <a:rPr kumimoji="1" lang="zh-CN" altLang="en-US" dirty="0">
                <a:solidFill>
                  <a:schemeClr val="tx1">
                    <a:lumMod val="75000"/>
                    <a:lumOff val="25000"/>
                  </a:schemeClr>
                </a:solidFill>
              </a:rPr>
              <a:t>和其他</a:t>
            </a:r>
            <a:r>
              <a:rPr kumimoji="1" lang="en-US" altLang="zh-CN" dirty="0">
                <a:solidFill>
                  <a:schemeClr val="tx1">
                    <a:lumMod val="75000"/>
                    <a:lumOff val="25000"/>
                  </a:schemeClr>
                </a:solidFill>
              </a:rPr>
              <a:t>17</a:t>
            </a:r>
            <a:r>
              <a:rPr kumimoji="1" lang="zh-CN" altLang="en-US" dirty="0">
                <a:solidFill>
                  <a:schemeClr val="tx1">
                    <a:lumMod val="75000"/>
                    <a:lumOff val="25000"/>
                  </a:schemeClr>
                </a:solidFill>
              </a:rPr>
              <a:t>家商业银行的贷款违约率相同</a:t>
            </a:r>
            <a:endParaRPr kumimoji="1" lang="zh-CN" altLang="en-US" dirty="0">
              <a:solidFill>
                <a:schemeClr val="tx1">
                  <a:lumMod val="75000"/>
                  <a:lumOff val="25000"/>
                </a:schemeClr>
              </a:solidFill>
            </a:endParaRPr>
          </a:p>
          <a:p>
            <a:pPr marL="871220" lvl="1" indent="-365760" fontAlgn="auto">
              <a:lnSpc>
                <a:spcPct val="150000"/>
              </a:lnSpc>
              <a:spcBef>
                <a:spcPts val="100"/>
              </a:spcBef>
              <a:buFont typeface="Wingdings" panose="05000000000000000000" charset="0"/>
              <a:buChar char="p"/>
            </a:pPr>
            <a:r>
              <a:rPr kumimoji="1" lang="en-US" altLang="zh-CN" dirty="0">
                <a:solidFill>
                  <a:schemeClr val="tx1">
                    <a:lumMod val="75000"/>
                    <a:lumOff val="25000"/>
                  </a:schemeClr>
                </a:solidFill>
              </a:rPr>
              <a:t>2008</a:t>
            </a:r>
            <a:r>
              <a:rPr kumimoji="1" lang="zh-CN" altLang="en-US" dirty="0">
                <a:solidFill>
                  <a:schemeClr val="tx1">
                    <a:lumMod val="75000"/>
                    <a:lumOff val="25000"/>
                  </a:schemeClr>
                </a:solidFill>
              </a:rPr>
              <a:t>年</a:t>
            </a:r>
            <a:r>
              <a:rPr kumimoji="1" lang="en-US" altLang="zh-CN" dirty="0">
                <a:solidFill>
                  <a:schemeClr val="tx1">
                    <a:lumMod val="75000"/>
                    <a:lumOff val="25000"/>
                  </a:schemeClr>
                </a:solidFill>
              </a:rPr>
              <a:t>2</a:t>
            </a:r>
            <a:r>
              <a:rPr kumimoji="1" lang="zh-CN" altLang="en-US" dirty="0">
                <a:solidFill>
                  <a:schemeClr val="tx1">
                    <a:lumMod val="75000"/>
                    <a:lumOff val="25000"/>
                  </a:schemeClr>
                </a:solidFill>
              </a:rPr>
              <a:t>月后，</a:t>
            </a:r>
            <a:r>
              <a:rPr kumimoji="1" lang="en-US" altLang="zh-CN" dirty="0">
                <a:solidFill>
                  <a:schemeClr val="tx1">
                    <a:lumMod val="75000"/>
                    <a:lumOff val="25000"/>
                  </a:schemeClr>
                </a:solidFill>
              </a:rPr>
              <a:t>LGFVs</a:t>
            </a:r>
            <a:r>
              <a:rPr kumimoji="1" lang="zh-CN" altLang="en-US" dirty="0">
                <a:solidFill>
                  <a:schemeClr val="tx1">
                    <a:lumMod val="75000"/>
                    <a:lumOff val="25000"/>
                  </a:schemeClr>
                </a:solidFill>
              </a:rPr>
              <a:t>对</a:t>
            </a:r>
            <a:r>
              <a:rPr kumimoji="1" lang="en-US" altLang="zh-CN" dirty="0">
                <a:solidFill>
                  <a:schemeClr val="tx1">
                    <a:lumMod val="75000"/>
                    <a:lumOff val="25000"/>
                  </a:schemeClr>
                </a:solidFill>
              </a:rPr>
              <a:t>CDB</a:t>
            </a:r>
            <a:r>
              <a:rPr kumimoji="1" lang="zh-CN" altLang="en-US" dirty="0">
                <a:solidFill>
                  <a:schemeClr val="tx1">
                    <a:lumMod val="75000"/>
                    <a:lumOff val="25000"/>
                  </a:schemeClr>
                </a:solidFill>
              </a:rPr>
              <a:t>贷款的优先偿还力度减弱，选择性违约现象减弱</a:t>
            </a:r>
            <a:endParaRPr kumimoji="1" lang="zh-CN" altLang="en-US" dirty="0">
              <a:solidFill>
                <a:schemeClr val="tx1">
                  <a:lumMod val="75000"/>
                  <a:lumOff val="25000"/>
                </a:schemeClr>
              </a:solidFill>
            </a:endParaRPr>
          </a:p>
          <a:p>
            <a:pPr marL="505460" lvl="1" indent="0">
              <a:buFont typeface="Wingdings" panose="05000000000000000000" charset="0"/>
              <a:buNone/>
            </a:pPr>
            <a:endParaRPr kumimoji="1" lang="zh-CN" dirty="0">
              <a:solidFill>
                <a:schemeClr val="tx1">
                  <a:lumMod val="75000"/>
                  <a:lumOff val="25000"/>
                </a:schemeClr>
              </a:solidFill>
            </a:endParaRPr>
          </a:p>
          <a:p>
            <a:pPr marL="502920" lvl="0" indent="-457200">
              <a:buFont typeface="Wingdings" panose="05000000000000000000" charset="0"/>
              <a:buChar char="n"/>
            </a:pPr>
            <a:r>
              <a:rPr kumimoji="1" dirty="0">
                <a:solidFill>
                  <a:schemeClr val="tx1">
                    <a:lumMod val="75000"/>
                    <a:lumOff val="25000"/>
                  </a:schemeClr>
                </a:solidFill>
              </a:rPr>
              <a:t>省级政府管理的</a:t>
            </a:r>
            <a:r>
              <a:rPr kumimoji="1" lang="en-US" dirty="0">
                <a:solidFill>
                  <a:schemeClr val="tx1">
                    <a:lumMod val="75000"/>
                    <a:lumOff val="25000"/>
                  </a:schemeClr>
                </a:solidFill>
              </a:rPr>
              <a:t>LGFV</a:t>
            </a:r>
            <a:r>
              <a:rPr kumimoji="1" dirty="0">
                <a:solidFill>
                  <a:schemeClr val="tx1">
                    <a:lumMod val="75000"/>
                    <a:lumOff val="25000"/>
                  </a:schemeClr>
                </a:solidFill>
              </a:rPr>
              <a:t>比</a:t>
            </a:r>
            <a:r>
              <a:rPr kumimoji="1" dirty="0">
                <a:sym typeface="+mn-ea"/>
              </a:rPr>
              <a:t>省级</a:t>
            </a:r>
            <a:r>
              <a:rPr kumimoji="1" lang="zh-CN" dirty="0">
                <a:sym typeface="+mn-ea"/>
              </a:rPr>
              <a:t>以下政府</a:t>
            </a:r>
            <a:r>
              <a:rPr kumimoji="1" dirty="0">
                <a:sym typeface="+mn-ea"/>
              </a:rPr>
              <a:t>管理的</a:t>
            </a:r>
            <a:r>
              <a:rPr kumimoji="1" lang="en-US" dirty="0">
                <a:sym typeface="+mn-ea"/>
              </a:rPr>
              <a:t>LGFV</a:t>
            </a:r>
            <a:r>
              <a:rPr kumimoji="1" lang="zh-CN" altLang="en-US" dirty="0">
                <a:sym typeface="+mn-ea"/>
              </a:rPr>
              <a:t>更少进行</a:t>
            </a:r>
            <a:r>
              <a:rPr kumimoji="1" dirty="0">
                <a:solidFill>
                  <a:schemeClr val="tx1">
                    <a:lumMod val="75000"/>
                    <a:lumOff val="25000"/>
                  </a:schemeClr>
                </a:solidFill>
              </a:rPr>
              <a:t>选择性违约</a:t>
            </a:r>
            <a:endParaRPr kumimoji="1" dirty="0">
              <a:solidFill>
                <a:schemeClr val="tx1">
                  <a:lumMod val="75000"/>
                  <a:lumOff val="25000"/>
                </a:schemeClr>
              </a:solidFill>
            </a:endParaRPr>
          </a:p>
          <a:p>
            <a:pPr marL="871220" lvl="1" indent="-365760" fontAlgn="auto">
              <a:lnSpc>
                <a:spcPct val="150000"/>
              </a:lnSpc>
              <a:spcBef>
                <a:spcPts val="100"/>
              </a:spcBef>
              <a:buFont typeface="Wingdings" panose="05000000000000000000" charset="0"/>
              <a:buChar char="p"/>
            </a:pPr>
            <a:r>
              <a:rPr kumimoji="1" lang="zh-CN" dirty="0">
                <a:solidFill>
                  <a:schemeClr val="tx1">
                    <a:lumMod val="75000"/>
                    <a:lumOff val="25000"/>
                  </a:schemeClr>
                </a:solidFill>
              </a:rPr>
              <a:t>与</a:t>
            </a:r>
            <a:r>
              <a:rPr kumimoji="1" lang="en-US" altLang="zh-CN" dirty="0">
                <a:solidFill>
                  <a:schemeClr val="tx1">
                    <a:lumMod val="75000"/>
                    <a:lumOff val="25000"/>
                  </a:schemeClr>
                </a:solidFill>
              </a:rPr>
              <a:t>CPC</a:t>
            </a:r>
            <a:r>
              <a:rPr kumimoji="1" lang="zh-CN" altLang="en-US" dirty="0">
                <a:solidFill>
                  <a:schemeClr val="tx1">
                    <a:lumMod val="75000"/>
                    <a:lumOff val="25000"/>
                  </a:schemeClr>
                </a:solidFill>
              </a:rPr>
              <a:t>的</a:t>
            </a:r>
            <a:r>
              <a:rPr kumimoji="1" dirty="0">
                <a:solidFill>
                  <a:schemeClr val="tx1">
                    <a:lumMod val="75000"/>
                    <a:lumOff val="25000"/>
                  </a:schemeClr>
                </a:solidFill>
              </a:rPr>
              <a:t>政治关系和贷款银行政治地位的联合效应会影响当地相关</a:t>
            </a:r>
            <a:r>
              <a:rPr kumimoji="1" lang="zh-CN" dirty="0">
                <a:solidFill>
                  <a:schemeClr val="tx1">
                    <a:lumMod val="75000"/>
                    <a:lumOff val="25000"/>
                  </a:schemeClr>
                </a:solidFill>
              </a:rPr>
              <a:t>官员</a:t>
            </a:r>
            <a:r>
              <a:rPr kumimoji="1" dirty="0">
                <a:solidFill>
                  <a:schemeClr val="tx1">
                    <a:lumMod val="75000"/>
                    <a:lumOff val="25000"/>
                  </a:schemeClr>
                </a:solidFill>
              </a:rPr>
              <a:t>的职业轨迹</a:t>
            </a:r>
            <a:endParaRPr kumimoji="1" dirty="0">
              <a:solidFill>
                <a:schemeClr val="tx1">
                  <a:lumMod val="75000"/>
                  <a:lumOff val="25000"/>
                </a:schemeClr>
              </a:solidFill>
            </a:endParaRPr>
          </a:p>
          <a:p>
            <a:pPr marL="871220" lvl="1" indent="-365760" fontAlgn="auto">
              <a:lnSpc>
                <a:spcPct val="150000"/>
              </a:lnSpc>
              <a:spcBef>
                <a:spcPts val="100"/>
              </a:spcBef>
              <a:buFont typeface="Wingdings" panose="05000000000000000000" charset="0"/>
              <a:buChar char="p"/>
            </a:pPr>
            <a:r>
              <a:rPr kumimoji="1" dirty="0">
                <a:solidFill>
                  <a:schemeClr val="tx1">
                    <a:lumMod val="75000"/>
                    <a:lumOff val="25000"/>
                  </a:schemeClr>
                </a:solidFill>
              </a:rPr>
              <a:t>拖欠CDB 贷款的</a:t>
            </a:r>
            <a:r>
              <a:rPr kumimoji="1" lang="zh-CN" dirty="0">
                <a:solidFill>
                  <a:schemeClr val="tx1">
                    <a:lumMod val="75000"/>
                    <a:lumOff val="25000"/>
                  </a:schemeClr>
                </a:solidFill>
              </a:rPr>
              <a:t>当地</a:t>
            </a:r>
            <a:r>
              <a:rPr kumimoji="1" dirty="0">
                <a:solidFill>
                  <a:schemeClr val="tx1">
                    <a:lumMod val="75000"/>
                    <a:lumOff val="25000"/>
                  </a:schemeClr>
                </a:solidFill>
              </a:rPr>
              <a:t>政客</a:t>
            </a:r>
            <a:r>
              <a:rPr kumimoji="1" lang="zh-CN" dirty="0">
                <a:solidFill>
                  <a:schemeClr val="tx1">
                    <a:lumMod val="75000"/>
                    <a:lumOff val="25000"/>
                  </a:schemeClr>
                </a:solidFill>
              </a:rPr>
              <a:t>比没有拖欠</a:t>
            </a:r>
            <a:r>
              <a:rPr kumimoji="1" lang="en-US" altLang="zh-CN" dirty="0">
                <a:solidFill>
                  <a:schemeClr val="tx1">
                    <a:lumMod val="75000"/>
                    <a:lumOff val="25000"/>
                  </a:schemeClr>
                </a:solidFill>
              </a:rPr>
              <a:t>CDB</a:t>
            </a:r>
            <a:r>
              <a:rPr kumimoji="1" lang="zh-CN" altLang="en-US" dirty="0">
                <a:solidFill>
                  <a:schemeClr val="tx1">
                    <a:lumMod val="75000"/>
                    <a:lumOff val="25000"/>
                  </a:schemeClr>
                </a:solidFill>
              </a:rPr>
              <a:t>贷款的政客</a:t>
            </a:r>
            <a:r>
              <a:rPr kumimoji="1" dirty="0">
                <a:solidFill>
                  <a:schemeClr val="tx1">
                    <a:lumMod val="75000"/>
                    <a:lumOff val="25000"/>
                  </a:schemeClr>
                </a:solidFill>
              </a:rPr>
              <a:t>的晋升前景受到了更大程度的不利影响</a:t>
            </a:r>
            <a:endParaRPr kumimoji="1" dirty="0">
              <a:solidFill>
                <a:schemeClr val="tx1">
                  <a:lumMod val="75000"/>
                  <a:lumOff val="25000"/>
                </a:schemeClr>
              </a:solidFill>
            </a:endParaRPr>
          </a:p>
          <a:p>
            <a:pPr marL="502920" lvl="0" indent="-457200">
              <a:buFont typeface="Wingdings" panose="05000000000000000000" charset="0"/>
              <a:buChar char="n"/>
            </a:pPr>
            <a:endParaRPr kumimoji="1" dirty="0">
              <a:solidFill>
                <a:schemeClr val="tx1">
                  <a:lumMod val="75000"/>
                  <a:lumOff val="25000"/>
                </a:schemeClr>
              </a:solidFill>
            </a:endParaRPr>
          </a:p>
          <a:p>
            <a:pPr marL="871220" lvl="1" indent="-365760">
              <a:buFont typeface="Wingdings" panose="05000000000000000000" charset="0"/>
              <a:buChar char="p"/>
            </a:pPr>
            <a:endParaRPr kumimoji="1" dirty="0">
              <a:solidFill>
                <a:schemeClr val="tx1">
                  <a:lumMod val="75000"/>
                  <a:lumOff val="25000"/>
                </a:schemeClr>
              </a:solidFill>
            </a:endParaRPr>
          </a:p>
          <a:p>
            <a:endParaRPr kumimoji="1" lang="en-US" altLang="zh-CN" dirty="0"/>
          </a:p>
          <a:p>
            <a:pPr lvl="1"/>
            <a:endParaRPr kumimoji="1" lang="en-US" altLang="zh-CN" dirty="0"/>
          </a:p>
        </p:txBody>
      </p:sp>
      <p:sp>
        <p:nvSpPr>
          <p:cNvPr id="3" name="标题 2"/>
          <p:cNvSpPr>
            <a:spLocks noGrp="1"/>
          </p:cNvSpPr>
          <p:nvPr>
            <p:ph type="title"/>
          </p:nvPr>
        </p:nvSpPr>
        <p:spPr/>
        <p:txBody>
          <a:bodyPr/>
          <a:lstStyle/>
          <a:p>
            <a:r>
              <a:rPr kumimoji="1" lang="zh-CN" altLang="en-US" dirty="0"/>
              <a:t>选择性违约</a:t>
            </a:r>
            <a:r>
              <a:rPr kumimoji="1" lang="zh-CN" altLang="en-US" dirty="0"/>
              <a:t>现象</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502920" lvl="0" indent="-457200">
              <a:buFont typeface="Wingdings" panose="05000000000000000000" charset="0"/>
              <a:buChar char="n"/>
            </a:pPr>
            <a:r>
              <a:rPr kumimoji="1" lang="zh-CN" dirty="0">
                <a:solidFill>
                  <a:schemeClr val="tx1">
                    <a:lumMod val="75000"/>
                    <a:lumOff val="25000"/>
                  </a:schemeClr>
                </a:solidFill>
              </a:rPr>
              <a:t>假设1（选择性违约）：当可以确定贷款人时，地方政府选择性地对相对</a:t>
            </a:r>
            <a:r>
              <a:rPr kumimoji="1" lang="zh-CN" dirty="0">
                <a:solidFill>
                  <a:schemeClr val="tx1">
                    <a:lumMod val="75000"/>
                    <a:lumOff val="25000"/>
                  </a:schemeClr>
                </a:solidFill>
              </a:rPr>
              <a:t>不关键的银行违约，并避免对关键的银行（</a:t>
            </a:r>
            <a:r>
              <a:rPr kumimoji="1" lang="en-US" altLang="zh-CN" dirty="0">
                <a:solidFill>
                  <a:schemeClr val="tx1">
                    <a:lumMod val="75000"/>
                    <a:lumOff val="25000"/>
                  </a:schemeClr>
                </a:solidFill>
              </a:rPr>
              <a:t>CDB</a:t>
            </a:r>
            <a:r>
              <a:rPr kumimoji="1" lang="zh-CN" altLang="en-US" dirty="0">
                <a:solidFill>
                  <a:schemeClr val="tx1">
                    <a:lumMod val="75000"/>
                    <a:lumOff val="25000"/>
                  </a:schemeClr>
                </a:solidFill>
              </a:rPr>
              <a:t>）</a:t>
            </a:r>
            <a:r>
              <a:rPr kumimoji="1" lang="zh-CN" dirty="0">
                <a:solidFill>
                  <a:schemeClr val="tx1">
                    <a:lumMod val="75000"/>
                    <a:lumOff val="25000"/>
                  </a:schemeClr>
                </a:solidFill>
              </a:rPr>
              <a:t>违约。</a:t>
            </a:r>
            <a:endParaRPr kumimoji="1" lang="zh-CN" dirty="0">
              <a:solidFill>
                <a:schemeClr val="tx1">
                  <a:lumMod val="75000"/>
                  <a:lumOff val="25000"/>
                </a:schemeClr>
              </a:solidFill>
            </a:endParaRPr>
          </a:p>
          <a:p>
            <a:pPr marL="871220" lvl="1" indent="-365760" fontAlgn="auto">
              <a:lnSpc>
                <a:spcPct val="150000"/>
              </a:lnSpc>
              <a:spcBef>
                <a:spcPts val="100"/>
              </a:spcBef>
              <a:buFont typeface="Wingdings" panose="05000000000000000000" charset="0"/>
              <a:buChar char="p"/>
            </a:pPr>
            <a:r>
              <a:rPr kumimoji="1" lang="zh-CN" dirty="0">
                <a:solidFill>
                  <a:schemeClr val="tx1">
                    <a:lumMod val="75000"/>
                    <a:lumOff val="25000"/>
                  </a:schemeClr>
                </a:solidFill>
              </a:rPr>
              <a:t>由于地方政府债券可在二级市场频繁转售，因此地方政府很难对其进行选择性</a:t>
            </a:r>
            <a:r>
              <a:rPr kumimoji="1" lang="zh-CN" dirty="0">
                <a:solidFill>
                  <a:schemeClr val="tx1">
                    <a:lumMod val="75000"/>
                    <a:lumOff val="25000"/>
                  </a:schemeClr>
                </a:solidFill>
              </a:rPr>
              <a:t>违约</a:t>
            </a:r>
            <a:endParaRPr kumimoji="1" lang="zh-CN" dirty="0">
              <a:solidFill>
                <a:schemeClr val="tx1">
                  <a:lumMod val="75000"/>
                  <a:lumOff val="25000"/>
                </a:schemeClr>
              </a:solidFill>
            </a:endParaRPr>
          </a:p>
          <a:p>
            <a:pPr marL="871220" lvl="1" indent="-365760" fontAlgn="auto">
              <a:lnSpc>
                <a:spcPct val="150000"/>
              </a:lnSpc>
              <a:spcBef>
                <a:spcPts val="100"/>
              </a:spcBef>
              <a:buFont typeface="Wingdings" panose="05000000000000000000" charset="0"/>
              <a:buChar char="p"/>
            </a:pPr>
            <a:r>
              <a:rPr kumimoji="1" lang="zh-CN" dirty="0">
                <a:solidFill>
                  <a:schemeClr val="tx1">
                    <a:lumMod val="75000"/>
                    <a:lumOff val="25000"/>
                  </a:schemeClr>
                </a:solidFill>
              </a:rPr>
              <a:t>样本区间为</a:t>
            </a:r>
            <a:r>
              <a:rPr kumimoji="1" lang="en-US" altLang="zh-CN" dirty="0">
                <a:solidFill>
                  <a:schemeClr val="tx1">
                    <a:lumMod val="75000"/>
                    <a:lumOff val="25000"/>
                  </a:schemeClr>
                </a:solidFill>
              </a:rPr>
              <a:t>2007—2013</a:t>
            </a:r>
            <a:r>
              <a:rPr kumimoji="1" lang="zh-CN" altLang="en-US" dirty="0">
                <a:solidFill>
                  <a:schemeClr val="tx1">
                    <a:lumMod val="75000"/>
                    <a:lumOff val="25000"/>
                  </a:schemeClr>
                </a:solidFill>
              </a:rPr>
              <a:t>年，不存在表内的地方政府借款项目</a:t>
            </a:r>
            <a:endParaRPr kumimoji="1" lang="zh-CN" dirty="0">
              <a:solidFill>
                <a:schemeClr val="tx1">
                  <a:lumMod val="75000"/>
                  <a:lumOff val="25000"/>
                </a:schemeClr>
              </a:solidFill>
            </a:endParaRPr>
          </a:p>
          <a:p>
            <a:pPr marL="502920" lvl="0" indent="-457200">
              <a:buFont typeface="Wingdings" panose="05000000000000000000" charset="0"/>
              <a:buChar char="n"/>
            </a:pPr>
            <a:r>
              <a:rPr kumimoji="1" dirty="0"/>
              <a:t>假设2（政治-金融关系）：对政治力强大的银行</a:t>
            </a:r>
            <a:r>
              <a:rPr kumimoji="1" lang="zh-CN" dirty="0"/>
              <a:t>（</a:t>
            </a:r>
            <a:r>
              <a:rPr kumimoji="1" lang="en-US" altLang="zh-CN" dirty="0"/>
              <a:t>CDB</a:t>
            </a:r>
            <a:r>
              <a:rPr kumimoji="1" lang="zh-CN" altLang="en-US" dirty="0"/>
              <a:t>）</a:t>
            </a:r>
            <a:r>
              <a:rPr kumimoji="1" dirty="0"/>
              <a:t>违约，会损害当地</a:t>
            </a:r>
            <a:r>
              <a:rPr kumimoji="1" lang="zh-CN" dirty="0"/>
              <a:t>官员晋升</a:t>
            </a:r>
            <a:r>
              <a:rPr kumimoji="1" dirty="0"/>
              <a:t>的机会。</a:t>
            </a:r>
            <a:endParaRPr kumimoji="1" dirty="0"/>
          </a:p>
          <a:p>
            <a:pPr marL="871220" lvl="1" indent="-365760" fontAlgn="auto">
              <a:lnSpc>
                <a:spcPct val="150000"/>
              </a:lnSpc>
              <a:spcBef>
                <a:spcPts val="100"/>
              </a:spcBef>
              <a:buFont typeface="Wingdings" panose="05000000000000000000" charset="0"/>
              <a:buChar char="p"/>
            </a:pPr>
            <a:r>
              <a:rPr kumimoji="1" lang="zh-CN" dirty="0">
                <a:solidFill>
                  <a:schemeClr val="tx1">
                    <a:lumMod val="75000"/>
                    <a:lumOff val="25000"/>
                  </a:schemeClr>
                </a:solidFill>
              </a:rPr>
              <a:t>在样本期间，仅</a:t>
            </a:r>
            <a:r>
              <a:rPr kumimoji="1" lang="en-US" altLang="zh-CN" dirty="0">
                <a:solidFill>
                  <a:schemeClr val="tx1">
                    <a:lumMod val="75000"/>
                    <a:lumOff val="25000"/>
                  </a:schemeClr>
                </a:solidFill>
              </a:rPr>
              <a:t>CDB</a:t>
            </a:r>
            <a:r>
              <a:rPr kumimoji="1" lang="zh-CN" altLang="en-US" dirty="0">
                <a:solidFill>
                  <a:schemeClr val="tx1">
                    <a:lumMod val="75000"/>
                    <a:lumOff val="25000"/>
                  </a:schemeClr>
                </a:solidFill>
              </a:rPr>
              <a:t>行长陈元位列部长级别，因此</a:t>
            </a:r>
            <a:r>
              <a:rPr kumimoji="1" dirty="0">
                <a:solidFill>
                  <a:schemeClr val="tx1">
                    <a:lumMod val="75000"/>
                    <a:lumOff val="25000"/>
                  </a:schemeClr>
                </a:solidFill>
              </a:rPr>
              <a:t>CDB 比</a:t>
            </a:r>
            <a:r>
              <a:rPr kumimoji="1" lang="zh-CN" dirty="0">
                <a:solidFill>
                  <a:schemeClr val="tx1">
                    <a:lumMod val="75000"/>
                    <a:lumOff val="25000"/>
                  </a:schemeClr>
                </a:solidFill>
              </a:rPr>
              <a:t>其他</a:t>
            </a:r>
            <a:r>
              <a:rPr kumimoji="1" lang="en-US" altLang="zh-CN" dirty="0">
                <a:solidFill>
                  <a:schemeClr val="tx1">
                    <a:lumMod val="75000"/>
                    <a:lumOff val="25000"/>
                  </a:schemeClr>
                </a:solidFill>
              </a:rPr>
              <a:t>17</a:t>
            </a:r>
            <a:r>
              <a:rPr kumimoji="1" lang="zh-CN" altLang="en-US" dirty="0">
                <a:solidFill>
                  <a:schemeClr val="tx1">
                    <a:lumMod val="75000"/>
                    <a:lumOff val="25000"/>
                  </a:schemeClr>
                </a:solidFill>
              </a:rPr>
              <a:t>家</a:t>
            </a:r>
            <a:r>
              <a:rPr kumimoji="1" dirty="0">
                <a:solidFill>
                  <a:schemeClr val="tx1">
                    <a:lumMod val="75000"/>
                    <a:lumOff val="25000"/>
                  </a:schemeClr>
                </a:solidFill>
              </a:rPr>
              <a:t>商业银行对当地官员的晋升具有更高的政治影响力</a:t>
            </a:r>
            <a:endParaRPr kumimoji="1" dirty="0">
              <a:solidFill>
                <a:schemeClr val="tx1">
                  <a:lumMod val="75000"/>
                  <a:lumOff val="25000"/>
                </a:schemeClr>
              </a:solidFill>
            </a:endParaRPr>
          </a:p>
          <a:p>
            <a:pPr marL="871220" lvl="1" indent="-365760" fontAlgn="auto">
              <a:lnSpc>
                <a:spcPct val="150000"/>
              </a:lnSpc>
              <a:spcBef>
                <a:spcPts val="100"/>
              </a:spcBef>
              <a:buFont typeface="Wingdings" panose="05000000000000000000" charset="0"/>
              <a:buChar char="p"/>
            </a:pPr>
            <a:r>
              <a:rPr kumimoji="1" dirty="0">
                <a:solidFill>
                  <a:schemeClr val="tx1">
                    <a:lumMod val="75000"/>
                    <a:lumOff val="25000"/>
                  </a:schemeClr>
                </a:solidFill>
              </a:rPr>
              <a:t>地方官员</a:t>
            </a:r>
            <a:r>
              <a:rPr kumimoji="1" lang="zh-CN" dirty="0">
                <a:solidFill>
                  <a:schemeClr val="tx1">
                    <a:lumMod val="75000"/>
                    <a:lumOff val="25000"/>
                  </a:schemeClr>
                </a:solidFill>
              </a:rPr>
              <a:t>有</a:t>
            </a:r>
            <a:r>
              <a:rPr kumimoji="1" dirty="0">
                <a:solidFill>
                  <a:schemeClr val="tx1">
                    <a:lumMod val="75000"/>
                    <a:lumOff val="25000"/>
                  </a:schemeClr>
                </a:solidFill>
              </a:rPr>
              <a:t>激励</a:t>
            </a:r>
            <a:r>
              <a:rPr kumimoji="1" lang="zh-CN" dirty="0">
                <a:solidFill>
                  <a:schemeClr val="tx1">
                    <a:lumMod val="75000"/>
                    <a:lumOff val="25000"/>
                  </a:schemeClr>
                </a:solidFill>
              </a:rPr>
              <a:t>去</a:t>
            </a:r>
            <a:r>
              <a:rPr kumimoji="1" dirty="0">
                <a:solidFill>
                  <a:schemeClr val="tx1">
                    <a:lumMod val="75000"/>
                    <a:lumOff val="25000"/>
                  </a:schemeClr>
                </a:solidFill>
              </a:rPr>
              <a:t>选择性避免拖欠CDB贷款</a:t>
            </a:r>
            <a:r>
              <a:rPr kumimoji="1" lang="zh-CN" dirty="0">
                <a:solidFill>
                  <a:schemeClr val="tx1">
                    <a:lumMod val="75000"/>
                    <a:lumOff val="25000"/>
                  </a:schemeClr>
                </a:solidFill>
              </a:rPr>
              <a:t>以服务于</a:t>
            </a:r>
            <a:r>
              <a:rPr kumimoji="1" dirty="0">
                <a:solidFill>
                  <a:schemeClr val="tx1">
                    <a:lumMod val="75000"/>
                    <a:lumOff val="25000"/>
                  </a:schemeClr>
                </a:solidFill>
              </a:rPr>
              <a:t>他们的职业生涯，除非他们与排名高于CDB的官员</a:t>
            </a:r>
            <a:r>
              <a:rPr kumimoji="1" lang="zh-CN" dirty="0">
                <a:solidFill>
                  <a:schemeClr val="tx1">
                    <a:lumMod val="75000"/>
                    <a:lumOff val="25000"/>
                  </a:schemeClr>
                </a:solidFill>
              </a:rPr>
              <a:t>，即政治局</a:t>
            </a:r>
            <a:r>
              <a:rPr kumimoji="1" dirty="0">
                <a:solidFill>
                  <a:schemeClr val="tx1">
                    <a:lumMod val="75000"/>
                    <a:lumOff val="25000"/>
                  </a:schemeClr>
                </a:solidFill>
              </a:rPr>
              <a:t>成员有联系</a:t>
            </a:r>
            <a:r>
              <a:rPr kumimoji="1" lang="zh-CN" dirty="0">
                <a:solidFill>
                  <a:schemeClr val="tx1">
                    <a:lumMod val="75000"/>
                    <a:lumOff val="25000"/>
                  </a:schemeClr>
                </a:solidFill>
              </a:rPr>
              <a:t>（政治关系）</a:t>
            </a:r>
            <a:endParaRPr kumimoji="1" dirty="0">
              <a:solidFill>
                <a:schemeClr val="tx1">
                  <a:lumMod val="75000"/>
                  <a:lumOff val="25000"/>
                </a:schemeClr>
              </a:solidFill>
            </a:endParaRPr>
          </a:p>
          <a:p>
            <a:pPr marL="871220" lvl="1" indent="-365760">
              <a:buFont typeface="Wingdings" panose="05000000000000000000" charset="0"/>
              <a:buChar char="p"/>
            </a:pPr>
            <a:endParaRPr kumimoji="1" dirty="0">
              <a:solidFill>
                <a:schemeClr val="tx1">
                  <a:lumMod val="75000"/>
                  <a:lumOff val="25000"/>
                </a:schemeClr>
              </a:solidFill>
            </a:endParaRPr>
          </a:p>
          <a:p>
            <a:endParaRPr kumimoji="1" lang="en-US" altLang="zh-CN" dirty="0"/>
          </a:p>
          <a:p>
            <a:pPr lvl="1"/>
            <a:endParaRPr kumimoji="1" lang="en-US" altLang="zh-CN" dirty="0"/>
          </a:p>
        </p:txBody>
      </p:sp>
      <p:sp>
        <p:nvSpPr>
          <p:cNvPr id="3" name="标题 2"/>
          <p:cNvSpPr>
            <a:spLocks noGrp="1"/>
          </p:cNvSpPr>
          <p:nvPr>
            <p:ph type="title"/>
          </p:nvPr>
        </p:nvSpPr>
        <p:spPr/>
        <p:txBody>
          <a:bodyPr/>
          <a:lstStyle/>
          <a:p>
            <a:r>
              <a:rPr kumimoji="1" lang="zh-CN" altLang="en-US" dirty="0"/>
              <a:t>两个</a:t>
            </a:r>
            <a:r>
              <a:rPr kumimoji="1" lang="zh-CN" altLang="en-US" dirty="0"/>
              <a:t>假设</a:t>
            </a:r>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数据集</a:t>
            </a:r>
            <a:r>
              <a:rPr kumimoji="1" lang="en-US" altLang="zh-CN" dirty="0"/>
              <a:t>1</a:t>
            </a:r>
            <a:r>
              <a:rPr kumimoji="1" lang="zh-CN" altLang="en-US" dirty="0"/>
              <a:t>：地方政</a:t>
            </a:r>
            <a:r>
              <a:rPr kumimoji="1" lang="en-US" altLang="zh-CN" dirty="0"/>
              <a:t>府借款的贷款数据集</a:t>
            </a:r>
            <a:endParaRPr kumimoji="1" lang="en-US" altLang="zh-CN" dirty="0"/>
          </a:p>
          <a:p>
            <a:r>
              <a:rPr kumimoji="1" lang="zh-CN" altLang="en-US" dirty="0"/>
              <a:t>数据集</a:t>
            </a:r>
            <a:r>
              <a:rPr kumimoji="1" lang="en-US" altLang="zh-CN" dirty="0"/>
              <a:t>2</a:t>
            </a:r>
            <a:r>
              <a:rPr kumimoji="1" lang="zh-CN" altLang="en-US" dirty="0"/>
              <a:t>：基于地方政府融资平台特征的数据集</a:t>
            </a:r>
            <a:endParaRPr kumimoji="1" lang="zh-CN" altLang="en-US" dirty="0"/>
          </a:p>
          <a:p>
            <a:r>
              <a:rPr kumimoji="1" lang="zh-CN" altLang="en-US" dirty="0"/>
              <a:t>数据集</a:t>
            </a:r>
            <a:r>
              <a:rPr kumimoji="1" lang="en-US" altLang="zh-CN" dirty="0"/>
              <a:t>3</a:t>
            </a:r>
            <a:r>
              <a:rPr kumimoji="1" lang="zh-CN" altLang="en-US" dirty="0"/>
              <a:t>：地方政府和地方政府负责人的数据集</a:t>
            </a:r>
            <a:endParaRPr kumimoji="1" lang="en-US" altLang="zh-CN" dirty="0"/>
          </a:p>
          <a:p>
            <a:endParaRPr kumimoji="1" lang="en-US" altLang="zh-CN" dirty="0"/>
          </a:p>
        </p:txBody>
      </p:sp>
      <p:sp>
        <p:nvSpPr>
          <p:cNvPr id="3" name="标题 2"/>
          <p:cNvSpPr>
            <a:spLocks noGrp="1"/>
          </p:cNvSpPr>
          <p:nvPr>
            <p:ph type="title"/>
          </p:nvPr>
        </p:nvSpPr>
        <p:spPr/>
        <p:txBody>
          <a:bodyPr/>
          <a:lstStyle/>
          <a:p>
            <a:r>
              <a:rPr kumimoji="1" lang="zh-CN" altLang="en-US" dirty="0"/>
              <a:t>数据集</a:t>
            </a:r>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zh-CN" altLang="en-US" dirty="0"/>
              <a:t>初始贷款数据集</a:t>
            </a:r>
            <a:endParaRPr kumimoji="1" lang="en-US" altLang="zh-CN" dirty="0"/>
          </a:p>
          <a:p>
            <a:pPr lvl="1" fontAlgn="auto">
              <a:lnSpc>
                <a:spcPct val="150000"/>
              </a:lnSpc>
              <a:spcBef>
                <a:spcPts val="100"/>
              </a:spcBef>
            </a:pPr>
            <a:r>
              <a:rPr kumimoji="1" dirty="0"/>
              <a:t>包括中国19 家大型银行向企业发放的700多万份贷款合同</a:t>
            </a:r>
            <a:endParaRPr kumimoji="1" dirty="0"/>
          </a:p>
          <a:p>
            <a:pPr lvl="1" fontAlgn="auto">
              <a:lnSpc>
                <a:spcPct val="150000"/>
              </a:lnSpc>
              <a:spcBef>
                <a:spcPts val="100"/>
              </a:spcBef>
            </a:pPr>
            <a:r>
              <a:rPr kumimoji="1" lang="zh-CN" altLang="en-US" dirty="0"/>
              <a:t>包括2007年1 月至2013年6月期间每年信贷额度超过5000万元人民币的所有借款人</a:t>
            </a:r>
            <a:endParaRPr kumimoji="1" lang="zh-CN" altLang="en-US" dirty="0"/>
          </a:p>
          <a:p>
            <a:pPr lvl="1" fontAlgn="auto">
              <a:lnSpc>
                <a:spcPct val="150000"/>
              </a:lnSpc>
              <a:spcBef>
                <a:spcPts val="100"/>
              </a:spcBef>
            </a:pPr>
            <a:r>
              <a:rPr kumimoji="1" dirty="0"/>
              <a:t>涵盖了来自所有31个省和自治区的16万多个不同的借贷公司</a:t>
            </a:r>
            <a:endParaRPr kumimoji="1" dirty="0"/>
          </a:p>
          <a:p>
            <a:pPr lvl="1" fontAlgn="auto">
              <a:lnSpc>
                <a:spcPct val="150000"/>
              </a:lnSpc>
              <a:spcBef>
                <a:spcPts val="100"/>
              </a:spcBef>
            </a:pPr>
            <a:r>
              <a:rPr kumimoji="1" lang="zh-CN" altLang="en-US" dirty="0"/>
              <a:t>包含详细的贷款变量：唯一的借款公司标识符、借款人特征(规模、杠杆率和位置)、贷款银行</a:t>
            </a:r>
            <a:r>
              <a:rPr kumimoji="1" lang="zh-CN" altLang="en-US" dirty="0"/>
              <a:t>特征（分支机构的名称和位置）、贷款特征（贷款金额、贷款到期日、信用担保提供者、内部信用评级、发行日期、到期日和实际还款额)</a:t>
            </a:r>
            <a:endParaRPr kumimoji="1" lang="zh-CN" altLang="en-US" dirty="0"/>
          </a:p>
        </p:txBody>
      </p:sp>
      <p:sp>
        <p:nvSpPr>
          <p:cNvPr id="3" name="标题 2"/>
          <p:cNvSpPr>
            <a:spLocks noGrp="1"/>
          </p:cNvSpPr>
          <p:nvPr>
            <p:ph type="title"/>
          </p:nvPr>
        </p:nvSpPr>
        <p:spPr/>
        <p:txBody>
          <a:bodyPr/>
          <a:lstStyle/>
          <a:p>
            <a:r>
              <a:rPr kumimoji="1" lang="zh-CN" altLang="en-US" dirty="0"/>
              <a:t>数据集</a:t>
            </a:r>
            <a:r>
              <a:rPr kumimoji="1" lang="en-US" altLang="zh-CN" dirty="0"/>
              <a:t>1</a:t>
            </a:r>
            <a:endParaRPr kumimoji="1"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zh-CN" altLang="en-US" dirty="0"/>
              <a:t>地方政府融资平台（</a:t>
            </a:r>
            <a:r>
              <a:rPr kumimoji="1" lang="en-US" altLang="zh-CN" dirty="0"/>
              <a:t>LGFVs</a:t>
            </a:r>
            <a:r>
              <a:rPr kumimoji="1" lang="zh-CN" altLang="en-US" dirty="0"/>
              <a:t>）的信息</a:t>
            </a:r>
            <a:endParaRPr kumimoji="1" lang="en-US" altLang="zh-CN" dirty="0"/>
          </a:p>
          <a:p>
            <a:pPr lvl="1" fontAlgn="auto">
              <a:lnSpc>
                <a:spcPct val="150000"/>
              </a:lnSpc>
              <a:spcBef>
                <a:spcPts val="100"/>
              </a:spcBef>
            </a:pPr>
            <a:r>
              <a:rPr kumimoji="1" lang="en-US" dirty="0"/>
              <a:t>LGFVs</a:t>
            </a:r>
            <a:r>
              <a:rPr kumimoji="1" lang="zh-CN" altLang="en-US" dirty="0"/>
              <a:t>实际上是高信用额度的大型国有企业</a:t>
            </a:r>
            <a:endParaRPr kumimoji="1" lang="zh-CN" altLang="en-US" dirty="0"/>
          </a:p>
          <a:p>
            <a:pPr lvl="1" fontAlgn="auto">
              <a:lnSpc>
                <a:spcPct val="150000"/>
              </a:lnSpc>
              <a:spcBef>
                <a:spcPts val="100"/>
              </a:spcBef>
            </a:pPr>
            <a:r>
              <a:rPr kumimoji="1" lang="zh-CN" altLang="en-US" dirty="0"/>
              <a:t>总共识别了2007-2014年间11487个</a:t>
            </a:r>
            <a:r>
              <a:rPr kumimoji="1" lang="en-US" altLang="zh-CN" dirty="0"/>
              <a:t>LGFVs</a:t>
            </a:r>
            <a:endParaRPr kumimoji="1" lang="zh-CN" altLang="en-US" dirty="0"/>
          </a:p>
          <a:p>
            <a:pPr lvl="1" fontAlgn="auto">
              <a:lnSpc>
                <a:spcPct val="150000"/>
              </a:lnSpc>
              <a:spcBef>
                <a:spcPts val="100"/>
              </a:spcBef>
            </a:pPr>
            <a:r>
              <a:rPr kumimoji="1" dirty="0"/>
              <a:t>把来自银行监管机构的贷款数据与LGFV</a:t>
            </a:r>
            <a:r>
              <a:rPr kumimoji="1" lang="en-US" dirty="0"/>
              <a:t>s</a:t>
            </a:r>
            <a:r>
              <a:rPr kumimoji="1" dirty="0"/>
              <a:t>名称的官方名单进行匹配后，最终得到了5672 个具有银行贷款信息的地方政府融资平台样本</a:t>
            </a:r>
            <a:endParaRPr kumimoji="1" dirty="0"/>
          </a:p>
        </p:txBody>
      </p:sp>
      <p:sp>
        <p:nvSpPr>
          <p:cNvPr id="3" name="标题 2"/>
          <p:cNvSpPr>
            <a:spLocks noGrp="1"/>
          </p:cNvSpPr>
          <p:nvPr>
            <p:ph type="title"/>
          </p:nvPr>
        </p:nvSpPr>
        <p:spPr/>
        <p:txBody>
          <a:bodyPr/>
          <a:lstStyle/>
          <a:p>
            <a:r>
              <a:rPr kumimoji="1" lang="zh-CN" altLang="en-US" dirty="0"/>
              <a:t>数据集</a:t>
            </a:r>
            <a:r>
              <a:rPr kumimoji="1" lang="en-US" altLang="zh-CN" dirty="0"/>
              <a:t>2</a:t>
            </a:r>
            <a:endParaRPr kumimoji="1" lang="en-US" altLang="zh-CN" dirty="0"/>
          </a:p>
        </p:txBody>
      </p:sp>
    </p:spTree>
  </p:cSld>
  <p:clrMapOvr>
    <a:masterClrMapping/>
  </p:clrMapOvr>
</p:sld>
</file>

<file path=ppt/tags/tag1.xml><?xml version="1.0" encoding="utf-8"?>
<p:tagLst xmlns:p="http://schemas.openxmlformats.org/presentationml/2006/main">
  <p:tag name="KSO_WPP_MARK_KEY" val="7fbc3a65-ef96-48a4-8731-7d59d0ec056d"/>
  <p:tag name="COMMONDATA" val="eyJoZGlkIjoiNWNmNDUyNmFiYWViMjcwNzM3Mjc0MGY5OTc1ODk2MDcifQ=="/>
</p:tagLst>
</file>

<file path=ppt/theme/theme1.xml><?xml version="1.0" encoding="utf-8"?>
<a:theme xmlns:a="http://schemas.openxmlformats.org/drawingml/2006/main" name="主题1">
  <a:themeElements>
    <a:clrScheme name="Custom 2">
      <a:dk1>
        <a:srgbClr val="000000"/>
      </a:dk1>
      <a:lt1>
        <a:srgbClr val="FFFFFF"/>
      </a:lt1>
      <a:dk2>
        <a:srgbClr val="7F7F7F"/>
      </a:dk2>
      <a:lt2>
        <a:srgbClr val="CCDDEA"/>
      </a:lt2>
      <a:accent1>
        <a:srgbClr val="4775FF"/>
      </a:accent1>
      <a:accent2>
        <a:srgbClr val="FFFFFF"/>
      </a:accent2>
      <a:accent3>
        <a:srgbClr val="FFFFFF"/>
      </a:accent3>
      <a:accent4>
        <a:srgbClr val="FFFFFF"/>
      </a:accent4>
      <a:accent5>
        <a:srgbClr val="FFFFFF"/>
      </a:accent5>
      <a:accent6>
        <a:srgbClr val="FFFFFF"/>
      </a:accent6>
      <a:hlink>
        <a:srgbClr val="2998E3"/>
      </a:hlink>
      <a:folHlink>
        <a:srgbClr val="FFFFFF"/>
      </a:folHlink>
    </a:clrScheme>
    <a:fontScheme name="自定义 1">
      <a:majorFont>
        <a:latin typeface="Arial"/>
        <a:ea typeface="黑体"/>
        <a:cs typeface=""/>
      </a:majorFont>
      <a:minorFont>
        <a:latin typeface="Palatino Linotype"/>
        <a:ea typeface="楷体"/>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6205</Words>
  <Application>WPS 演示</Application>
  <PresentationFormat>宽屏</PresentationFormat>
  <Paragraphs>266</Paragraphs>
  <Slides>36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Calibri</vt:lpstr>
      <vt:lpstr>Palatino Linotype</vt:lpstr>
      <vt:lpstr>方正姚体</vt:lpstr>
      <vt:lpstr>华文新魏</vt:lpstr>
      <vt:lpstr>Wingdings</vt:lpstr>
      <vt:lpstr>微软雅黑</vt:lpstr>
      <vt:lpstr>Arial Unicode MS</vt:lpstr>
      <vt:lpstr>楷体</vt:lpstr>
      <vt:lpstr>黑体</vt:lpstr>
      <vt:lpstr>主题1</vt:lpstr>
      <vt:lpstr>Subnational debt of China: The politics-finance nexus  by Haoyu Gao , Hong Ru, Dragon Yongjun Tang</vt:lpstr>
      <vt:lpstr>问题的引入</vt:lpstr>
      <vt:lpstr>问题的引入：研究主体分类</vt:lpstr>
      <vt:lpstr>问题的引入</vt:lpstr>
      <vt:lpstr>选择性违约现象</vt:lpstr>
      <vt:lpstr>两个假设</vt:lpstr>
      <vt:lpstr>数据集</vt:lpstr>
      <vt:lpstr>数据集1</vt:lpstr>
      <vt:lpstr>数据集2</vt:lpstr>
      <vt:lpstr>数据集3</vt:lpstr>
      <vt:lpstr>汇总统计：表1面板A</vt:lpstr>
      <vt:lpstr>汇总统计：表1面板B</vt:lpstr>
      <vt:lpstr>中国地方政府的贷款违约：单变量分析（表2）</vt:lpstr>
      <vt:lpstr>表2的结论</vt:lpstr>
      <vt:lpstr>中国地方政府的贷款违约：多变量分析</vt:lpstr>
      <vt:lpstr>中国地方政府的贷款违约：多变量分析（表3）</vt:lpstr>
      <vt:lpstr>表3的结论</vt:lpstr>
      <vt:lpstr>地方政府选择性违约：证据</vt:lpstr>
      <vt:lpstr>地方政府选择性违约：证据（表4）</vt:lpstr>
      <vt:lpstr>表4的结论</vt:lpstr>
      <vt:lpstr>CDB的政治权力与地方政府的选择性违约</vt:lpstr>
      <vt:lpstr>CDB的政治权力与地方政府的选择性违约（表5）</vt:lpstr>
      <vt:lpstr>地方官员职业生涯与选择性违约</vt:lpstr>
      <vt:lpstr>职业考虑与选择性违约</vt:lpstr>
      <vt:lpstr>职业考虑与选择性违约</vt:lpstr>
      <vt:lpstr>职业考虑与选择性违约（表6）</vt:lpstr>
      <vt:lpstr>表6的结论：问题一</vt:lpstr>
      <vt:lpstr>政治等级与选择性违约</vt:lpstr>
      <vt:lpstr>政治等级与选择性违约（表7）</vt:lpstr>
      <vt:lpstr>表7的结论：问题二</vt:lpstr>
      <vt:lpstr>研究结论</vt:lpstr>
      <vt:lpstr>相关文献</vt:lpstr>
      <vt:lpstr>研究结论</vt:lpstr>
      <vt:lpstr>相关文献</vt:lpstr>
      <vt:lpstr>相关文献</vt:lpstr>
      <vt:lpstr>相关文献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requirements, market power, and risk-taking in banking  by Rafael Repullo</dc:title>
  <dc:creator>525617756@qq.com</dc:creator>
  <cp:lastModifiedBy>Aimee</cp:lastModifiedBy>
  <cp:revision>75</cp:revision>
  <dcterms:created xsi:type="dcterms:W3CDTF">2022-10-13T13:28:00Z</dcterms:created>
  <dcterms:modified xsi:type="dcterms:W3CDTF">2022-11-05T11:06:32Z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104625DDEE944A60834AD4AE581DBAB1</vt:lpwstr>
  </property>
  <property fmtid="{D5CDD505-2E9C-101B-9397-08002B2CF9AE}" pid="3" name="KSOProductBuildVer">
    <vt:lpwstr>2052-11.1.0.12598</vt:lpwstr>
  </property>
</Properties>
</file>