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2" r:id="rId2"/>
  </p:sldMasterIdLst>
  <p:notesMasterIdLst>
    <p:notesMasterId r:id="rId70"/>
  </p:notesMasterIdLst>
  <p:sldIdLst>
    <p:sldId id="437" r:id="rId3"/>
    <p:sldId id="507" r:id="rId4"/>
    <p:sldId id="529" r:id="rId5"/>
    <p:sldId id="530" r:id="rId6"/>
    <p:sldId id="532" r:id="rId7"/>
    <p:sldId id="533" r:id="rId8"/>
    <p:sldId id="534" r:id="rId9"/>
    <p:sldId id="535" r:id="rId10"/>
    <p:sldId id="472" r:id="rId11"/>
    <p:sldId id="482" r:id="rId12"/>
    <p:sldId id="473" r:id="rId13"/>
    <p:sldId id="474" r:id="rId14"/>
    <p:sldId id="475" r:id="rId15"/>
    <p:sldId id="476" r:id="rId16"/>
    <p:sldId id="477" r:id="rId17"/>
    <p:sldId id="478" r:id="rId18"/>
    <p:sldId id="479" r:id="rId19"/>
    <p:sldId id="480" r:id="rId20"/>
    <p:sldId id="481"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36" r:id="rId40"/>
    <p:sldId id="537" r:id="rId41"/>
    <p:sldId id="538" r:id="rId42"/>
    <p:sldId id="539" r:id="rId43"/>
    <p:sldId id="540" r:id="rId44"/>
    <p:sldId id="541" r:id="rId45"/>
    <p:sldId id="542" r:id="rId46"/>
    <p:sldId id="543" r:id="rId47"/>
    <p:sldId id="544" r:id="rId48"/>
    <p:sldId id="545" r:id="rId49"/>
    <p:sldId id="546" r:id="rId50"/>
    <p:sldId id="547" r:id="rId51"/>
    <p:sldId id="548" r:id="rId52"/>
    <p:sldId id="549" r:id="rId53"/>
    <p:sldId id="550" r:id="rId54"/>
    <p:sldId id="551" r:id="rId55"/>
    <p:sldId id="553" r:id="rId56"/>
    <p:sldId id="554" r:id="rId57"/>
    <p:sldId id="555" r:id="rId58"/>
    <p:sldId id="556" r:id="rId59"/>
    <p:sldId id="557" r:id="rId60"/>
    <p:sldId id="558" r:id="rId61"/>
    <p:sldId id="559" r:id="rId62"/>
    <p:sldId id="560" r:id="rId63"/>
    <p:sldId id="503" r:id="rId64"/>
    <p:sldId id="561" r:id="rId65"/>
    <p:sldId id="505" r:id="rId66"/>
    <p:sldId id="506" r:id="rId67"/>
    <p:sldId id="562" r:id="rId68"/>
    <p:sldId id="563"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1" d="100"/>
          <a:sy n="51" d="100"/>
        </p:scale>
        <p:origin x="-4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notesMaster" Target="notesMasters/notes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BB427-E232-1B42-A257-5147CDD66680}" type="datetimeFigureOut">
              <a:rPr lang="en-US" smtClean="0"/>
              <a:t>3/4/14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F5F1A0-3076-A84C-A8CB-A8D9EF847AF7}" type="slidenum">
              <a:rPr lang="en-US" smtClean="0"/>
              <a:t>‹#›</a:t>
            </a:fld>
            <a:endParaRPr lang="en-US"/>
          </a:p>
        </p:txBody>
      </p:sp>
    </p:spTree>
    <p:extLst>
      <p:ext uri="{BB962C8B-B14F-4D97-AF65-F5344CB8AC3E}">
        <p14:creationId xmlns:p14="http://schemas.microsoft.com/office/powerpoint/2010/main" val="10223850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3505022-6160-BE47-9ABF-1C53BDD5C6BA}" type="slidenum">
              <a:rPr lang="en-US" sz="1200"/>
              <a:pPr/>
              <a:t>2</a:t>
            </a:fld>
            <a:endParaRPr lang="en-US"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4DC5ADC-9A09-5144-BC88-C8C466340411}" type="slidenum">
              <a:rPr lang="en-US" sz="1200"/>
              <a:pPr/>
              <a:t>3</a:t>
            </a:fld>
            <a:endParaRPr lang="en-US" sz="120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1BA7B62-7D69-614B-BBF5-5CFDC732C2D4}" type="slidenum">
              <a:rPr lang="en-US" sz="1200"/>
              <a:pPr/>
              <a:t>4</a:t>
            </a:fld>
            <a:endParaRPr lang="en-US" sz="120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6BC3598-D7E5-2E4D-9DE0-ADB12A5FD419}" type="slidenum">
              <a:rPr lang="en-US" sz="1200"/>
              <a:pPr/>
              <a:t>5</a:t>
            </a:fld>
            <a:endParaRPr lang="en-US" sz="120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16B80A0-D563-F646-8467-90113F8865A0}" type="slidenum">
              <a:rPr lang="en-US" sz="1200"/>
              <a:pPr/>
              <a:t>6</a:t>
            </a:fld>
            <a:endParaRPr lang="en-US" sz="120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A4FC81-32DE-F446-BE55-73683614A3F3}" type="slidenum">
              <a:rPr lang="en-US" sz="1200"/>
              <a:pPr/>
              <a:t>7</a:t>
            </a:fld>
            <a:endParaRPr lang="en-US" sz="120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D50DE59-1A5B-D24C-9694-F49C15CDA75E}" type="slidenum">
              <a:rPr lang="en-US" sz="1200"/>
              <a:pPr/>
              <a:t>8</a:t>
            </a:fld>
            <a:endParaRPr lang="en-US" sz="120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Start </a:t>
            </a:r>
            <a:r>
              <a:rPr lang="en-US" smtClean="0">
                <a:ea typeface="ＭＳ Ｐゴシック" charset="0"/>
                <a:cs typeface="ＭＳ Ｐゴシック" charset="0"/>
              </a:rPr>
              <a:t>second lecture here!</a:t>
            </a:r>
            <a:endParaRPr lang="en-US" dirty="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334605-4458-3642-8121-D55E542A8D5D}" type="datetimeFigureOut">
              <a:rPr lang="en-US" smtClean="0"/>
              <a:t>3/4/14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373247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34605-4458-3642-8121-D55E542A8D5D}" type="datetimeFigureOut">
              <a:rPr lang="en-US" smtClean="0"/>
              <a:t>3/4/14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376039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34605-4458-3642-8121-D55E542A8D5D}" type="datetimeFigureOut">
              <a:rPr lang="en-US" smtClean="0"/>
              <a:t>3/4/14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3061018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0513" y="2546350"/>
            <a:ext cx="711200" cy="474663"/>
            <a:chOff x="720" y="336"/>
            <a:chExt cx="624" cy="432"/>
          </a:xfrm>
        </p:grpSpPr>
        <p:sp>
          <p:nvSpPr>
            <p:cNvPr id="5" name="Rectangle 3"/>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
          <p:nvSpPr>
            <p:cNvPr id="6" name="Rectangle 4"/>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grpSp>
      <p:grpSp>
        <p:nvGrpSpPr>
          <p:cNvPr id="7" name="Group 5"/>
          <p:cNvGrpSpPr>
            <a:grpSpLocks/>
          </p:cNvGrpSpPr>
          <p:nvPr/>
        </p:nvGrpSpPr>
        <p:grpSpPr bwMode="auto">
          <a:xfrm>
            <a:off x="414338" y="2968625"/>
            <a:ext cx="738187" cy="474663"/>
            <a:chOff x="912" y="2640"/>
            <a:chExt cx="672" cy="432"/>
          </a:xfrm>
        </p:grpSpPr>
        <p:sp>
          <p:nvSpPr>
            <p:cNvPr id="8" name="Rectangle 6"/>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
          <p:nvSpPr>
            <p:cNvPr id="9" name="Rectangle 7"/>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grpSp>
      <p:sp>
        <p:nvSpPr>
          <p:cNvPr id="10" name="Rectangle 8"/>
          <p:cNvSpPr>
            <a:spLocks noChangeArrowheads="1"/>
          </p:cNvSpPr>
          <p:nvPr/>
        </p:nvSpPr>
        <p:spPr bwMode="auto">
          <a:xfrm>
            <a:off x="0" y="28956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
        <p:nvSpPr>
          <p:cNvPr id="11" name="Rectangle 9"/>
          <p:cNvSpPr>
            <a:spLocks noChangeArrowheads="1"/>
          </p:cNvSpPr>
          <p:nvPr/>
        </p:nvSpPr>
        <p:spPr bwMode="auto">
          <a:xfrm>
            <a:off x="635000" y="24384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
        <p:nvSpPr>
          <p:cNvPr id="12" name="Rectangle 15"/>
          <p:cNvSpPr>
            <a:spLocks noChangeArrowheads="1"/>
          </p:cNvSpPr>
          <p:nvPr/>
        </p:nvSpPr>
        <p:spPr bwMode="gray">
          <a:xfrm flipV="1">
            <a:off x="315913" y="3265488"/>
            <a:ext cx="8683625" cy="46037"/>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defTabSz="914400" fontAlgn="base">
              <a:spcBef>
                <a:spcPct val="0"/>
              </a:spcBef>
              <a:spcAft>
                <a:spcPct val="0"/>
              </a:spcAft>
              <a:defRPr/>
            </a:pPr>
            <a:endParaRPr kumimoji="1" lang="en-US" sz="2400">
              <a:solidFill>
                <a:srgbClr val="000000"/>
              </a:solidFill>
              <a:latin typeface="Arial" charset="0"/>
              <a:ea typeface="ＭＳ Ｐゴシック" charset="0"/>
              <a:cs typeface="ＭＳ Ｐゴシック" charset="0"/>
            </a:endParaRPr>
          </a:p>
        </p:txBody>
      </p:sp>
      <p:sp>
        <p:nvSpPr>
          <p:cNvPr id="79882" name="Rectangle 10"/>
          <p:cNvSpPr>
            <a:spLocks noGrp="1" noChangeArrowheads="1"/>
          </p:cNvSpPr>
          <p:nvPr>
            <p:ph type="ctrTitle"/>
          </p:nvPr>
        </p:nvSpPr>
        <p:spPr>
          <a:xfrm>
            <a:off x="990600" y="1828800"/>
            <a:ext cx="7772400" cy="1143000"/>
          </a:xfrm>
        </p:spPr>
        <p:txBody>
          <a:bodyPr/>
          <a:lstStyle>
            <a:lvl1pPr>
              <a:defRPr/>
            </a:lvl1pPr>
          </a:lstStyle>
          <a:p>
            <a:pPr lvl="0"/>
            <a:r>
              <a:rPr lang="en-US" noProof="0" smtClean="0"/>
              <a:t>Click to edit Master title style</a:t>
            </a:r>
          </a:p>
        </p:txBody>
      </p:sp>
      <p:sp>
        <p:nvSpPr>
          <p:cNvPr id="79883" name="Rectangle 11"/>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en-US" noProof="0" smtClean="0"/>
              <a:t>Click to edit Master subtitle style</a:t>
            </a:r>
          </a:p>
        </p:txBody>
      </p:sp>
      <p:sp>
        <p:nvSpPr>
          <p:cNvPr id="13" name="Rectangle 12"/>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solidFill>
                <a:srgbClr val="1C1C1C"/>
              </a:solidFill>
              <a:latin typeface="Arial"/>
            </a:endParaRPr>
          </a:p>
        </p:txBody>
      </p:sp>
      <p:sp>
        <p:nvSpPr>
          <p:cNvPr id="14" name="Rectangle 13"/>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solidFill>
                <a:srgbClr val="1C1C1C"/>
              </a:solidFill>
              <a:latin typeface="Arial"/>
            </a:endParaRPr>
          </a:p>
        </p:txBody>
      </p:sp>
      <p:sp>
        <p:nvSpPr>
          <p:cNvPr id="15" name="Rectangle 14"/>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B4B820AC-8809-EB49-B5E3-E8083D2C2464}" type="slidenum">
              <a:rPr lang="en-US">
                <a:solidFill>
                  <a:srgbClr val="1C1C1C"/>
                </a:solidFill>
                <a:latin typeface="Arial"/>
              </a:rPr>
              <a:pPr>
                <a:defRPr/>
              </a:pPr>
              <a:t>‹#›</a:t>
            </a:fld>
            <a:endParaRPr lang="en-US">
              <a:solidFill>
                <a:srgbClr val="1C1C1C"/>
              </a:solidFill>
              <a:latin typeface="Arial"/>
            </a:endParaRPr>
          </a:p>
        </p:txBody>
      </p:sp>
    </p:spTree>
    <p:extLst>
      <p:ext uri="{BB962C8B-B14F-4D97-AF65-F5344CB8AC3E}">
        <p14:creationId xmlns:p14="http://schemas.microsoft.com/office/powerpoint/2010/main" val="2023131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B0D3A95C-D55E-4A45-ABC7-CFFE0AD769F6}"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2721853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F318818A-402D-6248-8665-D1E7CB0CF7A6}"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313030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A8201770-BD14-3A44-8091-F3D202CE50B0}"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1488255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ECF2F89C-A665-5A45-9703-4EBD88A876EE}"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1229141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B2FDF5DA-3F4D-7D40-8A55-76C39F7758F3}"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1832238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FAF3E467-E910-104E-8693-93B5C5F40426}"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1758857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598BFBD1-A1E4-3B41-8CEF-E8B4FA90096B}"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191437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34605-4458-3642-8121-D55E542A8D5D}" type="datetimeFigureOut">
              <a:rPr lang="en-US" smtClean="0"/>
              <a:t>3/4/14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1038222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0E12A39E-6706-AF4D-85B0-D37587C1859A}"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3648527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30CE1796-E45D-B649-828B-588D6657DA8F}"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2609244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latin typeface="Aria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000000"/>
              </a:solidFill>
              <a:latin typeface="Aria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77BBFEF8-E17A-BE41-9074-30934E3B9C16}" type="slidenum">
              <a:rPr lang="en-US">
                <a:solidFill>
                  <a:srgbClr val="333399"/>
                </a:solidFill>
                <a:latin typeface="Arial"/>
              </a:rPr>
              <a:pPr>
                <a:defRPr/>
              </a:pPr>
              <a:t>‹#›</a:t>
            </a:fld>
            <a:endParaRPr lang="en-US">
              <a:solidFill>
                <a:srgbClr val="000000"/>
              </a:solidFill>
              <a:latin typeface="Arial"/>
            </a:endParaRPr>
          </a:p>
        </p:txBody>
      </p:sp>
    </p:spTree>
    <p:extLst>
      <p:ext uri="{BB962C8B-B14F-4D97-AF65-F5344CB8AC3E}">
        <p14:creationId xmlns:p14="http://schemas.microsoft.com/office/powerpoint/2010/main" val="178951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334605-4458-3642-8121-D55E542A8D5D}" type="datetimeFigureOut">
              <a:rPr lang="en-US" smtClean="0"/>
              <a:t>3/4/14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87175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334605-4458-3642-8121-D55E542A8D5D}" type="datetimeFigureOut">
              <a:rPr lang="en-US" smtClean="0"/>
              <a:t>3/4/14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164492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334605-4458-3642-8121-D55E542A8D5D}" type="datetimeFigureOut">
              <a:rPr lang="en-US" smtClean="0"/>
              <a:t>3/4/14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187042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334605-4458-3642-8121-D55E542A8D5D}" type="datetimeFigureOut">
              <a:rPr lang="en-US" smtClean="0"/>
              <a:t>3/4/14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380173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34605-4458-3642-8121-D55E542A8D5D}" type="datetimeFigureOut">
              <a:rPr lang="en-US" smtClean="0"/>
              <a:t>3/4/14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119220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34605-4458-3642-8121-D55E542A8D5D}" type="datetimeFigureOut">
              <a:rPr lang="en-US" smtClean="0"/>
              <a:t>3/4/14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270136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34605-4458-3642-8121-D55E542A8D5D}" type="datetimeFigureOut">
              <a:rPr lang="en-US" smtClean="0"/>
              <a:t>3/4/14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B3318-375F-DB47-9944-FFF3FB60663C}" type="slidenum">
              <a:rPr lang="en-US" smtClean="0"/>
              <a:t>‹#›</a:t>
            </a:fld>
            <a:endParaRPr lang="en-US"/>
          </a:p>
        </p:txBody>
      </p:sp>
    </p:spTree>
    <p:extLst>
      <p:ext uri="{BB962C8B-B14F-4D97-AF65-F5344CB8AC3E}">
        <p14:creationId xmlns:p14="http://schemas.microsoft.com/office/powerpoint/2010/main" val="14930597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34605-4458-3642-8121-D55E542A8D5D}" type="datetimeFigureOut">
              <a:rPr lang="en-US" smtClean="0"/>
              <a:t>3/4/14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B3318-375F-DB47-9944-FFF3FB60663C}" type="slidenum">
              <a:rPr lang="en-US" smtClean="0"/>
              <a:t>‹#›</a:t>
            </a:fld>
            <a:endParaRPr lang="en-US"/>
          </a:p>
        </p:txBody>
      </p:sp>
    </p:spTree>
    <p:extLst>
      <p:ext uri="{BB962C8B-B14F-4D97-AF65-F5344CB8AC3E}">
        <p14:creationId xmlns:p14="http://schemas.microsoft.com/office/powerpoint/2010/main" val="3268488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defRPr/>
            </a:pPr>
            <a:endParaRPr kumimoji="1" lang="en-US" sz="2400">
              <a:solidFill>
                <a:srgbClr val="000000"/>
              </a:solidFill>
              <a:latin typeface="Arial" charset="0"/>
              <a:ea typeface="ＭＳ Ｐゴシック" charset="0"/>
              <a:cs typeface="ＭＳ Ｐゴシック" charset="0"/>
            </a:endParaRPr>
          </a:p>
        </p:txBody>
      </p:sp>
      <p:sp>
        <p:nvSpPr>
          <p:cNvPr id="7885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defRPr/>
            </a:pPr>
            <a:endParaRPr kumimoji="1" lang="en-US" sz="2400">
              <a:solidFill>
                <a:srgbClr val="000000"/>
              </a:solidFill>
              <a:latin typeface="Arial" charset="0"/>
              <a:ea typeface="ＭＳ Ｐゴシック" charset="0"/>
              <a:cs typeface="ＭＳ Ｐゴシック" charset="0"/>
            </a:endParaRPr>
          </a:p>
        </p:txBody>
      </p:sp>
      <p:sp>
        <p:nvSpPr>
          <p:cNvPr id="78852"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defRPr/>
            </a:pPr>
            <a:endParaRPr kumimoji="1" lang="en-US" sz="2400">
              <a:solidFill>
                <a:srgbClr val="000000"/>
              </a:solidFill>
              <a:latin typeface="Arial" charset="0"/>
              <a:ea typeface="ＭＳ Ｐゴシック" charset="0"/>
              <a:cs typeface="ＭＳ Ｐゴシック" charset="0"/>
            </a:endParaRPr>
          </a:p>
        </p:txBody>
      </p:sp>
      <p:sp>
        <p:nvSpPr>
          <p:cNvPr id="7885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defRPr/>
            </a:pPr>
            <a:endParaRPr kumimoji="1" lang="en-US" sz="2400">
              <a:solidFill>
                <a:srgbClr val="000000"/>
              </a:solidFill>
              <a:latin typeface="Arial" charset="0"/>
              <a:ea typeface="ＭＳ Ｐゴシック" charset="0"/>
              <a:cs typeface="ＭＳ Ｐゴシック" charset="0"/>
            </a:endParaRPr>
          </a:p>
        </p:txBody>
      </p:sp>
      <p:sp>
        <p:nvSpPr>
          <p:cNvPr id="7885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defRPr/>
            </a:pPr>
            <a:endParaRPr kumimoji="1" lang="en-US" sz="2400">
              <a:solidFill>
                <a:srgbClr val="000000"/>
              </a:solidFill>
              <a:latin typeface="Arial" charset="0"/>
              <a:ea typeface="ＭＳ Ｐゴシック" charset="0"/>
              <a:cs typeface="ＭＳ Ｐゴシック" charset="0"/>
            </a:endParaRPr>
          </a:p>
        </p:txBody>
      </p:sp>
      <p:sp>
        <p:nvSpPr>
          <p:cNvPr id="78855"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defRPr/>
            </a:pPr>
            <a:endParaRPr kumimoji="1" lang="en-US" sz="2400">
              <a:solidFill>
                <a:srgbClr val="000000"/>
              </a:solidFill>
              <a:latin typeface="Arial" charset="0"/>
              <a:ea typeface="ＭＳ Ｐゴシック" charset="0"/>
              <a:cs typeface="ＭＳ Ｐゴシック" charset="0"/>
            </a:endParaRPr>
          </a:p>
        </p:txBody>
      </p:sp>
      <p:sp>
        <p:nvSpPr>
          <p:cNvPr id="78856" name="Rectangle 8"/>
          <p:cNvSpPr>
            <a:spLocks noChangeArrowheads="1"/>
          </p:cNvSpPr>
          <p:nvPr/>
        </p:nvSpPr>
        <p:spPr bwMode="gray">
          <a:xfrm flipV="1">
            <a:off x="460375" y="1828800"/>
            <a:ext cx="8683625" cy="46038"/>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defTabSz="914400" fontAlgn="base">
              <a:spcBef>
                <a:spcPct val="0"/>
              </a:spcBef>
              <a:spcAft>
                <a:spcPct val="0"/>
              </a:spcAft>
              <a:defRPr/>
            </a:pPr>
            <a:endParaRPr kumimoji="1" lang="en-US" sz="2400">
              <a:solidFill>
                <a:srgbClr val="000000"/>
              </a:solidFill>
              <a:latin typeface="Arial" charset="0"/>
              <a:ea typeface="ＭＳ Ｐゴシック" charset="0"/>
              <a:cs typeface="ＭＳ Ｐゴシック" charset="0"/>
            </a:endParaRPr>
          </a:p>
        </p:txBody>
      </p:sp>
      <p:sp>
        <p:nvSpPr>
          <p:cNvPr id="78857"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8858"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859"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400" smtClean="0">
                <a:latin typeface="+mn-lt"/>
                <a:cs typeface="+mn-cs"/>
              </a:defRPr>
            </a:lvl1pPr>
          </a:lstStyle>
          <a:p>
            <a:pPr defTabSz="914400" fontAlgn="base">
              <a:spcBef>
                <a:spcPct val="0"/>
              </a:spcBef>
              <a:spcAft>
                <a:spcPct val="0"/>
              </a:spcAft>
              <a:defRPr/>
            </a:pPr>
            <a:endParaRPr lang="en-US">
              <a:solidFill>
                <a:srgbClr val="000000"/>
              </a:solidFill>
              <a:latin typeface="Arial"/>
              <a:ea typeface="ＭＳ Ｐゴシック" charset="0"/>
            </a:endParaRPr>
          </a:p>
        </p:txBody>
      </p:sp>
      <p:sp>
        <p:nvSpPr>
          <p:cNvPr id="78860"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eaLnBrk="1" hangingPunct="1">
              <a:defRPr sz="1400" dirty="0" smtClean="0">
                <a:latin typeface="+mn-lt"/>
                <a:cs typeface="+mn-cs"/>
              </a:defRPr>
            </a:lvl1pPr>
          </a:lstStyle>
          <a:p>
            <a:pPr defTabSz="914400" fontAlgn="base">
              <a:spcBef>
                <a:spcPct val="0"/>
              </a:spcBef>
              <a:spcAft>
                <a:spcPct val="0"/>
              </a:spcAft>
              <a:defRPr/>
            </a:pPr>
            <a:endParaRPr lang="en-US">
              <a:solidFill>
                <a:srgbClr val="000000"/>
              </a:solidFill>
              <a:latin typeface="Arial"/>
              <a:ea typeface="ＭＳ Ｐゴシック" charset="0"/>
            </a:endParaRPr>
          </a:p>
        </p:txBody>
      </p:sp>
      <p:sp>
        <p:nvSpPr>
          <p:cNvPr id="78861"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tx2"/>
                </a:solidFill>
                <a:latin typeface="+mn-lt"/>
                <a:cs typeface="+mn-cs"/>
              </a:defRPr>
            </a:lvl1pPr>
          </a:lstStyle>
          <a:p>
            <a:pPr defTabSz="914400" fontAlgn="base">
              <a:spcBef>
                <a:spcPct val="0"/>
              </a:spcBef>
              <a:spcAft>
                <a:spcPct val="0"/>
              </a:spcAft>
              <a:defRPr/>
            </a:pPr>
            <a:fld id="{BD0C29D1-FED9-6C41-9270-7528C44EB016}" type="slidenum">
              <a:rPr lang="en-US">
                <a:solidFill>
                  <a:srgbClr val="333399"/>
                </a:solidFill>
                <a:latin typeface="Arial"/>
                <a:ea typeface="ＭＳ Ｐゴシック" charset="0"/>
              </a:rPr>
              <a:pPr defTabSz="914400" fontAlgn="base">
                <a:spcBef>
                  <a:spcPct val="0"/>
                </a:spcBef>
                <a:spcAft>
                  <a:spcPct val="0"/>
                </a:spcAft>
                <a:defRPr/>
              </a:pPr>
              <a:t>‹#›</a:t>
            </a:fld>
            <a:endParaRPr lang="en-US">
              <a:solidFill>
                <a:srgbClr val="000000"/>
              </a:solidFill>
              <a:latin typeface="Arial"/>
              <a:ea typeface="ＭＳ Ｐゴシック" charset="0"/>
            </a:endParaRPr>
          </a:p>
        </p:txBody>
      </p:sp>
    </p:spTree>
    <p:extLst>
      <p:ext uri="{BB962C8B-B14F-4D97-AF65-F5344CB8AC3E}">
        <p14:creationId xmlns:p14="http://schemas.microsoft.com/office/powerpoint/2010/main" val="36018404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Arial" charset="0"/>
          <a:ea typeface="ＭＳ Ｐゴシック" charset="0"/>
        </a:defRPr>
      </a:lvl6pPr>
      <a:lvl7pPr marL="914400" algn="l" rtl="0" fontAlgn="base">
        <a:spcBef>
          <a:spcPct val="0"/>
        </a:spcBef>
        <a:spcAft>
          <a:spcPct val="0"/>
        </a:spcAft>
        <a:defRPr sz="4400">
          <a:solidFill>
            <a:schemeClr val="tx2"/>
          </a:solidFill>
          <a:latin typeface="Arial" charset="0"/>
          <a:ea typeface="ＭＳ Ｐゴシック" charset="0"/>
        </a:defRPr>
      </a:lvl7pPr>
      <a:lvl8pPr marL="1371600" algn="l" rtl="0" fontAlgn="base">
        <a:spcBef>
          <a:spcPct val="0"/>
        </a:spcBef>
        <a:spcAft>
          <a:spcPct val="0"/>
        </a:spcAft>
        <a:defRPr sz="4400">
          <a:solidFill>
            <a:schemeClr val="tx2"/>
          </a:solidFill>
          <a:latin typeface="Arial" charset="0"/>
          <a:ea typeface="ＭＳ Ｐゴシック" charset="0"/>
        </a:defRPr>
      </a:lvl8pPr>
      <a:lvl9pPr marL="1828800" algn="l"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0"/>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charset="0"/>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0"/>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sldNum" sz="quarter" idx="4294967295"/>
          </p:nvPr>
        </p:nvSpPr>
        <p:spPr>
          <a:xfrm>
            <a:off x="6858000" y="6248400"/>
            <a:ext cx="1905000" cy="457200"/>
          </a:xfrm>
          <a:prstGeom prst="rect">
            <a:avLst/>
          </a:prstGeom>
        </p:spPr>
        <p:txBody>
          <a:bodyPr/>
          <a:lstStyle/>
          <a:p>
            <a:fld id="{683F3831-2D7D-BF4E-A5F5-E4A14214554B}" type="slidenum">
              <a:rPr lang="en-US"/>
              <a:pPr/>
              <a:t>1</a:t>
            </a:fld>
            <a:endParaRPr lang="en-US" dirty="0"/>
          </a:p>
        </p:txBody>
      </p:sp>
      <p:sp>
        <p:nvSpPr>
          <p:cNvPr id="80898" name="Rectangle 2"/>
          <p:cNvSpPr>
            <a:spLocks noGrp="1" noChangeArrowheads="1"/>
          </p:cNvSpPr>
          <p:nvPr>
            <p:ph type="ctrTitle"/>
          </p:nvPr>
        </p:nvSpPr>
        <p:spPr/>
        <p:txBody>
          <a:bodyPr/>
          <a:lstStyle/>
          <a:p>
            <a:r>
              <a:rPr lang="en-US" dirty="0" smtClean="0"/>
              <a:t>Planning 2</a:t>
            </a:r>
            <a:endParaRPr lang="en-US" dirty="0"/>
          </a:p>
        </p:txBody>
      </p:sp>
      <p:sp>
        <p:nvSpPr>
          <p:cNvPr id="80902" name="Rectangle 6"/>
          <p:cNvSpPr>
            <a:spLocks noGrp="1" noChangeArrowheads="1"/>
          </p:cNvSpPr>
          <p:nvPr>
            <p:ph type="subTitle" idx="1"/>
          </p:nvPr>
        </p:nvSpPr>
        <p:spPr>
          <a:xfrm>
            <a:off x="4363626" y="5181600"/>
            <a:ext cx="4563604" cy="1143000"/>
          </a:xfrm>
        </p:spPr>
        <p:txBody>
          <a:bodyPr/>
          <a:lstStyle/>
          <a:p>
            <a:pPr algn="l"/>
            <a:r>
              <a:rPr lang="en-US" sz="1600" b="1" dirty="0" smtClean="0">
                <a:solidFill>
                  <a:srgbClr val="336699"/>
                </a:solidFill>
              </a:rPr>
              <a:t>Some material adapted from slides by Tim </a:t>
            </a:r>
            <a:r>
              <a:rPr lang="en-US" sz="1600" b="1" dirty="0" err="1" smtClean="0">
                <a:solidFill>
                  <a:srgbClr val="336699"/>
                </a:solidFill>
              </a:rPr>
              <a:t>Finin,Jean</a:t>
            </a:r>
            <a:r>
              <a:rPr lang="en-US" sz="1600" b="1" dirty="0" smtClean="0">
                <a:solidFill>
                  <a:srgbClr val="336699"/>
                </a:solidFill>
              </a:rPr>
              <a:t>-Claude </a:t>
            </a:r>
            <a:r>
              <a:rPr lang="en-US" sz="1600" b="1" dirty="0" err="1" smtClean="0">
                <a:solidFill>
                  <a:srgbClr val="336699"/>
                </a:solidFill>
              </a:rPr>
              <a:t>Latombe</a:t>
            </a:r>
            <a:r>
              <a:rPr lang="en-US" sz="1600" b="1" dirty="0" smtClean="0">
                <a:solidFill>
                  <a:srgbClr val="336699"/>
                </a:solidFill>
              </a:rPr>
              <a:t>, </a:t>
            </a:r>
            <a:r>
              <a:rPr lang="en-US" sz="1600" b="1" dirty="0" err="1" smtClean="0">
                <a:solidFill>
                  <a:srgbClr val="336699"/>
                </a:solidFill>
              </a:rPr>
              <a:t>Lise</a:t>
            </a:r>
            <a:r>
              <a:rPr lang="en-US" sz="1600" b="1" dirty="0" smtClean="0">
                <a:solidFill>
                  <a:srgbClr val="336699"/>
                </a:solidFill>
              </a:rPr>
              <a:t> </a:t>
            </a:r>
            <a:r>
              <a:rPr lang="en-US" sz="1600" b="1" dirty="0" err="1" smtClean="0">
                <a:solidFill>
                  <a:srgbClr val="336699"/>
                </a:solidFill>
              </a:rPr>
              <a:t>Getoor</a:t>
            </a:r>
            <a:r>
              <a:rPr lang="en-US" sz="1600" b="1" dirty="0" smtClean="0">
                <a:solidFill>
                  <a:srgbClr val="336699"/>
                </a:solidFill>
              </a:rPr>
              <a:t>, </a:t>
            </a:r>
            <a:r>
              <a:rPr lang="en-US" sz="1600" b="1" dirty="0">
                <a:solidFill>
                  <a:srgbClr val="336699"/>
                </a:solidFill>
              </a:rPr>
              <a:t>and Marie </a:t>
            </a:r>
            <a:r>
              <a:rPr lang="en-US" sz="1600" b="1" dirty="0" err="1">
                <a:solidFill>
                  <a:srgbClr val="336699"/>
                </a:solidFill>
              </a:rPr>
              <a:t>desJardins</a:t>
            </a:r>
            <a:r>
              <a:rPr lang="en-US" sz="1600" b="1" dirty="0">
                <a:solidFill>
                  <a:srgbClr val="336699"/>
                </a:solidFill>
              </a:rPr>
              <a:t> </a:t>
            </a:r>
            <a:endParaRPr lang="en-US" sz="1600" b="1" dirty="0" smtClean="0">
              <a:solidFill>
                <a:srgbClr val="336699"/>
              </a:solidFill>
            </a:endParaRPr>
          </a:p>
        </p:txBody>
      </p:sp>
    </p:spTree>
    <p:extLst>
      <p:ext uri="{BB962C8B-B14F-4D97-AF65-F5344CB8AC3E}">
        <p14:creationId xmlns:p14="http://schemas.microsoft.com/office/powerpoint/2010/main" val="36442273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CAC3F12-DE56-CF49-AEA2-A27106F943BA}" type="slidenum">
              <a:rPr lang="en-US"/>
              <a:pPr/>
              <a:t>10</a:t>
            </a:fld>
            <a:endParaRPr lang="en-US">
              <a:solidFill>
                <a:schemeClr val="tx1"/>
              </a:solidFill>
            </a:endParaRPr>
          </a:p>
        </p:txBody>
      </p:sp>
      <p:sp>
        <p:nvSpPr>
          <p:cNvPr id="23757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t>Two types of links</a:t>
            </a:r>
          </a:p>
        </p:txBody>
      </p:sp>
      <p:sp>
        <p:nvSpPr>
          <p:cNvPr id="237571" name="Rectangle 3"/>
          <p:cNvSpPr>
            <a:spLocks noGrp="1" noChangeArrowheads="1"/>
          </p:cNvSpPr>
          <p:nvPr>
            <p:ph type="body" idx="1"/>
          </p:nvPr>
        </p:nvSpPr>
        <p:spPr>
          <a:xfrm>
            <a:off x="685800" y="2133600"/>
            <a:ext cx="8077200" cy="42672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b="1">
                <a:solidFill>
                  <a:schemeClr val="hlink"/>
                </a:solidFill>
              </a:rPr>
              <a:t>Causal links </a:t>
            </a:r>
            <a:r>
              <a:rPr lang="en-US" b="1"/>
              <a:t>(bold arrows) achieve necessary preconditions and must be protected.</a:t>
            </a:r>
          </a:p>
          <a:p>
            <a:pPr>
              <a:buFont typeface="Wingdings" charset="0"/>
              <a:buNone/>
            </a:pPr>
            <a:endParaRPr lang="en-US" sz="800" b="1"/>
          </a:p>
          <a:p>
            <a:r>
              <a:rPr lang="en-US" b="1">
                <a:solidFill>
                  <a:schemeClr val="hlink"/>
                </a:solidFill>
              </a:rPr>
              <a:t>Ordering constraints </a:t>
            </a:r>
            <a:r>
              <a:rPr lang="en-US" b="1"/>
              <a:t>(light arrows) indicate partial order between actions.</a:t>
            </a:r>
          </a:p>
          <a:p>
            <a:pPr>
              <a:buFont typeface="Wingdings" charset="0"/>
              <a:buNone/>
            </a:pPr>
            <a:endParaRPr lang="en-US" sz="800" b="1"/>
          </a:p>
          <a:p>
            <a:r>
              <a:rPr lang="en-US" b="1"/>
              <a:t>Every new action is after *start* and before *end*.</a:t>
            </a:r>
          </a:p>
        </p:txBody>
      </p:sp>
    </p:spTree>
    <p:extLst>
      <p:ext uri="{BB962C8B-B14F-4D97-AF65-F5344CB8AC3E}">
        <p14:creationId xmlns:p14="http://schemas.microsoft.com/office/powerpoint/2010/main" val="4525413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37E93A-C33E-4347-AE3C-8F42DD7DB6BC}" type="slidenum">
              <a:rPr lang="en-US"/>
              <a:pPr/>
              <a:t>11</a:t>
            </a:fld>
            <a:endParaRPr lang="en-US">
              <a:solidFill>
                <a:schemeClr val="tx1"/>
              </a:solidFill>
            </a:endParaRPr>
          </a:p>
        </p:txBody>
      </p:sp>
      <p:sp>
        <p:nvSpPr>
          <p:cNvPr id="228354" name="Rectangle 2"/>
          <p:cNvSpPr>
            <a:spLocks noGrp="1" noChangeArrowheads="1"/>
          </p:cNvSpPr>
          <p:nvPr>
            <p:ph type="title"/>
          </p:nvPr>
        </p:nvSpPr>
        <p:spPr>
          <a:xfrm>
            <a:off x="1182688" y="533400"/>
            <a:ext cx="7351712"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2400"/>
              <a:t>The null plan for the Sussman anomaly contains two actions: *start* specifies the initial state and *end* specifies the goal.</a:t>
            </a:r>
          </a:p>
        </p:txBody>
      </p:sp>
      <p:sp>
        <p:nvSpPr>
          <p:cNvPr id="22835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 typeface="Wingdings" charset="0"/>
              <a:buNone/>
            </a:pPr>
            <a:r>
              <a:rPr lang="en-US"/>
              <a:t> </a:t>
            </a:r>
          </a:p>
        </p:txBody>
      </p:sp>
      <p:pic>
        <p:nvPicPr>
          <p:cNvPr id="22835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2133600"/>
            <a:ext cx="7213600" cy="36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28357" name="Rectangle 5"/>
          <p:cNvSpPr>
            <a:spLocks noChangeArrowheads="1"/>
          </p:cNvSpPr>
          <p:nvPr/>
        </p:nvSpPr>
        <p:spPr bwMode="auto">
          <a:xfrm>
            <a:off x="1003300" y="2146300"/>
            <a:ext cx="7226300" cy="3622675"/>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9043902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33A8CBB-8E74-0B4B-81E8-52F91A513A40}" type="slidenum">
              <a:rPr lang="en-US"/>
              <a:pPr/>
              <a:t>12</a:t>
            </a:fld>
            <a:endParaRPr lang="en-US">
              <a:solidFill>
                <a:schemeClr val="tx1"/>
              </a:solidFill>
            </a:endParaRPr>
          </a:p>
        </p:txBody>
      </p:sp>
      <p:sp>
        <p:nvSpPr>
          <p:cNvPr id="229378" name="Rectangle 2"/>
          <p:cNvSpPr>
            <a:spLocks noGrp="1" noChangeArrowheads="1"/>
          </p:cNvSpPr>
          <p:nvPr>
            <p:ph type="title"/>
          </p:nvPr>
        </p:nvSpPr>
        <p:spPr>
          <a:xfrm>
            <a:off x="1182688" y="533400"/>
            <a:ext cx="7961312"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2400"/>
              <a:t>The plan after adding a causal link to support (on a b)</a:t>
            </a:r>
            <a:br>
              <a:rPr lang="en-US" sz="2400"/>
            </a:br>
            <a:r>
              <a:rPr lang="en-US" sz="2400"/>
              <a:t>Agenda contains [(clear b) (clear c) (on b table) (on a b)]</a:t>
            </a:r>
          </a:p>
        </p:txBody>
      </p:sp>
      <p:sp>
        <p:nvSpPr>
          <p:cNvPr id="229379"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 typeface="Wingdings" charset="0"/>
              <a:buNone/>
            </a:pPr>
            <a:r>
              <a:rPr lang="en-US"/>
              <a:t> </a:t>
            </a:r>
          </a:p>
        </p:txBody>
      </p:sp>
      <p:pic>
        <p:nvPicPr>
          <p:cNvPr id="22938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44700"/>
            <a:ext cx="68580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29381" name="Rectangle 5"/>
          <p:cNvSpPr>
            <a:spLocks noChangeArrowheads="1"/>
          </p:cNvSpPr>
          <p:nvPr/>
        </p:nvSpPr>
        <p:spPr bwMode="auto">
          <a:xfrm>
            <a:off x="1155700" y="2070100"/>
            <a:ext cx="6845300" cy="40894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906209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C210FF9-5618-AA45-A728-63BBF352E452}" type="slidenum">
              <a:rPr lang="en-US"/>
              <a:pPr/>
              <a:t>13</a:t>
            </a:fld>
            <a:endParaRPr lang="en-US">
              <a:solidFill>
                <a:schemeClr val="tx1"/>
              </a:solidFill>
            </a:endParaRPr>
          </a:p>
        </p:txBody>
      </p:sp>
      <p:sp>
        <p:nvSpPr>
          <p:cNvPr id="230402" name="Rectangle 2"/>
          <p:cNvSpPr>
            <a:spLocks noGrp="1" noChangeArrowheads="1"/>
          </p:cNvSpPr>
          <p:nvPr>
            <p:ph type="title"/>
          </p:nvPr>
        </p:nvSpPr>
        <p:spPr>
          <a:xfrm>
            <a:off x="1182688" y="533400"/>
            <a:ext cx="7961312"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2400"/>
              <a:t>The plan after adding a causal link to support (clear b)</a:t>
            </a:r>
            <a:br>
              <a:rPr lang="en-US" sz="2400"/>
            </a:br>
            <a:r>
              <a:rPr lang="en-US" sz="2400"/>
              <a:t>The agenda is set to [(clear c) (on b table) (on a b)]</a:t>
            </a:r>
          </a:p>
        </p:txBody>
      </p:sp>
      <p:sp>
        <p:nvSpPr>
          <p:cNvPr id="230403"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 typeface="Wingdings" charset="0"/>
              <a:buNone/>
            </a:pPr>
            <a:r>
              <a:rPr lang="en-US"/>
              <a:t> </a:t>
            </a:r>
          </a:p>
        </p:txBody>
      </p:sp>
      <p:pic>
        <p:nvPicPr>
          <p:cNvPr id="23040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17700"/>
            <a:ext cx="63881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0405" name="Rectangle 5"/>
          <p:cNvSpPr>
            <a:spLocks noChangeArrowheads="1"/>
          </p:cNvSpPr>
          <p:nvPr/>
        </p:nvSpPr>
        <p:spPr bwMode="auto">
          <a:xfrm>
            <a:off x="1384300" y="1917700"/>
            <a:ext cx="6375400" cy="43942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2377630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39265F6-9A80-6B47-92EC-688DCC67FB96}" type="slidenum">
              <a:rPr lang="en-US"/>
              <a:pPr/>
              <a:t>14</a:t>
            </a:fld>
            <a:endParaRPr lang="en-US">
              <a:solidFill>
                <a:schemeClr val="tx1"/>
              </a:solidFill>
            </a:endParaRPr>
          </a:p>
        </p:txBody>
      </p:sp>
      <p:sp>
        <p:nvSpPr>
          <p:cNvPr id="231426" name="Rectangle 2"/>
          <p:cNvSpPr>
            <a:spLocks noChangeArrowheads="1"/>
          </p:cNvSpPr>
          <p:nvPr/>
        </p:nvSpPr>
        <p:spPr bwMode="auto">
          <a:xfrm>
            <a:off x="609600" y="6132513"/>
            <a:ext cx="4648200" cy="7254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1427" name="Rectangle 3"/>
          <p:cNvSpPr>
            <a:spLocks noGrp="1" noChangeArrowheads="1"/>
          </p:cNvSpPr>
          <p:nvPr>
            <p:ph type="title"/>
          </p:nvPr>
        </p:nvSpPr>
        <p:spPr>
          <a:xfrm>
            <a:off x="1182688" y="533400"/>
            <a:ext cx="7351712" cy="12192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2400"/>
              <a:t>Because the move-a action could precede the move-b action, it threatens the link labled (clear b), shown by the dashed line.</a:t>
            </a:r>
          </a:p>
        </p:txBody>
      </p:sp>
      <p:sp>
        <p:nvSpPr>
          <p:cNvPr id="231428" name="Rectangle 4"/>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 typeface="Wingdings" charset="0"/>
              <a:buNone/>
            </a:pPr>
            <a:r>
              <a:rPr lang="en-US"/>
              <a:t> </a:t>
            </a:r>
          </a:p>
        </p:txBody>
      </p:sp>
      <p:pic>
        <p:nvPicPr>
          <p:cNvPr id="231429"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752600"/>
            <a:ext cx="63373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1430" name="Rectangle 6"/>
          <p:cNvSpPr>
            <a:spLocks noChangeArrowheads="1"/>
          </p:cNvSpPr>
          <p:nvPr/>
        </p:nvSpPr>
        <p:spPr bwMode="auto">
          <a:xfrm>
            <a:off x="1384300" y="1765300"/>
            <a:ext cx="6375400" cy="50038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0678746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D4CA8FD-5ECD-2143-B014-BA3E69857382}" type="slidenum">
              <a:rPr lang="en-US"/>
              <a:pPr/>
              <a:t>15</a:t>
            </a:fld>
            <a:endParaRPr lang="en-US">
              <a:solidFill>
                <a:schemeClr val="tx1"/>
              </a:solidFill>
            </a:endParaRPr>
          </a:p>
        </p:txBody>
      </p:sp>
      <p:sp>
        <p:nvSpPr>
          <p:cNvPr id="232450" name="Rectangle 2"/>
          <p:cNvSpPr>
            <a:spLocks noChangeArrowheads="1"/>
          </p:cNvSpPr>
          <p:nvPr/>
        </p:nvSpPr>
        <p:spPr bwMode="auto">
          <a:xfrm>
            <a:off x="533400" y="6132513"/>
            <a:ext cx="1447800" cy="7000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2451" name="Rectangle 3"/>
          <p:cNvSpPr>
            <a:spLocks noGrp="1" noChangeArrowheads="1"/>
          </p:cNvSpPr>
          <p:nvPr>
            <p:ph type="title"/>
          </p:nvPr>
        </p:nvSpPr>
        <p:spPr>
          <a:xfrm>
            <a:off x="1182688" y="533400"/>
            <a:ext cx="7351712"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2400"/>
              <a:t>After promoting the threatening action, the plan</a:t>
            </a:r>
            <a:r>
              <a:rPr lang="ja-JP" altLang="en-US" sz="2400">
                <a:latin typeface="Arial"/>
              </a:rPr>
              <a:t>’</a:t>
            </a:r>
            <a:r>
              <a:rPr lang="en-US" sz="2400"/>
              <a:t>s actions are totally ordered.</a:t>
            </a:r>
          </a:p>
        </p:txBody>
      </p:sp>
      <p:sp>
        <p:nvSpPr>
          <p:cNvPr id="232452" name="Rectangle 4"/>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 typeface="Wingdings" charset="0"/>
              <a:buNone/>
            </a:pPr>
            <a:r>
              <a:rPr lang="en-US"/>
              <a:t> </a:t>
            </a:r>
          </a:p>
        </p:txBody>
      </p:sp>
      <p:pic>
        <p:nvPicPr>
          <p:cNvPr id="232453"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184900" cy="52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2454" name="Rectangle 6"/>
          <p:cNvSpPr>
            <a:spLocks noChangeArrowheads="1"/>
          </p:cNvSpPr>
          <p:nvPr/>
        </p:nvSpPr>
        <p:spPr bwMode="auto">
          <a:xfrm>
            <a:off x="1460500" y="1612900"/>
            <a:ext cx="6172200" cy="52197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0964280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93C72D-D894-C942-8F78-88CBB3FC1D17}" type="slidenum">
              <a:rPr lang="en-US"/>
              <a:pPr/>
              <a:t>16</a:t>
            </a:fld>
            <a:endParaRPr lang="en-US">
              <a:solidFill>
                <a:schemeClr val="tx1"/>
              </a:solidFill>
            </a:endParaRPr>
          </a:p>
        </p:txBody>
      </p:sp>
      <p:sp>
        <p:nvSpPr>
          <p:cNvPr id="233474" name="Rectangle 2"/>
          <p:cNvSpPr>
            <a:spLocks noChangeArrowheads="1"/>
          </p:cNvSpPr>
          <p:nvPr/>
        </p:nvSpPr>
        <p:spPr bwMode="auto">
          <a:xfrm>
            <a:off x="533400" y="6132513"/>
            <a:ext cx="1447800" cy="7000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75"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t> </a:t>
            </a:r>
          </a:p>
        </p:txBody>
      </p:sp>
      <p:sp>
        <p:nvSpPr>
          <p:cNvPr id="233476" name="Rectangle 4"/>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 typeface="Wingdings" charset="0"/>
              <a:buNone/>
            </a:pPr>
            <a:r>
              <a:rPr lang="en-US"/>
              <a:t> </a:t>
            </a:r>
          </a:p>
        </p:txBody>
      </p:sp>
      <p:pic>
        <p:nvPicPr>
          <p:cNvPr id="233477"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00" y="0"/>
            <a:ext cx="6362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93159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3B371BF-2D3E-8443-9DDA-1F4B7146C3B7}" type="slidenum">
              <a:rPr lang="en-US"/>
              <a:pPr/>
              <a:t>17</a:t>
            </a:fld>
            <a:endParaRPr lang="en-US">
              <a:solidFill>
                <a:schemeClr val="tx1"/>
              </a:solidFill>
            </a:endParaRPr>
          </a:p>
        </p:txBody>
      </p:sp>
      <p:sp>
        <p:nvSpPr>
          <p:cNvPr id="234498" name="Rectangle 2"/>
          <p:cNvSpPr>
            <a:spLocks noGrp="1" noChangeArrowheads="1"/>
          </p:cNvSpPr>
          <p:nvPr>
            <p:ph type="title"/>
          </p:nvPr>
        </p:nvSpPr>
        <p:spPr>
          <a:xfrm>
            <a:off x="1371600" y="617538"/>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t>Example 2:</a:t>
            </a:r>
            <a:br>
              <a:rPr lang="en-US"/>
            </a:br>
            <a:r>
              <a:rPr lang="en-US"/>
              <a:t>The shopping problem</a:t>
            </a:r>
            <a:endParaRPr lang="en-US" sz="4000"/>
          </a:p>
        </p:txBody>
      </p:sp>
      <p:sp>
        <p:nvSpPr>
          <p:cNvPr id="234499" name="Rectangle 3"/>
          <p:cNvSpPr>
            <a:spLocks noGrp="1" noChangeArrowheads="1"/>
          </p:cNvSpPr>
          <p:nvPr>
            <p:ph type="body" idx="1"/>
          </p:nvPr>
        </p:nvSpPr>
        <p:spPr>
          <a:xfrm>
            <a:off x="685800" y="2209800"/>
            <a:ext cx="8229600" cy="38862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 typeface="Wingdings" charset="0"/>
              <a:buNone/>
            </a:pPr>
            <a:r>
              <a:rPr lang="en-US"/>
              <a:t>Initial state: </a:t>
            </a:r>
          </a:p>
          <a:p>
            <a:pPr>
              <a:buFont typeface="Wingdings" charset="0"/>
              <a:buNone/>
            </a:pPr>
            <a:r>
              <a:rPr lang="en-US" sz="2800"/>
              <a:t>	At(Home) </a:t>
            </a:r>
            <a:r>
              <a:rPr lang="en-US" sz="2800">
                <a:latin typeface="Symbol" charset="0"/>
              </a:rPr>
              <a:t></a:t>
            </a:r>
            <a:r>
              <a:rPr lang="en-US" sz="2800"/>
              <a:t> Sells(HWS,Drill) </a:t>
            </a:r>
            <a:r>
              <a:rPr lang="en-US" sz="2800">
                <a:latin typeface="Symbol" charset="0"/>
              </a:rPr>
              <a:t></a:t>
            </a:r>
            <a:r>
              <a:rPr lang="en-US" sz="2800"/>
              <a:t> Sells(SM,Milk) </a:t>
            </a:r>
            <a:r>
              <a:rPr lang="en-US" sz="2800">
                <a:latin typeface="Symbol" charset="0"/>
              </a:rPr>
              <a:t></a:t>
            </a:r>
            <a:r>
              <a:rPr lang="en-US" sz="2800"/>
              <a:t> Sells(SM,Banana)</a:t>
            </a:r>
          </a:p>
          <a:p>
            <a:pPr>
              <a:buFont typeface="Wingdings" charset="0"/>
              <a:buNone/>
            </a:pPr>
            <a:endParaRPr lang="en-US" sz="2800"/>
          </a:p>
          <a:p>
            <a:pPr>
              <a:buFont typeface="Wingdings" charset="0"/>
              <a:buNone/>
            </a:pPr>
            <a:r>
              <a:rPr lang="en-US"/>
              <a:t>Goal state: </a:t>
            </a:r>
          </a:p>
          <a:p>
            <a:pPr>
              <a:buFont typeface="Wingdings" charset="0"/>
              <a:buNone/>
            </a:pPr>
            <a:r>
              <a:rPr lang="en-US" sz="2800"/>
              <a:t>	At(Home) </a:t>
            </a:r>
            <a:r>
              <a:rPr lang="en-US" sz="2800">
                <a:latin typeface="Symbol" charset="0"/>
              </a:rPr>
              <a:t></a:t>
            </a:r>
            <a:r>
              <a:rPr lang="en-US" sz="2800"/>
              <a:t> Have(Milk) </a:t>
            </a:r>
            <a:r>
              <a:rPr lang="en-US" sz="2800">
                <a:latin typeface="Symbol" charset="0"/>
              </a:rPr>
              <a:t></a:t>
            </a:r>
            <a:r>
              <a:rPr lang="en-US" sz="2800"/>
              <a:t> Have(Drill) </a:t>
            </a:r>
            <a:r>
              <a:rPr lang="en-US" sz="2800">
                <a:latin typeface="Symbol" charset="0"/>
              </a:rPr>
              <a:t></a:t>
            </a:r>
            <a:r>
              <a:rPr lang="en-US" sz="2800"/>
              <a:t> Have(Banana)</a:t>
            </a:r>
          </a:p>
        </p:txBody>
      </p:sp>
    </p:spTree>
    <p:extLst>
      <p:ext uri="{BB962C8B-B14F-4D97-AF65-F5344CB8AC3E}">
        <p14:creationId xmlns:p14="http://schemas.microsoft.com/office/powerpoint/2010/main" val="38088741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3E2F924-07E0-9D4A-9DB3-2156B90B3BAA}" type="slidenum">
              <a:rPr lang="en-US"/>
              <a:pPr/>
              <a:t>18</a:t>
            </a:fld>
            <a:endParaRPr lang="en-US">
              <a:solidFill>
                <a:schemeClr val="tx1"/>
              </a:solidFill>
            </a:endParaRPr>
          </a:p>
        </p:txBody>
      </p:sp>
      <p:sp>
        <p:nvSpPr>
          <p:cNvPr id="23552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t>Action representation</a:t>
            </a:r>
          </a:p>
        </p:txBody>
      </p:sp>
      <p:sp>
        <p:nvSpPr>
          <p:cNvPr id="235523"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ct val="90000"/>
              </a:lnSpc>
              <a:buFont typeface="Wingdings" charset="0"/>
              <a:buNone/>
            </a:pPr>
            <a:r>
              <a:rPr lang="en-US" sz="2400"/>
              <a:t>Op(Action: </a:t>
            </a:r>
            <a:r>
              <a:rPr lang="en-US" sz="2800" b="1"/>
              <a:t>Start</a:t>
            </a:r>
            <a:r>
              <a:rPr lang="en-US" sz="2400" b="1"/>
              <a:t>,</a:t>
            </a:r>
            <a:r>
              <a:rPr lang="en-US" sz="2400"/>
              <a:t> Effect: At(Home) </a:t>
            </a:r>
            <a:r>
              <a:rPr lang="en-US" sz="2400">
                <a:latin typeface="Symbol" charset="0"/>
              </a:rPr>
              <a:t></a:t>
            </a:r>
            <a:r>
              <a:rPr lang="en-US" sz="2400"/>
              <a:t> Sells(HWS,Drill) </a:t>
            </a:r>
            <a:r>
              <a:rPr lang="en-US" sz="2400">
                <a:latin typeface="Symbol" charset="0"/>
              </a:rPr>
              <a:t></a:t>
            </a:r>
            <a:r>
              <a:rPr lang="en-US" sz="2400"/>
              <a:t> Sells(SM,Milk) </a:t>
            </a:r>
            <a:r>
              <a:rPr lang="en-US" sz="2400">
                <a:latin typeface="Symbol" charset="0"/>
              </a:rPr>
              <a:t></a:t>
            </a:r>
            <a:r>
              <a:rPr lang="en-US" sz="2400"/>
              <a:t> Sells(SM,Banana))</a:t>
            </a:r>
          </a:p>
          <a:p>
            <a:pPr>
              <a:lnSpc>
                <a:spcPct val="90000"/>
              </a:lnSpc>
              <a:buFont typeface="Wingdings" charset="0"/>
              <a:buNone/>
            </a:pPr>
            <a:endParaRPr lang="en-US" sz="800"/>
          </a:p>
          <a:p>
            <a:pPr>
              <a:lnSpc>
                <a:spcPct val="90000"/>
              </a:lnSpc>
              <a:buFont typeface="Wingdings" charset="0"/>
              <a:buNone/>
            </a:pPr>
            <a:r>
              <a:rPr lang="en-US" sz="2400"/>
              <a:t>Op(Action: </a:t>
            </a:r>
            <a:r>
              <a:rPr lang="en-US" sz="2800" b="1"/>
              <a:t>Finish</a:t>
            </a:r>
            <a:r>
              <a:rPr lang="en-US" sz="2400" b="1"/>
              <a:t>,</a:t>
            </a:r>
            <a:r>
              <a:rPr lang="en-US" sz="2400"/>
              <a:t> Preconds: At(Home) </a:t>
            </a:r>
            <a:r>
              <a:rPr lang="en-US" sz="2400">
                <a:latin typeface="Symbol" charset="0"/>
              </a:rPr>
              <a:t></a:t>
            </a:r>
            <a:r>
              <a:rPr lang="en-US" sz="2400"/>
              <a:t> Have(Milk) </a:t>
            </a:r>
            <a:r>
              <a:rPr lang="en-US" sz="2400">
                <a:latin typeface="Symbol" charset="0"/>
              </a:rPr>
              <a:t></a:t>
            </a:r>
            <a:r>
              <a:rPr lang="en-US" sz="2400"/>
              <a:t> Have(Drill) </a:t>
            </a:r>
            <a:r>
              <a:rPr lang="en-US" sz="2400">
                <a:latin typeface="Symbol" charset="0"/>
              </a:rPr>
              <a:t></a:t>
            </a:r>
            <a:r>
              <a:rPr lang="en-US" sz="2400"/>
              <a:t> Have(Banana))</a:t>
            </a:r>
          </a:p>
          <a:p>
            <a:pPr>
              <a:lnSpc>
                <a:spcPct val="90000"/>
              </a:lnSpc>
              <a:buFont typeface="Wingdings" charset="0"/>
              <a:buNone/>
            </a:pPr>
            <a:endParaRPr lang="en-US" sz="800"/>
          </a:p>
          <a:p>
            <a:pPr>
              <a:lnSpc>
                <a:spcPct val="90000"/>
              </a:lnSpc>
              <a:buFont typeface="Wingdings" charset="0"/>
              <a:buNone/>
            </a:pPr>
            <a:r>
              <a:rPr lang="en-US" sz="2400"/>
              <a:t>Op(Action: </a:t>
            </a:r>
            <a:r>
              <a:rPr lang="en-US" sz="2800" b="1"/>
              <a:t>Go(there)</a:t>
            </a:r>
            <a:r>
              <a:rPr lang="en-US" sz="2400" b="1"/>
              <a:t>,</a:t>
            </a:r>
            <a:r>
              <a:rPr lang="en-US" sz="2400"/>
              <a:t> Preconds: At(here), 		Effect: At(there) </a:t>
            </a:r>
            <a:r>
              <a:rPr lang="en-US" sz="2400">
                <a:latin typeface="Symbol" charset="0"/>
              </a:rPr>
              <a:t></a:t>
            </a:r>
            <a:r>
              <a:rPr lang="en-US" sz="2400"/>
              <a:t> </a:t>
            </a:r>
            <a:r>
              <a:rPr lang="en-US" sz="2400">
                <a:latin typeface="Symbol" charset="0"/>
              </a:rPr>
              <a:t></a:t>
            </a:r>
            <a:r>
              <a:rPr lang="en-US" sz="2400"/>
              <a:t> At(here))</a:t>
            </a:r>
          </a:p>
          <a:p>
            <a:pPr>
              <a:lnSpc>
                <a:spcPct val="90000"/>
              </a:lnSpc>
              <a:buFont typeface="Wingdings" charset="0"/>
              <a:buNone/>
            </a:pPr>
            <a:endParaRPr lang="en-US" sz="800"/>
          </a:p>
          <a:p>
            <a:pPr>
              <a:lnSpc>
                <a:spcPct val="90000"/>
              </a:lnSpc>
              <a:buFont typeface="Wingdings" charset="0"/>
              <a:buNone/>
            </a:pPr>
            <a:r>
              <a:rPr lang="en-US" sz="2400"/>
              <a:t>Op(Action: </a:t>
            </a:r>
            <a:r>
              <a:rPr lang="en-US" sz="2800" b="1"/>
              <a:t>Buy(x)</a:t>
            </a:r>
            <a:r>
              <a:rPr lang="en-US" sz="2400" b="1"/>
              <a:t>,</a:t>
            </a:r>
            <a:r>
              <a:rPr lang="en-US" sz="2400"/>
              <a:t> Preconds: At(store) </a:t>
            </a:r>
            <a:r>
              <a:rPr lang="en-US" sz="2400">
                <a:latin typeface="Symbol" charset="0"/>
              </a:rPr>
              <a:t></a:t>
            </a:r>
            <a:r>
              <a:rPr lang="en-US" sz="2400"/>
              <a:t> Sells(store,x), Effect: Have(x))</a:t>
            </a:r>
          </a:p>
        </p:txBody>
      </p:sp>
    </p:spTree>
    <p:extLst>
      <p:ext uri="{BB962C8B-B14F-4D97-AF65-F5344CB8AC3E}">
        <p14:creationId xmlns:p14="http://schemas.microsoft.com/office/powerpoint/2010/main" val="21398769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DBFBE4-B3C7-0345-A6FD-B8D4A86FB830}" type="slidenum">
              <a:rPr lang="en-US"/>
              <a:pPr/>
              <a:t>19</a:t>
            </a:fld>
            <a:endParaRPr lang="en-US">
              <a:solidFill>
                <a:schemeClr val="tx1"/>
              </a:solidFill>
            </a:endParaRPr>
          </a:p>
        </p:txBody>
      </p:sp>
      <p:sp>
        <p:nvSpPr>
          <p:cNvPr id="23654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t>The initial plan</a:t>
            </a:r>
          </a:p>
        </p:txBody>
      </p:sp>
      <p:sp>
        <p:nvSpPr>
          <p:cNvPr id="236547"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 typeface="Wingdings" charset="0"/>
              <a:buNone/>
            </a:pPr>
            <a:r>
              <a:rPr lang="en-US"/>
              <a:t> </a:t>
            </a:r>
          </a:p>
        </p:txBody>
      </p:sp>
      <p:pic>
        <p:nvPicPr>
          <p:cNvPr id="23654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44700"/>
            <a:ext cx="82169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6549" name="Rectangle 5"/>
          <p:cNvSpPr>
            <a:spLocks noChangeArrowheads="1"/>
          </p:cNvSpPr>
          <p:nvPr/>
        </p:nvSpPr>
        <p:spPr bwMode="auto">
          <a:xfrm>
            <a:off x="685800" y="2070100"/>
            <a:ext cx="8216900" cy="37084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4349240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1826A52-1F35-F94E-B8B0-41D68E6A0190}" type="slidenum">
              <a:rPr lang="en-US" sz="1000"/>
              <a:pPr/>
              <a:t>2</a:t>
            </a:fld>
            <a:endParaRPr lang="en-US" sz="1000"/>
          </a:p>
        </p:txBody>
      </p:sp>
      <p:sp>
        <p:nvSpPr>
          <p:cNvPr id="19458" name="Rectangle 2"/>
          <p:cNvSpPr>
            <a:spLocks noGrp="1" noChangeArrowheads="1"/>
          </p:cNvSpPr>
          <p:nvPr>
            <p:ph type="title"/>
          </p:nvPr>
        </p:nvSpPr>
        <p:spPr/>
        <p:txBody>
          <a:bodyPr/>
          <a:lstStyle/>
          <a:p>
            <a:r>
              <a:rPr lang="en-US" dirty="0" smtClean="0">
                <a:latin typeface="Times New Roman" charset="0"/>
                <a:ea typeface="ＭＳ Ｐゴシック" charset="0"/>
                <a:cs typeface="ＭＳ Ｐゴシック" charset="0"/>
              </a:rPr>
              <a:t>Today’s Class</a:t>
            </a:r>
            <a:endParaRPr lang="en-US" dirty="0">
              <a:latin typeface="Times New Roman" charset="0"/>
              <a:ea typeface="ＭＳ Ｐゴシック" charset="0"/>
              <a:cs typeface="ＭＳ Ｐゴシック" charset="0"/>
            </a:endParaRPr>
          </a:p>
        </p:txBody>
      </p:sp>
      <p:sp>
        <p:nvSpPr>
          <p:cNvPr id="19459" name="Rectangle 3"/>
          <p:cNvSpPr>
            <a:spLocks noGrp="1" noChangeArrowheads="1"/>
          </p:cNvSpPr>
          <p:nvPr>
            <p:ph type="body" idx="1"/>
          </p:nvPr>
        </p:nvSpPr>
        <p:spPr/>
        <p:txBody>
          <a:bodyPr/>
          <a:lstStyle/>
          <a:p>
            <a:r>
              <a:rPr lang="en-US" sz="2800" dirty="0" smtClean="0">
                <a:latin typeface="Times New Roman" charset="0"/>
                <a:ea typeface="ＭＳ Ｐゴシック" charset="0"/>
                <a:cs typeface="ＭＳ Ｐゴシック" charset="0"/>
              </a:rPr>
              <a:t>Partial-order planning</a:t>
            </a:r>
          </a:p>
          <a:p>
            <a:r>
              <a:rPr lang="en-US" sz="2800" dirty="0" smtClean="0">
                <a:latin typeface="Times New Roman" charset="0"/>
                <a:ea typeface="ＭＳ Ｐゴシック" charset="0"/>
              </a:rPr>
              <a:t>Graph-based planning</a:t>
            </a:r>
          </a:p>
          <a:p>
            <a:r>
              <a:rPr lang="en-US" sz="2800" dirty="0" smtClean="0">
                <a:latin typeface="Times New Roman" charset="0"/>
                <a:ea typeface="ＭＳ Ｐゴシック" charset="0"/>
                <a:cs typeface="ＭＳ Ｐゴシック" charset="0"/>
              </a:rPr>
              <a:t>Additional planning methods</a:t>
            </a:r>
          </a:p>
          <a:p>
            <a:pPr lvl="1"/>
            <a:r>
              <a:rPr lang="en-US" sz="2400" dirty="0" smtClean="0">
                <a:latin typeface="Times New Roman" charset="0"/>
                <a:ea typeface="ＭＳ Ｐゴシック" charset="0"/>
                <a:cs typeface="ＭＳ Ｐゴシック" charset="0"/>
              </a:rPr>
              <a:t>Hierarchical Task Networks</a:t>
            </a:r>
          </a:p>
          <a:p>
            <a:pPr lvl="1"/>
            <a:r>
              <a:rPr lang="en-US" sz="2400" dirty="0" smtClean="0">
                <a:latin typeface="Times New Roman" charset="0"/>
                <a:ea typeface="ＭＳ Ｐゴシック" charset="0"/>
                <a:cs typeface="ＭＳ Ｐゴシック" charset="0"/>
              </a:rPr>
              <a:t>Case-Based Planning</a:t>
            </a:r>
          </a:p>
          <a:p>
            <a:pPr lvl="1"/>
            <a:r>
              <a:rPr lang="en-US" sz="2400" dirty="0" smtClean="0">
                <a:latin typeface="Times New Roman" charset="0"/>
                <a:ea typeface="ＭＳ Ｐゴシック" charset="0"/>
                <a:cs typeface="ＭＳ Ｐゴシック" charset="0"/>
              </a:rPr>
              <a:t>Contingent Planning</a:t>
            </a:r>
          </a:p>
          <a:p>
            <a:pPr lvl="1"/>
            <a:r>
              <a:rPr lang="en-US" sz="2400" dirty="0" err="1" smtClean="0">
                <a:latin typeface="Times New Roman" charset="0"/>
                <a:ea typeface="ＭＳ Ｐゴシック" charset="0"/>
                <a:cs typeface="ＭＳ Ｐゴシック" charset="0"/>
              </a:rPr>
              <a:t>Replanning</a:t>
            </a:r>
            <a:endParaRPr lang="en-US" sz="2400" dirty="0" smtClean="0">
              <a:latin typeface="Times New Roman" charset="0"/>
              <a:ea typeface="ＭＳ Ｐゴシック" charset="0"/>
              <a:cs typeface="ＭＳ Ｐゴシック" charset="0"/>
            </a:endParaRPr>
          </a:p>
          <a:p>
            <a:pPr lvl="1"/>
            <a:r>
              <a:rPr lang="en-US" sz="2400" dirty="0" smtClean="0">
                <a:latin typeface="Times New Roman" charset="0"/>
                <a:ea typeface="ＭＳ Ｐゴシック" charset="0"/>
                <a:cs typeface="ＭＳ Ｐゴシック" charset="0"/>
              </a:rPr>
              <a:t>Multi-Agent Planning</a:t>
            </a:r>
            <a:endParaRPr lang="en-US" sz="240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7330752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201B815-D2F7-CC4F-ADBA-68E2B87C7436}" type="slidenum">
              <a:rPr lang="en-US"/>
              <a:pPr/>
              <a:t>20</a:t>
            </a:fld>
            <a:endParaRPr lang="en-US">
              <a:solidFill>
                <a:schemeClr val="tx1"/>
              </a:solidFill>
            </a:endParaRPr>
          </a:p>
        </p:txBody>
      </p:sp>
      <p:sp>
        <p:nvSpPr>
          <p:cNvPr id="238594" name="Rectangle 2"/>
          <p:cNvSpPr>
            <a:spLocks noGrp="1" noChangeArrowheads="1"/>
          </p:cNvSpPr>
          <p:nvPr>
            <p:ph type="title"/>
          </p:nvPr>
        </p:nvSpPr>
        <p:spPr>
          <a:xfrm>
            <a:off x="1182688" y="609600"/>
            <a:ext cx="7961312" cy="1066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2800"/>
              <a:t>Partial plan achieves the </a:t>
            </a:r>
            <a:r>
              <a:rPr lang="ja-JP" altLang="en-US" sz="2800">
                <a:latin typeface="Arial"/>
              </a:rPr>
              <a:t>“</a:t>
            </a:r>
            <a:r>
              <a:rPr lang="en-US" sz="2800"/>
              <a:t>Have</a:t>
            </a:r>
            <a:r>
              <a:rPr lang="ja-JP" altLang="en-US" sz="2800">
                <a:latin typeface="Arial"/>
              </a:rPr>
              <a:t>”</a:t>
            </a:r>
            <a:r>
              <a:rPr lang="en-US" sz="2800"/>
              <a:t> preconditions</a:t>
            </a:r>
            <a:endParaRPr lang="en-US" sz="3200"/>
          </a:p>
        </p:txBody>
      </p:sp>
      <p:pic>
        <p:nvPicPr>
          <p:cNvPr id="23859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97038"/>
            <a:ext cx="8153400" cy="477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8596" name="Rectangle 4"/>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 typeface="Wingdings" charset="0"/>
              <a:buNone/>
            </a:pPr>
            <a:r>
              <a:rPr lang="en-US"/>
              <a:t> </a:t>
            </a:r>
          </a:p>
        </p:txBody>
      </p:sp>
      <p:sp>
        <p:nvSpPr>
          <p:cNvPr id="238597" name="Rectangle 5"/>
          <p:cNvSpPr>
            <a:spLocks noChangeArrowheads="1"/>
          </p:cNvSpPr>
          <p:nvPr/>
        </p:nvSpPr>
        <p:spPr bwMode="auto">
          <a:xfrm>
            <a:off x="762000" y="1676400"/>
            <a:ext cx="8153400" cy="48006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6502497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6FA442D-24B2-6E49-8C4F-8331E914153C}" type="slidenum">
              <a:rPr lang="en-US"/>
              <a:pPr/>
              <a:t>21</a:t>
            </a:fld>
            <a:endParaRPr lang="en-US">
              <a:solidFill>
                <a:schemeClr val="tx1"/>
              </a:solidFill>
            </a:endParaRPr>
          </a:p>
        </p:txBody>
      </p:sp>
      <p:sp>
        <p:nvSpPr>
          <p:cNvPr id="239618" name="Rectangle 2"/>
          <p:cNvSpPr>
            <a:spLocks noGrp="1" noChangeArrowheads="1"/>
          </p:cNvSpPr>
          <p:nvPr>
            <p:ph type="title"/>
          </p:nvPr>
        </p:nvSpPr>
        <p:spPr>
          <a:xfrm>
            <a:off x="1143000" y="609600"/>
            <a:ext cx="78486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2800"/>
              <a:t>Causal links for the preconditions of </a:t>
            </a:r>
            <a:r>
              <a:rPr lang="ja-JP" altLang="en-US" sz="2800">
                <a:latin typeface="Arial"/>
              </a:rPr>
              <a:t>“</a:t>
            </a:r>
            <a:r>
              <a:rPr lang="en-US" sz="2800"/>
              <a:t>Sells</a:t>
            </a:r>
            <a:r>
              <a:rPr lang="ja-JP" altLang="en-US" sz="2800">
                <a:latin typeface="Arial"/>
              </a:rPr>
              <a:t>”</a:t>
            </a:r>
            <a:r>
              <a:rPr lang="en-US" sz="3200"/>
              <a:t> </a:t>
            </a:r>
          </a:p>
        </p:txBody>
      </p:sp>
      <p:pic>
        <p:nvPicPr>
          <p:cNvPr id="23961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84350"/>
            <a:ext cx="82296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9620" name="Rectangle 4"/>
          <p:cNvSpPr>
            <a:spLocks noChangeArrowheads="1"/>
          </p:cNvSpPr>
          <p:nvPr/>
        </p:nvSpPr>
        <p:spPr bwMode="auto">
          <a:xfrm>
            <a:off x="774700" y="1765300"/>
            <a:ext cx="8204200" cy="47117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4772701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88E14BA-0C92-E240-9A6F-8C67A9100AD3}" type="slidenum">
              <a:rPr lang="en-US"/>
              <a:pPr/>
              <a:t>22</a:t>
            </a:fld>
            <a:endParaRPr lang="en-US">
              <a:solidFill>
                <a:schemeClr val="tx1"/>
              </a:solidFill>
            </a:endParaRPr>
          </a:p>
        </p:txBody>
      </p:sp>
      <p:sp>
        <p:nvSpPr>
          <p:cNvPr id="240642" name="Rectangle 2"/>
          <p:cNvSpPr>
            <a:spLocks noGrp="1" noChangeArrowheads="1"/>
          </p:cNvSpPr>
          <p:nvPr>
            <p:ph type="title"/>
          </p:nvPr>
        </p:nvSpPr>
        <p:spPr>
          <a:xfrm>
            <a:off x="1150938" y="617538"/>
            <a:ext cx="7793037" cy="1058862"/>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2800"/>
              <a:t>Achieving the </a:t>
            </a:r>
            <a:r>
              <a:rPr lang="ja-JP" altLang="en-US" sz="2800">
                <a:latin typeface="Arial"/>
              </a:rPr>
              <a:t>“</a:t>
            </a:r>
            <a:r>
              <a:rPr lang="en-US" sz="2800"/>
              <a:t>At</a:t>
            </a:r>
            <a:r>
              <a:rPr lang="ja-JP" altLang="en-US" sz="2800">
                <a:latin typeface="Arial"/>
              </a:rPr>
              <a:t>”</a:t>
            </a:r>
            <a:r>
              <a:rPr lang="en-US" sz="2800"/>
              <a:t> preconditions</a:t>
            </a:r>
            <a:endParaRPr lang="en-US" sz="3200"/>
          </a:p>
        </p:txBody>
      </p:sp>
      <p:pic>
        <p:nvPicPr>
          <p:cNvPr id="24064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772400" cy="48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0644" name="Rectangle 4"/>
          <p:cNvSpPr>
            <a:spLocks noChangeArrowheads="1"/>
          </p:cNvSpPr>
          <p:nvPr/>
        </p:nvSpPr>
        <p:spPr bwMode="auto">
          <a:xfrm>
            <a:off x="774700" y="1689100"/>
            <a:ext cx="7747000" cy="48514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4954650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3070B09-BDE1-CE42-99B1-240996854158}" type="slidenum">
              <a:rPr lang="en-US"/>
              <a:pPr/>
              <a:t>23</a:t>
            </a:fld>
            <a:endParaRPr lang="en-US">
              <a:solidFill>
                <a:schemeClr val="tx1"/>
              </a:solidFill>
            </a:endParaRPr>
          </a:p>
        </p:txBody>
      </p:sp>
      <p:sp>
        <p:nvSpPr>
          <p:cNvPr id="241666" name="Rectangle 2"/>
          <p:cNvSpPr>
            <a:spLocks noGrp="1" noChangeArrowheads="1"/>
          </p:cNvSpPr>
          <p:nvPr>
            <p:ph type="title"/>
          </p:nvPr>
        </p:nvSpPr>
        <p:spPr>
          <a:xfrm>
            <a:off x="1066800" y="609600"/>
            <a:ext cx="8077200" cy="10795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2800"/>
              <a:t>Go(HWS) threatens a protected link At(Home)</a:t>
            </a:r>
            <a:endParaRPr lang="en-US" sz="3200"/>
          </a:p>
        </p:txBody>
      </p:sp>
      <p:pic>
        <p:nvPicPr>
          <p:cNvPr id="24166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1676400"/>
            <a:ext cx="77406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1668" name="Rectangle 4"/>
          <p:cNvSpPr>
            <a:spLocks noChangeArrowheads="1"/>
          </p:cNvSpPr>
          <p:nvPr/>
        </p:nvSpPr>
        <p:spPr bwMode="auto">
          <a:xfrm>
            <a:off x="774700" y="1689100"/>
            <a:ext cx="7747000" cy="48514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876295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59B4806-3212-7C44-8F91-D99A35A2F878}" type="slidenum">
              <a:rPr lang="en-US"/>
              <a:pPr/>
              <a:t>24</a:t>
            </a:fld>
            <a:endParaRPr lang="en-US">
              <a:solidFill>
                <a:schemeClr val="tx1"/>
              </a:solidFill>
            </a:endParaRPr>
          </a:p>
        </p:txBody>
      </p:sp>
      <p:sp>
        <p:nvSpPr>
          <p:cNvPr id="24269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t>Protecting causal links</a:t>
            </a:r>
          </a:p>
        </p:txBody>
      </p:sp>
      <p:pic>
        <p:nvPicPr>
          <p:cNvPr id="24269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47838"/>
            <a:ext cx="8289925" cy="472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2692" name="Rectangle 4"/>
          <p:cNvSpPr>
            <a:spLocks noChangeArrowheads="1"/>
          </p:cNvSpPr>
          <p:nvPr/>
        </p:nvSpPr>
        <p:spPr bwMode="auto">
          <a:xfrm>
            <a:off x="774700" y="1765300"/>
            <a:ext cx="8280400" cy="47117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2693" name="Rectangle 5"/>
          <p:cNvSpPr>
            <a:spLocks noChangeArrowheads="1"/>
          </p:cNvSpPr>
          <p:nvPr/>
        </p:nvSpPr>
        <p:spPr bwMode="auto">
          <a:xfrm>
            <a:off x="3636963" y="5419725"/>
            <a:ext cx="24574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800" b="1">
                <a:solidFill>
                  <a:srgbClr val="336699"/>
                </a:solidFill>
              </a:rPr>
              <a:t>Demotion of S</a:t>
            </a:r>
            <a:r>
              <a:rPr lang="en-US" sz="2800" b="1" baseline="-25000">
                <a:solidFill>
                  <a:srgbClr val="336699"/>
                </a:solidFill>
              </a:rPr>
              <a:t>3</a:t>
            </a:r>
          </a:p>
        </p:txBody>
      </p:sp>
      <p:sp>
        <p:nvSpPr>
          <p:cNvPr id="242694" name="Rectangle 6"/>
          <p:cNvSpPr>
            <a:spLocks noChangeArrowheads="1"/>
          </p:cNvSpPr>
          <p:nvPr/>
        </p:nvSpPr>
        <p:spPr bwMode="auto">
          <a:xfrm>
            <a:off x="6303963" y="2295525"/>
            <a:ext cx="259556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800" b="1">
                <a:solidFill>
                  <a:srgbClr val="336699"/>
                </a:solidFill>
              </a:rPr>
              <a:t>Promotion of S</a:t>
            </a:r>
            <a:r>
              <a:rPr lang="en-US" sz="2800" b="1" baseline="-25000">
                <a:solidFill>
                  <a:srgbClr val="336699"/>
                </a:solidFill>
              </a:rPr>
              <a:t>3</a:t>
            </a:r>
          </a:p>
        </p:txBody>
      </p:sp>
    </p:spTree>
    <p:extLst>
      <p:ext uri="{BB962C8B-B14F-4D97-AF65-F5344CB8AC3E}">
        <p14:creationId xmlns:p14="http://schemas.microsoft.com/office/powerpoint/2010/main" val="5520819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83C35B3-2A40-F449-A06D-FFB09908E47D}" type="slidenum">
              <a:rPr lang="en-US"/>
              <a:pPr/>
              <a:t>25</a:t>
            </a:fld>
            <a:endParaRPr lang="en-US">
              <a:solidFill>
                <a:schemeClr val="tx1"/>
              </a:solidFill>
            </a:endParaRPr>
          </a:p>
        </p:txBody>
      </p:sp>
      <p:sp>
        <p:nvSpPr>
          <p:cNvPr id="24371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t>Causal link protection</a:t>
            </a:r>
          </a:p>
        </p:txBody>
      </p:sp>
      <p:pic>
        <p:nvPicPr>
          <p:cNvPr id="2437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00213"/>
            <a:ext cx="8202613" cy="485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3716" name="Rectangle 4"/>
          <p:cNvSpPr>
            <a:spLocks noChangeArrowheads="1"/>
          </p:cNvSpPr>
          <p:nvPr/>
        </p:nvSpPr>
        <p:spPr bwMode="auto">
          <a:xfrm>
            <a:off x="774700" y="1689100"/>
            <a:ext cx="8204200" cy="48514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6714388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25FAA20-A092-7142-9436-BBC86730D656}" type="slidenum">
              <a:rPr lang="en-US"/>
              <a:pPr/>
              <a:t>26</a:t>
            </a:fld>
            <a:endParaRPr lang="en-US">
              <a:solidFill>
                <a:schemeClr val="tx1"/>
              </a:solidFill>
            </a:endParaRPr>
          </a:p>
        </p:txBody>
      </p:sp>
      <p:sp>
        <p:nvSpPr>
          <p:cNvPr id="244738" name="Rectangle 2"/>
          <p:cNvSpPr>
            <a:spLocks noChangeArrowheads="1"/>
          </p:cNvSpPr>
          <p:nvPr/>
        </p:nvSpPr>
        <p:spPr bwMode="auto">
          <a:xfrm>
            <a:off x="609600" y="6324600"/>
            <a:ext cx="1295400" cy="520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4739"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t> </a:t>
            </a:r>
          </a:p>
        </p:txBody>
      </p:sp>
      <p:pic>
        <p:nvPicPr>
          <p:cNvPr id="24474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0"/>
            <a:ext cx="5461000" cy="684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688007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BF31E7-CC73-7F4E-A2BE-6B30DB91AC04}" type="slidenum">
              <a:rPr lang="en-US"/>
              <a:pPr/>
              <a:t>27</a:t>
            </a:fld>
            <a:endParaRPr lang="en-US">
              <a:solidFill>
                <a:schemeClr val="tx1"/>
              </a:solidFill>
            </a:endParaRPr>
          </a:p>
        </p:txBody>
      </p:sp>
      <p:sp>
        <p:nvSpPr>
          <p:cNvPr id="24576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3600"/>
              <a:t>The partial-order planning algorithm</a:t>
            </a:r>
            <a:endParaRPr lang="en-US" sz="4000"/>
          </a:p>
        </p:txBody>
      </p:sp>
      <p:pic>
        <p:nvPicPr>
          <p:cNvPr id="24576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79600"/>
            <a:ext cx="83693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5764" name="Rectangle 4"/>
          <p:cNvSpPr>
            <a:spLocks noChangeArrowheads="1"/>
          </p:cNvSpPr>
          <p:nvPr/>
        </p:nvSpPr>
        <p:spPr bwMode="auto">
          <a:xfrm>
            <a:off x="762000" y="1892300"/>
            <a:ext cx="8356600" cy="45339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6486943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88ACA9-C244-1D4A-8397-470F69FFC5F5}" type="slidenum">
              <a:rPr lang="en-US"/>
              <a:pPr/>
              <a:t>28</a:t>
            </a:fld>
            <a:endParaRPr lang="en-US">
              <a:solidFill>
                <a:schemeClr val="tx1"/>
              </a:solidFill>
            </a:endParaRPr>
          </a:p>
        </p:txBody>
      </p:sp>
      <p:sp>
        <p:nvSpPr>
          <p:cNvPr id="24678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4000"/>
              <a:t>POP: S</a:t>
            </a:r>
            <a:r>
              <a:rPr lang="en-US" sz="3200"/>
              <a:t>ELECT</a:t>
            </a:r>
            <a:r>
              <a:rPr lang="en-US" sz="4000"/>
              <a:t>-S</a:t>
            </a:r>
            <a:r>
              <a:rPr lang="en-US" sz="3200"/>
              <a:t>UBGOAL</a:t>
            </a:r>
            <a:endParaRPr lang="en-US" sz="3600"/>
          </a:p>
        </p:txBody>
      </p:sp>
      <p:pic>
        <p:nvPicPr>
          <p:cNvPr id="2467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2209800"/>
            <a:ext cx="8394700" cy="258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6788" name="Rectangle 4"/>
          <p:cNvSpPr>
            <a:spLocks noChangeArrowheads="1"/>
          </p:cNvSpPr>
          <p:nvPr/>
        </p:nvSpPr>
        <p:spPr bwMode="auto">
          <a:xfrm>
            <a:off x="749300" y="2222500"/>
            <a:ext cx="8369300" cy="25781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2148106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FE0AE74-AFB2-3746-9C63-B6B14E37D1F2}" type="slidenum">
              <a:rPr lang="en-US"/>
              <a:pPr/>
              <a:t>29</a:t>
            </a:fld>
            <a:endParaRPr lang="en-US">
              <a:solidFill>
                <a:schemeClr val="tx1"/>
              </a:solidFill>
            </a:endParaRPr>
          </a:p>
        </p:txBody>
      </p:sp>
      <p:sp>
        <p:nvSpPr>
          <p:cNvPr id="24781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4000"/>
              <a:t>POP: C</a:t>
            </a:r>
            <a:r>
              <a:rPr lang="en-US" sz="3200"/>
              <a:t>HOOSE</a:t>
            </a:r>
            <a:r>
              <a:rPr lang="en-US" sz="4000"/>
              <a:t>-O</a:t>
            </a:r>
            <a:r>
              <a:rPr lang="en-US" sz="3200"/>
              <a:t>PERATOR</a:t>
            </a:r>
            <a:endParaRPr lang="en-US" sz="3600"/>
          </a:p>
        </p:txBody>
      </p:sp>
      <p:pic>
        <p:nvPicPr>
          <p:cNvPr id="24781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250"/>
            <a:ext cx="91440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7812" name="Rectangle 4"/>
          <p:cNvSpPr>
            <a:spLocks noChangeArrowheads="1"/>
          </p:cNvSpPr>
          <p:nvPr/>
        </p:nvSpPr>
        <p:spPr bwMode="auto">
          <a:xfrm>
            <a:off x="12700" y="2006600"/>
            <a:ext cx="9131300" cy="41656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8469811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548A93-3CB8-F044-A8CA-937797EC56F1}" type="slidenum">
              <a:rPr lang="en-US" sz="1000"/>
              <a:pPr/>
              <a:t>3</a:t>
            </a:fld>
            <a:endParaRPr lang="en-US" sz="1000"/>
          </a:p>
        </p:txBody>
      </p:sp>
      <p:sp>
        <p:nvSpPr>
          <p:cNvPr id="67586"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Partial-order planning</a:t>
            </a:r>
          </a:p>
        </p:txBody>
      </p:sp>
      <p:sp>
        <p:nvSpPr>
          <p:cNvPr id="67587" name="Rectangle 3"/>
          <p:cNvSpPr>
            <a:spLocks noGrp="1" noChangeArrowheads="1"/>
          </p:cNvSpPr>
          <p:nvPr>
            <p:ph type="body" idx="1"/>
          </p:nvPr>
        </p:nvSpPr>
        <p:spPr>
          <a:xfrm>
            <a:off x="771286" y="1953929"/>
            <a:ext cx="8001000" cy="4953000"/>
          </a:xfrm>
        </p:spPr>
        <p:txBody>
          <a:bodyPr/>
          <a:lstStyle/>
          <a:p>
            <a:r>
              <a:rPr lang="en-US" sz="2400" dirty="0">
                <a:latin typeface="Times New Roman" charset="0"/>
                <a:ea typeface="ＭＳ Ｐゴシック" charset="0"/>
                <a:cs typeface="ＭＳ Ｐゴシック" charset="0"/>
              </a:rPr>
              <a:t>A </a:t>
            </a:r>
            <a:r>
              <a:rPr lang="en-US" sz="2400" b="1" dirty="0">
                <a:solidFill>
                  <a:srgbClr val="333399"/>
                </a:solidFill>
                <a:latin typeface="Times New Roman" charset="0"/>
                <a:ea typeface="ＭＳ Ｐゴシック" charset="0"/>
                <a:cs typeface="ＭＳ Ｐゴシック" charset="0"/>
              </a:rPr>
              <a:t>linear planner</a:t>
            </a:r>
            <a:r>
              <a:rPr lang="en-US" sz="2400" dirty="0">
                <a:solidFill>
                  <a:srgbClr val="333399"/>
                </a:solidFill>
                <a:latin typeface="Times New Roman" charset="0"/>
                <a:ea typeface="ＭＳ Ｐゴシック" charset="0"/>
                <a:cs typeface="ＭＳ Ｐゴシック" charset="0"/>
              </a:rPr>
              <a:t> </a:t>
            </a:r>
            <a:r>
              <a:rPr lang="en-US" sz="2400" dirty="0">
                <a:latin typeface="Times New Roman" charset="0"/>
                <a:ea typeface="ＭＳ Ｐゴシック" charset="0"/>
                <a:cs typeface="ＭＳ Ｐゴシック" charset="0"/>
              </a:rPr>
              <a:t>builds a plan as a </a:t>
            </a:r>
            <a:r>
              <a:rPr lang="en-US" sz="2400" b="1" dirty="0">
                <a:solidFill>
                  <a:srgbClr val="333399"/>
                </a:solidFill>
                <a:latin typeface="Times New Roman" charset="0"/>
                <a:ea typeface="ＭＳ Ｐゴシック" charset="0"/>
                <a:cs typeface="ＭＳ Ｐゴシック" charset="0"/>
              </a:rPr>
              <a:t>totally ordered sequence</a:t>
            </a:r>
            <a:r>
              <a:rPr lang="en-US" sz="2400" dirty="0">
                <a:latin typeface="Times New Roman" charset="0"/>
                <a:ea typeface="ＭＳ Ｐゴシック" charset="0"/>
                <a:cs typeface="ＭＳ Ｐゴシック" charset="0"/>
              </a:rPr>
              <a:t> of plan steps</a:t>
            </a:r>
          </a:p>
          <a:p>
            <a:r>
              <a:rPr lang="en-US" sz="2400" dirty="0">
                <a:latin typeface="Times New Roman" charset="0"/>
                <a:ea typeface="ＭＳ Ｐゴシック" charset="0"/>
                <a:cs typeface="ＭＳ Ｐゴシック" charset="0"/>
              </a:rPr>
              <a:t>A </a:t>
            </a:r>
            <a:r>
              <a:rPr lang="en-US" sz="2400" b="1" dirty="0">
                <a:solidFill>
                  <a:srgbClr val="333399"/>
                </a:solidFill>
                <a:latin typeface="Times New Roman" charset="0"/>
                <a:ea typeface="ＭＳ Ｐゴシック" charset="0"/>
                <a:cs typeface="ＭＳ Ｐゴシック" charset="0"/>
              </a:rPr>
              <a:t>non-linear planner (aka partial-order planner)</a:t>
            </a:r>
            <a:r>
              <a:rPr lang="en-US" sz="2400" dirty="0">
                <a:solidFill>
                  <a:srgbClr val="333399"/>
                </a:solidFill>
                <a:latin typeface="Times New Roman" charset="0"/>
                <a:ea typeface="ＭＳ Ｐゴシック" charset="0"/>
                <a:cs typeface="ＭＳ Ｐゴシック" charset="0"/>
              </a:rPr>
              <a:t> </a:t>
            </a:r>
            <a:r>
              <a:rPr lang="en-US" sz="2400" dirty="0">
                <a:latin typeface="Times New Roman" charset="0"/>
                <a:ea typeface="ＭＳ Ｐゴシック" charset="0"/>
                <a:cs typeface="ＭＳ Ｐゴシック" charset="0"/>
              </a:rPr>
              <a:t>builds up a plan as a set of steps with some temporal constraints </a:t>
            </a:r>
          </a:p>
          <a:p>
            <a:pPr lvl="1"/>
            <a:r>
              <a:rPr lang="en-US" sz="2000" dirty="0">
                <a:latin typeface="Times New Roman" charset="0"/>
                <a:ea typeface="ＭＳ Ｐゴシック" charset="0"/>
              </a:rPr>
              <a:t>constraints of the form S1&lt;S2 if step S1 must comes before S2. </a:t>
            </a:r>
          </a:p>
          <a:p>
            <a:r>
              <a:rPr lang="en-US" sz="2400" dirty="0">
                <a:latin typeface="Times New Roman" charset="0"/>
                <a:ea typeface="ＭＳ Ｐゴシック" charset="0"/>
                <a:cs typeface="ＭＳ Ｐゴシック" charset="0"/>
              </a:rPr>
              <a:t>One </a:t>
            </a:r>
            <a:r>
              <a:rPr lang="en-US" sz="2400" b="1" dirty="0">
                <a:solidFill>
                  <a:srgbClr val="333399"/>
                </a:solidFill>
                <a:latin typeface="Times New Roman" charset="0"/>
                <a:ea typeface="ＭＳ Ｐゴシック" charset="0"/>
                <a:cs typeface="ＭＳ Ｐゴシック" charset="0"/>
              </a:rPr>
              <a:t>refines</a:t>
            </a:r>
            <a:r>
              <a:rPr lang="en-US" sz="2400" dirty="0">
                <a:latin typeface="Times New Roman" charset="0"/>
                <a:ea typeface="ＭＳ Ｐゴシック" charset="0"/>
                <a:cs typeface="ＭＳ Ｐゴシック" charset="0"/>
              </a:rPr>
              <a:t> a partially ordered plan (POP) by either:</a:t>
            </a:r>
          </a:p>
          <a:p>
            <a:pPr lvl="1"/>
            <a:r>
              <a:rPr lang="en-US" sz="2000" b="1" dirty="0">
                <a:solidFill>
                  <a:srgbClr val="333399"/>
                </a:solidFill>
                <a:latin typeface="Times New Roman" charset="0"/>
                <a:ea typeface="ＭＳ Ｐゴシック" charset="0"/>
              </a:rPr>
              <a:t>adding a new plan step</a:t>
            </a:r>
            <a:r>
              <a:rPr lang="en-US" sz="2000" dirty="0">
                <a:latin typeface="Times New Roman" charset="0"/>
                <a:ea typeface="ＭＳ Ｐゴシック" charset="0"/>
              </a:rPr>
              <a:t>, or</a:t>
            </a:r>
          </a:p>
          <a:p>
            <a:pPr lvl="1"/>
            <a:r>
              <a:rPr lang="en-US" sz="2000" b="1" dirty="0">
                <a:solidFill>
                  <a:srgbClr val="333399"/>
                </a:solidFill>
                <a:latin typeface="Times New Roman" charset="0"/>
                <a:ea typeface="ＭＳ Ｐゴシック" charset="0"/>
              </a:rPr>
              <a:t>adding a new constraint</a:t>
            </a:r>
            <a:r>
              <a:rPr lang="en-US" sz="2000" dirty="0">
                <a:solidFill>
                  <a:srgbClr val="333399"/>
                </a:solidFill>
                <a:latin typeface="Times New Roman" charset="0"/>
                <a:ea typeface="ＭＳ Ｐゴシック" charset="0"/>
              </a:rPr>
              <a:t> </a:t>
            </a:r>
            <a:r>
              <a:rPr lang="en-US" sz="2000" dirty="0">
                <a:latin typeface="Times New Roman" charset="0"/>
                <a:ea typeface="ＭＳ Ｐゴシック" charset="0"/>
              </a:rPr>
              <a:t>to the steps already in the plan.</a:t>
            </a:r>
          </a:p>
          <a:p>
            <a:r>
              <a:rPr lang="en-US" sz="2400" dirty="0">
                <a:latin typeface="Times New Roman" charset="0"/>
                <a:ea typeface="ＭＳ Ｐゴシック" charset="0"/>
                <a:cs typeface="ＭＳ Ｐゴシック" charset="0"/>
              </a:rPr>
              <a:t>A POP can be </a:t>
            </a:r>
            <a:r>
              <a:rPr lang="en-US" sz="2400" b="1" dirty="0">
                <a:solidFill>
                  <a:srgbClr val="333399"/>
                </a:solidFill>
                <a:latin typeface="Times New Roman" charset="0"/>
                <a:ea typeface="ＭＳ Ｐゴシック" charset="0"/>
                <a:cs typeface="ＭＳ Ｐゴシック" charset="0"/>
              </a:rPr>
              <a:t>linearized</a:t>
            </a:r>
            <a:r>
              <a:rPr lang="en-US" sz="2400" dirty="0">
                <a:latin typeface="Times New Roman" charset="0"/>
                <a:ea typeface="ＭＳ Ｐゴシック" charset="0"/>
                <a:cs typeface="ＭＳ Ｐゴシック" charset="0"/>
              </a:rPr>
              <a:t> (converted to a totally ordered plan) by topological sorting</a:t>
            </a:r>
          </a:p>
          <a:p>
            <a:endParaRPr lang="en-US" sz="240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21786727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A791425-962E-6E4E-9412-5F6EC6D62F35}" type="slidenum">
              <a:rPr lang="en-US"/>
              <a:pPr/>
              <a:t>30</a:t>
            </a:fld>
            <a:endParaRPr lang="en-US">
              <a:solidFill>
                <a:schemeClr val="tx1"/>
              </a:solidFill>
            </a:endParaRPr>
          </a:p>
        </p:txBody>
      </p:sp>
      <p:sp>
        <p:nvSpPr>
          <p:cNvPr id="24883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sz="4000"/>
              <a:t>POP: R</a:t>
            </a:r>
            <a:r>
              <a:rPr lang="en-US" sz="3200"/>
              <a:t>ESOLVE</a:t>
            </a:r>
            <a:r>
              <a:rPr lang="en-US" sz="4000"/>
              <a:t>-T</a:t>
            </a:r>
            <a:r>
              <a:rPr lang="en-US" sz="3200"/>
              <a:t>HREATS</a:t>
            </a:r>
            <a:endParaRPr lang="en-US" sz="3600"/>
          </a:p>
        </p:txBody>
      </p:sp>
      <p:pic>
        <p:nvPicPr>
          <p:cNvPr id="24883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7388"/>
            <a:ext cx="9144000" cy="41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8836" name="Rectangle 4"/>
          <p:cNvSpPr>
            <a:spLocks noChangeArrowheads="1"/>
          </p:cNvSpPr>
          <p:nvPr/>
        </p:nvSpPr>
        <p:spPr bwMode="auto">
          <a:xfrm>
            <a:off x="0" y="1968500"/>
            <a:ext cx="9144000" cy="4127500"/>
          </a:xfrm>
          <a:prstGeom prst="rect">
            <a:avLst/>
          </a:prstGeom>
          <a:noFill/>
          <a:ln w="25400">
            <a:solidFill>
              <a:srgbClr val="33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0283500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D49E377-38B7-BC40-AA4F-27FE34603B8F}" type="slidenum">
              <a:rPr lang="en-US"/>
              <a:pPr/>
              <a:t>31</a:t>
            </a:fld>
            <a:endParaRPr lang="en-US">
              <a:solidFill>
                <a:schemeClr val="tx1"/>
              </a:solidFill>
            </a:endParaRPr>
          </a:p>
        </p:txBody>
      </p:sp>
      <p:sp>
        <p:nvSpPr>
          <p:cNvPr id="24985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sz="4000"/>
              <a:t>POP is sound and complete</a:t>
            </a:r>
            <a:endParaRPr lang="en-US"/>
          </a:p>
        </p:txBody>
      </p:sp>
      <p:sp>
        <p:nvSpPr>
          <p:cNvPr id="249859" name="Rectangle 3"/>
          <p:cNvSpPr>
            <a:spLocks noGrp="1" noChangeArrowheads="1"/>
          </p:cNvSpPr>
          <p:nvPr>
            <p:ph type="body" idx="1"/>
          </p:nvPr>
        </p:nvSpPr>
        <p:spPr>
          <a:xfrm>
            <a:off x="1182688" y="2209800"/>
            <a:ext cx="7772400" cy="392271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0" indent="0">
              <a:buFont typeface="Wingdings" charset="0"/>
              <a:buNone/>
            </a:pPr>
            <a:r>
              <a:rPr lang="en-US"/>
              <a:t>The partial-order planning algorithm is sound and complete, provided that the nondeterministic algorithm is implemented with a breadth-first or iterative deepening search strategy.</a:t>
            </a:r>
          </a:p>
        </p:txBody>
      </p:sp>
    </p:spTree>
    <p:extLst>
      <p:ext uri="{BB962C8B-B14F-4D97-AF65-F5344CB8AC3E}">
        <p14:creationId xmlns:p14="http://schemas.microsoft.com/office/powerpoint/2010/main" val="2570252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3C58E2B-E3C9-1542-A8B0-3E3F627C2FDC}" type="slidenum">
              <a:rPr lang="en-US"/>
              <a:pPr/>
              <a:t>32</a:t>
            </a:fld>
            <a:endParaRPr lang="en-US">
              <a:solidFill>
                <a:schemeClr val="tx1"/>
              </a:solidFill>
            </a:endParaRPr>
          </a:p>
        </p:txBody>
      </p:sp>
      <p:sp>
        <p:nvSpPr>
          <p:cNvPr id="25088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sz="3600"/>
              <a:t>Advantages of partial-order planning</a:t>
            </a:r>
            <a:endParaRPr lang="en-US" sz="4000"/>
          </a:p>
        </p:txBody>
      </p:sp>
      <p:sp>
        <p:nvSpPr>
          <p:cNvPr id="250883" name="Rectangle 3"/>
          <p:cNvSpPr>
            <a:spLocks noGrp="1" noChangeArrowheads="1"/>
          </p:cNvSpPr>
          <p:nvPr>
            <p:ph type="body" idx="1"/>
          </p:nvPr>
        </p:nvSpPr>
        <p:spPr>
          <a:xfrm>
            <a:off x="685800" y="2209800"/>
            <a:ext cx="8001000" cy="38862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ct val="90000"/>
              </a:lnSpc>
            </a:pPr>
            <a:r>
              <a:rPr lang="en-US" sz="2400"/>
              <a:t>It takes only a few steps to construct a plan that would take thousands of steps using a standard problem solving approach</a:t>
            </a:r>
            <a:r>
              <a:rPr lang="en-US" sz="2000"/>
              <a:t>.</a:t>
            </a:r>
          </a:p>
          <a:p>
            <a:pPr>
              <a:lnSpc>
                <a:spcPct val="90000"/>
              </a:lnSpc>
              <a:buFont typeface="Wingdings" charset="0"/>
              <a:buNone/>
            </a:pPr>
            <a:endParaRPr lang="en-US" sz="700"/>
          </a:p>
          <a:p>
            <a:pPr>
              <a:lnSpc>
                <a:spcPct val="90000"/>
              </a:lnSpc>
            </a:pPr>
            <a:r>
              <a:rPr lang="en-US" sz="2400"/>
              <a:t>The least commitment nature of the planner means it needs to search only in places where subplans interact with each other.</a:t>
            </a:r>
          </a:p>
          <a:p>
            <a:pPr>
              <a:lnSpc>
                <a:spcPct val="90000"/>
              </a:lnSpc>
              <a:buFont typeface="Wingdings" charset="0"/>
              <a:buNone/>
            </a:pPr>
            <a:endParaRPr lang="en-US" sz="700"/>
          </a:p>
          <a:p>
            <a:pPr>
              <a:lnSpc>
                <a:spcPct val="90000"/>
              </a:lnSpc>
            </a:pPr>
            <a:r>
              <a:rPr lang="en-US" sz="2400"/>
              <a:t>The causal links allow the planner to recognize when to abandon a doomed plan without wasting a lot of time.</a:t>
            </a:r>
          </a:p>
        </p:txBody>
      </p:sp>
    </p:spTree>
    <p:extLst>
      <p:ext uri="{BB962C8B-B14F-4D97-AF65-F5344CB8AC3E}">
        <p14:creationId xmlns:p14="http://schemas.microsoft.com/office/powerpoint/2010/main" val="1722674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F7796FF-F6D2-124C-87C8-67854FA00251}" type="slidenum">
              <a:rPr lang="en-US"/>
              <a:pPr/>
              <a:t>33</a:t>
            </a:fld>
            <a:endParaRPr lang="en-US">
              <a:solidFill>
                <a:schemeClr val="tx1"/>
              </a:solidFill>
            </a:endParaRPr>
          </a:p>
        </p:txBody>
      </p:sp>
      <p:sp>
        <p:nvSpPr>
          <p:cNvPr id="251906" name="Rectangle 2"/>
          <p:cNvSpPr>
            <a:spLocks noGrp="1" noChangeArrowheads="1"/>
          </p:cNvSpPr>
          <p:nvPr>
            <p:ph type="title"/>
          </p:nvPr>
        </p:nvSpPr>
        <p:spPr/>
        <p:txBody>
          <a:bodyPr/>
          <a:lstStyle/>
          <a:p>
            <a:r>
              <a:rPr lang="en-US" sz="4000"/>
              <a:t>A richer representation:</a:t>
            </a:r>
            <a:br>
              <a:rPr lang="en-US" sz="4000"/>
            </a:br>
            <a:r>
              <a:rPr lang="en-US" sz="4000"/>
              <a:t>Planning with generic operators</a:t>
            </a:r>
            <a:endParaRPr lang="en-US"/>
          </a:p>
        </p:txBody>
      </p:sp>
      <p:sp>
        <p:nvSpPr>
          <p:cNvPr id="251907" name="Rectangle 3"/>
          <p:cNvSpPr>
            <a:spLocks noGrp="1" noChangeArrowheads="1"/>
          </p:cNvSpPr>
          <p:nvPr>
            <p:ph type="body" idx="1"/>
          </p:nvPr>
        </p:nvSpPr>
        <p:spPr>
          <a:xfrm>
            <a:off x="685800" y="2133600"/>
            <a:ext cx="8458200" cy="3810000"/>
          </a:xfrm>
        </p:spPr>
        <p:txBody>
          <a:bodyPr/>
          <a:lstStyle/>
          <a:p>
            <a:pPr>
              <a:lnSpc>
                <a:spcPct val="90000"/>
              </a:lnSpc>
              <a:buFont typeface="Wingdings" charset="0"/>
              <a:buNone/>
            </a:pPr>
            <a:r>
              <a:rPr lang="en-US" sz="2400"/>
              <a:t>Operators can include variables</a:t>
            </a:r>
            <a:endParaRPr lang="en-US" sz="2000"/>
          </a:p>
          <a:p>
            <a:pPr>
              <a:lnSpc>
                <a:spcPct val="90000"/>
              </a:lnSpc>
              <a:buFont typeface="Wingdings" charset="0"/>
              <a:buNone/>
            </a:pPr>
            <a:endParaRPr lang="en-US" sz="700"/>
          </a:p>
          <a:p>
            <a:pPr>
              <a:lnSpc>
                <a:spcPct val="90000"/>
              </a:lnSpc>
              <a:buFont typeface="Wingdings" charset="0"/>
              <a:buNone/>
            </a:pPr>
            <a:r>
              <a:rPr lang="en-US" sz="2000"/>
              <a:t>(make-op :action  '(put ?block on table)</a:t>
            </a:r>
          </a:p>
          <a:p>
            <a:pPr>
              <a:lnSpc>
                <a:spcPct val="90000"/>
              </a:lnSpc>
              <a:buFont typeface="Wingdings" charset="0"/>
              <a:buNone/>
            </a:pPr>
            <a:r>
              <a:rPr lang="en-US" sz="2000"/>
              <a:t>	:preconds '((?block on ?something) (cleartop ?block))</a:t>
            </a:r>
          </a:p>
          <a:p>
            <a:pPr>
              <a:lnSpc>
                <a:spcPct val="90000"/>
              </a:lnSpc>
              <a:buFont typeface="Wingdings" charset="0"/>
              <a:buNone/>
            </a:pPr>
            <a:r>
              <a:rPr lang="en-US" sz="2000"/>
              <a:t>	:add-list '((?block on table) (cleartop ?something))</a:t>
            </a:r>
          </a:p>
          <a:p>
            <a:pPr>
              <a:lnSpc>
                <a:spcPct val="90000"/>
              </a:lnSpc>
              <a:buFont typeface="Wingdings" charset="0"/>
              <a:buNone/>
            </a:pPr>
            <a:r>
              <a:rPr lang="en-US" sz="2000"/>
              <a:t>	:del-list '((?block on ?something)))</a:t>
            </a:r>
          </a:p>
          <a:p>
            <a:pPr>
              <a:lnSpc>
                <a:spcPct val="90000"/>
              </a:lnSpc>
              <a:buFont typeface="Wingdings" charset="0"/>
              <a:buNone/>
            </a:pPr>
            <a:endParaRPr lang="en-US" sz="700"/>
          </a:p>
          <a:p>
            <a:pPr>
              <a:lnSpc>
                <a:spcPct val="90000"/>
              </a:lnSpc>
              <a:buFont typeface="Wingdings" charset="0"/>
              <a:buNone/>
            </a:pPr>
            <a:r>
              <a:rPr lang="en-US" sz="2000"/>
              <a:t>(make-op :action  '(put ?a on ?b)</a:t>
            </a:r>
          </a:p>
          <a:p>
            <a:pPr>
              <a:lnSpc>
                <a:spcPct val="90000"/>
              </a:lnSpc>
              <a:buFont typeface="Wingdings" charset="0"/>
              <a:buNone/>
            </a:pPr>
            <a:r>
              <a:rPr lang="en-US" sz="2000"/>
              <a:t>	:preconds '((cleartop ?a) (cleartop ?b) (?a on ?something))</a:t>
            </a:r>
          </a:p>
          <a:p>
            <a:pPr>
              <a:lnSpc>
                <a:spcPct val="90000"/>
              </a:lnSpc>
              <a:buFont typeface="Wingdings" charset="0"/>
              <a:buNone/>
            </a:pPr>
            <a:r>
              <a:rPr lang="en-US" sz="2000"/>
              <a:t>	:add-list '((?a on ?b) (cleartop ?something))</a:t>
            </a:r>
          </a:p>
          <a:p>
            <a:pPr>
              <a:lnSpc>
                <a:spcPct val="90000"/>
              </a:lnSpc>
              <a:buFont typeface="Wingdings" charset="0"/>
              <a:buNone/>
            </a:pPr>
            <a:r>
              <a:rPr lang="en-US" sz="2000"/>
              <a:t>	:del-list '((cleartop ?b) (?a on ?something)))</a:t>
            </a:r>
          </a:p>
        </p:txBody>
      </p:sp>
    </p:spTree>
    <p:extLst>
      <p:ext uri="{BB962C8B-B14F-4D97-AF65-F5344CB8AC3E}">
        <p14:creationId xmlns:p14="http://schemas.microsoft.com/office/powerpoint/2010/main" val="111981075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E7F9EC7-A6A2-6C4D-9E7D-E71F60A16D00}" type="slidenum">
              <a:rPr lang="en-US"/>
              <a:pPr/>
              <a:t>34</a:t>
            </a:fld>
            <a:endParaRPr lang="en-US">
              <a:solidFill>
                <a:schemeClr val="tx1"/>
              </a:solidFill>
            </a:endParaRPr>
          </a:p>
        </p:txBody>
      </p:sp>
      <p:sp>
        <p:nvSpPr>
          <p:cNvPr id="252930" name="Rectangle 2"/>
          <p:cNvSpPr>
            <a:spLocks noGrp="1" noChangeArrowheads="1"/>
          </p:cNvSpPr>
          <p:nvPr>
            <p:ph type="title"/>
          </p:nvPr>
        </p:nvSpPr>
        <p:spPr/>
        <p:txBody>
          <a:bodyPr/>
          <a:lstStyle/>
          <a:p>
            <a:r>
              <a:rPr lang="en-US" sz="4000"/>
              <a:t>STRIPS-style planning with vars</a:t>
            </a:r>
            <a:r>
              <a:rPr lang="en-US"/>
              <a:t> </a:t>
            </a:r>
          </a:p>
        </p:txBody>
      </p:sp>
      <p:sp>
        <p:nvSpPr>
          <p:cNvPr id="252931" name="Rectangle 3"/>
          <p:cNvSpPr>
            <a:spLocks noGrp="1" noChangeArrowheads="1"/>
          </p:cNvSpPr>
          <p:nvPr>
            <p:ph type="body" idx="1"/>
          </p:nvPr>
        </p:nvSpPr>
        <p:spPr/>
        <p:txBody>
          <a:bodyPr/>
          <a:lstStyle/>
          <a:p>
            <a:pPr>
              <a:lnSpc>
                <a:spcPct val="90000"/>
              </a:lnSpc>
            </a:pPr>
            <a:r>
              <a:rPr lang="en-US"/>
              <a:t>An appropriate operator has an add-list element that unifies with the goal.</a:t>
            </a:r>
          </a:p>
          <a:p>
            <a:pPr>
              <a:lnSpc>
                <a:spcPct val="90000"/>
              </a:lnSpc>
            </a:pPr>
            <a:r>
              <a:rPr lang="en-US"/>
              <a:t>Operator preconditions are being unified with current state.  </a:t>
            </a:r>
          </a:p>
          <a:p>
            <a:pPr>
              <a:lnSpc>
                <a:spcPct val="90000"/>
              </a:lnSpc>
            </a:pPr>
            <a:r>
              <a:rPr lang="en-US"/>
              <a:t>Operators have to be </a:t>
            </a:r>
            <a:r>
              <a:rPr lang="ja-JP" altLang="en-US">
                <a:latin typeface="Arial"/>
              </a:rPr>
              <a:t>“</a:t>
            </a:r>
            <a:r>
              <a:rPr lang="en-US"/>
              <a:t>instantiated</a:t>
            </a:r>
            <a:r>
              <a:rPr lang="ja-JP" altLang="en-US">
                <a:latin typeface="Arial"/>
              </a:rPr>
              <a:t>”</a:t>
            </a:r>
            <a:r>
              <a:rPr lang="en-US"/>
              <a:t> based on the above bindings.</a:t>
            </a:r>
          </a:p>
          <a:p>
            <a:pPr>
              <a:lnSpc>
                <a:spcPct val="90000"/>
              </a:lnSpc>
            </a:pPr>
            <a:r>
              <a:rPr lang="en-US"/>
              <a:t>Planning with partially instantiated operators</a:t>
            </a:r>
            <a:r>
              <a:rPr lang="en-US" b="1"/>
              <a:t>.</a:t>
            </a:r>
          </a:p>
        </p:txBody>
      </p:sp>
    </p:spTree>
    <p:extLst>
      <p:ext uri="{BB962C8B-B14F-4D97-AF65-F5344CB8AC3E}">
        <p14:creationId xmlns:p14="http://schemas.microsoft.com/office/powerpoint/2010/main" val="34797558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B04F1E-46B6-9348-AD34-2C582E62FBE0}" type="slidenum">
              <a:rPr lang="en-US"/>
              <a:pPr/>
              <a:t>35</a:t>
            </a:fld>
            <a:endParaRPr lang="en-US">
              <a:solidFill>
                <a:schemeClr val="tx1"/>
              </a:solidFill>
            </a:endParaRPr>
          </a:p>
        </p:txBody>
      </p:sp>
      <p:sp>
        <p:nvSpPr>
          <p:cNvPr id="253954" name="Rectangle 2"/>
          <p:cNvSpPr>
            <a:spLocks noChangeArrowheads="1"/>
          </p:cNvSpPr>
          <p:nvPr/>
        </p:nvSpPr>
        <p:spPr bwMode="auto">
          <a:xfrm>
            <a:off x="0" y="617538"/>
            <a:ext cx="9144000" cy="16684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3955" name="Rectangle 3"/>
          <p:cNvSpPr>
            <a:spLocks noGrp="1" noChangeArrowheads="1"/>
          </p:cNvSpPr>
          <p:nvPr>
            <p:ph type="body" idx="1"/>
          </p:nvPr>
        </p:nvSpPr>
        <p:spPr>
          <a:xfrm>
            <a:off x="381000" y="228600"/>
            <a:ext cx="8458200" cy="6172200"/>
          </a:xfrm>
        </p:spPr>
        <p:txBody>
          <a:bodyPr/>
          <a:lstStyle/>
          <a:p>
            <a:pPr>
              <a:lnSpc>
                <a:spcPct val="90000"/>
              </a:lnSpc>
              <a:buFont typeface="Wingdings" charset="0"/>
              <a:buNone/>
            </a:pPr>
            <a:r>
              <a:rPr lang="en-US" b="1"/>
              <a:t>Example</a:t>
            </a:r>
            <a:r>
              <a:rPr lang="en-US" sz="2800"/>
              <a:t>:</a:t>
            </a:r>
          </a:p>
          <a:p>
            <a:pPr>
              <a:lnSpc>
                <a:spcPct val="90000"/>
              </a:lnSpc>
              <a:buFont typeface="Wingdings" charset="0"/>
              <a:buNone/>
            </a:pPr>
            <a:r>
              <a:rPr lang="en-US" sz="2800"/>
              <a:t>State</a:t>
            </a:r>
            <a:r>
              <a:rPr lang="en-US" sz="2400"/>
              <a:t>: '((C on A) (A on Table) (B on Table) (cleartop C) (cleartop B))</a:t>
            </a:r>
          </a:p>
          <a:p>
            <a:pPr>
              <a:lnSpc>
                <a:spcPct val="90000"/>
              </a:lnSpc>
              <a:buFont typeface="Wingdings" charset="0"/>
              <a:buNone/>
            </a:pPr>
            <a:r>
              <a:rPr lang="en-US" sz="2800"/>
              <a:t>Goal</a:t>
            </a:r>
            <a:r>
              <a:rPr lang="en-US" sz="2400"/>
              <a:t>: '(A on B)</a:t>
            </a:r>
          </a:p>
          <a:p>
            <a:pPr>
              <a:lnSpc>
                <a:spcPct val="90000"/>
              </a:lnSpc>
              <a:buFont typeface="Wingdings" charset="0"/>
              <a:buNone/>
            </a:pPr>
            <a:r>
              <a:rPr lang="en-US" sz="2800" u="sng"/>
              <a:t>Match 1:  (A on B) with (?a on ?b)</a:t>
            </a:r>
          </a:p>
          <a:p>
            <a:pPr>
              <a:lnSpc>
                <a:spcPct val="90000"/>
              </a:lnSpc>
              <a:buFont typeface="Wingdings" charset="0"/>
              <a:buNone/>
            </a:pPr>
            <a:r>
              <a:rPr lang="en-US" sz="2400"/>
              <a:t>op :action  '(put A on B)</a:t>
            </a:r>
          </a:p>
          <a:p>
            <a:pPr>
              <a:lnSpc>
                <a:spcPct val="90000"/>
              </a:lnSpc>
              <a:buFont typeface="Wingdings" charset="0"/>
              <a:buNone/>
            </a:pPr>
            <a:r>
              <a:rPr lang="en-US" sz="2400"/>
              <a:t>	 :preconds '((cleartop A) (cleartop B) (A on ?something))</a:t>
            </a:r>
          </a:p>
          <a:p>
            <a:pPr>
              <a:lnSpc>
                <a:spcPct val="90000"/>
              </a:lnSpc>
              <a:buFont typeface="Wingdings" charset="0"/>
              <a:buNone/>
            </a:pPr>
            <a:r>
              <a:rPr lang="en-US" sz="2400"/>
              <a:t>	 :add-list '((A on B) (cleartop ?something))</a:t>
            </a:r>
          </a:p>
          <a:p>
            <a:pPr>
              <a:lnSpc>
                <a:spcPct val="90000"/>
              </a:lnSpc>
              <a:buFont typeface="Wingdings" charset="0"/>
              <a:buNone/>
            </a:pPr>
            <a:r>
              <a:rPr lang="en-US" sz="2400"/>
              <a:t>	 :del-list '((cleartop B) (A on ?something)))</a:t>
            </a:r>
          </a:p>
          <a:p>
            <a:pPr>
              <a:lnSpc>
                <a:spcPct val="90000"/>
              </a:lnSpc>
              <a:buFont typeface="Wingdings" charset="0"/>
              <a:buNone/>
            </a:pPr>
            <a:r>
              <a:rPr lang="en-US" sz="2800" u="sng"/>
              <a:t>Match 2: (A on ?something) with (A on Table))</a:t>
            </a:r>
            <a:endParaRPr lang="en-US" sz="2800"/>
          </a:p>
          <a:p>
            <a:pPr>
              <a:lnSpc>
                <a:spcPct val="90000"/>
              </a:lnSpc>
              <a:buFont typeface="Wingdings" charset="0"/>
              <a:buNone/>
            </a:pPr>
            <a:r>
              <a:rPr lang="en-US" sz="2400"/>
              <a:t>op :action  '(put A on B)</a:t>
            </a:r>
          </a:p>
          <a:p>
            <a:pPr>
              <a:lnSpc>
                <a:spcPct val="90000"/>
              </a:lnSpc>
              <a:buFont typeface="Wingdings" charset="0"/>
              <a:buNone/>
            </a:pPr>
            <a:r>
              <a:rPr lang="en-US" sz="2400"/>
              <a:t>	 :preconds '((cleartop A) (cleartop B) (A on Table))</a:t>
            </a:r>
          </a:p>
          <a:p>
            <a:pPr>
              <a:lnSpc>
                <a:spcPct val="90000"/>
              </a:lnSpc>
              <a:buFont typeface="Wingdings" charset="0"/>
              <a:buNone/>
            </a:pPr>
            <a:r>
              <a:rPr lang="en-US" sz="2400"/>
              <a:t>	 :add-list '((A on B) (cleartop Table))</a:t>
            </a:r>
          </a:p>
          <a:p>
            <a:pPr>
              <a:lnSpc>
                <a:spcPct val="90000"/>
              </a:lnSpc>
              <a:buFont typeface="Wingdings" charset="0"/>
              <a:buNone/>
            </a:pPr>
            <a:r>
              <a:rPr lang="en-US" sz="2400"/>
              <a:t>	 :del-list '((cleartop B) (A on Table)))</a:t>
            </a:r>
            <a:endParaRPr lang="en-US" sz="1800"/>
          </a:p>
        </p:txBody>
      </p:sp>
    </p:spTree>
    <p:extLst>
      <p:ext uri="{BB962C8B-B14F-4D97-AF65-F5344CB8AC3E}">
        <p14:creationId xmlns:p14="http://schemas.microsoft.com/office/powerpoint/2010/main" val="32541176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3BD3B00-C64C-4D4F-940D-BF361A84A42F}" type="slidenum">
              <a:rPr lang="en-US"/>
              <a:pPr/>
              <a:t>36</a:t>
            </a:fld>
            <a:endParaRPr lang="en-US">
              <a:solidFill>
                <a:schemeClr val="tx1"/>
              </a:solidFill>
            </a:endParaRPr>
          </a:p>
        </p:txBody>
      </p:sp>
      <p:sp>
        <p:nvSpPr>
          <p:cNvPr id="25497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t>POP with generic operators</a:t>
            </a:r>
          </a:p>
        </p:txBody>
      </p:sp>
      <p:sp>
        <p:nvSpPr>
          <p:cNvPr id="254979" name="Rectangle 3"/>
          <p:cNvSpPr>
            <a:spLocks noGrp="1" noChangeArrowheads="1"/>
          </p:cNvSpPr>
          <p:nvPr>
            <p:ph type="body" idx="1"/>
          </p:nvPr>
        </p:nvSpPr>
        <p:spPr>
          <a:xfrm>
            <a:off x="1182688" y="2093913"/>
            <a:ext cx="7696200" cy="40386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ct val="90000"/>
              </a:lnSpc>
            </a:pPr>
            <a:r>
              <a:rPr lang="en-US" sz="2800"/>
              <a:t>Add-list can be matched with goal as in STRIPS-style planning.</a:t>
            </a:r>
          </a:p>
          <a:p>
            <a:pPr>
              <a:lnSpc>
                <a:spcPct val="90000"/>
              </a:lnSpc>
            </a:pPr>
            <a:endParaRPr lang="en-US" sz="800"/>
          </a:p>
          <a:p>
            <a:pPr>
              <a:lnSpc>
                <a:spcPct val="90000"/>
              </a:lnSpc>
            </a:pPr>
            <a:r>
              <a:rPr lang="en-US" sz="2800"/>
              <a:t>No explicit state representation </a:t>
            </a:r>
            <a:r>
              <a:rPr lang="en-US" sz="2800">
                <a:sym typeface="Symbol" charset="0"/>
              </a:rPr>
              <a:t></a:t>
            </a:r>
            <a:r>
              <a:rPr lang="en-US" sz="2800"/>
              <a:t> must handle partially instantiated operators.</a:t>
            </a:r>
          </a:p>
          <a:p>
            <a:pPr>
              <a:lnSpc>
                <a:spcPct val="90000"/>
              </a:lnSpc>
            </a:pPr>
            <a:endParaRPr lang="en-US" sz="800"/>
          </a:p>
          <a:p>
            <a:pPr>
              <a:lnSpc>
                <a:spcPct val="90000"/>
              </a:lnSpc>
            </a:pPr>
            <a:r>
              <a:rPr lang="en-US" sz="2800"/>
              <a:t>Should an operator that causes </a:t>
            </a:r>
            <a:r>
              <a:rPr lang="en-US" sz="2800">
                <a:latin typeface="Symbol" charset="0"/>
              </a:rPr>
              <a:t></a:t>
            </a:r>
            <a:r>
              <a:rPr lang="en-US" sz="2800"/>
              <a:t>At(x) 	be considered a threat to the condition At(Home)?</a:t>
            </a:r>
          </a:p>
          <a:p>
            <a:pPr>
              <a:lnSpc>
                <a:spcPct val="90000"/>
              </a:lnSpc>
              <a:buFont typeface="Wingdings" charset="0"/>
              <a:buNone/>
            </a:pPr>
            <a:endParaRPr lang="en-US" sz="800"/>
          </a:p>
          <a:p>
            <a:pPr>
              <a:lnSpc>
                <a:spcPct val="90000"/>
              </a:lnSpc>
            </a:pPr>
            <a:r>
              <a:rPr lang="en-US" sz="2800"/>
              <a:t>How to deal with potential threats</a:t>
            </a:r>
          </a:p>
        </p:txBody>
      </p:sp>
    </p:spTree>
    <p:extLst>
      <p:ext uri="{BB962C8B-B14F-4D97-AF65-F5344CB8AC3E}">
        <p14:creationId xmlns:p14="http://schemas.microsoft.com/office/powerpoint/2010/main" val="25485983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774FDC-4482-504F-971C-7A0D827B3816}" type="slidenum">
              <a:rPr lang="en-US"/>
              <a:pPr/>
              <a:t>37</a:t>
            </a:fld>
            <a:endParaRPr lang="en-US">
              <a:solidFill>
                <a:schemeClr val="tx1"/>
              </a:solidFill>
            </a:endParaRPr>
          </a:p>
        </p:txBody>
      </p:sp>
      <p:sp>
        <p:nvSpPr>
          <p:cNvPr id="25600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t>Dealing with possible threats</a:t>
            </a:r>
          </a:p>
        </p:txBody>
      </p:sp>
      <p:sp>
        <p:nvSpPr>
          <p:cNvPr id="256003" name="Rectangle 3"/>
          <p:cNvSpPr>
            <a:spLocks noGrp="1" noChangeArrowheads="1"/>
          </p:cNvSpPr>
          <p:nvPr>
            <p:ph type="body" idx="1"/>
          </p:nvPr>
        </p:nvSpPr>
        <p:spPr>
          <a:xfrm>
            <a:off x="685800" y="2133600"/>
            <a:ext cx="7924800" cy="39624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ct val="90000"/>
              </a:lnSpc>
            </a:pPr>
            <a:r>
              <a:rPr lang="en-US" sz="2800" b="1">
                <a:solidFill>
                  <a:srgbClr val="336699"/>
                </a:solidFill>
              </a:rPr>
              <a:t>Resolve with equality constraints</a:t>
            </a:r>
            <a:r>
              <a:rPr lang="en-US" sz="2800"/>
              <a:t>:  All possible threats are resolved immediately by giving the variable an acceptable value.</a:t>
            </a:r>
          </a:p>
          <a:p>
            <a:pPr>
              <a:lnSpc>
                <a:spcPct val="90000"/>
              </a:lnSpc>
            </a:pPr>
            <a:r>
              <a:rPr lang="en-US" sz="2800" b="1">
                <a:solidFill>
                  <a:srgbClr val="336699"/>
                </a:solidFill>
              </a:rPr>
              <a:t>Resolve with inequality constraints</a:t>
            </a:r>
            <a:r>
              <a:rPr lang="en-US" sz="2800"/>
              <a:t>:  Allows the constraint (x ≠ Home), needs a more general unification algorithm.</a:t>
            </a:r>
          </a:p>
          <a:p>
            <a:pPr>
              <a:lnSpc>
                <a:spcPct val="90000"/>
              </a:lnSpc>
            </a:pPr>
            <a:r>
              <a:rPr lang="en-US" sz="2800" b="1">
                <a:solidFill>
                  <a:srgbClr val="336699"/>
                </a:solidFill>
              </a:rPr>
              <a:t>Resolve later</a:t>
            </a:r>
            <a:r>
              <a:rPr lang="en-US" sz="2800"/>
              <a:t>:  Ignore possible threats until they become threats, and resolve then.  Harder to determine if a plan is valid.</a:t>
            </a:r>
          </a:p>
        </p:txBody>
      </p:sp>
    </p:spTree>
    <p:extLst>
      <p:ext uri="{BB962C8B-B14F-4D97-AF65-F5344CB8AC3E}">
        <p14:creationId xmlns:p14="http://schemas.microsoft.com/office/powerpoint/2010/main" val="29467474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GraphPlan: Basic idea</a:t>
            </a:r>
          </a:p>
        </p:txBody>
      </p:sp>
      <p:sp>
        <p:nvSpPr>
          <p:cNvPr id="103426" name="Rectangle 3"/>
          <p:cNvSpPr>
            <a:spLocks noGrp="1" noChangeArrowheads="1"/>
          </p:cNvSpPr>
          <p:nvPr>
            <p:ph type="body" idx="1"/>
          </p:nvPr>
        </p:nvSpPr>
        <p:spPr/>
        <p:txBody>
          <a:bodyPr/>
          <a:lstStyle/>
          <a:p>
            <a:pPr>
              <a:lnSpc>
                <a:spcPct val="90000"/>
              </a:lnSpc>
            </a:pPr>
            <a:r>
              <a:rPr lang="en-US">
                <a:latin typeface="Times New Roman" charset="0"/>
                <a:ea typeface="ＭＳ Ｐゴシック" charset="0"/>
                <a:cs typeface="Times New Roman" charset="0"/>
              </a:rPr>
              <a:t>Construct a graph that encodes constraints on possible plans</a:t>
            </a:r>
          </a:p>
          <a:p>
            <a:pPr>
              <a:lnSpc>
                <a:spcPct val="90000"/>
              </a:lnSpc>
            </a:pPr>
            <a:r>
              <a:rPr lang="en-US">
                <a:latin typeface="Times New Roman" charset="0"/>
                <a:ea typeface="ＭＳ Ｐゴシック" charset="0"/>
                <a:cs typeface="Times New Roman" charset="0"/>
              </a:rPr>
              <a:t>Use this </a:t>
            </a:r>
            <a:r>
              <a:rPr lang="ja-JP" altLang="en-US">
                <a:latin typeface="Times New Roman" charset="0"/>
                <a:ea typeface="ＭＳ Ｐゴシック" charset="0"/>
                <a:cs typeface="Times New Roman" charset="0"/>
              </a:rPr>
              <a:t>“</a:t>
            </a:r>
            <a:r>
              <a:rPr lang="en-US" altLang="ja-JP">
                <a:latin typeface="Times New Roman" charset="0"/>
                <a:ea typeface="ＭＳ Ｐゴシック" charset="0"/>
                <a:cs typeface="Times New Roman" charset="0"/>
              </a:rPr>
              <a:t>planning graph</a:t>
            </a:r>
            <a:r>
              <a:rPr lang="ja-JP" altLang="en-US">
                <a:latin typeface="Times New Roman" charset="0"/>
                <a:ea typeface="ＭＳ Ｐゴシック" charset="0"/>
                <a:cs typeface="Times New Roman" charset="0"/>
              </a:rPr>
              <a:t>”</a:t>
            </a:r>
            <a:r>
              <a:rPr lang="en-US" altLang="ja-JP">
                <a:latin typeface="Times New Roman" charset="0"/>
                <a:ea typeface="ＭＳ Ｐゴシック" charset="0"/>
                <a:cs typeface="Times New Roman" charset="0"/>
              </a:rPr>
              <a:t> to constrain search for a valid plan</a:t>
            </a:r>
          </a:p>
          <a:p>
            <a:pPr>
              <a:lnSpc>
                <a:spcPct val="90000"/>
              </a:lnSpc>
            </a:pPr>
            <a:r>
              <a:rPr lang="en-US">
                <a:latin typeface="Times New Roman" charset="0"/>
                <a:ea typeface="ＭＳ Ｐゴシック" charset="0"/>
                <a:cs typeface="Times New Roman" charset="0"/>
              </a:rPr>
              <a:t>Planning graph can be built for each problem in a relatively short time</a:t>
            </a:r>
          </a:p>
        </p:txBody>
      </p:sp>
    </p:spTree>
    <p:extLst>
      <p:ext uri="{BB962C8B-B14F-4D97-AF65-F5344CB8AC3E}">
        <p14:creationId xmlns:p14="http://schemas.microsoft.com/office/powerpoint/2010/main" val="2450326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Planning graph</a:t>
            </a:r>
          </a:p>
        </p:txBody>
      </p:sp>
      <p:sp>
        <p:nvSpPr>
          <p:cNvPr id="104450" name="Rectangle 3"/>
          <p:cNvSpPr>
            <a:spLocks noGrp="1" noChangeArrowheads="1"/>
          </p:cNvSpPr>
          <p:nvPr>
            <p:ph type="body" idx="1"/>
          </p:nvPr>
        </p:nvSpPr>
        <p:spPr>
          <a:xfrm>
            <a:off x="444988" y="2088640"/>
            <a:ext cx="8382000" cy="4525963"/>
          </a:xfrm>
        </p:spPr>
        <p:txBody>
          <a:bodyPr/>
          <a:lstStyle/>
          <a:p>
            <a:pPr>
              <a:lnSpc>
                <a:spcPct val="80000"/>
              </a:lnSpc>
            </a:pPr>
            <a:r>
              <a:rPr lang="en-US" sz="2800" dirty="0">
                <a:latin typeface="Times New Roman" charset="0"/>
                <a:ea typeface="ＭＳ Ｐゴシック" charset="0"/>
                <a:cs typeface="ＭＳ Ｐゴシック" charset="0"/>
              </a:rPr>
              <a:t>Directed, leveled graph with alternating layers of nodes</a:t>
            </a:r>
          </a:p>
          <a:p>
            <a:pPr>
              <a:lnSpc>
                <a:spcPct val="80000"/>
              </a:lnSpc>
            </a:pPr>
            <a:r>
              <a:rPr lang="en-US" sz="2800" dirty="0">
                <a:latin typeface="Times New Roman" charset="0"/>
                <a:ea typeface="ＭＳ Ｐゴシック" charset="0"/>
                <a:cs typeface="ＭＳ Ｐゴシック" charset="0"/>
              </a:rPr>
              <a:t>Odd layers (</a:t>
            </a:r>
            <a:r>
              <a:rPr lang="ja-JP" altLang="en-US" sz="2800" dirty="0">
                <a:latin typeface="Times New Roman" charset="0"/>
                <a:ea typeface="ＭＳ Ｐゴシック" charset="0"/>
                <a:cs typeface="ＭＳ Ｐゴシック" charset="0"/>
              </a:rPr>
              <a:t>“</a:t>
            </a:r>
            <a:r>
              <a:rPr lang="en-US" altLang="ja-JP" sz="2800" b="1" dirty="0">
                <a:solidFill>
                  <a:srgbClr val="333399"/>
                </a:solidFill>
                <a:latin typeface="Times New Roman" charset="0"/>
                <a:ea typeface="ＭＳ Ｐゴシック" charset="0"/>
                <a:cs typeface="ＭＳ Ｐゴシック" charset="0"/>
              </a:rPr>
              <a:t>state levels</a:t>
            </a:r>
            <a:r>
              <a:rPr lang="ja-JP" altLang="en-US" sz="2800" dirty="0">
                <a:latin typeface="Times New Roman" charset="0"/>
                <a:ea typeface="ＭＳ Ｐゴシック" charset="0"/>
                <a:cs typeface="ＭＳ Ｐゴシック" charset="0"/>
              </a:rPr>
              <a:t>”</a:t>
            </a:r>
            <a:r>
              <a:rPr lang="en-US" altLang="ja-JP" sz="2800" dirty="0">
                <a:latin typeface="Times New Roman" charset="0"/>
                <a:ea typeface="ＭＳ Ｐゴシック" charset="0"/>
                <a:cs typeface="ＭＳ Ｐゴシック" charset="0"/>
              </a:rPr>
              <a:t>) represent candidate propositions that could possibly hold at step </a:t>
            </a:r>
            <a:r>
              <a:rPr lang="en-US" altLang="ja-JP" sz="2800" i="1" dirty="0" err="1">
                <a:latin typeface="Times New Roman" charset="0"/>
                <a:ea typeface="ＭＳ Ｐゴシック" charset="0"/>
                <a:cs typeface="ＭＳ Ｐゴシック" charset="0"/>
              </a:rPr>
              <a:t>i</a:t>
            </a:r>
            <a:endParaRPr lang="en-US" altLang="ja-JP" sz="2800" i="1" dirty="0">
              <a:latin typeface="Times New Roman" charset="0"/>
              <a:ea typeface="ＭＳ Ｐゴシック" charset="0"/>
              <a:cs typeface="ＭＳ Ｐゴシック" charset="0"/>
            </a:endParaRPr>
          </a:p>
          <a:p>
            <a:pPr>
              <a:lnSpc>
                <a:spcPct val="80000"/>
              </a:lnSpc>
            </a:pPr>
            <a:r>
              <a:rPr lang="en-US" sz="2800" dirty="0">
                <a:latin typeface="Times New Roman" charset="0"/>
                <a:ea typeface="ＭＳ Ｐゴシック" charset="0"/>
                <a:cs typeface="ＭＳ Ｐゴシック" charset="0"/>
              </a:rPr>
              <a:t>Even layers (</a:t>
            </a:r>
            <a:r>
              <a:rPr lang="ja-JP" altLang="en-US" sz="2800" dirty="0">
                <a:latin typeface="Times New Roman" charset="0"/>
                <a:ea typeface="ＭＳ Ｐゴシック" charset="0"/>
                <a:cs typeface="ＭＳ Ｐゴシック" charset="0"/>
              </a:rPr>
              <a:t>“</a:t>
            </a:r>
            <a:r>
              <a:rPr lang="en-US" altLang="ja-JP" sz="2800" b="1" dirty="0">
                <a:solidFill>
                  <a:srgbClr val="333399"/>
                </a:solidFill>
                <a:latin typeface="Times New Roman" charset="0"/>
                <a:ea typeface="ＭＳ Ｐゴシック" charset="0"/>
                <a:cs typeface="ＭＳ Ｐゴシック" charset="0"/>
              </a:rPr>
              <a:t>action levels</a:t>
            </a:r>
            <a:r>
              <a:rPr lang="ja-JP" altLang="en-US" sz="2800" dirty="0">
                <a:latin typeface="Times New Roman" charset="0"/>
                <a:ea typeface="ＭＳ Ｐゴシック" charset="0"/>
                <a:cs typeface="ＭＳ Ｐゴシック" charset="0"/>
              </a:rPr>
              <a:t>”</a:t>
            </a:r>
            <a:r>
              <a:rPr lang="en-US" altLang="ja-JP" sz="2800" dirty="0">
                <a:latin typeface="Times New Roman" charset="0"/>
                <a:ea typeface="ＭＳ Ｐゴシック" charset="0"/>
                <a:cs typeface="ＭＳ Ｐゴシック" charset="0"/>
              </a:rPr>
              <a:t>) represent candidate actions that could possibly be executed at step </a:t>
            </a:r>
            <a:r>
              <a:rPr lang="en-US" altLang="ja-JP" sz="2800" i="1" dirty="0" err="1">
                <a:latin typeface="Times New Roman" charset="0"/>
                <a:ea typeface="ＭＳ Ｐゴシック" charset="0"/>
                <a:cs typeface="ＭＳ Ｐゴシック" charset="0"/>
              </a:rPr>
              <a:t>i</a:t>
            </a:r>
            <a:r>
              <a:rPr lang="en-US" altLang="ja-JP" sz="2800" dirty="0">
                <a:latin typeface="Times New Roman" charset="0"/>
                <a:ea typeface="ＭＳ Ｐゴシック" charset="0"/>
                <a:cs typeface="ＭＳ Ｐゴシック" charset="0"/>
              </a:rPr>
              <a:t>, including maintenance actions [do nothing]</a:t>
            </a:r>
          </a:p>
          <a:p>
            <a:pPr>
              <a:lnSpc>
                <a:spcPct val="80000"/>
              </a:lnSpc>
            </a:pPr>
            <a:r>
              <a:rPr lang="en-US" sz="2800" b="1" dirty="0">
                <a:solidFill>
                  <a:srgbClr val="333399"/>
                </a:solidFill>
                <a:latin typeface="Times New Roman" charset="0"/>
                <a:ea typeface="ＭＳ Ｐゴシック" charset="0"/>
                <a:cs typeface="ＭＳ Ｐゴシック" charset="0"/>
              </a:rPr>
              <a:t>Arcs</a:t>
            </a:r>
            <a:r>
              <a:rPr lang="en-US" sz="2800" dirty="0">
                <a:latin typeface="Times New Roman" charset="0"/>
                <a:ea typeface="ＭＳ Ｐゴシック" charset="0"/>
                <a:cs typeface="ＭＳ Ｐゴシック" charset="0"/>
              </a:rPr>
              <a:t> represent preconditions, adds and deletes</a:t>
            </a:r>
          </a:p>
          <a:p>
            <a:pPr>
              <a:lnSpc>
                <a:spcPct val="80000"/>
              </a:lnSpc>
            </a:pPr>
            <a:r>
              <a:rPr lang="en-US" sz="2800" dirty="0">
                <a:latin typeface="Times New Roman" charset="0"/>
                <a:ea typeface="ＭＳ Ｐゴシック" charset="0"/>
                <a:cs typeface="ＭＳ Ｐゴシック" charset="0"/>
              </a:rPr>
              <a:t>We can only execute one real action at any step, but the data structure keeps track of </a:t>
            </a:r>
            <a:r>
              <a:rPr lang="en-US" sz="2800" b="1" dirty="0">
                <a:solidFill>
                  <a:srgbClr val="333399"/>
                </a:solidFill>
                <a:latin typeface="Times New Roman" charset="0"/>
                <a:ea typeface="ＭＳ Ｐゴシック" charset="0"/>
                <a:cs typeface="ＭＳ Ｐゴシック" charset="0"/>
              </a:rPr>
              <a:t>all actions and states that are </a:t>
            </a:r>
            <a:r>
              <a:rPr lang="en-US" sz="2800" b="1" i="1" dirty="0">
                <a:solidFill>
                  <a:srgbClr val="333399"/>
                </a:solidFill>
                <a:latin typeface="Times New Roman" charset="0"/>
                <a:ea typeface="ＭＳ Ｐゴシック" charset="0"/>
                <a:cs typeface="ＭＳ Ｐゴシック" charset="0"/>
              </a:rPr>
              <a:t>possible</a:t>
            </a:r>
            <a:endParaRPr lang="en-US" sz="2800" b="1" dirty="0">
              <a:solidFill>
                <a:srgbClr val="333399"/>
              </a:solidFill>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8436975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A526672-1917-364A-8182-B2D2A4CD6601}" type="slidenum">
              <a:rPr lang="en-US" sz="1000"/>
              <a:pPr/>
              <a:t>4</a:t>
            </a:fld>
            <a:endParaRPr lang="en-US" sz="1000"/>
          </a:p>
        </p:txBody>
      </p:sp>
      <p:sp>
        <p:nvSpPr>
          <p:cNvPr id="69634"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Least commitment</a:t>
            </a:r>
          </a:p>
        </p:txBody>
      </p:sp>
      <p:sp>
        <p:nvSpPr>
          <p:cNvPr id="69635" name="Rectangle 3"/>
          <p:cNvSpPr>
            <a:spLocks noGrp="1" noChangeArrowheads="1"/>
          </p:cNvSpPr>
          <p:nvPr>
            <p:ph type="body" idx="1"/>
          </p:nvPr>
        </p:nvSpPr>
        <p:spPr/>
        <p:txBody>
          <a:bodyPr/>
          <a:lstStyle/>
          <a:p>
            <a:r>
              <a:rPr lang="en-US" sz="2800" dirty="0">
                <a:latin typeface="Times New Roman" charset="0"/>
                <a:ea typeface="ＭＳ Ｐゴシック" charset="0"/>
                <a:cs typeface="ＭＳ Ｐゴシック" charset="0"/>
              </a:rPr>
              <a:t>Non-linear planners embody the principle of </a:t>
            </a:r>
            <a:r>
              <a:rPr lang="en-US" sz="2800" b="1" dirty="0">
                <a:solidFill>
                  <a:srgbClr val="333399"/>
                </a:solidFill>
                <a:latin typeface="Times New Roman" charset="0"/>
                <a:ea typeface="ＭＳ Ｐゴシック" charset="0"/>
                <a:cs typeface="ＭＳ Ｐゴシック" charset="0"/>
              </a:rPr>
              <a:t>least commitment</a:t>
            </a:r>
            <a:r>
              <a:rPr lang="en-US" sz="2800" dirty="0">
                <a:solidFill>
                  <a:srgbClr val="333399"/>
                </a:solidFill>
                <a:latin typeface="Times New Roman" charset="0"/>
                <a:ea typeface="ＭＳ Ｐゴシック" charset="0"/>
                <a:cs typeface="ＭＳ Ｐゴシック" charset="0"/>
              </a:rPr>
              <a:t> </a:t>
            </a:r>
          </a:p>
          <a:p>
            <a:pPr lvl="1"/>
            <a:r>
              <a:rPr lang="en-US" sz="2400" dirty="0">
                <a:latin typeface="Times New Roman" charset="0"/>
                <a:ea typeface="ＭＳ Ｐゴシック" charset="0"/>
              </a:rPr>
              <a:t>only choose actions, orderings, and variable bindings that are absolutely necessary, leaving other decisions till later</a:t>
            </a:r>
          </a:p>
          <a:p>
            <a:pPr lvl="1"/>
            <a:r>
              <a:rPr lang="en-US" sz="2400" dirty="0">
                <a:latin typeface="Times New Roman" charset="0"/>
                <a:ea typeface="ＭＳ Ｐゴシック" charset="0"/>
              </a:rPr>
              <a:t>avoids early commitment to decisions that don</a:t>
            </a:r>
            <a:r>
              <a:rPr lang="ja-JP" altLang="en-US" sz="2400" dirty="0">
                <a:latin typeface="Times New Roman" charset="0"/>
                <a:ea typeface="ＭＳ Ｐゴシック" charset="0"/>
              </a:rPr>
              <a:t>’</a:t>
            </a:r>
            <a:r>
              <a:rPr lang="en-US" altLang="ja-JP" sz="2400" dirty="0">
                <a:latin typeface="Times New Roman" charset="0"/>
                <a:ea typeface="ＭＳ Ｐゴシック" charset="0"/>
              </a:rPr>
              <a:t>t really matter</a:t>
            </a:r>
          </a:p>
          <a:p>
            <a:r>
              <a:rPr lang="en-US" sz="2800" dirty="0">
                <a:latin typeface="Times New Roman" charset="0"/>
                <a:ea typeface="ＭＳ Ｐゴシック" charset="0"/>
                <a:cs typeface="ＭＳ Ｐゴシック" charset="0"/>
              </a:rPr>
              <a:t>A linear planner always chooses to add a plan step in a particular place in the sequence </a:t>
            </a:r>
          </a:p>
          <a:p>
            <a:r>
              <a:rPr lang="en-US" sz="2800" dirty="0">
                <a:latin typeface="Times New Roman" charset="0"/>
                <a:ea typeface="ＭＳ Ｐゴシック" charset="0"/>
                <a:cs typeface="ＭＳ Ｐゴシック" charset="0"/>
              </a:rPr>
              <a:t>A non-linear planner chooses to add a step and possibly some temporal constraints</a:t>
            </a:r>
          </a:p>
          <a:p>
            <a:endParaRPr lang="en-US" sz="28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7615863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GraphPlan properties</a:t>
            </a:r>
          </a:p>
        </p:txBody>
      </p:sp>
      <p:sp>
        <p:nvSpPr>
          <p:cNvPr id="105474" name="Rectangle 3"/>
          <p:cNvSpPr>
            <a:spLocks noGrp="1" noChangeArrowheads="1"/>
          </p:cNvSpPr>
          <p:nvPr>
            <p:ph type="body" idx="1"/>
          </p:nvPr>
        </p:nvSpPr>
        <p:spPr>
          <a:xfrm>
            <a:off x="457200" y="2052007"/>
            <a:ext cx="8229600" cy="4297363"/>
          </a:xfrm>
        </p:spPr>
        <p:txBody>
          <a:bodyPr/>
          <a:lstStyle/>
          <a:p>
            <a:r>
              <a:rPr lang="en-US" sz="2800" dirty="0">
                <a:latin typeface="Times New Roman" charset="0"/>
                <a:ea typeface="ＭＳ Ｐゴシック" charset="0"/>
                <a:cs typeface="ＭＳ Ｐゴシック" charset="0"/>
              </a:rPr>
              <a:t>STRIPS operators: conjunctive preconditions, no conditional or universal effects, no negations</a:t>
            </a:r>
          </a:p>
          <a:p>
            <a:pPr lvl="1"/>
            <a:r>
              <a:rPr lang="en-US" sz="2400" dirty="0">
                <a:latin typeface="Times New Roman" charset="0"/>
                <a:ea typeface="ＭＳ Ｐゴシック" charset="0"/>
              </a:rPr>
              <a:t>Planning problem must be convertible to propositional representation</a:t>
            </a:r>
          </a:p>
          <a:p>
            <a:pPr lvl="1"/>
            <a:r>
              <a:rPr lang="en-US" sz="2400" dirty="0">
                <a:latin typeface="Times New Roman" charset="0"/>
                <a:ea typeface="ＭＳ Ｐゴシック" charset="0"/>
              </a:rPr>
              <a:t>Can</a:t>
            </a:r>
            <a:r>
              <a:rPr lang="ja-JP" altLang="en-US" sz="2400" dirty="0">
                <a:latin typeface="Times New Roman" charset="0"/>
                <a:ea typeface="ＭＳ Ｐゴシック" charset="0"/>
              </a:rPr>
              <a:t>’</a:t>
            </a:r>
            <a:r>
              <a:rPr lang="en-US" altLang="ja-JP" sz="2400" dirty="0">
                <a:latin typeface="Times New Roman" charset="0"/>
                <a:ea typeface="ＭＳ Ｐゴシック" charset="0"/>
              </a:rPr>
              <a:t>t handle continuous variables, temporal constraints, …</a:t>
            </a:r>
          </a:p>
          <a:p>
            <a:pPr lvl="1"/>
            <a:r>
              <a:rPr lang="en-US" sz="2400" dirty="0">
                <a:latin typeface="Times New Roman" charset="0"/>
                <a:ea typeface="ＭＳ Ｐゴシック" charset="0"/>
              </a:rPr>
              <a:t>Problem size grows exponentially</a:t>
            </a:r>
            <a:endParaRPr lang="en-US" sz="2800" dirty="0">
              <a:latin typeface="Times New Roman" charset="0"/>
              <a:ea typeface="ＭＳ Ｐゴシック" charset="0"/>
            </a:endParaRPr>
          </a:p>
          <a:p>
            <a:r>
              <a:rPr lang="en-US" sz="2800" dirty="0">
                <a:latin typeface="Times New Roman" charset="0"/>
                <a:ea typeface="ＭＳ Ｐゴシック" charset="0"/>
                <a:cs typeface="ＭＳ Ｐゴシック" charset="0"/>
              </a:rPr>
              <a:t>Finds </a:t>
            </a:r>
            <a:r>
              <a:rPr lang="ja-JP" altLang="en-US" sz="2800" dirty="0">
                <a:latin typeface="Times New Roman" charset="0"/>
                <a:ea typeface="ＭＳ Ｐゴシック" charset="0"/>
                <a:cs typeface="ＭＳ Ｐゴシック" charset="0"/>
              </a:rPr>
              <a:t>“</a:t>
            </a:r>
            <a:r>
              <a:rPr lang="en-US" altLang="ja-JP" sz="2800" dirty="0">
                <a:latin typeface="Times New Roman" charset="0"/>
                <a:ea typeface="ＭＳ Ｐゴシック" charset="0"/>
                <a:cs typeface="ＭＳ Ｐゴシック" charset="0"/>
              </a:rPr>
              <a:t>shortest</a:t>
            </a:r>
            <a:r>
              <a:rPr lang="ja-JP" altLang="en-US" sz="2800" dirty="0">
                <a:latin typeface="Times New Roman" charset="0"/>
                <a:ea typeface="ＭＳ Ｐゴシック" charset="0"/>
                <a:cs typeface="ＭＳ Ｐゴシック" charset="0"/>
              </a:rPr>
              <a:t>”</a:t>
            </a:r>
            <a:r>
              <a:rPr lang="en-US" altLang="ja-JP" sz="2800" dirty="0">
                <a:latin typeface="Times New Roman" charset="0"/>
                <a:ea typeface="ＭＳ Ｐゴシック" charset="0"/>
                <a:cs typeface="ＭＳ Ｐゴシック" charset="0"/>
              </a:rPr>
              <a:t> plans (by some definition)</a:t>
            </a:r>
          </a:p>
          <a:p>
            <a:r>
              <a:rPr lang="en-US" sz="2800" dirty="0">
                <a:latin typeface="Times New Roman" charset="0"/>
                <a:ea typeface="ＭＳ Ｐゴシック" charset="0"/>
                <a:cs typeface="ＭＳ Ｐゴシック" charset="0"/>
              </a:rPr>
              <a:t>Sound, complete, and will terminate with failure if there is no plan</a:t>
            </a:r>
          </a:p>
        </p:txBody>
      </p:sp>
    </p:spTree>
    <p:extLst>
      <p:ext uri="{BB962C8B-B14F-4D97-AF65-F5344CB8AC3E}">
        <p14:creationId xmlns:p14="http://schemas.microsoft.com/office/powerpoint/2010/main" val="16722077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What actions and what literals?</a:t>
            </a:r>
          </a:p>
        </p:txBody>
      </p:sp>
      <p:sp>
        <p:nvSpPr>
          <p:cNvPr id="106498" name="Rectangle 3"/>
          <p:cNvSpPr>
            <a:spLocks noGrp="1" noChangeArrowheads="1"/>
          </p:cNvSpPr>
          <p:nvPr>
            <p:ph type="body" idx="1"/>
          </p:nvPr>
        </p:nvSpPr>
        <p:spPr/>
        <p:txBody>
          <a:bodyPr/>
          <a:lstStyle/>
          <a:p>
            <a:r>
              <a:rPr lang="en-US" sz="2800" dirty="0">
                <a:latin typeface="Times New Roman" charset="0"/>
                <a:ea typeface="ＭＳ Ｐゴシック" charset="0"/>
                <a:cs typeface="ＭＳ Ｐゴシック" charset="0"/>
              </a:rPr>
              <a:t>Add an action in level A</a:t>
            </a:r>
            <a:r>
              <a:rPr lang="en-US" sz="2800" baseline="-25000" dirty="0">
                <a:latin typeface="Times New Roman" charset="0"/>
                <a:ea typeface="ＭＳ Ｐゴシック" charset="0"/>
                <a:cs typeface="ＭＳ Ｐゴシック" charset="0"/>
              </a:rPr>
              <a:t>i</a:t>
            </a:r>
            <a:r>
              <a:rPr lang="en-US" sz="2800" dirty="0">
                <a:latin typeface="Times New Roman" charset="0"/>
                <a:ea typeface="ＭＳ Ｐゴシック" charset="0"/>
                <a:cs typeface="ＭＳ Ｐゴシック" charset="0"/>
              </a:rPr>
              <a:t> if </a:t>
            </a:r>
            <a:r>
              <a:rPr lang="en-US" sz="2800" b="1" i="1" dirty="0">
                <a:solidFill>
                  <a:srgbClr val="333399"/>
                </a:solidFill>
                <a:latin typeface="Times New Roman" charset="0"/>
                <a:ea typeface="ＭＳ Ｐゴシック" charset="0"/>
                <a:cs typeface="ＭＳ Ｐゴシック" charset="0"/>
              </a:rPr>
              <a:t>all</a:t>
            </a:r>
            <a:r>
              <a:rPr lang="en-US" sz="2800" dirty="0">
                <a:solidFill>
                  <a:srgbClr val="333399"/>
                </a:solidFill>
                <a:latin typeface="Times New Roman" charset="0"/>
                <a:ea typeface="ＭＳ Ｐゴシック" charset="0"/>
                <a:cs typeface="ＭＳ Ｐゴシック" charset="0"/>
              </a:rPr>
              <a:t> </a:t>
            </a:r>
            <a:r>
              <a:rPr lang="en-US" sz="2800" dirty="0">
                <a:latin typeface="Times New Roman" charset="0"/>
                <a:ea typeface="ＭＳ Ｐゴシック" charset="0"/>
                <a:cs typeface="ＭＳ Ｐゴシック" charset="0"/>
              </a:rPr>
              <a:t>of its preconditions are present in level S</a:t>
            </a:r>
            <a:r>
              <a:rPr lang="en-US" sz="2800" baseline="-25000" dirty="0">
                <a:latin typeface="Times New Roman" charset="0"/>
                <a:ea typeface="ＭＳ Ｐゴシック" charset="0"/>
                <a:cs typeface="ＭＳ Ｐゴシック" charset="0"/>
              </a:rPr>
              <a:t>i</a:t>
            </a:r>
            <a:endParaRPr lang="en-US" sz="2800" dirty="0">
              <a:latin typeface="Times New Roman" charset="0"/>
              <a:ea typeface="ＭＳ Ｐゴシック" charset="0"/>
              <a:cs typeface="ＭＳ Ｐゴシック" charset="0"/>
            </a:endParaRPr>
          </a:p>
          <a:p>
            <a:r>
              <a:rPr lang="en-US" sz="2800" dirty="0">
                <a:latin typeface="Times New Roman" charset="0"/>
                <a:ea typeface="ＭＳ Ｐゴシック" charset="0"/>
                <a:cs typeface="ＭＳ Ｐゴシック" charset="0"/>
              </a:rPr>
              <a:t>Add a literal in level S</a:t>
            </a:r>
            <a:r>
              <a:rPr lang="en-US" sz="2800" baseline="-25000" dirty="0">
                <a:latin typeface="Times New Roman" charset="0"/>
                <a:ea typeface="ＭＳ Ｐゴシック" charset="0"/>
                <a:cs typeface="ＭＳ Ｐゴシック" charset="0"/>
              </a:rPr>
              <a:t>i</a:t>
            </a:r>
            <a:r>
              <a:rPr lang="en-US" sz="2800" dirty="0">
                <a:latin typeface="Times New Roman" charset="0"/>
                <a:ea typeface="ＭＳ Ｐゴシック" charset="0"/>
                <a:cs typeface="ＭＳ Ｐゴシック" charset="0"/>
              </a:rPr>
              <a:t> if it is the effect of </a:t>
            </a:r>
            <a:r>
              <a:rPr lang="en-US" sz="2800" b="1" i="1" dirty="0">
                <a:solidFill>
                  <a:srgbClr val="333399"/>
                </a:solidFill>
                <a:latin typeface="Times New Roman" charset="0"/>
                <a:ea typeface="ＭＳ Ｐゴシック" charset="0"/>
                <a:cs typeface="ＭＳ Ｐゴシック" charset="0"/>
              </a:rPr>
              <a:t>some</a:t>
            </a:r>
            <a:r>
              <a:rPr lang="en-US" sz="2800" dirty="0">
                <a:solidFill>
                  <a:srgbClr val="333399"/>
                </a:solidFill>
                <a:latin typeface="Times New Roman" charset="0"/>
                <a:ea typeface="ＭＳ Ｐゴシック" charset="0"/>
                <a:cs typeface="ＭＳ Ｐゴシック" charset="0"/>
              </a:rPr>
              <a:t> </a:t>
            </a:r>
            <a:r>
              <a:rPr lang="en-US" sz="2800" dirty="0">
                <a:latin typeface="Times New Roman" charset="0"/>
                <a:ea typeface="ＭＳ Ｐゴシック" charset="0"/>
                <a:cs typeface="ＭＳ Ｐゴシック" charset="0"/>
              </a:rPr>
              <a:t>action in level A</a:t>
            </a:r>
            <a:r>
              <a:rPr lang="en-US" sz="2800" baseline="-25000" dirty="0">
                <a:latin typeface="Times New Roman" charset="0"/>
                <a:ea typeface="ＭＳ Ｐゴシック" charset="0"/>
                <a:cs typeface="ＭＳ Ｐゴシック" charset="0"/>
              </a:rPr>
              <a:t>i-1</a:t>
            </a:r>
            <a:r>
              <a:rPr lang="en-US" sz="1800" baseline="-25000" dirty="0">
                <a:latin typeface="Times New Roman" charset="0"/>
                <a:ea typeface="ＭＳ Ｐゴシック" charset="0"/>
                <a:cs typeface="ＭＳ Ｐゴシック" charset="0"/>
              </a:rPr>
              <a:t> </a:t>
            </a:r>
            <a:r>
              <a:rPr lang="en-US" sz="2800" dirty="0">
                <a:latin typeface="Times New Roman" charset="0"/>
                <a:ea typeface="ＭＳ Ｐゴシック" charset="0"/>
                <a:cs typeface="ＭＳ Ｐゴシック" charset="0"/>
              </a:rPr>
              <a:t>(</a:t>
            </a:r>
            <a:r>
              <a:rPr lang="en-US" sz="2800" i="1" dirty="0">
                <a:latin typeface="Times New Roman" charset="0"/>
                <a:ea typeface="ＭＳ Ｐゴシック" charset="0"/>
                <a:cs typeface="ＭＳ Ｐゴシック" charset="0"/>
              </a:rPr>
              <a:t>including no-ops</a:t>
            </a:r>
            <a:r>
              <a:rPr lang="en-US" sz="2800" dirty="0">
                <a:latin typeface="Times New Roman" charset="0"/>
                <a:ea typeface="ＭＳ Ｐゴシック" charset="0"/>
                <a:cs typeface="ＭＳ Ｐゴシック" charset="0"/>
              </a:rPr>
              <a:t>)</a:t>
            </a:r>
          </a:p>
          <a:p>
            <a:r>
              <a:rPr lang="en-US" sz="2800" dirty="0">
                <a:latin typeface="Times New Roman" charset="0"/>
                <a:ea typeface="ＭＳ Ｐゴシック" charset="0"/>
                <a:cs typeface="ＭＳ Ｐゴシック" charset="0"/>
              </a:rPr>
              <a:t>Level S</a:t>
            </a:r>
            <a:r>
              <a:rPr lang="en-US" sz="2800" baseline="-25000" dirty="0">
                <a:latin typeface="Times New Roman" charset="0"/>
                <a:ea typeface="ＭＳ Ｐゴシック" charset="0"/>
                <a:cs typeface="ＭＳ Ｐゴシック" charset="0"/>
              </a:rPr>
              <a:t>0</a:t>
            </a:r>
            <a:r>
              <a:rPr lang="en-US" sz="2800" dirty="0">
                <a:latin typeface="Times New Roman" charset="0"/>
                <a:ea typeface="ＭＳ Ｐゴシック" charset="0"/>
                <a:cs typeface="ＭＳ Ｐゴシック" charset="0"/>
              </a:rPr>
              <a:t> has all of the literals from the initial state</a:t>
            </a:r>
          </a:p>
        </p:txBody>
      </p:sp>
    </p:spTree>
    <p:extLst>
      <p:ext uri="{BB962C8B-B14F-4D97-AF65-F5344CB8AC3E}">
        <p14:creationId xmlns:p14="http://schemas.microsoft.com/office/powerpoint/2010/main" val="36805204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Simple domain</a:t>
            </a:r>
          </a:p>
        </p:txBody>
      </p:sp>
      <p:sp>
        <p:nvSpPr>
          <p:cNvPr id="107522" name="Rectangle 3"/>
          <p:cNvSpPr>
            <a:spLocks noGrp="1" noChangeArrowheads="1"/>
          </p:cNvSpPr>
          <p:nvPr>
            <p:ph type="body" idx="1"/>
          </p:nvPr>
        </p:nvSpPr>
        <p:spPr/>
        <p:txBody>
          <a:bodyPr/>
          <a:lstStyle/>
          <a:p>
            <a:pPr>
              <a:lnSpc>
                <a:spcPct val="80000"/>
              </a:lnSpc>
            </a:pPr>
            <a:r>
              <a:rPr lang="en-US" sz="2400" dirty="0">
                <a:latin typeface="Times New Roman" charset="0"/>
                <a:ea typeface="ＭＳ Ｐゴシック" charset="0"/>
                <a:cs typeface="ＭＳ Ｐゴシック" charset="0"/>
              </a:rPr>
              <a:t>Literals:</a:t>
            </a:r>
          </a:p>
          <a:p>
            <a:pPr lvl="1">
              <a:lnSpc>
                <a:spcPct val="80000"/>
              </a:lnSpc>
            </a:pPr>
            <a:r>
              <a:rPr lang="en-US" sz="2000" dirty="0">
                <a:latin typeface="Times New Roman" charset="0"/>
                <a:ea typeface="ＭＳ Ｐゴシック" charset="0"/>
              </a:rPr>
              <a:t>at X Y		X is at location Y</a:t>
            </a:r>
          </a:p>
          <a:p>
            <a:pPr lvl="1">
              <a:lnSpc>
                <a:spcPct val="80000"/>
              </a:lnSpc>
            </a:pPr>
            <a:r>
              <a:rPr lang="en-US" sz="2000" dirty="0">
                <a:latin typeface="Times New Roman" charset="0"/>
                <a:ea typeface="ＭＳ Ｐゴシック" charset="0"/>
              </a:rPr>
              <a:t>fuel R		rocket R has fuel</a:t>
            </a:r>
          </a:p>
          <a:p>
            <a:pPr lvl="1">
              <a:lnSpc>
                <a:spcPct val="80000"/>
              </a:lnSpc>
            </a:pPr>
            <a:r>
              <a:rPr lang="en-US" sz="2000" dirty="0">
                <a:latin typeface="Times New Roman" charset="0"/>
                <a:ea typeface="ＭＳ Ｐゴシック" charset="0"/>
              </a:rPr>
              <a:t>in X R		X is in rocket R</a:t>
            </a:r>
          </a:p>
          <a:p>
            <a:pPr>
              <a:lnSpc>
                <a:spcPct val="80000"/>
              </a:lnSpc>
            </a:pPr>
            <a:r>
              <a:rPr lang="en-US" sz="2400" dirty="0">
                <a:latin typeface="Times New Roman" charset="0"/>
                <a:ea typeface="ＭＳ Ｐゴシック" charset="0"/>
                <a:cs typeface="ＭＳ Ｐゴシック" charset="0"/>
              </a:rPr>
              <a:t>Actions:</a:t>
            </a:r>
          </a:p>
          <a:p>
            <a:pPr lvl="1">
              <a:lnSpc>
                <a:spcPct val="80000"/>
              </a:lnSpc>
            </a:pPr>
            <a:r>
              <a:rPr lang="en-US" sz="2000" dirty="0">
                <a:latin typeface="Times New Roman" charset="0"/>
                <a:ea typeface="ＭＳ Ｐゴシック" charset="0"/>
              </a:rPr>
              <a:t>load X L		load X (onto R) at location L</a:t>
            </a:r>
            <a:br>
              <a:rPr lang="en-US" sz="2000" dirty="0">
                <a:latin typeface="Times New Roman" charset="0"/>
                <a:ea typeface="ＭＳ Ｐゴシック" charset="0"/>
              </a:rPr>
            </a:br>
            <a:r>
              <a:rPr lang="en-US" sz="2000" dirty="0">
                <a:latin typeface="Times New Roman" charset="0"/>
                <a:ea typeface="ＭＳ Ｐゴシック" charset="0"/>
              </a:rPr>
              <a:t>			(X and R must be at L)</a:t>
            </a:r>
          </a:p>
          <a:p>
            <a:pPr lvl="1">
              <a:lnSpc>
                <a:spcPct val="80000"/>
              </a:lnSpc>
            </a:pPr>
            <a:r>
              <a:rPr lang="en-US" sz="2000" dirty="0">
                <a:latin typeface="Times New Roman" charset="0"/>
                <a:ea typeface="ＭＳ Ｐゴシック" charset="0"/>
              </a:rPr>
              <a:t>unload X L	</a:t>
            </a:r>
            <a:r>
              <a:rPr lang="en-US" sz="2000" dirty="0" smtClean="0">
                <a:latin typeface="Times New Roman" charset="0"/>
                <a:ea typeface="ＭＳ Ｐゴシック" charset="0"/>
              </a:rPr>
              <a:t>unload </a:t>
            </a:r>
            <a:r>
              <a:rPr lang="en-US" sz="2000" dirty="0">
                <a:latin typeface="Times New Roman" charset="0"/>
                <a:ea typeface="ＭＳ Ｐゴシック" charset="0"/>
              </a:rPr>
              <a:t>X (from R) at location L</a:t>
            </a:r>
            <a:br>
              <a:rPr lang="en-US" sz="2000" dirty="0">
                <a:latin typeface="Times New Roman" charset="0"/>
                <a:ea typeface="ＭＳ Ｐゴシック" charset="0"/>
              </a:rPr>
            </a:br>
            <a:r>
              <a:rPr lang="en-US" sz="2000" dirty="0">
                <a:latin typeface="Times New Roman" charset="0"/>
                <a:ea typeface="ＭＳ Ｐゴシック" charset="0"/>
              </a:rPr>
              <a:t>			(R must be at L)</a:t>
            </a:r>
          </a:p>
          <a:p>
            <a:pPr lvl="1">
              <a:lnSpc>
                <a:spcPct val="80000"/>
              </a:lnSpc>
            </a:pPr>
            <a:r>
              <a:rPr lang="en-US" sz="2000" dirty="0">
                <a:latin typeface="Times New Roman" charset="0"/>
                <a:ea typeface="ＭＳ Ｐゴシック" charset="0"/>
              </a:rPr>
              <a:t>move X Y		move rocket R from X to Y</a:t>
            </a:r>
            <a:br>
              <a:rPr lang="en-US" sz="2000" dirty="0">
                <a:latin typeface="Times New Roman" charset="0"/>
                <a:ea typeface="ＭＳ Ｐゴシック" charset="0"/>
              </a:rPr>
            </a:br>
            <a:r>
              <a:rPr lang="en-US" sz="2000" dirty="0">
                <a:latin typeface="Times New Roman" charset="0"/>
                <a:ea typeface="ＭＳ Ｐゴシック" charset="0"/>
              </a:rPr>
              <a:t>			(R must be at X and have fuel)</a:t>
            </a:r>
          </a:p>
          <a:p>
            <a:pPr>
              <a:lnSpc>
                <a:spcPct val="80000"/>
              </a:lnSpc>
            </a:pPr>
            <a:r>
              <a:rPr lang="en-US" sz="2400" dirty="0">
                <a:latin typeface="Times New Roman" charset="0"/>
                <a:ea typeface="ＭＳ Ｐゴシック" charset="0"/>
                <a:cs typeface="ＭＳ Ｐゴシック" charset="0"/>
              </a:rPr>
              <a:t>Graph representation:</a:t>
            </a:r>
          </a:p>
          <a:p>
            <a:pPr lvl="1">
              <a:lnSpc>
                <a:spcPct val="80000"/>
              </a:lnSpc>
            </a:pPr>
            <a:r>
              <a:rPr lang="en-US" sz="2000" dirty="0">
                <a:latin typeface="Times New Roman" charset="0"/>
                <a:ea typeface="ＭＳ Ｐゴシック" charset="0"/>
              </a:rPr>
              <a:t>Solid black lines: preconditions/effects</a:t>
            </a:r>
          </a:p>
          <a:p>
            <a:pPr lvl="1">
              <a:lnSpc>
                <a:spcPct val="80000"/>
              </a:lnSpc>
            </a:pPr>
            <a:r>
              <a:rPr lang="en-US" sz="2000" dirty="0">
                <a:latin typeface="Times New Roman" charset="0"/>
                <a:ea typeface="ＭＳ Ｐゴシック" charset="0"/>
              </a:rPr>
              <a:t>Dotted red lines: negated preconditions/effects</a:t>
            </a:r>
          </a:p>
          <a:p>
            <a:pPr>
              <a:lnSpc>
                <a:spcPct val="80000"/>
              </a:lnSpc>
            </a:pPr>
            <a:endParaRPr lang="en-US" sz="240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84439512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 planning graph</a:t>
            </a:r>
          </a:p>
        </p:txBody>
      </p:sp>
      <p:sp>
        <p:nvSpPr>
          <p:cNvPr id="108546" name="Text Box 3"/>
          <p:cNvSpPr txBox="1">
            <a:spLocks noChangeArrowheads="1"/>
          </p:cNvSpPr>
          <p:nvPr/>
        </p:nvSpPr>
        <p:spPr bwMode="auto">
          <a:xfrm>
            <a:off x="152400" y="6126510"/>
            <a:ext cx="766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States</a:t>
            </a:r>
          </a:p>
          <a:p>
            <a:r>
              <a:rPr lang="en-US" sz="1600">
                <a:solidFill>
                  <a:srgbClr val="00279F"/>
                </a:solidFill>
                <a:latin typeface="Helvetica" charset="0"/>
              </a:rPr>
              <a:t>S</a:t>
            </a:r>
            <a:r>
              <a:rPr lang="en-US" sz="1600" baseline="-25000">
                <a:solidFill>
                  <a:srgbClr val="00279F"/>
                </a:solidFill>
                <a:latin typeface="Helvetica" charset="0"/>
              </a:rPr>
              <a:t>0</a:t>
            </a:r>
          </a:p>
        </p:txBody>
      </p:sp>
      <p:sp>
        <p:nvSpPr>
          <p:cNvPr id="335876" name="Text Box 4"/>
          <p:cNvSpPr txBox="1">
            <a:spLocks noChangeArrowheads="1"/>
          </p:cNvSpPr>
          <p:nvPr/>
        </p:nvSpPr>
        <p:spPr bwMode="auto">
          <a:xfrm>
            <a:off x="1481138" y="6126510"/>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Actions</a:t>
            </a:r>
          </a:p>
          <a:p>
            <a:r>
              <a:rPr lang="en-US" sz="1600">
                <a:solidFill>
                  <a:srgbClr val="00279F"/>
                </a:solidFill>
                <a:latin typeface="Helvetica" charset="0"/>
              </a:rPr>
              <a:t>A</a:t>
            </a:r>
            <a:r>
              <a:rPr lang="en-US" sz="1600" baseline="-25000">
                <a:solidFill>
                  <a:srgbClr val="00279F"/>
                </a:solidFill>
                <a:latin typeface="Helvetica" charset="0"/>
              </a:rPr>
              <a:t>0</a:t>
            </a:r>
          </a:p>
        </p:txBody>
      </p:sp>
      <p:sp>
        <p:nvSpPr>
          <p:cNvPr id="335877" name="Text Box 5"/>
          <p:cNvSpPr txBox="1">
            <a:spLocks noChangeArrowheads="1"/>
          </p:cNvSpPr>
          <p:nvPr/>
        </p:nvSpPr>
        <p:spPr bwMode="auto">
          <a:xfrm>
            <a:off x="2895600" y="6142385"/>
            <a:ext cx="766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States</a:t>
            </a:r>
          </a:p>
          <a:p>
            <a:r>
              <a:rPr lang="en-US" sz="1600">
                <a:solidFill>
                  <a:srgbClr val="00279F"/>
                </a:solidFill>
                <a:latin typeface="Helvetica" charset="0"/>
              </a:rPr>
              <a:t>S</a:t>
            </a:r>
            <a:r>
              <a:rPr lang="en-US" sz="1600" baseline="-25000">
                <a:solidFill>
                  <a:srgbClr val="00279F"/>
                </a:solidFill>
                <a:latin typeface="Helvetica" charset="0"/>
              </a:rPr>
              <a:t>1</a:t>
            </a:r>
          </a:p>
        </p:txBody>
      </p:sp>
      <p:sp>
        <p:nvSpPr>
          <p:cNvPr id="335878" name="Text Box 6"/>
          <p:cNvSpPr txBox="1">
            <a:spLocks noChangeArrowheads="1"/>
          </p:cNvSpPr>
          <p:nvPr/>
        </p:nvSpPr>
        <p:spPr bwMode="auto">
          <a:xfrm>
            <a:off x="4195763" y="6126510"/>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Actions</a:t>
            </a:r>
          </a:p>
          <a:p>
            <a:r>
              <a:rPr lang="en-US" sz="1600">
                <a:solidFill>
                  <a:srgbClr val="00279F"/>
                </a:solidFill>
                <a:latin typeface="Helvetica" charset="0"/>
              </a:rPr>
              <a:t>A</a:t>
            </a:r>
            <a:r>
              <a:rPr lang="en-US" sz="1600" baseline="-25000">
                <a:solidFill>
                  <a:srgbClr val="00279F"/>
                </a:solidFill>
                <a:latin typeface="Helvetica" charset="0"/>
              </a:rPr>
              <a:t>1</a:t>
            </a:r>
          </a:p>
        </p:txBody>
      </p:sp>
      <p:sp>
        <p:nvSpPr>
          <p:cNvPr id="335879" name="Text Box 7"/>
          <p:cNvSpPr txBox="1">
            <a:spLocks noChangeArrowheads="1"/>
          </p:cNvSpPr>
          <p:nvPr/>
        </p:nvSpPr>
        <p:spPr bwMode="auto">
          <a:xfrm>
            <a:off x="5581650" y="6126510"/>
            <a:ext cx="766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States</a:t>
            </a:r>
          </a:p>
          <a:p>
            <a:r>
              <a:rPr lang="en-US" sz="1600">
                <a:solidFill>
                  <a:srgbClr val="00279F"/>
                </a:solidFill>
                <a:latin typeface="Helvetica" charset="0"/>
              </a:rPr>
              <a:t>S</a:t>
            </a:r>
            <a:r>
              <a:rPr lang="en-US" sz="1600" baseline="-25000">
                <a:solidFill>
                  <a:srgbClr val="00279F"/>
                </a:solidFill>
                <a:latin typeface="Helvetica" charset="0"/>
              </a:rPr>
              <a:t>2</a:t>
            </a:r>
          </a:p>
        </p:txBody>
      </p:sp>
      <p:sp>
        <p:nvSpPr>
          <p:cNvPr id="335880" name="Text Box 8"/>
          <p:cNvSpPr txBox="1">
            <a:spLocks noChangeArrowheads="1"/>
          </p:cNvSpPr>
          <p:nvPr/>
        </p:nvSpPr>
        <p:spPr bwMode="auto">
          <a:xfrm>
            <a:off x="6910388" y="6126510"/>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Actions</a:t>
            </a:r>
          </a:p>
          <a:p>
            <a:r>
              <a:rPr lang="en-US" sz="1600">
                <a:solidFill>
                  <a:srgbClr val="00279F"/>
                </a:solidFill>
                <a:latin typeface="Helvetica" charset="0"/>
              </a:rPr>
              <a:t>A</a:t>
            </a:r>
            <a:r>
              <a:rPr lang="en-US" sz="1600" baseline="-25000">
                <a:solidFill>
                  <a:srgbClr val="00279F"/>
                </a:solidFill>
                <a:latin typeface="Helvetica" charset="0"/>
              </a:rPr>
              <a:t>2</a:t>
            </a:r>
          </a:p>
        </p:txBody>
      </p:sp>
      <p:sp>
        <p:nvSpPr>
          <p:cNvPr id="335881" name="Text Box 9"/>
          <p:cNvSpPr txBox="1">
            <a:spLocks noChangeArrowheads="1"/>
          </p:cNvSpPr>
          <p:nvPr/>
        </p:nvSpPr>
        <p:spPr bwMode="auto">
          <a:xfrm>
            <a:off x="8001000" y="6126510"/>
            <a:ext cx="915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States</a:t>
            </a:r>
          </a:p>
          <a:p>
            <a:r>
              <a:rPr lang="en-US" sz="1600">
                <a:solidFill>
                  <a:srgbClr val="00279F"/>
                </a:solidFill>
                <a:latin typeface="Helvetica" charset="0"/>
              </a:rPr>
              <a:t>S</a:t>
            </a:r>
            <a:r>
              <a:rPr lang="en-US" sz="1600" baseline="-25000">
                <a:solidFill>
                  <a:srgbClr val="00279F"/>
                </a:solidFill>
                <a:latin typeface="Helvetica" charset="0"/>
              </a:rPr>
              <a:t>3</a:t>
            </a:r>
          </a:p>
          <a:p>
            <a:r>
              <a:rPr lang="en-US" sz="1600">
                <a:solidFill>
                  <a:srgbClr val="00279F"/>
                </a:solidFill>
                <a:latin typeface="Helvetica" charset="0"/>
              </a:rPr>
              <a:t>(Goals!)</a:t>
            </a:r>
          </a:p>
        </p:txBody>
      </p:sp>
      <p:sp>
        <p:nvSpPr>
          <p:cNvPr id="108553" name="Text Box 10"/>
          <p:cNvSpPr txBox="1">
            <a:spLocks noChangeArrowheads="1"/>
          </p:cNvSpPr>
          <p:nvPr/>
        </p:nvSpPr>
        <p:spPr bwMode="auto">
          <a:xfrm>
            <a:off x="381000" y="1975198"/>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A L</a:t>
            </a:r>
          </a:p>
        </p:txBody>
      </p:sp>
      <p:sp>
        <p:nvSpPr>
          <p:cNvPr id="108554" name="Text Box 11"/>
          <p:cNvSpPr txBox="1">
            <a:spLocks noChangeArrowheads="1"/>
          </p:cNvSpPr>
          <p:nvPr/>
        </p:nvSpPr>
        <p:spPr bwMode="auto">
          <a:xfrm>
            <a:off x="381000" y="2484785"/>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B L</a:t>
            </a:r>
          </a:p>
        </p:txBody>
      </p:sp>
      <p:sp>
        <p:nvSpPr>
          <p:cNvPr id="108555" name="Text Box 12"/>
          <p:cNvSpPr txBox="1">
            <a:spLocks noChangeArrowheads="1"/>
          </p:cNvSpPr>
          <p:nvPr/>
        </p:nvSpPr>
        <p:spPr bwMode="auto">
          <a:xfrm>
            <a:off x="374650" y="3094385"/>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R L</a:t>
            </a:r>
          </a:p>
        </p:txBody>
      </p:sp>
      <p:sp>
        <p:nvSpPr>
          <p:cNvPr id="108556" name="Text Box 13"/>
          <p:cNvSpPr txBox="1">
            <a:spLocks noChangeArrowheads="1"/>
          </p:cNvSpPr>
          <p:nvPr/>
        </p:nvSpPr>
        <p:spPr bwMode="auto">
          <a:xfrm>
            <a:off x="381000" y="3703985"/>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fuel R</a:t>
            </a:r>
          </a:p>
        </p:txBody>
      </p:sp>
      <p:grpSp>
        <p:nvGrpSpPr>
          <p:cNvPr id="2" name="Group 14"/>
          <p:cNvGrpSpPr>
            <a:grpSpLocks/>
          </p:cNvGrpSpPr>
          <p:nvPr/>
        </p:nvGrpSpPr>
        <p:grpSpPr bwMode="auto">
          <a:xfrm>
            <a:off x="1066800" y="1951385"/>
            <a:ext cx="1450975" cy="1295400"/>
            <a:chOff x="672" y="960"/>
            <a:chExt cx="914" cy="816"/>
          </a:xfrm>
        </p:grpSpPr>
        <p:sp>
          <p:nvSpPr>
            <p:cNvPr id="108636" name="Text Box 15"/>
            <p:cNvSpPr txBox="1">
              <a:spLocks noChangeArrowheads="1"/>
            </p:cNvSpPr>
            <p:nvPr/>
          </p:nvSpPr>
          <p:spPr bwMode="auto">
            <a:xfrm>
              <a:off x="952" y="960"/>
              <a:ext cx="6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load A L</a:t>
              </a:r>
            </a:p>
          </p:txBody>
        </p:sp>
        <p:sp>
          <p:nvSpPr>
            <p:cNvPr id="108637" name="Line 16"/>
            <p:cNvSpPr>
              <a:spLocks noChangeShapeType="1"/>
            </p:cNvSpPr>
            <p:nvPr/>
          </p:nvSpPr>
          <p:spPr bwMode="auto">
            <a:xfrm>
              <a:off x="720" y="1056"/>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38" name="Line 17"/>
            <p:cNvSpPr>
              <a:spLocks noChangeShapeType="1"/>
            </p:cNvSpPr>
            <p:nvPr/>
          </p:nvSpPr>
          <p:spPr bwMode="auto">
            <a:xfrm flipV="1">
              <a:off x="672" y="1104"/>
              <a:ext cx="240" cy="6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8"/>
          <p:cNvGrpSpPr>
            <a:grpSpLocks/>
          </p:cNvGrpSpPr>
          <p:nvPr/>
        </p:nvGrpSpPr>
        <p:grpSpPr bwMode="auto">
          <a:xfrm>
            <a:off x="1066800" y="2484785"/>
            <a:ext cx="1476375" cy="762000"/>
            <a:chOff x="672" y="1296"/>
            <a:chExt cx="930" cy="480"/>
          </a:xfrm>
        </p:grpSpPr>
        <p:sp>
          <p:nvSpPr>
            <p:cNvPr id="108633" name="Text Box 19"/>
            <p:cNvSpPr txBox="1">
              <a:spLocks noChangeArrowheads="1"/>
            </p:cNvSpPr>
            <p:nvPr/>
          </p:nvSpPr>
          <p:spPr bwMode="auto">
            <a:xfrm>
              <a:off x="952" y="1296"/>
              <a:ext cx="65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load B L</a:t>
              </a:r>
            </a:p>
          </p:txBody>
        </p:sp>
        <p:sp>
          <p:nvSpPr>
            <p:cNvPr id="108634" name="Line 20"/>
            <p:cNvSpPr>
              <a:spLocks noChangeShapeType="1"/>
            </p:cNvSpPr>
            <p:nvPr/>
          </p:nvSpPr>
          <p:spPr bwMode="auto">
            <a:xfrm>
              <a:off x="720" y="1392"/>
              <a:ext cx="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35" name="Line 21"/>
            <p:cNvSpPr>
              <a:spLocks noChangeShapeType="1"/>
            </p:cNvSpPr>
            <p:nvPr/>
          </p:nvSpPr>
          <p:spPr bwMode="auto">
            <a:xfrm flipV="1">
              <a:off x="672" y="1440"/>
              <a:ext cx="288"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22"/>
          <p:cNvGrpSpPr>
            <a:grpSpLocks/>
          </p:cNvGrpSpPr>
          <p:nvPr/>
        </p:nvGrpSpPr>
        <p:grpSpPr bwMode="auto">
          <a:xfrm>
            <a:off x="1066800" y="3170585"/>
            <a:ext cx="1531938" cy="762000"/>
            <a:chOff x="672" y="1728"/>
            <a:chExt cx="965" cy="480"/>
          </a:xfrm>
        </p:grpSpPr>
        <p:sp>
          <p:nvSpPr>
            <p:cNvPr id="108630" name="Text Box 23"/>
            <p:cNvSpPr txBox="1">
              <a:spLocks noChangeArrowheads="1"/>
            </p:cNvSpPr>
            <p:nvPr/>
          </p:nvSpPr>
          <p:spPr bwMode="auto">
            <a:xfrm>
              <a:off x="912" y="1728"/>
              <a:ext cx="7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move L P</a:t>
              </a:r>
            </a:p>
          </p:txBody>
        </p:sp>
        <p:sp>
          <p:nvSpPr>
            <p:cNvPr id="108631" name="Line 24"/>
            <p:cNvSpPr>
              <a:spLocks noChangeShapeType="1"/>
            </p:cNvSpPr>
            <p:nvPr/>
          </p:nvSpPr>
          <p:spPr bwMode="auto">
            <a:xfrm>
              <a:off x="672" y="1776"/>
              <a:ext cx="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32" name="Line 25"/>
            <p:cNvSpPr>
              <a:spLocks noChangeShapeType="1"/>
            </p:cNvSpPr>
            <p:nvPr/>
          </p:nvSpPr>
          <p:spPr bwMode="auto">
            <a:xfrm flipV="1">
              <a:off x="672" y="1824"/>
              <a:ext cx="24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6"/>
          <p:cNvGrpSpPr>
            <a:grpSpLocks/>
          </p:cNvGrpSpPr>
          <p:nvPr/>
        </p:nvGrpSpPr>
        <p:grpSpPr bwMode="auto">
          <a:xfrm>
            <a:off x="2514600" y="2103785"/>
            <a:ext cx="1206500" cy="2409825"/>
            <a:chOff x="1584" y="1056"/>
            <a:chExt cx="760" cy="1518"/>
          </a:xfrm>
        </p:grpSpPr>
        <p:sp>
          <p:nvSpPr>
            <p:cNvPr id="108627" name="Text Box 27"/>
            <p:cNvSpPr txBox="1">
              <a:spLocks noChangeArrowheads="1"/>
            </p:cNvSpPr>
            <p:nvPr/>
          </p:nvSpPr>
          <p:spPr bwMode="auto">
            <a:xfrm>
              <a:off x="1848" y="2341"/>
              <a:ext cx="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in A R</a:t>
              </a:r>
            </a:p>
          </p:txBody>
        </p:sp>
        <p:sp>
          <p:nvSpPr>
            <p:cNvPr id="108628" name="Line 28"/>
            <p:cNvSpPr>
              <a:spLocks noChangeShapeType="1"/>
            </p:cNvSpPr>
            <p:nvPr/>
          </p:nvSpPr>
          <p:spPr bwMode="auto">
            <a:xfrm>
              <a:off x="1584" y="1056"/>
              <a:ext cx="288" cy="13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29" name="Line 29"/>
            <p:cNvSpPr>
              <a:spLocks noChangeShapeType="1"/>
            </p:cNvSpPr>
            <p:nvPr/>
          </p:nvSpPr>
          <p:spPr bwMode="auto">
            <a:xfrm>
              <a:off x="1584" y="1056"/>
              <a:ext cx="288"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30"/>
          <p:cNvGrpSpPr>
            <a:grpSpLocks/>
          </p:cNvGrpSpPr>
          <p:nvPr/>
        </p:nvGrpSpPr>
        <p:grpSpPr bwMode="auto">
          <a:xfrm>
            <a:off x="2400300" y="2713385"/>
            <a:ext cx="1308100" cy="2351088"/>
            <a:chOff x="1512" y="1440"/>
            <a:chExt cx="824" cy="1481"/>
          </a:xfrm>
        </p:grpSpPr>
        <p:sp>
          <p:nvSpPr>
            <p:cNvPr id="108624" name="Text Box 31"/>
            <p:cNvSpPr txBox="1">
              <a:spLocks noChangeArrowheads="1"/>
            </p:cNvSpPr>
            <p:nvPr/>
          </p:nvSpPr>
          <p:spPr bwMode="auto">
            <a:xfrm>
              <a:off x="1824" y="2688"/>
              <a:ext cx="5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in B R</a:t>
              </a:r>
            </a:p>
          </p:txBody>
        </p:sp>
        <p:sp>
          <p:nvSpPr>
            <p:cNvPr id="108625" name="Line 32"/>
            <p:cNvSpPr>
              <a:spLocks noChangeShapeType="1"/>
            </p:cNvSpPr>
            <p:nvPr/>
          </p:nvSpPr>
          <p:spPr bwMode="auto">
            <a:xfrm>
              <a:off x="1512" y="1440"/>
              <a:ext cx="336" cy="13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26" name="Line 33"/>
            <p:cNvSpPr>
              <a:spLocks noChangeShapeType="1"/>
            </p:cNvSpPr>
            <p:nvPr/>
          </p:nvSpPr>
          <p:spPr bwMode="auto">
            <a:xfrm>
              <a:off x="1536" y="1440"/>
              <a:ext cx="336"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34"/>
          <p:cNvGrpSpPr>
            <a:grpSpLocks/>
          </p:cNvGrpSpPr>
          <p:nvPr/>
        </p:nvGrpSpPr>
        <p:grpSpPr bwMode="auto">
          <a:xfrm>
            <a:off x="2908300" y="1975198"/>
            <a:ext cx="831850" cy="1995487"/>
            <a:chOff x="1832" y="975"/>
            <a:chExt cx="524" cy="1257"/>
          </a:xfrm>
        </p:grpSpPr>
        <p:sp>
          <p:nvSpPr>
            <p:cNvPr id="108620" name="Text Box 35"/>
            <p:cNvSpPr txBox="1">
              <a:spLocks noChangeArrowheads="1"/>
            </p:cNvSpPr>
            <p:nvPr/>
          </p:nvSpPr>
          <p:spPr bwMode="auto">
            <a:xfrm>
              <a:off x="1856" y="1999"/>
              <a:ext cx="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fuel R</a:t>
              </a:r>
            </a:p>
          </p:txBody>
        </p:sp>
        <p:sp>
          <p:nvSpPr>
            <p:cNvPr id="108621" name="Text Box 36"/>
            <p:cNvSpPr txBox="1">
              <a:spLocks noChangeArrowheads="1"/>
            </p:cNvSpPr>
            <p:nvPr/>
          </p:nvSpPr>
          <p:spPr bwMode="auto">
            <a:xfrm>
              <a:off x="1856" y="975"/>
              <a:ext cx="4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A L</a:t>
              </a:r>
            </a:p>
          </p:txBody>
        </p:sp>
        <p:sp>
          <p:nvSpPr>
            <p:cNvPr id="108622" name="Text Box 37"/>
            <p:cNvSpPr txBox="1">
              <a:spLocks noChangeArrowheads="1"/>
            </p:cNvSpPr>
            <p:nvPr/>
          </p:nvSpPr>
          <p:spPr bwMode="auto">
            <a:xfrm>
              <a:off x="1832" y="1316"/>
              <a:ext cx="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B L</a:t>
              </a:r>
            </a:p>
          </p:txBody>
        </p:sp>
        <p:sp>
          <p:nvSpPr>
            <p:cNvPr id="108623" name="Text Box 38"/>
            <p:cNvSpPr txBox="1">
              <a:spLocks noChangeArrowheads="1"/>
            </p:cNvSpPr>
            <p:nvPr/>
          </p:nvSpPr>
          <p:spPr bwMode="auto">
            <a:xfrm>
              <a:off x="1852" y="1658"/>
              <a:ext cx="5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R L</a:t>
              </a:r>
            </a:p>
          </p:txBody>
        </p:sp>
      </p:grpSp>
      <p:grpSp>
        <p:nvGrpSpPr>
          <p:cNvPr id="8" name="Group 39"/>
          <p:cNvGrpSpPr>
            <a:grpSpLocks/>
          </p:cNvGrpSpPr>
          <p:nvPr/>
        </p:nvGrpSpPr>
        <p:grpSpPr bwMode="auto">
          <a:xfrm>
            <a:off x="2514600" y="3322985"/>
            <a:ext cx="1238250" cy="2274888"/>
            <a:chOff x="1584" y="1824"/>
            <a:chExt cx="780" cy="1433"/>
          </a:xfrm>
        </p:grpSpPr>
        <p:sp>
          <p:nvSpPr>
            <p:cNvPr id="108616" name="Text Box 40"/>
            <p:cNvSpPr txBox="1">
              <a:spLocks noChangeArrowheads="1"/>
            </p:cNvSpPr>
            <p:nvPr/>
          </p:nvSpPr>
          <p:spPr bwMode="auto">
            <a:xfrm>
              <a:off x="1844" y="3024"/>
              <a:ext cx="5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R P</a:t>
              </a:r>
            </a:p>
          </p:txBody>
        </p:sp>
        <p:sp>
          <p:nvSpPr>
            <p:cNvPr id="108617" name="Line 41"/>
            <p:cNvSpPr>
              <a:spLocks noChangeShapeType="1"/>
            </p:cNvSpPr>
            <p:nvPr/>
          </p:nvSpPr>
          <p:spPr bwMode="auto">
            <a:xfrm>
              <a:off x="1584" y="1872"/>
              <a:ext cx="288" cy="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18" name="Line 42"/>
            <p:cNvSpPr>
              <a:spLocks noChangeShapeType="1"/>
            </p:cNvSpPr>
            <p:nvPr/>
          </p:nvSpPr>
          <p:spPr bwMode="auto">
            <a:xfrm flipV="1">
              <a:off x="1584" y="1824"/>
              <a:ext cx="288" cy="48"/>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19" name="Line 43"/>
            <p:cNvSpPr>
              <a:spLocks noChangeShapeType="1"/>
            </p:cNvSpPr>
            <p:nvPr/>
          </p:nvSpPr>
          <p:spPr bwMode="auto">
            <a:xfrm>
              <a:off x="1584" y="1872"/>
              <a:ext cx="288" cy="24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44"/>
          <p:cNvGrpSpPr>
            <a:grpSpLocks/>
          </p:cNvGrpSpPr>
          <p:nvPr/>
        </p:nvGrpSpPr>
        <p:grpSpPr bwMode="auto">
          <a:xfrm>
            <a:off x="3657600" y="1951385"/>
            <a:ext cx="1603375" cy="1295400"/>
            <a:chOff x="2304" y="960"/>
            <a:chExt cx="1010" cy="816"/>
          </a:xfrm>
        </p:grpSpPr>
        <p:sp>
          <p:nvSpPr>
            <p:cNvPr id="108613" name="Text Box 45"/>
            <p:cNvSpPr txBox="1">
              <a:spLocks noChangeArrowheads="1"/>
            </p:cNvSpPr>
            <p:nvPr/>
          </p:nvSpPr>
          <p:spPr bwMode="auto">
            <a:xfrm>
              <a:off x="2680" y="960"/>
              <a:ext cx="6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load A L</a:t>
              </a:r>
            </a:p>
          </p:txBody>
        </p:sp>
        <p:sp>
          <p:nvSpPr>
            <p:cNvPr id="108614" name="Line 46"/>
            <p:cNvSpPr>
              <a:spLocks noChangeShapeType="1"/>
            </p:cNvSpPr>
            <p:nvPr/>
          </p:nvSpPr>
          <p:spPr bwMode="auto">
            <a:xfrm>
              <a:off x="2352" y="1056"/>
              <a:ext cx="3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15" name="Line 47"/>
            <p:cNvSpPr>
              <a:spLocks noChangeShapeType="1"/>
            </p:cNvSpPr>
            <p:nvPr/>
          </p:nvSpPr>
          <p:spPr bwMode="auto">
            <a:xfrm flipV="1">
              <a:off x="2304" y="1056"/>
              <a:ext cx="384"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48"/>
          <p:cNvGrpSpPr>
            <a:grpSpLocks/>
          </p:cNvGrpSpPr>
          <p:nvPr/>
        </p:nvGrpSpPr>
        <p:grpSpPr bwMode="auto">
          <a:xfrm>
            <a:off x="3657600" y="2484785"/>
            <a:ext cx="1628775" cy="762000"/>
            <a:chOff x="2304" y="1296"/>
            <a:chExt cx="1026" cy="480"/>
          </a:xfrm>
        </p:grpSpPr>
        <p:sp>
          <p:nvSpPr>
            <p:cNvPr id="108610" name="Text Box 49"/>
            <p:cNvSpPr txBox="1">
              <a:spLocks noChangeArrowheads="1"/>
            </p:cNvSpPr>
            <p:nvPr/>
          </p:nvSpPr>
          <p:spPr bwMode="auto">
            <a:xfrm>
              <a:off x="2680" y="1296"/>
              <a:ext cx="65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load B L</a:t>
              </a:r>
            </a:p>
          </p:txBody>
        </p:sp>
        <p:sp>
          <p:nvSpPr>
            <p:cNvPr id="108611" name="Line 50"/>
            <p:cNvSpPr>
              <a:spLocks noChangeShapeType="1"/>
            </p:cNvSpPr>
            <p:nvPr/>
          </p:nvSpPr>
          <p:spPr bwMode="auto">
            <a:xfrm>
              <a:off x="2352" y="1440"/>
              <a:ext cx="3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12" name="Line 51"/>
            <p:cNvSpPr>
              <a:spLocks noChangeShapeType="1"/>
            </p:cNvSpPr>
            <p:nvPr/>
          </p:nvSpPr>
          <p:spPr bwMode="auto">
            <a:xfrm flipV="1">
              <a:off x="2304" y="1440"/>
              <a:ext cx="38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52"/>
          <p:cNvGrpSpPr>
            <a:grpSpLocks/>
          </p:cNvGrpSpPr>
          <p:nvPr/>
        </p:nvGrpSpPr>
        <p:grpSpPr bwMode="auto">
          <a:xfrm>
            <a:off x="3657600" y="3170585"/>
            <a:ext cx="1684338" cy="609600"/>
            <a:chOff x="2304" y="1728"/>
            <a:chExt cx="1061" cy="384"/>
          </a:xfrm>
        </p:grpSpPr>
        <p:sp>
          <p:nvSpPr>
            <p:cNvPr id="108607" name="Text Box 53"/>
            <p:cNvSpPr txBox="1">
              <a:spLocks noChangeArrowheads="1"/>
            </p:cNvSpPr>
            <p:nvPr/>
          </p:nvSpPr>
          <p:spPr bwMode="auto">
            <a:xfrm>
              <a:off x="2640" y="1728"/>
              <a:ext cx="7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move L P</a:t>
              </a:r>
            </a:p>
          </p:txBody>
        </p:sp>
        <p:sp>
          <p:nvSpPr>
            <p:cNvPr id="108608" name="Line 54"/>
            <p:cNvSpPr>
              <a:spLocks noChangeShapeType="1"/>
            </p:cNvSpPr>
            <p:nvPr/>
          </p:nvSpPr>
          <p:spPr bwMode="auto">
            <a:xfrm flipV="1">
              <a:off x="2352" y="1824"/>
              <a:ext cx="24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09" name="Line 55"/>
            <p:cNvSpPr>
              <a:spLocks noChangeShapeType="1"/>
            </p:cNvSpPr>
            <p:nvPr/>
          </p:nvSpPr>
          <p:spPr bwMode="auto">
            <a:xfrm>
              <a:off x="2304" y="1776"/>
              <a:ext cx="288"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56"/>
          <p:cNvGrpSpPr>
            <a:grpSpLocks/>
          </p:cNvGrpSpPr>
          <p:nvPr/>
        </p:nvGrpSpPr>
        <p:grpSpPr bwMode="auto">
          <a:xfrm>
            <a:off x="3733800" y="3703985"/>
            <a:ext cx="1612900" cy="1676400"/>
            <a:chOff x="2352" y="2064"/>
            <a:chExt cx="1016" cy="1056"/>
          </a:xfrm>
        </p:grpSpPr>
        <p:sp>
          <p:nvSpPr>
            <p:cNvPr id="108604" name="Text Box 57"/>
            <p:cNvSpPr txBox="1">
              <a:spLocks noChangeArrowheads="1"/>
            </p:cNvSpPr>
            <p:nvPr/>
          </p:nvSpPr>
          <p:spPr bwMode="auto">
            <a:xfrm>
              <a:off x="2640" y="2544"/>
              <a:ext cx="7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move P L</a:t>
              </a:r>
            </a:p>
          </p:txBody>
        </p:sp>
        <p:sp>
          <p:nvSpPr>
            <p:cNvPr id="108605" name="Line 58"/>
            <p:cNvSpPr>
              <a:spLocks noChangeShapeType="1"/>
            </p:cNvSpPr>
            <p:nvPr/>
          </p:nvSpPr>
          <p:spPr bwMode="auto">
            <a:xfrm>
              <a:off x="2352" y="2064"/>
              <a:ext cx="288"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06" name="Line 59"/>
            <p:cNvSpPr>
              <a:spLocks noChangeShapeType="1"/>
            </p:cNvSpPr>
            <p:nvPr/>
          </p:nvSpPr>
          <p:spPr bwMode="auto">
            <a:xfrm flipV="1">
              <a:off x="2352" y="2640"/>
              <a:ext cx="288"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 name="Group 60"/>
          <p:cNvGrpSpPr>
            <a:grpSpLocks/>
          </p:cNvGrpSpPr>
          <p:nvPr/>
        </p:nvGrpSpPr>
        <p:grpSpPr bwMode="auto">
          <a:xfrm>
            <a:off x="5257800" y="2103785"/>
            <a:ext cx="457200" cy="2133600"/>
            <a:chOff x="3312" y="1056"/>
            <a:chExt cx="288" cy="1344"/>
          </a:xfrm>
        </p:grpSpPr>
        <p:sp>
          <p:nvSpPr>
            <p:cNvPr id="108602" name="Line 61"/>
            <p:cNvSpPr>
              <a:spLocks noChangeShapeType="1"/>
            </p:cNvSpPr>
            <p:nvPr/>
          </p:nvSpPr>
          <p:spPr bwMode="auto">
            <a:xfrm>
              <a:off x="3312" y="1056"/>
              <a:ext cx="288" cy="13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03" name="Line 62"/>
            <p:cNvSpPr>
              <a:spLocks noChangeShapeType="1"/>
            </p:cNvSpPr>
            <p:nvPr/>
          </p:nvSpPr>
          <p:spPr bwMode="auto">
            <a:xfrm>
              <a:off x="3312" y="1056"/>
              <a:ext cx="288"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63"/>
          <p:cNvGrpSpPr>
            <a:grpSpLocks/>
          </p:cNvGrpSpPr>
          <p:nvPr/>
        </p:nvGrpSpPr>
        <p:grpSpPr bwMode="auto">
          <a:xfrm>
            <a:off x="5181600" y="2637185"/>
            <a:ext cx="533400" cy="2209800"/>
            <a:chOff x="3264" y="1392"/>
            <a:chExt cx="336" cy="1392"/>
          </a:xfrm>
        </p:grpSpPr>
        <p:sp>
          <p:nvSpPr>
            <p:cNvPr id="108600" name="Line 64"/>
            <p:cNvSpPr>
              <a:spLocks noChangeShapeType="1"/>
            </p:cNvSpPr>
            <p:nvPr/>
          </p:nvSpPr>
          <p:spPr bwMode="auto">
            <a:xfrm>
              <a:off x="3264" y="1392"/>
              <a:ext cx="336" cy="13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01" name="Line 65"/>
            <p:cNvSpPr>
              <a:spLocks noChangeShapeType="1"/>
            </p:cNvSpPr>
            <p:nvPr/>
          </p:nvSpPr>
          <p:spPr bwMode="auto">
            <a:xfrm>
              <a:off x="3264" y="1392"/>
              <a:ext cx="336"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66"/>
          <p:cNvGrpSpPr>
            <a:grpSpLocks/>
          </p:cNvGrpSpPr>
          <p:nvPr/>
        </p:nvGrpSpPr>
        <p:grpSpPr bwMode="auto">
          <a:xfrm>
            <a:off x="5257800" y="3246785"/>
            <a:ext cx="457200" cy="2133600"/>
            <a:chOff x="3312" y="1776"/>
            <a:chExt cx="288" cy="1344"/>
          </a:xfrm>
        </p:grpSpPr>
        <p:sp>
          <p:nvSpPr>
            <p:cNvPr id="108597" name="Line 67"/>
            <p:cNvSpPr>
              <a:spLocks noChangeShapeType="1"/>
            </p:cNvSpPr>
            <p:nvPr/>
          </p:nvSpPr>
          <p:spPr bwMode="auto">
            <a:xfrm>
              <a:off x="3312" y="1872"/>
              <a:ext cx="288" cy="12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98" name="Line 68"/>
            <p:cNvSpPr>
              <a:spLocks noChangeShapeType="1"/>
            </p:cNvSpPr>
            <p:nvPr/>
          </p:nvSpPr>
          <p:spPr bwMode="auto">
            <a:xfrm flipV="1">
              <a:off x="3312" y="1776"/>
              <a:ext cx="240" cy="96"/>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99" name="Line 69"/>
            <p:cNvSpPr>
              <a:spLocks noChangeShapeType="1"/>
            </p:cNvSpPr>
            <p:nvPr/>
          </p:nvSpPr>
          <p:spPr bwMode="auto">
            <a:xfrm>
              <a:off x="3312" y="1872"/>
              <a:ext cx="240" cy="24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 name="Group 70"/>
          <p:cNvGrpSpPr>
            <a:grpSpLocks/>
          </p:cNvGrpSpPr>
          <p:nvPr/>
        </p:nvGrpSpPr>
        <p:grpSpPr bwMode="auto">
          <a:xfrm>
            <a:off x="5257800" y="3246785"/>
            <a:ext cx="457200" cy="2133600"/>
            <a:chOff x="3312" y="1776"/>
            <a:chExt cx="288" cy="1344"/>
          </a:xfrm>
        </p:grpSpPr>
        <p:sp>
          <p:nvSpPr>
            <p:cNvPr id="108594" name="Line 71"/>
            <p:cNvSpPr>
              <a:spLocks noChangeShapeType="1"/>
            </p:cNvSpPr>
            <p:nvPr/>
          </p:nvSpPr>
          <p:spPr bwMode="auto">
            <a:xfrm>
              <a:off x="3312" y="2640"/>
              <a:ext cx="288" cy="48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95" name="Line 72"/>
            <p:cNvSpPr>
              <a:spLocks noChangeShapeType="1"/>
            </p:cNvSpPr>
            <p:nvPr/>
          </p:nvSpPr>
          <p:spPr bwMode="auto">
            <a:xfrm flipV="1">
              <a:off x="3312" y="1776"/>
              <a:ext cx="240" cy="8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96" name="Line 73"/>
            <p:cNvSpPr>
              <a:spLocks noChangeShapeType="1"/>
            </p:cNvSpPr>
            <p:nvPr/>
          </p:nvSpPr>
          <p:spPr bwMode="auto">
            <a:xfrm flipV="1">
              <a:off x="3312" y="2112"/>
              <a:ext cx="240" cy="528"/>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 name="Group 74"/>
          <p:cNvGrpSpPr>
            <a:grpSpLocks/>
          </p:cNvGrpSpPr>
          <p:nvPr/>
        </p:nvGrpSpPr>
        <p:grpSpPr bwMode="auto">
          <a:xfrm>
            <a:off x="5638800" y="1975198"/>
            <a:ext cx="825500" cy="3622675"/>
            <a:chOff x="3552" y="975"/>
            <a:chExt cx="520" cy="2282"/>
          </a:xfrm>
        </p:grpSpPr>
        <p:sp>
          <p:nvSpPr>
            <p:cNvPr id="108587" name="Text Box 75"/>
            <p:cNvSpPr txBox="1">
              <a:spLocks noChangeArrowheads="1"/>
            </p:cNvSpPr>
            <p:nvPr/>
          </p:nvSpPr>
          <p:spPr bwMode="auto">
            <a:xfrm>
              <a:off x="3564" y="975"/>
              <a:ext cx="4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A L</a:t>
              </a:r>
            </a:p>
          </p:txBody>
        </p:sp>
        <p:sp>
          <p:nvSpPr>
            <p:cNvPr id="108588" name="Text Box 76"/>
            <p:cNvSpPr txBox="1">
              <a:spLocks noChangeArrowheads="1"/>
            </p:cNvSpPr>
            <p:nvPr/>
          </p:nvSpPr>
          <p:spPr bwMode="auto">
            <a:xfrm>
              <a:off x="3564" y="1316"/>
              <a:ext cx="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B L</a:t>
              </a:r>
            </a:p>
          </p:txBody>
        </p:sp>
        <p:sp>
          <p:nvSpPr>
            <p:cNvPr id="108589" name="Text Box 77"/>
            <p:cNvSpPr txBox="1">
              <a:spLocks noChangeArrowheads="1"/>
            </p:cNvSpPr>
            <p:nvPr/>
          </p:nvSpPr>
          <p:spPr bwMode="auto">
            <a:xfrm>
              <a:off x="3560" y="1658"/>
              <a:ext cx="5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R L</a:t>
              </a:r>
            </a:p>
          </p:txBody>
        </p:sp>
        <p:sp>
          <p:nvSpPr>
            <p:cNvPr id="108590" name="Text Box 78"/>
            <p:cNvSpPr txBox="1">
              <a:spLocks noChangeArrowheads="1"/>
            </p:cNvSpPr>
            <p:nvPr/>
          </p:nvSpPr>
          <p:spPr bwMode="auto">
            <a:xfrm>
              <a:off x="3564" y="1999"/>
              <a:ext cx="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fuel R</a:t>
              </a:r>
            </a:p>
          </p:txBody>
        </p:sp>
        <p:sp>
          <p:nvSpPr>
            <p:cNvPr id="108591" name="Text Box 79"/>
            <p:cNvSpPr txBox="1">
              <a:spLocks noChangeArrowheads="1"/>
            </p:cNvSpPr>
            <p:nvPr/>
          </p:nvSpPr>
          <p:spPr bwMode="auto">
            <a:xfrm>
              <a:off x="3556" y="2341"/>
              <a:ext cx="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in A R</a:t>
              </a:r>
            </a:p>
          </p:txBody>
        </p:sp>
        <p:sp>
          <p:nvSpPr>
            <p:cNvPr id="108592" name="Text Box 80"/>
            <p:cNvSpPr txBox="1">
              <a:spLocks noChangeArrowheads="1"/>
            </p:cNvSpPr>
            <p:nvPr/>
          </p:nvSpPr>
          <p:spPr bwMode="auto">
            <a:xfrm>
              <a:off x="3556" y="2682"/>
              <a:ext cx="5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in B R</a:t>
              </a:r>
            </a:p>
          </p:txBody>
        </p:sp>
        <p:sp>
          <p:nvSpPr>
            <p:cNvPr id="108593" name="Text Box 81"/>
            <p:cNvSpPr txBox="1">
              <a:spLocks noChangeArrowheads="1"/>
            </p:cNvSpPr>
            <p:nvPr/>
          </p:nvSpPr>
          <p:spPr bwMode="auto">
            <a:xfrm>
              <a:off x="3552" y="3024"/>
              <a:ext cx="5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R P</a:t>
              </a:r>
            </a:p>
          </p:txBody>
        </p:sp>
      </p:grpSp>
      <p:grpSp>
        <p:nvGrpSpPr>
          <p:cNvPr id="18" name="Group 82"/>
          <p:cNvGrpSpPr>
            <a:grpSpLocks/>
          </p:cNvGrpSpPr>
          <p:nvPr/>
        </p:nvGrpSpPr>
        <p:grpSpPr bwMode="auto">
          <a:xfrm>
            <a:off x="6400800" y="3703985"/>
            <a:ext cx="1593850" cy="1600200"/>
            <a:chOff x="4032" y="2064"/>
            <a:chExt cx="1004" cy="1008"/>
          </a:xfrm>
        </p:grpSpPr>
        <p:sp>
          <p:nvSpPr>
            <p:cNvPr id="108584" name="Text Box 83"/>
            <p:cNvSpPr txBox="1">
              <a:spLocks noChangeArrowheads="1"/>
            </p:cNvSpPr>
            <p:nvPr/>
          </p:nvSpPr>
          <p:spPr bwMode="auto">
            <a:xfrm>
              <a:off x="4224" y="2064"/>
              <a:ext cx="8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unload A P</a:t>
              </a:r>
            </a:p>
          </p:txBody>
        </p:sp>
        <p:sp>
          <p:nvSpPr>
            <p:cNvPr id="108585" name="Line 84"/>
            <p:cNvSpPr>
              <a:spLocks noChangeShapeType="1"/>
            </p:cNvSpPr>
            <p:nvPr/>
          </p:nvSpPr>
          <p:spPr bwMode="auto">
            <a:xfrm flipV="1">
              <a:off x="4032" y="2208"/>
              <a:ext cx="24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86" name="Line 85"/>
            <p:cNvSpPr>
              <a:spLocks noChangeShapeType="1"/>
            </p:cNvSpPr>
            <p:nvPr/>
          </p:nvSpPr>
          <p:spPr bwMode="auto">
            <a:xfrm flipV="1">
              <a:off x="4032" y="2256"/>
              <a:ext cx="192"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 name="Group 86"/>
          <p:cNvGrpSpPr>
            <a:grpSpLocks/>
          </p:cNvGrpSpPr>
          <p:nvPr/>
        </p:nvGrpSpPr>
        <p:grpSpPr bwMode="auto">
          <a:xfrm>
            <a:off x="6400800" y="4389785"/>
            <a:ext cx="1619250" cy="914400"/>
            <a:chOff x="4032" y="2496"/>
            <a:chExt cx="1020" cy="576"/>
          </a:xfrm>
        </p:grpSpPr>
        <p:sp>
          <p:nvSpPr>
            <p:cNvPr id="108581" name="Text Box 87"/>
            <p:cNvSpPr txBox="1">
              <a:spLocks noChangeArrowheads="1"/>
            </p:cNvSpPr>
            <p:nvPr/>
          </p:nvSpPr>
          <p:spPr bwMode="auto">
            <a:xfrm>
              <a:off x="4224" y="2496"/>
              <a:ext cx="8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unload B P</a:t>
              </a:r>
            </a:p>
          </p:txBody>
        </p:sp>
        <p:sp>
          <p:nvSpPr>
            <p:cNvPr id="108582" name="Line 88"/>
            <p:cNvSpPr>
              <a:spLocks noChangeShapeType="1"/>
            </p:cNvSpPr>
            <p:nvPr/>
          </p:nvSpPr>
          <p:spPr bwMode="auto">
            <a:xfrm flipV="1">
              <a:off x="4032" y="2592"/>
              <a:ext cx="19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83" name="Line 89"/>
            <p:cNvSpPr>
              <a:spLocks noChangeShapeType="1"/>
            </p:cNvSpPr>
            <p:nvPr/>
          </p:nvSpPr>
          <p:spPr bwMode="auto">
            <a:xfrm flipV="1">
              <a:off x="4032" y="2592"/>
              <a:ext cx="192"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 name="Group 90"/>
          <p:cNvGrpSpPr>
            <a:grpSpLocks/>
          </p:cNvGrpSpPr>
          <p:nvPr/>
        </p:nvGrpSpPr>
        <p:grpSpPr bwMode="auto">
          <a:xfrm>
            <a:off x="7848600" y="3627785"/>
            <a:ext cx="1092200" cy="369888"/>
            <a:chOff x="4944" y="2016"/>
            <a:chExt cx="688" cy="233"/>
          </a:xfrm>
        </p:grpSpPr>
        <p:sp>
          <p:nvSpPr>
            <p:cNvPr id="108579" name="Text Box 91"/>
            <p:cNvSpPr txBox="1">
              <a:spLocks noChangeArrowheads="1"/>
            </p:cNvSpPr>
            <p:nvPr/>
          </p:nvSpPr>
          <p:spPr bwMode="auto">
            <a:xfrm>
              <a:off x="5136" y="2016"/>
              <a:ext cx="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A P</a:t>
              </a:r>
            </a:p>
          </p:txBody>
        </p:sp>
        <p:sp>
          <p:nvSpPr>
            <p:cNvPr id="108580" name="Line 92"/>
            <p:cNvSpPr>
              <a:spLocks noChangeShapeType="1"/>
            </p:cNvSpPr>
            <p:nvPr/>
          </p:nvSpPr>
          <p:spPr bwMode="auto">
            <a:xfrm flipV="1">
              <a:off x="4944" y="2160"/>
              <a:ext cx="24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 name="Group 93"/>
          <p:cNvGrpSpPr>
            <a:grpSpLocks/>
          </p:cNvGrpSpPr>
          <p:nvPr/>
        </p:nvGrpSpPr>
        <p:grpSpPr bwMode="auto">
          <a:xfrm>
            <a:off x="7924800" y="4313585"/>
            <a:ext cx="1041400" cy="369888"/>
            <a:chOff x="4992" y="2448"/>
            <a:chExt cx="656" cy="233"/>
          </a:xfrm>
        </p:grpSpPr>
        <p:sp>
          <p:nvSpPr>
            <p:cNvPr id="108577" name="Text Box 94"/>
            <p:cNvSpPr txBox="1">
              <a:spLocks noChangeArrowheads="1"/>
            </p:cNvSpPr>
            <p:nvPr/>
          </p:nvSpPr>
          <p:spPr bwMode="auto">
            <a:xfrm>
              <a:off x="5136" y="2448"/>
              <a:ext cx="5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00279F"/>
                  </a:solidFill>
                  <a:latin typeface="Helvetica" charset="0"/>
                </a:rPr>
                <a:t>at B P</a:t>
              </a:r>
            </a:p>
          </p:txBody>
        </p:sp>
        <p:sp>
          <p:nvSpPr>
            <p:cNvPr id="108578" name="Line 95"/>
            <p:cNvSpPr>
              <a:spLocks noChangeShapeType="1"/>
            </p:cNvSpPr>
            <p:nvPr/>
          </p:nvSpPr>
          <p:spPr bwMode="auto">
            <a:xfrm flipV="1">
              <a:off x="4992" y="2544"/>
              <a:ext cx="19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9703797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58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3587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3587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3588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1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19"/>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33588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2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autoUpdateAnimBg="0"/>
      <p:bldP spid="335877" grpId="0" autoUpdateAnimBg="0"/>
      <p:bldP spid="335878" grpId="0" autoUpdateAnimBg="0"/>
      <p:bldP spid="335879" grpId="0" autoUpdateAnimBg="0"/>
      <p:bldP spid="335880" grpId="0" autoUpdateAnimBg="0"/>
      <p:bldP spid="33588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Valid plans</a:t>
            </a:r>
          </a:p>
        </p:txBody>
      </p:sp>
      <p:sp>
        <p:nvSpPr>
          <p:cNvPr id="109570" name="Rectangle 3"/>
          <p:cNvSpPr>
            <a:spLocks noGrp="1" noChangeArrowheads="1"/>
          </p:cNvSpPr>
          <p:nvPr>
            <p:ph type="body" idx="1"/>
          </p:nvPr>
        </p:nvSpPr>
        <p:spPr/>
        <p:txBody>
          <a:bodyPr/>
          <a:lstStyle/>
          <a:p>
            <a:pPr>
              <a:lnSpc>
                <a:spcPct val="90000"/>
              </a:lnSpc>
            </a:pPr>
            <a:r>
              <a:rPr lang="en-US" sz="2800" dirty="0">
                <a:latin typeface="Times New Roman" charset="0"/>
                <a:ea typeface="ＭＳ Ｐゴシック" charset="0"/>
                <a:cs typeface="Times New Roman" charset="0"/>
              </a:rPr>
              <a:t>A </a:t>
            </a:r>
            <a:r>
              <a:rPr lang="en-US" sz="2800" b="1" dirty="0">
                <a:solidFill>
                  <a:srgbClr val="333399"/>
                </a:solidFill>
                <a:latin typeface="Times New Roman" charset="0"/>
                <a:ea typeface="ＭＳ Ｐゴシック" charset="0"/>
                <a:cs typeface="Times New Roman" charset="0"/>
              </a:rPr>
              <a:t>valid</a:t>
            </a:r>
            <a:r>
              <a:rPr lang="en-US" sz="2800" dirty="0">
                <a:solidFill>
                  <a:srgbClr val="333399"/>
                </a:solidFill>
                <a:latin typeface="Times New Roman" charset="0"/>
                <a:ea typeface="ＭＳ Ｐゴシック" charset="0"/>
                <a:cs typeface="Times New Roman" charset="0"/>
              </a:rPr>
              <a:t> </a:t>
            </a:r>
            <a:r>
              <a:rPr lang="en-US" sz="2800" dirty="0">
                <a:latin typeface="Times New Roman" charset="0"/>
                <a:ea typeface="ＭＳ Ｐゴシック" charset="0"/>
                <a:cs typeface="Times New Roman" charset="0"/>
              </a:rPr>
              <a:t>plan is a planning graph in which:</a:t>
            </a:r>
          </a:p>
          <a:p>
            <a:pPr lvl="1">
              <a:lnSpc>
                <a:spcPct val="90000"/>
              </a:lnSpc>
            </a:pPr>
            <a:r>
              <a:rPr lang="en-US" sz="2400" dirty="0">
                <a:latin typeface="Times New Roman" charset="0"/>
                <a:ea typeface="ＭＳ Ｐゴシック" charset="0"/>
                <a:cs typeface="Times New Roman" charset="0"/>
              </a:rPr>
              <a:t>Actions at the same level don</a:t>
            </a:r>
            <a:r>
              <a:rPr lang="ja-JP" altLang="en-US" sz="2400" dirty="0">
                <a:latin typeface="Times New Roman" charset="0"/>
                <a:ea typeface="ＭＳ Ｐゴシック" charset="0"/>
                <a:cs typeface="Times New Roman" charset="0"/>
              </a:rPr>
              <a:t>’</a:t>
            </a:r>
            <a:r>
              <a:rPr lang="en-US" altLang="ja-JP" sz="2400" dirty="0">
                <a:latin typeface="Times New Roman" charset="0"/>
                <a:ea typeface="ＭＳ Ｐゴシック" charset="0"/>
                <a:cs typeface="Times New Roman" charset="0"/>
              </a:rPr>
              <a:t>t interfere (delete each other</a:t>
            </a:r>
            <a:r>
              <a:rPr lang="ja-JP" altLang="en-US" sz="2400" dirty="0">
                <a:latin typeface="Times New Roman" charset="0"/>
                <a:ea typeface="ＭＳ Ｐゴシック" charset="0"/>
                <a:cs typeface="Times New Roman" charset="0"/>
              </a:rPr>
              <a:t>’</a:t>
            </a:r>
            <a:r>
              <a:rPr lang="en-US" altLang="ja-JP" sz="2400" dirty="0">
                <a:latin typeface="Times New Roman" charset="0"/>
                <a:ea typeface="ＭＳ Ｐゴシック" charset="0"/>
                <a:cs typeface="Times New Roman" charset="0"/>
              </a:rPr>
              <a:t>s preconditions or add effects)</a:t>
            </a:r>
          </a:p>
          <a:p>
            <a:pPr lvl="1">
              <a:lnSpc>
                <a:spcPct val="90000"/>
              </a:lnSpc>
            </a:pPr>
            <a:r>
              <a:rPr lang="en-US" sz="2400" dirty="0">
                <a:latin typeface="Times New Roman" charset="0"/>
                <a:ea typeface="ＭＳ Ｐゴシック" charset="0"/>
                <a:cs typeface="Times New Roman" charset="0"/>
              </a:rPr>
              <a:t>Each action</a:t>
            </a:r>
            <a:r>
              <a:rPr lang="ja-JP" altLang="en-US" sz="2400" dirty="0">
                <a:latin typeface="Times New Roman" charset="0"/>
                <a:ea typeface="ＭＳ Ｐゴシック" charset="0"/>
                <a:cs typeface="Times New Roman" charset="0"/>
              </a:rPr>
              <a:t>’</a:t>
            </a:r>
            <a:r>
              <a:rPr lang="en-US" altLang="ja-JP" sz="2400" dirty="0">
                <a:latin typeface="Times New Roman" charset="0"/>
                <a:ea typeface="ＭＳ Ｐゴシック" charset="0"/>
                <a:cs typeface="Times New Roman" charset="0"/>
              </a:rPr>
              <a:t>s preconditions are true at that point in the plan</a:t>
            </a:r>
          </a:p>
          <a:p>
            <a:pPr lvl="1">
              <a:lnSpc>
                <a:spcPct val="90000"/>
              </a:lnSpc>
            </a:pPr>
            <a:r>
              <a:rPr lang="en-US" sz="2400" dirty="0">
                <a:latin typeface="Times New Roman" charset="0"/>
                <a:ea typeface="ＭＳ Ｐゴシック" charset="0"/>
                <a:cs typeface="Times New Roman" charset="0"/>
              </a:rPr>
              <a:t>Goals are satisfied at the end of the plan</a:t>
            </a:r>
          </a:p>
          <a:p>
            <a:pPr lvl="1">
              <a:lnSpc>
                <a:spcPct val="90000"/>
              </a:lnSpc>
            </a:pPr>
            <a:endParaRPr lang="en-US" sz="2400" dirty="0">
              <a:latin typeface="Times New Roman" charset="0"/>
              <a:ea typeface="ＭＳ Ｐゴシック" charset="0"/>
              <a:cs typeface="Times New Roman" charset="0"/>
            </a:endParaRPr>
          </a:p>
        </p:txBody>
      </p:sp>
    </p:spTree>
    <p:extLst>
      <p:ext uri="{BB962C8B-B14F-4D97-AF65-F5344CB8AC3E}">
        <p14:creationId xmlns:p14="http://schemas.microsoft.com/office/powerpoint/2010/main" val="42634511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Exclusion relations (mutexes)</a:t>
            </a:r>
          </a:p>
        </p:txBody>
      </p:sp>
      <p:sp>
        <p:nvSpPr>
          <p:cNvPr id="110594" name="Rectangle 3"/>
          <p:cNvSpPr>
            <a:spLocks noGrp="1" noChangeArrowheads="1"/>
          </p:cNvSpPr>
          <p:nvPr>
            <p:ph type="body" idx="1"/>
          </p:nvPr>
        </p:nvSpPr>
        <p:spPr/>
        <p:txBody>
          <a:bodyPr/>
          <a:lstStyle/>
          <a:p>
            <a:pPr>
              <a:lnSpc>
                <a:spcPct val="90000"/>
              </a:lnSpc>
            </a:pPr>
            <a:r>
              <a:rPr lang="en-US" sz="2800" dirty="0">
                <a:latin typeface="Times New Roman" charset="0"/>
                <a:ea typeface="ＭＳ Ｐゴシック" charset="0"/>
                <a:cs typeface="Times New Roman" charset="0"/>
              </a:rPr>
              <a:t>Two actions (or literals) are </a:t>
            </a:r>
            <a:r>
              <a:rPr lang="en-US" sz="2800" b="1" dirty="0">
                <a:solidFill>
                  <a:srgbClr val="333399"/>
                </a:solidFill>
                <a:latin typeface="Times New Roman" charset="0"/>
                <a:ea typeface="ＭＳ Ｐゴシック" charset="0"/>
                <a:cs typeface="Times New Roman" charset="0"/>
              </a:rPr>
              <a:t>mutually exclusive (</a:t>
            </a:r>
            <a:r>
              <a:rPr lang="ja-JP" altLang="en-US" sz="2800" b="1" dirty="0">
                <a:solidFill>
                  <a:srgbClr val="333399"/>
                </a:solidFill>
                <a:latin typeface="Times New Roman" charset="0"/>
                <a:ea typeface="ＭＳ Ｐゴシック" charset="0"/>
                <a:cs typeface="Times New Roman" charset="0"/>
              </a:rPr>
              <a:t>“</a:t>
            </a:r>
            <a:r>
              <a:rPr lang="en-US" altLang="ja-JP" sz="2800" b="1" dirty="0" err="1">
                <a:solidFill>
                  <a:srgbClr val="333399"/>
                </a:solidFill>
                <a:latin typeface="Times New Roman" charset="0"/>
                <a:ea typeface="ＭＳ Ｐゴシック" charset="0"/>
                <a:cs typeface="Times New Roman" charset="0"/>
              </a:rPr>
              <a:t>mutex</a:t>
            </a:r>
            <a:r>
              <a:rPr lang="ja-JP" altLang="en-US" sz="2800" b="1" dirty="0">
                <a:solidFill>
                  <a:srgbClr val="333399"/>
                </a:solidFill>
                <a:latin typeface="Times New Roman" charset="0"/>
                <a:ea typeface="ＭＳ Ｐゴシック" charset="0"/>
                <a:cs typeface="Times New Roman" charset="0"/>
              </a:rPr>
              <a:t>”</a:t>
            </a:r>
            <a:r>
              <a:rPr lang="en-US" altLang="ja-JP" sz="2800" b="1" dirty="0">
                <a:solidFill>
                  <a:srgbClr val="333399"/>
                </a:solidFill>
                <a:latin typeface="Times New Roman" charset="0"/>
                <a:ea typeface="ＭＳ Ｐゴシック" charset="0"/>
                <a:cs typeface="Times New Roman" charset="0"/>
              </a:rPr>
              <a:t>)</a:t>
            </a:r>
            <a:r>
              <a:rPr lang="en-US" altLang="ja-JP" sz="2800" dirty="0">
                <a:latin typeface="Times New Roman" charset="0"/>
                <a:ea typeface="ＭＳ Ｐゴシック" charset="0"/>
                <a:cs typeface="Times New Roman" charset="0"/>
              </a:rPr>
              <a:t> at step </a:t>
            </a:r>
            <a:r>
              <a:rPr lang="en-US" altLang="ja-JP" sz="2800" i="1" dirty="0" err="1">
                <a:latin typeface="Times New Roman" charset="0"/>
                <a:ea typeface="ＭＳ Ｐゴシック" charset="0"/>
                <a:cs typeface="Times New Roman" charset="0"/>
              </a:rPr>
              <a:t>i</a:t>
            </a:r>
            <a:r>
              <a:rPr lang="en-US" altLang="ja-JP" sz="2800" dirty="0">
                <a:latin typeface="Times New Roman" charset="0"/>
                <a:ea typeface="ＭＳ Ｐゴシック" charset="0"/>
                <a:cs typeface="Times New Roman" charset="0"/>
              </a:rPr>
              <a:t> if no valid plan could contain both actions at that step</a:t>
            </a:r>
          </a:p>
          <a:p>
            <a:pPr>
              <a:lnSpc>
                <a:spcPct val="90000"/>
              </a:lnSpc>
            </a:pPr>
            <a:r>
              <a:rPr lang="en-US" sz="2800" dirty="0">
                <a:latin typeface="Times New Roman" charset="0"/>
                <a:ea typeface="ＭＳ Ｐゴシック" charset="0"/>
                <a:cs typeface="Times New Roman" charset="0"/>
              </a:rPr>
              <a:t>Can quickly find and mark </a:t>
            </a:r>
            <a:r>
              <a:rPr lang="en-US" sz="2800" i="1" dirty="0">
                <a:latin typeface="Times New Roman" charset="0"/>
                <a:ea typeface="ＭＳ Ｐゴシック" charset="0"/>
                <a:cs typeface="Times New Roman" charset="0"/>
              </a:rPr>
              <a:t>some</a:t>
            </a:r>
            <a:r>
              <a:rPr lang="en-US" sz="2800" dirty="0">
                <a:latin typeface="Times New Roman" charset="0"/>
                <a:ea typeface="ＭＳ Ｐゴシック" charset="0"/>
                <a:cs typeface="Times New Roman" charset="0"/>
              </a:rPr>
              <a:t> </a:t>
            </a:r>
            <a:r>
              <a:rPr lang="en-US" sz="2800" dirty="0" err="1">
                <a:latin typeface="Times New Roman" charset="0"/>
                <a:ea typeface="ＭＳ Ｐゴシック" charset="0"/>
                <a:cs typeface="Times New Roman" charset="0"/>
              </a:rPr>
              <a:t>mutexes</a:t>
            </a:r>
            <a:r>
              <a:rPr lang="en-US" sz="2800" dirty="0">
                <a:latin typeface="Times New Roman" charset="0"/>
                <a:ea typeface="ＭＳ Ｐゴシック" charset="0"/>
                <a:cs typeface="Times New Roman" charset="0"/>
              </a:rPr>
              <a:t>:</a:t>
            </a:r>
          </a:p>
          <a:p>
            <a:pPr lvl="1">
              <a:lnSpc>
                <a:spcPct val="90000"/>
              </a:lnSpc>
            </a:pPr>
            <a:r>
              <a:rPr lang="en-US" sz="2400" b="1" dirty="0">
                <a:solidFill>
                  <a:srgbClr val="333399"/>
                </a:solidFill>
                <a:latin typeface="Times New Roman" charset="0"/>
                <a:ea typeface="ＭＳ Ｐゴシック" charset="0"/>
                <a:cs typeface="Times New Roman" charset="0"/>
              </a:rPr>
              <a:t>Inconsistent effects</a:t>
            </a:r>
            <a:r>
              <a:rPr lang="en-US" sz="2400" dirty="0">
                <a:solidFill>
                  <a:srgbClr val="333399"/>
                </a:solidFill>
                <a:latin typeface="Times New Roman" charset="0"/>
                <a:ea typeface="ＭＳ Ｐゴシック" charset="0"/>
                <a:cs typeface="Times New Roman" charset="0"/>
              </a:rPr>
              <a:t>: </a:t>
            </a:r>
            <a:r>
              <a:rPr lang="en-US" sz="2400" dirty="0">
                <a:latin typeface="Times New Roman" charset="0"/>
                <a:ea typeface="ＭＳ Ｐゴシック" charset="0"/>
                <a:cs typeface="Times New Roman" charset="0"/>
              </a:rPr>
              <a:t>Two actions whose effects are </a:t>
            </a:r>
            <a:r>
              <a:rPr lang="en-US" sz="2400" dirty="0" err="1">
                <a:latin typeface="Times New Roman" charset="0"/>
                <a:ea typeface="ＭＳ Ｐゴシック" charset="0"/>
                <a:cs typeface="Times New Roman" charset="0"/>
              </a:rPr>
              <a:t>mutex</a:t>
            </a:r>
            <a:r>
              <a:rPr lang="en-US" sz="2400" dirty="0">
                <a:latin typeface="Times New Roman" charset="0"/>
                <a:ea typeface="ＭＳ Ｐゴシック" charset="0"/>
                <a:cs typeface="Times New Roman" charset="0"/>
              </a:rPr>
              <a:t> with each other</a:t>
            </a:r>
            <a:endParaRPr lang="en-US" sz="2400" b="1" dirty="0">
              <a:solidFill>
                <a:schemeClr val="accent2"/>
              </a:solidFill>
              <a:latin typeface="Times New Roman" charset="0"/>
              <a:ea typeface="ＭＳ Ｐゴシック" charset="0"/>
              <a:cs typeface="Times New Roman" charset="0"/>
            </a:endParaRPr>
          </a:p>
          <a:p>
            <a:pPr lvl="1">
              <a:lnSpc>
                <a:spcPct val="90000"/>
              </a:lnSpc>
            </a:pPr>
            <a:r>
              <a:rPr lang="en-US" sz="2400" b="1" dirty="0">
                <a:solidFill>
                  <a:srgbClr val="333399"/>
                </a:solidFill>
                <a:latin typeface="Times New Roman" charset="0"/>
                <a:ea typeface="ＭＳ Ｐゴシック" charset="0"/>
                <a:cs typeface="Times New Roman" charset="0"/>
              </a:rPr>
              <a:t>Interference</a:t>
            </a:r>
            <a:r>
              <a:rPr lang="en-US" sz="2400" dirty="0">
                <a:solidFill>
                  <a:srgbClr val="333399"/>
                </a:solidFill>
                <a:latin typeface="Times New Roman" charset="0"/>
                <a:ea typeface="ＭＳ Ｐゴシック" charset="0"/>
                <a:cs typeface="Times New Roman" charset="0"/>
              </a:rPr>
              <a:t>: </a:t>
            </a:r>
            <a:r>
              <a:rPr lang="en-US" sz="2400" dirty="0">
                <a:latin typeface="Times New Roman" charset="0"/>
                <a:ea typeface="ＭＳ Ｐゴシック" charset="0"/>
                <a:cs typeface="Times New Roman" charset="0"/>
              </a:rPr>
              <a:t>Two actions that interfere (the effect of one negates the precondition of another) are </a:t>
            </a:r>
            <a:r>
              <a:rPr lang="en-US" sz="2400" dirty="0" err="1">
                <a:latin typeface="Times New Roman" charset="0"/>
                <a:ea typeface="ＭＳ Ｐゴシック" charset="0"/>
                <a:cs typeface="Times New Roman" charset="0"/>
              </a:rPr>
              <a:t>mutex</a:t>
            </a:r>
            <a:endParaRPr lang="en-US" sz="2400" dirty="0">
              <a:latin typeface="Times New Roman" charset="0"/>
              <a:ea typeface="ＭＳ Ｐゴシック" charset="0"/>
              <a:cs typeface="Times New Roman" charset="0"/>
            </a:endParaRPr>
          </a:p>
          <a:p>
            <a:pPr lvl="1">
              <a:lnSpc>
                <a:spcPct val="90000"/>
              </a:lnSpc>
            </a:pPr>
            <a:r>
              <a:rPr lang="en-US" sz="2400" b="1" dirty="0">
                <a:solidFill>
                  <a:srgbClr val="333399"/>
                </a:solidFill>
                <a:latin typeface="Times New Roman" charset="0"/>
                <a:ea typeface="ＭＳ Ｐゴシック" charset="0"/>
                <a:cs typeface="Times New Roman" charset="0"/>
              </a:rPr>
              <a:t>Competing needs</a:t>
            </a:r>
            <a:r>
              <a:rPr lang="en-US" sz="2400" dirty="0">
                <a:solidFill>
                  <a:srgbClr val="333399"/>
                </a:solidFill>
                <a:latin typeface="Times New Roman" charset="0"/>
                <a:ea typeface="ＭＳ Ｐゴシック" charset="0"/>
                <a:cs typeface="Times New Roman" charset="0"/>
              </a:rPr>
              <a:t>: </a:t>
            </a:r>
            <a:r>
              <a:rPr lang="en-US" sz="2400" dirty="0">
                <a:latin typeface="Times New Roman" charset="0"/>
                <a:ea typeface="ＭＳ Ｐゴシック" charset="0"/>
                <a:cs typeface="Times New Roman" charset="0"/>
              </a:rPr>
              <a:t>Two actions are </a:t>
            </a:r>
            <a:r>
              <a:rPr lang="en-US" sz="2400" dirty="0" err="1">
                <a:latin typeface="Times New Roman" charset="0"/>
                <a:ea typeface="ＭＳ Ｐゴシック" charset="0"/>
                <a:cs typeface="Times New Roman" charset="0"/>
              </a:rPr>
              <a:t>mutex</a:t>
            </a:r>
            <a:r>
              <a:rPr lang="en-US" sz="2400" dirty="0">
                <a:latin typeface="Times New Roman" charset="0"/>
                <a:ea typeface="ＭＳ Ｐゴシック" charset="0"/>
                <a:cs typeface="Times New Roman" charset="0"/>
              </a:rPr>
              <a:t> if any of their preconditions are </a:t>
            </a:r>
            <a:r>
              <a:rPr lang="en-US" sz="2400" dirty="0" err="1">
                <a:latin typeface="Times New Roman" charset="0"/>
                <a:ea typeface="ＭＳ Ｐゴシック" charset="0"/>
                <a:cs typeface="Times New Roman" charset="0"/>
              </a:rPr>
              <a:t>mutex</a:t>
            </a:r>
            <a:r>
              <a:rPr lang="en-US" sz="2400" dirty="0">
                <a:latin typeface="Times New Roman" charset="0"/>
                <a:ea typeface="ＭＳ Ｐゴシック" charset="0"/>
                <a:cs typeface="Times New Roman" charset="0"/>
              </a:rPr>
              <a:t> with each other</a:t>
            </a:r>
          </a:p>
          <a:p>
            <a:pPr lvl="1">
              <a:lnSpc>
                <a:spcPct val="90000"/>
              </a:lnSpc>
            </a:pPr>
            <a:r>
              <a:rPr lang="en-US" sz="2400" b="1" dirty="0">
                <a:solidFill>
                  <a:srgbClr val="333399"/>
                </a:solidFill>
                <a:latin typeface="Times New Roman" charset="0"/>
                <a:ea typeface="ＭＳ Ｐゴシック" charset="0"/>
                <a:cs typeface="Times New Roman" charset="0"/>
              </a:rPr>
              <a:t>Inconsistent support</a:t>
            </a:r>
            <a:r>
              <a:rPr lang="en-US" sz="2400" dirty="0">
                <a:latin typeface="Times New Roman" charset="0"/>
                <a:ea typeface="ＭＳ Ｐゴシック" charset="0"/>
                <a:cs typeface="Times New Roman" charset="0"/>
              </a:rPr>
              <a:t>: Two literals are </a:t>
            </a:r>
            <a:r>
              <a:rPr lang="en-US" sz="2400" dirty="0" err="1">
                <a:latin typeface="Times New Roman" charset="0"/>
                <a:ea typeface="ＭＳ Ｐゴシック" charset="0"/>
                <a:cs typeface="Times New Roman" charset="0"/>
              </a:rPr>
              <a:t>mutex</a:t>
            </a:r>
            <a:r>
              <a:rPr lang="en-US" sz="2400" dirty="0">
                <a:latin typeface="Times New Roman" charset="0"/>
                <a:ea typeface="ＭＳ Ｐゴシック" charset="0"/>
                <a:cs typeface="Times New Roman" charset="0"/>
              </a:rPr>
              <a:t> if all ways of creating them both are </a:t>
            </a:r>
            <a:r>
              <a:rPr lang="en-US" sz="2400" dirty="0" err="1">
                <a:latin typeface="Times New Roman" charset="0"/>
                <a:ea typeface="ＭＳ Ｐゴシック" charset="0"/>
                <a:cs typeface="Times New Roman" charset="0"/>
              </a:rPr>
              <a:t>mutex</a:t>
            </a:r>
            <a:endParaRPr lang="en-US" sz="2400" dirty="0">
              <a:latin typeface="Times New Roman" charset="0"/>
              <a:ea typeface="ＭＳ Ｐゴシック" charset="0"/>
              <a:cs typeface="Times New Roman" charset="0"/>
            </a:endParaRPr>
          </a:p>
        </p:txBody>
      </p:sp>
    </p:spTree>
    <p:extLst>
      <p:ext uri="{BB962C8B-B14F-4D97-AF65-F5344CB8AC3E}">
        <p14:creationId xmlns:p14="http://schemas.microsoft.com/office/powerpoint/2010/main" val="14261629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056" name="Text Box 112"/>
          <p:cNvSpPr txBox="1">
            <a:spLocks noChangeArrowheads="1"/>
          </p:cNvSpPr>
          <p:nvPr/>
        </p:nvSpPr>
        <p:spPr bwMode="auto">
          <a:xfrm>
            <a:off x="4191000" y="4514829"/>
            <a:ext cx="1047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0090"/>
                </a:solidFill>
                <a:latin typeface="Helvetica" charset="0"/>
              </a:rPr>
              <a:t>move P L</a:t>
            </a:r>
          </a:p>
        </p:txBody>
      </p:sp>
      <p:sp>
        <p:nvSpPr>
          <p:cNvPr id="339055" name="Text Box 111"/>
          <p:cNvSpPr txBox="1">
            <a:spLocks noChangeArrowheads="1"/>
          </p:cNvSpPr>
          <p:nvPr/>
        </p:nvSpPr>
        <p:spPr bwMode="auto">
          <a:xfrm>
            <a:off x="4191000" y="3219429"/>
            <a:ext cx="1044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0090"/>
                </a:solidFill>
                <a:latin typeface="Helvetica" charset="0"/>
              </a:rPr>
              <a:t>move L P</a:t>
            </a:r>
          </a:p>
        </p:txBody>
      </p:sp>
      <p:sp>
        <p:nvSpPr>
          <p:cNvPr id="111619"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 Mutex constraints</a:t>
            </a:r>
          </a:p>
        </p:txBody>
      </p:sp>
      <p:sp>
        <p:nvSpPr>
          <p:cNvPr id="111620" name="Text Box 10"/>
          <p:cNvSpPr txBox="1">
            <a:spLocks noChangeArrowheads="1"/>
          </p:cNvSpPr>
          <p:nvPr/>
        </p:nvSpPr>
        <p:spPr bwMode="auto">
          <a:xfrm>
            <a:off x="381000" y="2024042"/>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L</a:t>
            </a:r>
          </a:p>
        </p:txBody>
      </p:sp>
      <p:sp>
        <p:nvSpPr>
          <p:cNvPr id="111621" name="Text Box 11"/>
          <p:cNvSpPr txBox="1">
            <a:spLocks noChangeArrowheads="1"/>
          </p:cNvSpPr>
          <p:nvPr/>
        </p:nvSpPr>
        <p:spPr bwMode="auto">
          <a:xfrm>
            <a:off x="381000" y="2533629"/>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L</a:t>
            </a:r>
          </a:p>
        </p:txBody>
      </p:sp>
      <p:sp>
        <p:nvSpPr>
          <p:cNvPr id="111622" name="Text Box 12"/>
          <p:cNvSpPr txBox="1">
            <a:spLocks noChangeArrowheads="1"/>
          </p:cNvSpPr>
          <p:nvPr/>
        </p:nvSpPr>
        <p:spPr bwMode="auto">
          <a:xfrm>
            <a:off x="374650" y="3143229"/>
            <a:ext cx="731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L</a:t>
            </a:r>
          </a:p>
        </p:txBody>
      </p:sp>
      <p:sp>
        <p:nvSpPr>
          <p:cNvPr id="111623" name="Text Box 13"/>
          <p:cNvSpPr txBox="1">
            <a:spLocks noChangeArrowheads="1"/>
          </p:cNvSpPr>
          <p:nvPr/>
        </p:nvSpPr>
        <p:spPr bwMode="auto">
          <a:xfrm>
            <a:off x="381000" y="3752829"/>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fuel R</a:t>
            </a:r>
          </a:p>
        </p:txBody>
      </p:sp>
      <p:sp>
        <p:nvSpPr>
          <p:cNvPr id="111624" name="Text Box 14"/>
          <p:cNvSpPr txBox="1">
            <a:spLocks noChangeArrowheads="1"/>
          </p:cNvSpPr>
          <p:nvPr/>
        </p:nvSpPr>
        <p:spPr bwMode="auto">
          <a:xfrm>
            <a:off x="1511300" y="2000229"/>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A L</a:t>
            </a:r>
          </a:p>
        </p:txBody>
      </p:sp>
      <p:sp>
        <p:nvSpPr>
          <p:cNvPr id="111625" name="Line 15"/>
          <p:cNvSpPr>
            <a:spLocks noChangeShapeType="1"/>
          </p:cNvSpPr>
          <p:nvPr/>
        </p:nvSpPr>
        <p:spPr bwMode="auto">
          <a:xfrm>
            <a:off x="1143000" y="2152629"/>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26" name="Line 16"/>
          <p:cNvSpPr>
            <a:spLocks noChangeShapeType="1"/>
          </p:cNvSpPr>
          <p:nvPr/>
        </p:nvSpPr>
        <p:spPr bwMode="auto">
          <a:xfrm flipV="1">
            <a:off x="1066800" y="2228829"/>
            <a:ext cx="3810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27" name="Text Box 17"/>
          <p:cNvSpPr txBox="1">
            <a:spLocks noChangeArrowheads="1"/>
          </p:cNvSpPr>
          <p:nvPr/>
        </p:nvSpPr>
        <p:spPr bwMode="auto">
          <a:xfrm>
            <a:off x="1511300" y="2533629"/>
            <a:ext cx="938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B L</a:t>
            </a:r>
          </a:p>
        </p:txBody>
      </p:sp>
      <p:sp>
        <p:nvSpPr>
          <p:cNvPr id="111628" name="Line 18"/>
          <p:cNvSpPr>
            <a:spLocks noChangeShapeType="1"/>
          </p:cNvSpPr>
          <p:nvPr/>
        </p:nvSpPr>
        <p:spPr bwMode="auto">
          <a:xfrm>
            <a:off x="1143000" y="2686029"/>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29" name="Line 19"/>
          <p:cNvSpPr>
            <a:spLocks noChangeShapeType="1"/>
          </p:cNvSpPr>
          <p:nvPr/>
        </p:nvSpPr>
        <p:spPr bwMode="auto">
          <a:xfrm flipV="1">
            <a:off x="1066800" y="2762229"/>
            <a:ext cx="4572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30" name="Text Box 20"/>
          <p:cNvSpPr txBox="1">
            <a:spLocks noChangeArrowheads="1"/>
          </p:cNvSpPr>
          <p:nvPr/>
        </p:nvSpPr>
        <p:spPr bwMode="auto">
          <a:xfrm>
            <a:off x="1447800" y="3143229"/>
            <a:ext cx="1044575" cy="338138"/>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move L P</a:t>
            </a:r>
          </a:p>
        </p:txBody>
      </p:sp>
      <p:sp>
        <p:nvSpPr>
          <p:cNvPr id="111631" name="Line 21"/>
          <p:cNvSpPr>
            <a:spLocks noChangeShapeType="1"/>
          </p:cNvSpPr>
          <p:nvPr/>
        </p:nvSpPr>
        <p:spPr bwMode="auto">
          <a:xfrm>
            <a:off x="1066800" y="3295629"/>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32" name="Line 22"/>
          <p:cNvSpPr>
            <a:spLocks noChangeShapeType="1"/>
          </p:cNvSpPr>
          <p:nvPr/>
        </p:nvSpPr>
        <p:spPr bwMode="auto">
          <a:xfrm flipV="1">
            <a:off x="1066800" y="3371829"/>
            <a:ext cx="3810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33" name="Text Box 23"/>
          <p:cNvSpPr txBox="1">
            <a:spLocks noChangeArrowheads="1"/>
          </p:cNvSpPr>
          <p:nvPr/>
        </p:nvSpPr>
        <p:spPr bwMode="auto">
          <a:xfrm>
            <a:off x="2933700" y="4192567"/>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A R</a:t>
            </a:r>
          </a:p>
        </p:txBody>
      </p:sp>
      <p:sp>
        <p:nvSpPr>
          <p:cNvPr id="111634" name="Line 24"/>
          <p:cNvSpPr>
            <a:spLocks noChangeShapeType="1"/>
          </p:cNvSpPr>
          <p:nvPr/>
        </p:nvSpPr>
        <p:spPr bwMode="auto">
          <a:xfrm>
            <a:off x="2514600" y="2152629"/>
            <a:ext cx="4572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35" name="Line 25"/>
          <p:cNvSpPr>
            <a:spLocks noChangeShapeType="1"/>
          </p:cNvSpPr>
          <p:nvPr/>
        </p:nvSpPr>
        <p:spPr bwMode="auto">
          <a:xfrm>
            <a:off x="2514600" y="2152629"/>
            <a:ext cx="4572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36" name="Text Box 26"/>
          <p:cNvSpPr txBox="1">
            <a:spLocks noChangeArrowheads="1"/>
          </p:cNvSpPr>
          <p:nvPr/>
        </p:nvSpPr>
        <p:spPr bwMode="auto">
          <a:xfrm>
            <a:off x="2895600" y="4743429"/>
            <a:ext cx="742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B R</a:t>
            </a:r>
          </a:p>
        </p:txBody>
      </p:sp>
      <p:sp>
        <p:nvSpPr>
          <p:cNvPr id="111637" name="Line 27"/>
          <p:cNvSpPr>
            <a:spLocks noChangeShapeType="1"/>
          </p:cNvSpPr>
          <p:nvPr/>
        </p:nvSpPr>
        <p:spPr bwMode="auto">
          <a:xfrm>
            <a:off x="2400300" y="2762229"/>
            <a:ext cx="5334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38" name="Line 28"/>
          <p:cNvSpPr>
            <a:spLocks noChangeShapeType="1"/>
          </p:cNvSpPr>
          <p:nvPr/>
        </p:nvSpPr>
        <p:spPr bwMode="auto">
          <a:xfrm>
            <a:off x="2438400" y="2762229"/>
            <a:ext cx="5334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39" name="Text Box 29"/>
          <p:cNvSpPr txBox="1">
            <a:spLocks noChangeArrowheads="1"/>
          </p:cNvSpPr>
          <p:nvPr/>
        </p:nvSpPr>
        <p:spPr bwMode="auto">
          <a:xfrm>
            <a:off x="2946400" y="3649642"/>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fuel R</a:t>
            </a:r>
          </a:p>
        </p:txBody>
      </p:sp>
      <p:sp>
        <p:nvSpPr>
          <p:cNvPr id="111640" name="Text Box 30"/>
          <p:cNvSpPr txBox="1">
            <a:spLocks noChangeArrowheads="1"/>
          </p:cNvSpPr>
          <p:nvPr/>
        </p:nvSpPr>
        <p:spPr bwMode="auto">
          <a:xfrm>
            <a:off x="2946400" y="2024042"/>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L</a:t>
            </a:r>
          </a:p>
        </p:txBody>
      </p:sp>
      <p:sp>
        <p:nvSpPr>
          <p:cNvPr id="111641" name="Text Box 31"/>
          <p:cNvSpPr txBox="1">
            <a:spLocks noChangeArrowheads="1"/>
          </p:cNvSpPr>
          <p:nvPr/>
        </p:nvSpPr>
        <p:spPr bwMode="auto">
          <a:xfrm>
            <a:off x="2908300" y="2565379"/>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L</a:t>
            </a:r>
          </a:p>
        </p:txBody>
      </p:sp>
      <p:sp>
        <p:nvSpPr>
          <p:cNvPr id="111642" name="Text Box 32"/>
          <p:cNvSpPr txBox="1">
            <a:spLocks noChangeArrowheads="1"/>
          </p:cNvSpPr>
          <p:nvPr/>
        </p:nvSpPr>
        <p:spPr bwMode="auto">
          <a:xfrm>
            <a:off x="2940050" y="3108304"/>
            <a:ext cx="731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L</a:t>
            </a:r>
          </a:p>
        </p:txBody>
      </p:sp>
      <p:sp>
        <p:nvSpPr>
          <p:cNvPr id="111643" name="Text Box 33"/>
          <p:cNvSpPr txBox="1">
            <a:spLocks noChangeArrowheads="1"/>
          </p:cNvSpPr>
          <p:nvPr/>
        </p:nvSpPr>
        <p:spPr bwMode="auto">
          <a:xfrm>
            <a:off x="2927350" y="5276829"/>
            <a:ext cx="754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P</a:t>
            </a:r>
          </a:p>
        </p:txBody>
      </p:sp>
      <p:sp>
        <p:nvSpPr>
          <p:cNvPr id="111644" name="Line 34"/>
          <p:cNvSpPr>
            <a:spLocks noChangeShapeType="1"/>
          </p:cNvSpPr>
          <p:nvPr/>
        </p:nvSpPr>
        <p:spPr bwMode="auto">
          <a:xfrm>
            <a:off x="2514600" y="3448029"/>
            <a:ext cx="45720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5" name="Line 35"/>
          <p:cNvSpPr>
            <a:spLocks noChangeShapeType="1"/>
          </p:cNvSpPr>
          <p:nvPr/>
        </p:nvSpPr>
        <p:spPr bwMode="auto">
          <a:xfrm flipV="1">
            <a:off x="2514600" y="3371829"/>
            <a:ext cx="457200" cy="762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6" name="Line 36"/>
          <p:cNvSpPr>
            <a:spLocks noChangeShapeType="1"/>
          </p:cNvSpPr>
          <p:nvPr/>
        </p:nvSpPr>
        <p:spPr bwMode="auto">
          <a:xfrm>
            <a:off x="2514600" y="3448029"/>
            <a:ext cx="457200" cy="3810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7" name="Text Box 37"/>
          <p:cNvSpPr txBox="1">
            <a:spLocks noChangeArrowheads="1"/>
          </p:cNvSpPr>
          <p:nvPr/>
        </p:nvSpPr>
        <p:spPr bwMode="auto">
          <a:xfrm>
            <a:off x="4254500" y="2000229"/>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A L</a:t>
            </a:r>
          </a:p>
        </p:txBody>
      </p:sp>
      <p:sp>
        <p:nvSpPr>
          <p:cNvPr id="111648" name="Line 38"/>
          <p:cNvSpPr>
            <a:spLocks noChangeShapeType="1"/>
          </p:cNvSpPr>
          <p:nvPr/>
        </p:nvSpPr>
        <p:spPr bwMode="auto">
          <a:xfrm>
            <a:off x="3733800" y="2152629"/>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39"/>
          <p:cNvSpPr>
            <a:spLocks noChangeShapeType="1"/>
          </p:cNvSpPr>
          <p:nvPr/>
        </p:nvSpPr>
        <p:spPr bwMode="auto">
          <a:xfrm flipV="1">
            <a:off x="3657600" y="2152629"/>
            <a:ext cx="60960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Text Box 40"/>
          <p:cNvSpPr txBox="1">
            <a:spLocks noChangeArrowheads="1"/>
          </p:cNvSpPr>
          <p:nvPr/>
        </p:nvSpPr>
        <p:spPr bwMode="auto">
          <a:xfrm>
            <a:off x="4254500" y="2533629"/>
            <a:ext cx="938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B L</a:t>
            </a:r>
          </a:p>
        </p:txBody>
      </p:sp>
      <p:sp>
        <p:nvSpPr>
          <p:cNvPr id="111651" name="Line 41"/>
          <p:cNvSpPr>
            <a:spLocks noChangeShapeType="1"/>
          </p:cNvSpPr>
          <p:nvPr/>
        </p:nvSpPr>
        <p:spPr bwMode="auto">
          <a:xfrm>
            <a:off x="3733800" y="2762229"/>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2" name="Line 42"/>
          <p:cNvSpPr>
            <a:spLocks noChangeShapeType="1"/>
          </p:cNvSpPr>
          <p:nvPr/>
        </p:nvSpPr>
        <p:spPr bwMode="auto">
          <a:xfrm flipV="1">
            <a:off x="3657600" y="2762229"/>
            <a:ext cx="609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3" name="Line 44"/>
          <p:cNvSpPr>
            <a:spLocks noChangeShapeType="1"/>
          </p:cNvSpPr>
          <p:nvPr/>
        </p:nvSpPr>
        <p:spPr bwMode="auto">
          <a:xfrm flipV="1">
            <a:off x="3733800" y="3371829"/>
            <a:ext cx="3810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4" name="Line 45"/>
          <p:cNvSpPr>
            <a:spLocks noChangeShapeType="1"/>
          </p:cNvSpPr>
          <p:nvPr/>
        </p:nvSpPr>
        <p:spPr bwMode="auto">
          <a:xfrm>
            <a:off x="3657600" y="3295629"/>
            <a:ext cx="457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47"/>
          <p:cNvSpPr>
            <a:spLocks noChangeShapeType="1"/>
          </p:cNvSpPr>
          <p:nvPr/>
        </p:nvSpPr>
        <p:spPr bwMode="auto">
          <a:xfrm>
            <a:off x="3733800" y="3752829"/>
            <a:ext cx="4572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48"/>
          <p:cNvSpPr>
            <a:spLocks noChangeShapeType="1"/>
          </p:cNvSpPr>
          <p:nvPr/>
        </p:nvSpPr>
        <p:spPr bwMode="auto">
          <a:xfrm flipV="1">
            <a:off x="3733800" y="4667229"/>
            <a:ext cx="4572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49"/>
          <p:cNvSpPr>
            <a:spLocks noChangeShapeType="1"/>
          </p:cNvSpPr>
          <p:nvPr/>
        </p:nvSpPr>
        <p:spPr bwMode="auto">
          <a:xfrm>
            <a:off x="5257800" y="2152629"/>
            <a:ext cx="4572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8" name="Line 50"/>
          <p:cNvSpPr>
            <a:spLocks noChangeShapeType="1"/>
          </p:cNvSpPr>
          <p:nvPr/>
        </p:nvSpPr>
        <p:spPr bwMode="auto">
          <a:xfrm>
            <a:off x="5257800" y="2152629"/>
            <a:ext cx="4572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9" name="Line 51"/>
          <p:cNvSpPr>
            <a:spLocks noChangeShapeType="1"/>
          </p:cNvSpPr>
          <p:nvPr/>
        </p:nvSpPr>
        <p:spPr bwMode="auto">
          <a:xfrm>
            <a:off x="5181600" y="2686029"/>
            <a:ext cx="53340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0" name="Line 52"/>
          <p:cNvSpPr>
            <a:spLocks noChangeShapeType="1"/>
          </p:cNvSpPr>
          <p:nvPr/>
        </p:nvSpPr>
        <p:spPr bwMode="auto">
          <a:xfrm>
            <a:off x="5181600" y="2686029"/>
            <a:ext cx="5334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1" name="Line 53"/>
          <p:cNvSpPr>
            <a:spLocks noChangeShapeType="1"/>
          </p:cNvSpPr>
          <p:nvPr/>
        </p:nvSpPr>
        <p:spPr bwMode="auto">
          <a:xfrm>
            <a:off x="5257800" y="3448029"/>
            <a:ext cx="457200" cy="198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54"/>
          <p:cNvSpPr>
            <a:spLocks noChangeShapeType="1"/>
          </p:cNvSpPr>
          <p:nvPr/>
        </p:nvSpPr>
        <p:spPr bwMode="auto">
          <a:xfrm flipV="1">
            <a:off x="5257800" y="3295629"/>
            <a:ext cx="381000" cy="1524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55"/>
          <p:cNvSpPr>
            <a:spLocks noChangeShapeType="1"/>
          </p:cNvSpPr>
          <p:nvPr/>
        </p:nvSpPr>
        <p:spPr bwMode="auto">
          <a:xfrm>
            <a:off x="5257800" y="3448029"/>
            <a:ext cx="381000" cy="3810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56"/>
          <p:cNvSpPr>
            <a:spLocks noChangeShapeType="1"/>
          </p:cNvSpPr>
          <p:nvPr/>
        </p:nvSpPr>
        <p:spPr bwMode="auto">
          <a:xfrm>
            <a:off x="5257800" y="4667229"/>
            <a:ext cx="457200" cy="7620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5" name="Line 57"/>
          <p:cNvSpPr>
            <a:spLocks noChangeShapeType="1"/>
          </p:cNvSpPr>
          <p:nvPr/>
        </p:nvSpPr>
        <p:spPr bwMode="auto">
          <a:xfrm flipV="1">
            <a:off x="5257800" y="3295629"/>
            <a:ext cx="381000" cy="137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6" name="Line 58"/>
          <p:cNvSpPr>
            <a:spLocks noChangeShapeType="1"/>
          </p:cNvSpPr>
          <p:nvPr/>
        </p:nvSpPr>
        <p:spPr bwMode="auto">
          <a:xfrm flipV="1">
            <a:off x="5257800" y="3829029"/>
            <a:ext cx="381000" cy="8382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7" name="Text Box 59"/>
          <p:cNvSpPr txBox="1">
            <a:spLocks noChangeArrowheads="1"/>
          </p:cNvSpPr>
          <p:nvPr/>
        </p:nvSpPr>
        <p:spPr bwMode="auto">
          <a:xfrm>
            <a:off x="5657850" y="2024042"/>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L</a:t>
            </a:r>
          </a:p>
        </p:txBody>
      </p:sp>
      <p:sp>
        <p:nvSpPr>
          <p:cNvPr id="111668" name="Text Box 60"/>
          <p:cNvSpPr txBox="1">
            <a:spLocks noChangeArrowheads="1"/>
          </p:cNvSpPr>
          <p:nvPr/>
        </p:nvSpPr>
        <p:spPr bwMode="auto">
          <a:xfrm>
            <a:off x="5657850" y="2565379"/>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L</a:t>
            </a:r>
          </a:p>
        </p:txBody>
      </p:sp>
      <p:sp>
        <p:nvSpPr>
          <p:cNvPr id="339005" name="Text Box 61"/>
          <p:cNvSpPr txBox="1">
            <a:spLocks noChangeArrowheads="1"/>
          </p:cNvSpPr>
          <p:nvPr/>
        </p:nvSpPr>
        <p:spPr bwMode="auto">
          <a:xfrm>
            <a:off x="5651500" y="3108304"/>
            <a:ext cx="731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L</a:t>
            </a:r>
          </a:p>
        </p:txBody>
      </p:sp>
      <p:sp>
        <p:nvSpPr>
          <p:cNvPr id="111670" name="Text Box 62"/>
          <p:cNvSpPr txBox="1">
            <a:spLocks noChangeArrowheads="1"/>
          </p:cNvSpPr>
          <p:nvPr/>
        </p:nvSpPr>
        <p:spPr bwMode="auto">
          <a:xfrm>
            <a:off x="5657850" y="3649642"/>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fuel R</a:t>
            </a:r>
          </a:p>
        </p:txBody>
      </p:sp>
      <p:sp>
        <p:nvSpPr>
          <p:cNvPr id="111671" name="Text Box 63"/>
          <p:cNvSpPr txBox="1">
            <a:spLocks noChangeArrowheads="1"/>
          </p:cNvSpPr>
          <p:nvPr/>
        </p:nvSpPr>
        <p:spPr bwMode="auto">
          <a:xfrm>
            <a:off x="5645150" y="4192567"/>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A R</a:t>
            </a:r>
          </a:p>
        </p:txBody>
      </p:sp>
      <p:sp>
        <p:nvSpPr>
          <p:cNvPr id="111672" name="Text Box 64"/>
          <p:cNvSpPr txBox="1">
            <a:spLocks noChangeArrowheads="1"/>
          </p:cNvSpPr>
          <p:nvPr/>
        </p:nvSpPr>
        <p:spPr bwMode="auto">
          <a:xfrm>
            <a:off x="5645150" y="4733904"/>
            <a:ext cx="742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B R</a:t>
            </a:r>
          </a:p>
        </p:txBody>
      </p:sp>
      <p:sp>
        <p:nvSpPr>
          <p:cNvPr id="111673" name="Text Box 65"/>
          <p:cNvSpPr txBox="1">
            <a:spLocks noChangeArrowheads="1"/>
          </p:cNvSpPr>
          <p:nvPr/>
        </p:nvSpPr>
        <p:spPr bwMode="auto">
          <a:xfrm>
            <a:off x="5638800" y="5276829"/>
            <a:ext cx="754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P</a:t>
            </a:r>
          </a:p>
        </p:txBody>
      </p:sp>
      <p:sp>
        <p:nvSpPr>
          <p:cNvPr id="111674" name="Text Box 66"/>
          <p:cNvSpPr txBox="1">
            <a:spLocks noChangeArrowheads="1"/>
          </p:cNvSpPr>
          <p:nvPr/>
        </p:nvSpPr>
        <p:spPr bwMode="auto">
          <a:xfrm>
            <a:off x="6705600" y="3752829"/>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unload A P</a:t>
            </a:r>
          </a:p>
        </p:txBody>
      </p:sp>
      <p:sp>
        <p:nvSpPr>
          <p:cNvPr id="111675" name="Line 67"/>
          <p:cNvSpPr>
            <a:spLocks noChangeShapeType="1"/>
          </p:cNvSpPr>
          <p:nvPr/>
        </p:nvSpPr>
        <p:spPr bwMode="auto">
          <a:xfrm flipV="1">
            <a:off x="6400800" y="3981429"/>
            <a:ext cx="381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6" name="Line 68"/>
          <p:cNvSpPr>
            <a:spLocks noChangeShapeType="1"/>
          </p:cNvSpPr>
          <p:nvPr/>
        </p:nvSpPr>
        <p:spPr bwMode="auto">
          <a:xfrm flipV="1">
            <a:off x="6400800" y="4057629"/>
            <a:ext cx="30480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7" name="Text Box 69"/>
          <p:cNvSpPr txBox="1">
            <a:spLocks noChangeArrowheads="1"/>
          </p:cNvSpPr>
          <p:nvPr/>
        </p:nvSpPr>
        <p:spPr bwMode="auto">
          <a:xfrm>
            <a:off x="6705600" y="4438629"/>
            <a:ext cx="1189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unload B P</a:t>
            </a:r>
          </a:p>
        </p:txBody>
      </p:sp>
      <p:sp>
        <p:nvSpPr>
          <p:cNvPr id="111678" name="Line 70"/>
          <p:cNvSpPr>
            <a:spLocks noChangeShapeType="1"/>
          </p:cNvSpPr>
          <p:nvPr/>
        </p:nvSpPr>
        <p:spPr bwMode="auto">
          <a:xfrm flipV="1">
            <a:off x="6400800" y="4591029"/>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71"/>
          <p:cNvSpPr>
            <a:spLocks noChangeShapeType="1"/>
          </p:cNvSpPr>
          <p:nvPr/>
        </p:nvSpPr>
        <p:spPr bwMode="auto">
          <a:xfrm flipV="1">
            <a:off x="6400800" y="4591029"/>
            <a:ext cx="3048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Text Box 72"/>
          <p:cNvSpPr txBox="1">
            <a:spLocks noChangeArrowheads="1"/>
          </p:cNvSpPr>
          <p:nvPr/>
        </p:nvSpPr>
        <p:spPr bwMode="auto">
          <a:xfrm>
            <a:off x="8153400" y="3676629"/>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P</a:t>
            </a:r>
          </a:p>
        </p:txBody>
      </p:sp>
      <p:sp>
        <p:nvSpPr>
          <p:cNvPr id="111681" name="Line 73"/>
          <p:cNvSpPr>
            <a:spLocks noChangeShapeType="1"/>
          </p:cNvSpPr>
          <p:nvPr/>
        </p:nvSpPr>
        <p:spPr bwMode="auto">
          <a:xfrm flipV="1">
            <a:off x="7848600" y="3905229"/>
            <a:ext cx="3810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Text Box 74"/>
          <p:cNvSpPr txBox="1">
            <a:spLocks noChangeArrowheads="1"/>
          </p:cNvSpPr>
          <p:nvPr/>
        </p:nvSpPr>
        <p:spPr bwMode="auto">
          <a:xfrm>
            <a:off x="8153400" y="4362429"/>
            <a:ext cx="742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P</a:t>
            </a:r>
          </a:p>
        </p:txBody>
      </p:sp>
      <p:sp>
        <p:nvSpPr>
          <p:cNvPr id="111683" name="Line 75"/>
          <p:cNvSpPr>
            <a:spLocks noChangeShapeType="1"/>
          </p:cNvSpPr>
          <p:nvPr/>
        </p:nvSpPr>
        <p:spPr bwMode="auto">
          <a:xfrm flipV="1">
            <a:off x="7924800" y="4514829"/>
            <a:ext cx="304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4" name="Text Box 76"/>
          <p:cNvSpPr txBox="1">
            <a:spLocks noChangeArrowheads="1"/>
          </p:cNvSpPr>
          <p:nvPr/>
        </p:nvSpPr>
        <p:spPr bwMode="auto">
          <a:xfrm>
            <a:off x="1600200" y="3919517"/>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685" name="Text Box 77"/>
          <p:cNvSpPr txBox="1">
            <a:spLocks noChangeArrowheads="1"/>
          </p:cNvSpPr>
          <p:nvPr/>
        </p:nvSpPr>
        <p:spPr bwMode="auto">
          <a:xfrm>
            <a:off x="1600200" y="3524229"/>
            <a:ext cx="527050" cy="338138"/>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686" name="Text Box 78"/>
          <p:cNvSpPr txBox="1">
            <a:spLocks noChangeArrowheads="1"/>
          </p:cNvSpPr>
          <p:nvPr/>
        </p:nvSpPr>
        <p:spPr bwMode="auto">
          <a:xfrm>
            <a:off x="1600200" y="2838429"/>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687" name="Text Box 79"/>
          <p:cNvSpPr txBox="1">
            <a:spLocks noChangeArrowheads="1"/>
          </p:cNvSpPr>
          <p:nvPr/>
        </p:nvSpPr>
        <p:spPr bwMode="auto">
          <a:xfrm>
            <a:off x="1600200" y="2305029"/>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688" name="Line 80"/>
          <p:cNvSpPr>
            <a:spLocks noChangeShapeType="1"/>
          </p:cNvSpPr>
          <p:nvPr/>
        </p:nvSpPr>
        <p:spPr bwMode="auto">
          <a:xfrm>
            <a:off x="1143000" y="2228829"/>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Line 81"/>
          <p:cNvSpPr>
            <a:spLocks noChangeShapeType="1"/>
          </p:cNvSpPr>
          <p:nvPr/>
        </p:nvSpPr>
        <p:spPr bwMode="auto">
          <a:xfrm flipH="1">
            <a:off x="2133600" y="2228829"/>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0" name="Line 82"/>
          <p:cNvSpPr>
            <a:spLocks noChangeShapeType="1"/>
          </p:cNvSpPr>
          <p:nvPr/>
        </p:nvSpPr>
        <p:spPr bwMode="auto">
          <a:xfrm>
            <a:off x="1143000" y="2762229"/>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1" name="Line 83"/>
          <p:cNvSpPr>
            <a:spLocks noChangeShapeType="1"/>
          </p:cNvSpPr>
          <p:nvPr/>
        </p:nvSpPr>
        <p:spPr bwMode="auto">
          <a:xfrm flipH="1">
            <a:off x="2133600" y="2762229"/>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2" name="Line 84"/>
          <p:cNvSpPr>
            <a:spLocks noChangeShapeType="1"/>
          </p:cNvSpPr>
          <p:nvPr/>
        </p:nvSpPr>
        <p:spPr bwMode="auto">
          <a:xfrm>
            <a:off x="1143000" y="3448029"/>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3" name="Line 85"/>
          <p:cNvSpPr>
            <a:spLocks noChangeShapeType="1"/>
          </p:cNvSpPr>
          <p:nvPr/>
        </p:nvSpPr>
        <p:spPr bwMode="auto">
          <a:xfrm flipH="1">
            <a:off x="2133600" y="3448029"/>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86"/>
          <p:cNvSpPr>
            <a:spLocks noChangeShapeType="1"/>
          </p:cNvSpPr>
          <p:nvPr/>
        </p:nvSpPr>
        <p:spPr bwMode="auto">
          <a:xfrm>
            <a:off x="1143000" y="3829029"/>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87"/>
          <p:cNvSpPr>
            <a:spLocks noChangeShapeType="1"/>
          </p:cNvSpPr>
          <p:nvPr/>
        </p:nvSpPr>
        <p:spPr bwMode="auto">
          <a:xfrm flipH="1">
            <a:off x="2133600" y="3829029"/>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6" name="Text Box 88"/>
          <p:cNvSpPr txBox="1">
            <a:spLocks noChangeArrowheads="1"/>
          </p:cNvSpPr>
          <p:nvPr/>
        </p:nvSpPr>
        <p:spPr bwMode="auto">
          <a:xfrm>
            <a:off x="4267200" y="3767117"/>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697" name="Text Box 89"/>
          <p:cNvSpPr txBox="1">
            <a:spLocks noChangeArrowheads="1"/>
          </p:cNvSpPr>
          <p:nvPr/>
        </p:nvSpPr>
        <p:spPr bwMode="auto">
          <a:xfrm>
            <a:off x="4267200" y="3524229"/>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698" name="Text Box 90"/>
          <p:cNvSpPr txBox="1">
            <a:spLocks noChangeArrowheads="1"/>
          </p:cNvSpPr>
          <p:nvPr/>
        </p:nvSpPr>
        <p:spPr bwMode="auto">
          <a:xfrm>
            <a:off x="4267200" y="2838429"/>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699" name="Text Box 91"/>
          <p:cNvSpPr txBox="1">
            <a:spLocks noChangeArrowheads="1"/>
          </p:cNvSpPr>
          <p:nvPr/>
        </p:nvSpPr>
        <p:spPr bwMode="auto">
          <a:xfrm>
            <a:off x="4267200" y="2305029"/>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700" name="Line 92"/>
          <p:cNvSpPr>
            <a:spLocks noChangeShapeType="1"/>
          </p:cNvSpPr>
          <p:nvPr/>
        </p:nvSpPr>
        <p:spPr bwMode="auto">
          <a:xfrm>
            <a:off x="3810000" y="2228829"/>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1" name="Line 93"/>
          <p:cNvSpPr>
            <a:spLocks noChangeShapeType="1"/>
          </p:cNvSpPr>
          <p:nvPr/>
        </p:nvSpPr>
        <p:spPr bwMode="auto">
          <a:xfrm flipH="1">
            <a:off x="4800600" y="2228829"/>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2" name="Line 94"/>
          <p:cNvSpPr>
            <a:spLocks noChangeShapeType="1"/>
          </p:cNvSpPr>
          <p:nvPr/>
        </p:nvSpPr>
        <p:spPr bwMode="auto">
          <a:xfrm>
            <a:off x="3810000" y="2762229"/>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3" name="Line 95"/>
          <p:cNvSpPr>
            <a:spLocks noChangeShapeType="1"/>
          </p:cNvSpPr>
          <p:nvPr/>
        </p:nvSpPr>
        <p:spPr bwMode="auto">
          <a:xfrm flipH="1">
            <a:off x="4800600" y="2762229"/>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96"/>
          <p:cNvSpPr>
            <a:spLocks noChangeShapeType="1"/>
          </p:cNvSpPr>
          <p:nvPr/>
        </p:nvSpPr>
        <p:spPr bwMode="auto">
          <a:xfrm>
            <a:off x="3810000" y="3448029"/>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Line 97"/>
          <p:cNvSpPr>
            <a:spLocks noChangeShapeType="1"/>
          </p:cNvSpPr>
          <p:nvPr/>
        </p:nvSpPr>
        <p:spPr bwMode="auto">
          <a:xfrm flipH="1">
            <a:off x="4800600" y="3448029"/>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6" name="Line 98"/>
          <p:cNvSpPr>
            <a:spLocks noChangeShapeType="1"/>
          </p:cNvSpPr>
          <p:nvPr/>
        </p:nvSpPr>
        <p:spPr bwMode="auto">
          <a:xfrm>
            <a:off x="3810000" y="3829029"/>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7" name="Line 99"/>
          <p:cNvSpPr>
            <a:spLocks noChangeShapeType="1"/>
          </p:cNvSpPr>
          <p:nvPr/>
        </p:nvSpPr>
        <p:spPr bwMode="auto">
          <a:xfrm flipH="1">
            <a:off x="4800600" y="3829029"/>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8" name="Text Box 100"/>
          <p:cNvSpPr txBox="1">
            <a:spLocks noChangeArrowheads="1"/>
          </p:cNvSpPr>
          <p:nvPr/>
        </p:nvSpPr>
        <p:spPr bwMode="auto">
          <a:xfrm>
            <a:off x="4343400" y="4224317"/>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709" name="Line 101"/>
          <p:cNvSpPr>
            <a:spLocks noChangeShapeType="1"/>
          </p:cNvSpPr>
          <p:nvPr/>
        </p:nvSpPr>
        <p:spPr bwMode="auto">
          <a:xfrm>
            <a:off x="3886200" y="4286229"/>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0" name="Line 102"/>
          <p:cNvSpPr>
            <a:spLocks noChangeShapeType="1"/>
          </p:cNvSpPr>
          <p:nvPr/>
        </p:nvSpPr>
        <p:spPr bwMode="auto">
          <a:xfrm flipH="1">
            <a:off x="4876800" y="4286229"/>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1" name="Text Box 103"/>
          <p:cNvSpPr txBox="1">
            <a:spLocks noChangeArrowheads="1"/>
          </p:cNvSpPr>
          <p:nvPr/>
        </p:nvSpPr>
        <p:spPr bwMode="auto">
          <a:xfrm>
            <a:off x="4419600" y="4833917"/>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712" name="Line 104"/>
          <p:cNvSpPr>
            <a:spLocks noChangeShapeType="1"/>
          </p:cNvSpPr>
          <p:nvPr/>
        </p:nvSpPr>
        <p:spPr bwMode="auto">
          <a:xfrm>
            <a:off x="3962400" y="4895829"/>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3" name="Line 105"/>
          <p:cNvSpPr>
            <a:spLocks noChangeShapeType="1"/>
          </p:cNvSpPr>
          <p:nvPr/>
        </p:nvSpPr>
        <p:spPr bwMode="auto">
          <a:xfrm flipH="1">
            <a:off x="4953000" y="4895829"/>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4" name="Text Box 106"/>
          <p:cNvSpPr txBox="1">
            <a:spLocks noChangeArrowheads="1"/>
          </p:cNvSpPr>
          <p:nvPr/>
        </p:nvSpPr>
        <p:spPr bwMode="auto">
          <a:xfrm>
            <a:off x="4267200" y="5367317"/>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1715" name="Line 107"/>
          <p:cNvSpPr>
            <a:spLocks noChangeShapeType="1"/>
          </p:cNvSpPr>
          <p:nvPr/>
        </p:nvSpPr>
        <p:spPr bwMode="auto">
          <a:xfrm>
            <a:off x="3810000" y="5429229"/>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Line 108"/>
          <p:cNvSpPr>
            <a:spLocks noChangeShapeType="1"/>
          </p:cNvSpPr>
          <p:nvPr/>
        </p:nvSpPr>
        <p:spPr bwMode="auto">
          <a:xfrm flipH="1">
            <a:off x="4800600" y="5429229"/>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57" name="Text Box 113"/>
          <p:cNvSpPr txBox="1">
            <a:spLocks noChangeArrowheads="1"/>
          </p:cNvSpPr>
          <p:nvPr/>
        </p:nvSpPr>
        <p:spPr bwMode="auto">
          <a:xfrm>
            <a:off x="228600" y="4591029"/>
            <a:ext cx="2362200" cy="338138"/>
          </a:xfrm>
          <a:prstGeom prst="rect">
            <a:avLst/>
          </a:prstGeom>
          <a:solidFill>
            <a:schemeClr val="bg1">
              <a:lumMod val="65000"/>
            </a:schemeClr>
          </a:solidFill>
          <a:ln>
            <a:noFill/>
          </a:ln>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dirty="0">
                <a:latin typeface="Tahoma" charset="0"/>
              </a:rPr>
              <a:t>Inconsistent effects</a:t>
            </a:r>
          </a:p>
        </p:txBody>
      </p:sp>
      <p:sp>
        <p:nvSpPr>
          <p:cNvPr id="111718" name="Text Box 114"/>
          <p:cNvSpPr txBox="1">
            <a:spLocks noChangeArrowheads="1"/>
          </p:cNvSpPr>
          <p:nvPr/>
        </p:nvSpPr>
        <p:spPr bwMode="auto">
          <a:xfrm>
            <a:off x="152400" y="6175354"/>
            <a:ext cx="693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0</a:t>
            </a:r>
          </a:p>
        </p:txBody>
      </p:sp>
      <p:sp>
        <p:nvSpPr>
          <p:cNvPr id="111719" name="Text Box 115"/>
          <p:cNvSpPr txBox="1">
            <a:spLocks noChangeArrowheads="1"/>
          </p:cNvSpPr>
          <p:nvPr/>
        </p:nvSpPr>
        <p:spPr bwMode="auto">
          <a:xfrm>
            <a:off x="1481138" y="6175354"/>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Actions</a:t>
            </a:r>
          </a:p>
          <a:p>
            <a:r>
              <a:rPr lang="en-US" sz="1400">
                <a:solidFill>
                  <a:srgbClr val="00279F"/>
                </a:solidFill>
                <a:latin typeface="Helvetica" charset="0"/>
              </a:rPr>
              <a:t>A</a:t>
            </a:r>
            <a:r>
              <a:rPr lang="en-US" sz="1400" baseline="-25000">
                <a:solidFill>
                  <a:srgbClr val="00279F"/>
                </a:solidFill>
                <a:latin typeface="Helvetica" charset="0"/>
              </a:rPr>
              <a:t>0</a:t>
            </a:r>
          </a:p>
        </p:txBody>
      </p:sp>
      <p:sp>
        <p:nvSpPr>
          <p:cNvPr id="111720" name="Text Box 116"/>
          <p:cNvSpPr txBox="1">
            <a:spLocks noChangeArrowheads="1"/>
          </p:cNvSpPr>
          <p:nvPr/>
        </p:nvSpPr>
        <p:spPr bwMode="auto">
          <a:xfrm>
            <a:off x="2895600" y="6191229"/>
            <a:ext cx="693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1</a:t>
            </a:r>
          </a:p>
        </p:txBody>
      </p:sp>
      <p:sp>
        <p:nvSpPr>
          <p:cNvPr id="111721" name="Text Box 117"/>
          <p:cNvSpPr txBox="1">
            <a:spLocks noChangeArrowheads="1"/>
          </p:cNvSpPr>
          <p:nvPr/>
        </p:nvSpPr>
        <p:spPr bwMode="auto">
          <a:xfrm>
            <a:off x="4195763" y="6175354"/>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Actions</a:t>
            </a:r>
          </a:p>
          <a:p>
            <a:r>
              <a:rPr lang="en-US" sz="1400">
                <a:solidFill>
                  <a:srgbClr val="00279F"/>
                </a:solidFill>
                <a:latin typeface="Helvetica" charset="0"/>
              </a:rPr>
              <a:t>A</a:t>
            </a:r>
            <a:r>
              <a:rPr lang="en-US" sz="1400" baseline="-25000">
                <a:solidFill>
                  <a:srgbClr val="00279F"/>
                </a:solidFill>
                <a:latin typeface="Helvetica" charset="0"/>
              </a:rPr>
              <a:t>1</a:t>
            </a:r>
          </a:p>
        </p:txBody>
      </p:sp>
      <p:sp>
        <p:nvSpPr>
          <p:cNvPr id="111722" name="Text Box 118"/>
          <p:cNvSpPr txBox="1">
            <a:spLocks noChangeArrowheads="1"/>
          </p:cNvSpPr>
          <p:nvPr/>
        </p:nvSpPr>
        <p:spPr bwMode="auto">
          <a:xfrm>
            <a:off x="5581650" y="6175354"/>
            <a:ext cx="693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2</a:t>
            </a:r>
          </a:p>
        </p:txBody>
      </p:sp>
      <p:sp>
        <p:nvSpPr>
          <p:cNvPr id="111723" name="Text Box 119"/>
          <p:cNvSpPr txBox="1">
            <a:spLocks noChangeArrowheads="1"/>
          </p:cNvSpPr>
          <p:nvPr/>
        </p:nvSpPr>
        <p:spPr bwMode="auto">
          <a:xfrm>
            <a:off x="6910388" y="6175354"/>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Actions</a:t>
            </a:r>
          </a:p>
          <a:p>
            <a:r>
              <a:rPr lang="en-US" sz="1400">
                <a:solidFill>
                  <a:srgbClr val="00279F"/>
                </a:solidFill>
                <a:latin typeface="Helvetica" charset="0"/>
              </a:rPr>
              <a:t>A</a:t>
            </a:r>
            <a:r>
              <a:rPr lang="en-US" sz="1400" baseline="-25000">
                <a:solidFill>
                  <a:srgbClr val="00279F"/>
                </a:solidFill>
                <a:latin typeface="Helvetica" charset="0"/>
              </a:rPr>
              <a:t>2</a:t>
            </a:r>
          </a:p>
        </p:txBody>
      </p:sp>
      <p:sp>
        <p:nvSpPr>
          <p:cNvPr id="111724" name="Text Box 120"/>
          <p:cNvSpPr txBox="1">
            <a:spLocks noChangeArrowheads="1"/>
          </p:cNvSpPr>
          <p:nvPr/>
        </p:nvSpPr>
        <p:spPr bwMode="auto">
          <a:xfrm>
            <a:off x="8001000" y="6175354"/>
            <a:ext cx="8239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3</a:t>
            </a:r>
          </a:p>
          <a:p>
            <a:r>
              <a:rPr lang="en-US" sz="1400">
                <a:solidFill>
                  <a:srgbClr val="00279F"/>
                </a:solidFill>
                <a:latin typeface="Helvetica" charset="0"/>
              </a:rPr>
              <a:t>(Goals!)</a:t>
            </a:r>
          </a:p>
        </p:txBody>
      </p:sp>
      <p:cxnSp>
        <p:nvCxnSpPr>
          <p:cNvPr id="111725" name="Straight Arrow Connector 110"/>
          <p:cNvCxnSpPr>
            <a:cxnSpLocks noChangeShapeType="1"/>
          </p:cNvCxnSpPr>
          <p:nvPr/>
        </p:nvCxnSpPr>
        <p:spPr bwMode="auto">
          <a:xfrm rot="5400000" flipH="1" flipV="1">
            <a:off x="1219200" y="4057629"/>
            <a:ext cx="609600" cy="3048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445969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grpId="0" nodeType="clickEffect">
                                  <p:stCondLst>
                                    <p:cond delay="0"/>
                                  </p:stCondLst>
                                  <p:childTnLst>
                                    <p:set>
                                      <p:cBhvr override="childStyle">
                                        <p:cTn id="6" dur="indefinite"/>
                                        <p:tgtEl>
                                          <p:spTgt spid="339055"/>
                                        </p:tgtEl>
                                        <p:attrNameLst>
                                          <p:attrName>style.fontStyle</p:attrName>
                                        </p:attrNameLst>
                                      </p:cBhvr>
                                      <p:to>
                                        <p:strVal val="normal"/>
                                      </p:to>
                                    </p:set>
                                    <p:set>
                                      <p:cBhvr override="childStyle">
                                        <p:cTn id="7" dur="indefinite"/>
                                        <p:tgtEl>
                                          <p:spTgt spid="339055"/>
                                        </p:tgtEl>
                                        <p:attrNameLst>
                                          <p:attrName>style.fontWeight</p:attrName>
                                        </p:attrNameLst>
                                      </p:cBhvr>
                                      <p:to>
                                        <p:strVal val="bold"/>
                                      </p:to>
                                    </p:set>
                                    <p:set>
                                      <p:cBhvr override="childStyle">
                                        <p:cTn id="8" dur="indefinite"/>
                                        <p:tgtEl>
                                          <p:spTgt spid="339055"/>
                                        </p:tgtEl>
                                        <p:attrNameLst>
                                          <p:attrName>style.textDecorationUnderline</p:attrName>
                                        </p:attrNameLst>
                                      </p:cBhvr>
                                      <p:to>
                                        <p:strVal val="false"/>
                                      </p:to>
                                    </p:set>
                                  </p:childTnLst>
                                </p:cTn>
                              </p:par>
                              <p:par>
                                <p:cTn id="9" presetID="1" presetClass="emph" presetSubtype="2" fill="hold" nodeType="withEffect">
                                  <p:stCondLst>
                                    <p:cond delay="0"/>
                                  </p:stCondLst>
                                  <p:childTnLst>
                                    <p:animClr clrSpc="rgb" dir="cw">
                                      <p:cBhvr>
                                        <p:cTn id="10" dur="2000" fill="hold"/>
                                        <p:tgtEl>
                                          <p:spTgt spid="339055"/>
                                        </p:tgtEl>
                                        <p:attrNameLst>
                                          <p:attrName>fillcolor</p:attrName>
                                        </p:attrNameLst>
                                      </p:cBhvr>
                                      <p:to>
                                        <a:schemeClr val="accent1"/>
                                      </p:to>
                                    </p:animClr>
                                    <p:set>
                                      <p:cBhvr>
                                        <p:cTn id="11" dur="2000" fill="hold"/>
                                        <p:tgtEl>
                                          <p:spTgt spid="339055"/>
                                        </p:tgtEl>
                                        <p:attrNameLst>
                                          <p:attrName>fill.type</p:attrName>
                                        </p:attrNameLst>
                                      </p:cBhvr>
                                      <p:to>
                                        <p:strVal val="solid"/>
                                      </p:to>
                                    </p:set>
                                    <p:set>
                                      <p:cBhvr>
                                        <p:cTn id="12" dur="2000" fill="hold"/>
                                        <p:tgtEl>
                                          <p:spTgt spid="339055"/>
                                        </p:tgtEl>
                                        <p:attrNameLst>
                                          <p:attrName>fill.on</p:attrName>
                                        </p:attrNameLst>
                                      </p:cBhvr>
                                      <p:to>
                                        <p:strVal val="true"/>
                                      </p:to>
                                    </p:set>
                                  </p:childTnLst>
                                </p:cTn>
                              </p:par>
                              <p:par>
                                <p:cTn id="13" presetID="5" presetClass="emph" presetSubtype="1" grpId="0" nodeType="withEffect">
                                  <p:stCondLst>
                                    <p:cond delay="0"/>
                                  </p:stCondLst>
                                  <p:childTnLst>
                                    <p:set>
                                      <p:cBhvr override="childStyle">
                                        <p:cTn id="14" dur="indefinite"/>
                                        <p:tgtEl>
                                          <p:spTgt spid="339056"/>
                                        </p:tgtEl>
                                        <p:attrNameLst>
                                          <p:attrName>style.fontStyle</p:attrName>
                                        </p:attrNameLst>
                                      </p:cBhvr>
                                      <p:to>
                                        <p:strVal val="normal"/>
                                      </p:to>
                                    </p:set>
                                    <p:set>
                                      <p:cBhvr override="childStyle">
                                        <p:cTn id="15" dur="indefinite"/>
                                        <p:tgtEl>
                                          <p:spTgt spid="339056"/>
                                        </p:tgtEl>
                                        <p:attrNameLst>
                                          <p:attrName>style.fontWeight</p:attrName>
                                        </p:attrNameLst>
                                      </p:cBhvr>
                                      <p:to>
                                        <p:strVal val="bold"/>
                                      </p:to>
                                    </p:set>
                                    <p:set>
                                      <p:cBhvr override="childStyle">
                                        <p:cTn id="16" dur="indefinite"/>
                                        <p:tgtEl>
                                          <p:spTgt spid="339056"/>
                                        </p:tgtEl>
                                        <p:attrNameLst>
                                          <p:attrName>style.textDecorationUnderline</p:attrName>
                                        </p:attrNameLst>
                                      </p:cBhvr>
                                      <p:to>
                                        <p:strVal val="false"/>
                                      </p:to>
                                    </p:set>
                                  </p:childTnLst>
                                </p:cTn>
                              </p:par>
                              <p:par>
                                <p:cTn id="17" presetID="1" presetClass="emph" presetSubtype="2" fill="hold" nodeType="withEffect">
                                  <p:stCondLst>
                                    <p:cond delay="0"/>
                                  </p:stCondLst>
                                  <p:childTnLst>
                                    <p:animClr clrSpc="rgb" dir="cw">
                                      <p:cBhvr>
                                        <p:cTn id="18" dur="2000" fill="hold"/>
                                        <p:tgtEl>
                                          <p:spTgt spid="339056"/>
                                        </p:tgtEl>
                                        <p:attrNameLst>
                                          <p:attrName>fillcolor</p:attrName>
                                        </p:attrNameLst>
                                      </p:cBhvr>
                                      <p:to>
                                        <a:schemeClr val="accent1"/>
                                      </p:to>
                                    </p:animClr>
                                    <p:set>
                                      <p:cBhvr>
                                        <p:cTn id="19" dur="2000" fill="hold"/>
                                        <p:tgtEl>
                                          <p:spTgt spid="339056"/>
                                        </p:tgtEl>
                                        <p:attrNameLst>
                                          <p:attrName>fill.type</p:attrName>
                                        </p:attrNameLst>
                                      </p:cBhvr>
                                      <p:to>
                                        <p:strVal val="solid"/>
                                      </p:to>
                                    </p:set>
                                    <p:set>
                                      <p:cBhvr>
                                        <p:cTn id="20" dur="2000" fill="hold"/>
                                        <p:tgtEl>
                                          <p:spTgt spid="339056"/>
                                        </p:tgtEl>
                                        <p:attrNameLst>
                                          <p:attrName>fill.on</p:attrName>
                                        </p:attrNameLst>
                                      </p:cBhvr>
                                      <p:to>
                                        <p:strVal val="true"/>
                                      </p:to>
                                    </p:set>
                                  </p:childTnLst>
                                </p:cTn>
                              </p:par>
                              <p:par>
                                <p:cTn id="21" presetID="5" presetClass="emph" presetSubtype="1" grpId="0" nodeType="withEffect">
                                  <p:stCondLst>
                                    <p:cond delay="0"/>
                                  </p:stCondLst>
                                  <p:childTnLst>
                                    <p:set>
                                      <p:cBhvr override="childStyle">
                                        <p:cTn id="22" dur="indefinite"/>
                                        <p:tgtEl>
                                          <p:spTgt spid="339005"/>
                                        </p:tgtEl>
                                        <p:attrNameLst>
                                          <p:attrName>style.fontStyle</p:attrName>
                                        </p:attrNameLst>
                                      </p:cBhvr>
                                      <p:to>
                                        <p:strVal val="normal"/>
                                      </p:to>
                                    </p:set>
                                    <p:set>
                                      <p:cBhvr override="childStyle">
                                        <p:cTn id="23" dur="indefinite"/>
                                        <p:tgtEl>
                                          <p:spTgt spid="339005"/>
                                        </p:tgtEl>
                                        <p:attrNameLst>
                                          <p:attrName>style.fontWeight</p:attrName>
                                        </p:attrNameLst>
                                      </p:cBhvr>
                                      <p:to>
                                        <p:strVal val="bold"/>
                                      </p:to>
                                    </p:set>
                                    <p:set>
                                      <p:cBhvr override="childStyle">
                                        <p:cTn id="24" dur="indefinite"/>
                                        <p:tgtEl>
                                          <p:spTgt spid="339005"/>
                                        </p:tgtEl>
                                        <p:attrNameLst>
                                          <p:attrName>style.textDecorationUnderline</p:attrName>
                                        </p:attrNameLst>
                                      </p:cBhvr>
                                      <p:to>
                                        <p:strVal val="false"/>
                                      </p:to>
                                    </p:set>
                                  </p:childTnLst>
                                </p:cTn>
                              </p:par>
                              <p:par>
                                <p:cTn id="25" presetID="1" presetClass="emph" presetSubtype="2" fill="hold" nodeType="withEffect">
                                  <p:stCondLst>
                                    <p:cond delay="0"/>
                                  </p:stCondLst>
                                  <p:childTnLst>
                                    <p:animClr clrSpc="rgb" dir="cw">
                                      <p:cBhvr>
                                        <p:cTn id="26" dur="2000" fill="hold"/>
                                        <p:tgtEl>
                                          <p:spTgt spid="339005"/>
                                        </p:tgtEl>
                                        <p:attrNameLst>
                                          <p:attrName>fillcolor</p:attrName>
                                        </p:attrNameLst>
                                      </p:cBhvr>
                                      <p:to>
                                        <a:schemeClr val="accent1"/>
                                      </p:to>
                                    </p:animClr>
                                    <p:set>
                                      <p:cBhvr>
                                        <p:cTn id="27" dur="2000" fill="hold"/>
                                        <p:tgtEl>
                                          <p:spTgt spid="339005"/>
                                        </p:tgtEl>
                                        <p:attrNameLst>
                                          <p:attrName>fill.type</p:attrName>
                                        </p:attrNameLst>
                                      </p:cBhvr>
                                      <p:to>
                                        <p:strVal val="solid"/>
                                      </p:to>
                                    </p:set>
                                    <p:set>
                                      <p:cBhvr>
                                        <p:cTn id="28" dur="2000" fill="hold"/>
                                        <p:tgtEl>
                                          <p:spTgt spid="339005"/>
                                        </p:tgtEl>
                                        <p:attrNameLst>
                                          <p:attrName>fill.on</p:attrName>
                                        </p:attrNameLst>
                                      </p:cBhvr>
                                      <p:to>
                                        <p:strVal val="tru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9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056" grpId="0"/>
      <p:bldP spid="339055" grpId="0"/>
      <p:bldP spid="339005" grpId="0"/>
      <p:bldP spid="33905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056" name="Text Box 112"/>
          <p:cNvSpPr txBox="1">
            <a:spLocks noChangeArrowheads="1"/>
          </p:cNvSpPr>
          <p:nvPr/>
        </p:nvSpPr>
        <p:spPr bwMode="auto">
          <a:xfrm>
            <a:off x="4191000" y="4502618"/>
            <a:ext cx="1047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0090"/>
                </a:solidFill>
                <a:latin typeface="Helvetica" charset="0"/>
              </a:rPr>
              <a:t>move P L</a:t>
            </a:r>
          </a:p>
        </p:txBody>
      </p:sp>
      <p:sp>
        <p:nvSpPr>
          <p:cNvPr id="339055" name="Text Box 111"/>
          <p:cNvSpPr txBox="1">
            <a:spLocks noChangeArrowheads="1"/>
          </p:cNvSpPr>
          <p:nvPr/>
        </p:nvSpPr>
        <p:spPr bwMode="auto">
          <a:xfrm>
            <a:off x="4191000" y="3207218"/>
            <a:ext cx="1044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0090"/>
                </a:solidFill>
                <a:latin typeface="Helvetica" charset="0"/>
              </a:rPr>
              <a:t>move L P</a:t>
            </a:r>
          </a:p>
        </p:txBody>
      </p:sp>
      <p:sp>
        <p:nvSpPr>
          <p:cNvPr id="112643"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 Mutex constraints</a:t>
            </a:r>
          </a:p>
        </p:txBody>
      </p:sp>
      <p:sp>
        <p:nvSpPr>
          <p:cNvPr id="112644" name="Text Box 10"/>
          <p:cNvSpPr txBox="1">
            <a:spLocks noChangeArrowheads="1"/>
          </p:cNvSpPr>
          <p:nvPr/>
        </p:nvSpPr>
        <p:spPr bwMode="auto">
          <a:xfrm>
            <a:off x="381000" y="2011831"/>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L</a:t>
            </a:r>
          </a:p>
        </p:txBody>
      </p:sp>
      <p:sp>
        <p:nvSpPr>
          <p:cNvPr id="112645" name="Text Box 11"/>
          <p:cNvSpPr txBox="1">
            <a:spLocks noChangeArrowheads="1"/>
          </p:cNvSpPr>
          <p:nvPr/>
        </p:nvSpPr>
        <p:spPr bwMode="auto">
          <a:xfrm>
            <a:off x="381000" y="252141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L</a:t>
            </a:r>
          </a:p>
        </p:txBody>
      </p:sp>
      <p:sp>
        <p:nvSpPr>
          <p:cNvPr id="112646" name="Text Box 12"/>
          <p:cNvSpPr txBox="1">
            <a:spLocks noChangeArrowheads="1"/>
          </p:cNvSpPr>
          <p:nvPr/>
        </p:nvSpPr>
        <p:spPr bwMode="auto">
          <a:xfrm>
            <a:off x="374650" y="3131018"/>
            <a:ext cx="731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L</a:t>
            </a:r>
          </a:p>
        </p:txBody>
      </p:sp>
      <p:sp>
        <p:nvSpPr>
          <p:cNvPr id="112647" name="Text Box 13"/>
          <p:cNvSpPr txBox="1">
            <a:spLocks noChangeArrowheads="1"/>
          </p:cNvSpPr>
          <p:nvPr/>
        </p:nvSpPr>
        <p:spPr bwMode="auto">
          <a:xfrm>
            <a:off x="381000" y="374061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279F"/>
                </a:solidFill>
                <a:latin typeface="Helvetica" charset="0"/>
              </a:rPr>
              <a:t>fuel R</a:t>
            </a:r>
          </a:p>
        </p:txBody>
      </p:sp>
      <p:sp>
        <p:nvSpPr>
          <p:cNvPr id="112648" name="Text Box 14"/>
          <p:cNvSpPr txBox="1">
            <a:spLocks noChangeArrowheads="1"/>
          </p:cNvSpPr>
          <p:nvPr/>
        </p:nvSpPr>
        <p:spPr bwMode="auto">
          <a:xfrm>
            <a:off x="1511300" y="1988018"/>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A L</a:t>
            </a:r>
          </a:p>
        </p:txBody>
      </p:sp>
      <p:sp>
        <p:nvSpPr>
          <p:cNvPr id="112649" name="Line 15"/>
          <p:cNvSpPr>
            <a:spLocks noChangeShapeType="1"/>
          </p:cNvSpPr>
          <p:nvPr/>
        </p:nvSpPr>
        <p:spPr bwMode="auto">
          <a:xfrm>
            <a:off x="1143000" y="214041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0" name="Line 16"/>
          <p:cNvSpPr>
            <a:spLocks noChangeShapeType="1"/>
          </p:cNvSpPr>
          <p:nvPr/>
        </p:nvSpPr>
        <p:spPr bwMode="auto">
          <a:xfrm flipV="1">
            <a:off x="1066800" y="2216618"/>
            <a:ext cx="3810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1" name="Text Box 17"/>
          <p:cNvSpPr txBox="1">
            <a:spLocks noChangeArrowheads="1"/>
          </p:cNvSpPr>
          <p:nvPr/>
        </p:nvSpPr>
        <p:spPr bwMode="auto">
          <a:xfrm>
            <a:off x="1511300" y="2521418"/>
            <a:ext cx="938213" cy="338138"/>
          </a:xfrm>
          <a:prstGeom prst="rect">
            <a:avLst/>
          </a:prstGeom>
          <a:solidFill>
            <a:schemeClr val="bg1">
              <a:lumMod val="65000"/>
            </a:schemeClr>
          </a:solidFill>
          <a:ln>
            <a:noFill/>
          </a:ln>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279F"/>
                </a:solidFill>
                <a:latin typeface="Helvetica" charset="0"/>
              </a:rPr>
              <a:t>load B L</a:t>
            </a:r>
          </a:p>
        </p:txBody>
      </p:sp>
      <p:sp>
        <p:nvSpPr>
          <p:cNvPr id="112652" name="Line 18"/>
          <p:cNvSpPr>
            <a:spLocks noChangeShapeType="1"/>
          </p:cNvSpPr>
          <p:nvPr/>
        </p:nvSpPr>
        <p:spPr bwMode="auto">
          <a:xfrm>
            <a:off x="1143000" y="2673818"/>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3" name="Line 19"/>
          <p:cNvSpPr>
            <a:spLocks noChangeShapeType="1"/>
          </p:cNvSpPr>
          <p:nvPr/>
        </p:nvSpPr>
        <p:spPr bwMode="auto">
          <a:xfrm flipV="1">
            <a:off x="1066800" y="2750018"/>
            <a:ext cx="4572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4" name="Text Box 20"/>
          <p:cNvSpPr txBox="1">
            <a:spLocks noChangeArrowheads="1"/>
          </p:cNvSpPr>
          <p:nvPr/>
        </p:nvSpPr>
        <p:spPr bwMode="auto">
          <a:xfrm>
            <a:off x="1447800" y="3131018"/>
            <a:ext cx="1044575" cy="338138"/>
          </a:xfrm>
          <a:prstGeom prst="rect">
            <a:avLst/>
          </a:prstGeom>
          <a:solidFill>
            <a:schemeClr val="bg1">
              <a:lumMod val="65000"/>
            </a:schemeClr>
          </a:solidFill>
          <a:ln>
            <a:noFill/>
          </a:ln>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279F"/>
                </a:solidFill>
                <a:latin typeface="Helvetica" charset="0"/>
              </a:rPr>
              <a:t>move L P</a:t>
            </a:r>
          </a:p>
        </p:txBody>
      </p:sp>
      <p:sp>
        <p:nvSpPr>
          <p:cNvPr id="112655" name="Line 21"/>
          <p:cNvSpPr>
            <a:spLocks noChangeShapeType="1"/>
          </p:cNvSpPr>
          <p:nvPr/>
        </p:nvSpPr>
        <p:spPr bwMode="auto">
          <a:xfrm>
            <a:off x="1066800" y="3283418"/>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6" name="Line 22"/>
          <p:cNvSpPr>
            <a:spLocks noChangeShapeType="1"/>
          </p:cNvSpPr>
          <p:nvPr/>
        </p:nvSpPr>
        <p:spPr bwMode="auto">
          <a:xfrm flipV="1">
            <a:off x="1066800" y="3359618"/>
            <a:ext cx="3810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7" name="Text Box 23"/>
          <p:cNvSpPr txBox="1">
            <a:spLocks noChangeArrowheads="1"/>
          </p:cNvSpPr>
          <p:nvPr/>
        </p:nvSpPr>
        <p:spPr bwMode="auto">
          <a:xfrm>
            <a:off x="2933700" y="4180356"/>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A R</a:t>
            </a:r>
          </a:p>
        </p:txBody>
      </p:sp>
      <p:sp>
        <p:nvSpPr>
          <p:cNvPr id="112658" name="Line 24"/>
          <p:cNvSpPr>
            <a:spLocks noChangeShapeType="1"/>
          </p:cNvSpPr>
          <p:nvPr/>
        </p:nvSpPr>
        <p:spPr bwMode="auto">
          <a:xfrm>
            <a:off x="2514600" y="2140418"/>
            <a:ext cx="4572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9" name="Line 25"/>
          <p:cNvSpPr>
            <a:spLocks noChangeShapeType="1"/>
          </p:cNvSpPr>
          <p:nvPr/>
        </p:nvSpPr>
        <p:spPr bwMode="auto">
          <a:xfrm>
            <a:off x="2514600" y="2140418"/>
            <a:ext cx="4572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60" name="Text Box 26"/>
          <p:cNvSpPr txBox="1">
            <a:spLocks noChangeArrowheads="1"/>
          </p:cNvSpPr>
          <p:nvPr/>
        </p:nvSpPr>
        <p:spPr bwMode="auto">
          <a:xfrm>
            <a:off x="2895600" y="4731218"/>
            <a:ext cx="742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B R</a:t>
            </a:r>
          </a:p>
        </p:txBody>
      </p:sp>
      <p:sp>
        <p:nvSpPr>
          <p:cNvPr id="112661" name="Line 27"/>
          <p:cNvSpPr>
            <a:spLocks noChangeShapeType="1"/>
          </p:cNvSpPr>
          <p:nvPr/>
        </p:nvSpPr>
        <p:spPr bwMode="auto">
          <a:xfrm>
            <a:off x="2400300" y="2750018"/>
            <a:ext cx="5334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62" name="Line 28"/>
          <p:cNvSpPr>
            <a:spLocks noChangeShapeType="1"/>
          </p:cNvSpPr>
          <p:nvPr/>
        </p:nvSpPr>
        <p:spPr bwMode="auto">
          <a:xfrm>
            <a:off x="2438400" y="2750018"/>
            <a:ext cx="5334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63" name="Text Box 29"/>
          <p:cNvSpPr txBox="1">
            <a:spLocks noChangeArrowheads="1"/>
          </p:cNvSpPr>
          <p:nvPr/>
        </p:nvSpPr>
        <p:spPr bwMode="auto">
          <a:xfrm>
            <a:off x="2946400" y="3637431"/>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fuel R</a:t>
            </a:r>
          </a:p>
        </p:txBody>
      </p:sp>
      <p:sp>
        <p:nvSpPr>
          <p:cNvPr id="112664" name="Text Box 30"/>
          <p:cNvSpPr txBox="1">
            <a:spLocks noChangeArrowheads="1"/>
          </p:cNvSpPr>
          <p:nvPr/>
        </p:nvSpPr>
        <p:spPr bwMode="auto">
          <a:xfrm>
            <a:off x="2946400" y="2011831"/>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L</a:t>
            </a:r>
          </a:p>
        </p:txBody>
      </p:sp>
      <p:sp>
        <p:nvSpPr>
          <p:cNvPr id="112665" name="Text Box 31"/>
          <p:cNvSpPr txBox="1">
            <a:spLocks noChangeArrowheads="1"/>
          </p:cNvSpPr>
          <p:nvPr/>
        </p:nvSpPr>
        <p:spPr bwMode="auto">
          <a:xfrm>
            <a:off x="2908300" y="255316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L</a:t>
            </a:r>
          </a:p>
        </p:txBody>
      </p:sp>
      <p:sp>
        <p:nvSpPr>
          <p:cNvPr id="112666" name="Text Box 32"/>
          <p:cNvSpPr txBox="1">
            <a:spLocks noChangeArrowheads="1"/>
          </p:cNvSpPr>
          <p:nvPr/>
        </p:nvSpPr>
        <p:spPr bwMode="auto">
          <a:xfrm>
            <a:off x="2940050" y="3096093"/>
            <a:ext cx="731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L</a:t>
            </a:r>
          </a:p>
        </p:txBody>
      </p:sp>
      <p:sp>
        <p:nvSpPr>
          <p:cNvPr id="112667" name="Text Box 33"/>
          <p:cNvSpPr txBox="1">
            <a:spLocks noChangeArrowheads="1"/>
          </p:cNvSpPr>
          <p:nvPr/>
        </p:nvSpPr>
        <p:spPr bwMode="auto">
          <a:xfrm>
            <a:off x="2927350" y="5264618"/>
            <a:ext cx="754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P</a:t>
            </a:r>
          </a:p>
        </p:txBody>
      </p:sp>
      <p:sp>
        <p:nvSpPr>
          <p:cNvPr id="112668" name="Line 34"/>
          <p:cNvSpPr>
            <a:spLocks noChangeShapeType="1"/>
          </p:cNvSpPr>
          <p:nvPr/>
        </p:nvSpPr>
        <p:spPr bwMode="auto">
          <a:xfrm>
            <a:off x="2514600" y="3435818"/>
            <a:ext cx="45720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69" name="Line 35"/>
          <p:cNvSpPr>
            <a:spLocks noChangeShapeType="1"/>
          </p:cNvSpPr>
          <p:nvPr/>
        </p:nvSpPr>
        <p:spPr bwMode="auto">
          <a:xfrm flipV="1">
            <a:off x="2514600" y="3359618"/>
            <a:ext cx="457200" cy="762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70" name="Line 36"/>
          <p:cNvSpPr>
            <a:spLocks noChangeShapeType="1"/>
          </p:cNvSpPr>
          <p:nvPr/>
        </p:nvSpPr>
        <p:spPr bwMode="auto">
          <a:xfrm>
            <a:off x="2514600" y="3435818"/>
            <a:ext cx="457200" cy="3810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71" name="Text Box 37"/>
          <p:cNvSpPr txBox="1">
            <a:spLocks noChangeArrowheads="1"/>
          </p:cNvSpPr>
          <p:nvPr/>
        </p:nvSpPr>
        <p:spPr bwMode="auto">
          <a:xfrm>
            <a:off x="4254500" y="1988018"/>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A L</a:t>
            </a:r>
          </a:p>
        </p:txBody>
      </p:sp>
      <p:sp>
        <p:nvSpPr>
          <p:cNvPr id="112672" name="Line 38"/>
          <p:cNvSpPr>
            <a:spLocks noChangeShapeType="1"/>
          </p:cNvSpPr>
          <p:nvPr/>
        </p:nvSpPr>
        <p:spPr bwMode="auto">
          <a:xfrm>
            <a:off x="3733800" y="2140418"/>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73" name="Line 39"/>
          <p:cNvSpPr>
            <a:spLocks noChangeShapeType="1"/>
          </p:cNvSpPr>
          <p:nvPr/>
        </p:nvSpPr>
        <p:spPr bwMode="auto">
          <a:xfrm flipV="1">
            <a:off x="3657600" y="2140418"/>
            <a:ext cx="60960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74" name="Text Box 40"/>
          <p:cNvSpPr txBox="1">
            <a:spLocks noChangeArrowheads="1"/>
          </p:cNvSpPr>
          <p:nvPr/>
        </p:nvSpPr>
        <p:spPr bwMode="auto">
          <a:xfrm>
            <a:off x="4254500" y="2521418"/>
            <a:ext cx="938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B L</a:t>
            </a:r>
          </a:p>
        </p:txBody>
      </p:sp>
      <p:sp>
        <p:nvSpPr>
          <p:cNvPr id="112675" name="Line 41"/>
          <p:cNvSpPr>
            <a:spLocks noChangeShapeType="1"/>
          </p:cNvSpPr>
          <p:nvPr/>
        </p:nvSpPr>
        <p:spPr bwMode="auto">
          <a:xfrm>
            <a:off x="3733800" y="2750018"/>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76" name="Line 42"/>
          <p:cNvSpPr>
            <a:spLocks noChangeShapeType="1"/>
          </p:cNvSpPr>
          <p:nvPr/>
        </p:nvSpPr>
        <p:spPr bwMode="auto">
          <a:xfrm flipV="1">
            <a:off x="3657600" y="2750018"/>
            <a:ext cx="609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77" name="Line 44"/>
          <p:cNvSpPr>
            <a:spLocks noChangeShapeType="1"/>
          </p:cNvSpPr>
          <p:nvPr/>
        </p:nvSpPr>
        <p:spPr bwMode="auto">
          <a:xfrm flipV="1">
            <a:off x="3733800" y="3359618"/>
            <a:ext cx="3810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78" name="Line 45"/>
          <p:cNvSpPr>
            <a:spLocks noChangeShapeType="1"/>
          </p:cNvSpPr>
          <p:nvPr/>
        </p:nvSpPr>
        <p:spPr bwMode="auto">
          <a:xfrm>
            <a:off x="3657600" y="3283418"/>
            <a:ext cx="457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79" name="Line 47"/>
          <p:cNvSpPr>
            <a:spLocks noChangeShapeType="1"/>
          </p:cNvSpPr>
          <p:nvPr/>
        </p:nvSpPr>
        <p:spPr bwMode="auto">
          <a:xfrm>
            <a:off x="3733800" y="3740618"/>
            <a:ext cx="4572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0" name="Line 48"/>
          <p:cNvSpPr>
            <a:spLocks noChangeShapeType="1"/>
          </p:cNvSpPr>
          <p:nvPr/>
        </p:nvSpPr>
        <p:spPr bwMode="auto">
          <a:xfrm flipV="1">
            <a:off x="3733800" y="4655018"/>
            <a:ext cx="4572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1" name="Line 49"/>
          <p:cNvSpPr>
            <a:spLocks noChangeShapeType="1"/>
          </p:cNvSpPr>
          <p:nvPr/>
        </p:nvSpPr>
        <p:spPr bwMode="auto">
          <a:xfrm>
            <a:off x="5257800" y="2140418"/>
            <a:ext cx="4572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2" name="Line 50"/>
          <p:cNvSpPr>
            <a:spLocks noChangeShapeType="1"/>
          </p:cNvSpPr>
          <p:nvPr/>
        </p:nvSpPr>
        <p:spPr bwMode="auto">
          <a:xfrm>
            <a:off x="5257800" y="2140418"/>
            <a:ext cx="4572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3" name="Line 51"/>
          <p:cNvSpPr>
            <a:spLocks noChangeShapeType="1"/>
          </p:cNvSpPr>
          <p:nvPr/>
        </p:nvSpPr>
        <p:spPr bwMode="auto">
          <a:xfrm>
            <a:off x="5181600" y="2673818"/>
            <a:ext cx="53340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4" name="Line 52"/>
          <p:cNvSpPr>
            <a:spLocks noChangeShapeType="1"/>
          </p:cNvSpPr>
          <p:nvPr/>
        </p:nvSpPr>
        <p:spPr bwMode="auto">
          <a:xfrm>
            <a:off x="5181600" y="2673818"/>
            <a:ext cx="5334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5" name="Line 53"/>
          <p:cNvSpPr>
            <a:spLocks noChangeShapeType="1"/>
          </p:cNvSpPr>
          <p:nvPr/>
        </p:nvSpPr>
        <p:spPr bwMode="auto">
          <a:xfrm>
            <a:off x="5257800" y="3435818"/>
            <a:ext cx="457200" cy="198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6" name="Line 54"/>
          <p:cNvSpPr>
            <a:spLocks noChangeShapeType="1"/>
          </p:cNvSpPr>
          <p:nvPr/>
        </p:nvSpPr>
        <p:spPr bwMode="auto">
          <a:xfrm flipV="1">
            <a:off x="5257800" y="3283418"/>
            <a:ext cx="381000" cy="1524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7" name="Line 55"/>
          <p:cNvSpPr>
            <a:spLocks noChangeShapeType="1"/>
          </p:cNvSpPr>
          <p:nvPr/>
        </p:nvSpPr>
        <p:spPr bwMode="auto">
          <a:xfrm>
            <a:off x="5257800" y="3435818"/>
            <a:ext cx="381000" cy="3810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8" name="Line 56"/>
          <p:cNvSpPr>
            <a:spLocks noChangeShapeType="1"/>
          </p:cNvSpPr>
          <p:nvPr/>
        </p:nvSpPr>
        <p:spPr bwMode="auto">
          <a:xfrm>
            <a:off x="5257800" y="4655018"/>
            <a:ext cx="457200" cy="7620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89" name="Line 57"/>
          <p:cNvSpPr>
            <a:spLocks noChangeShapeType="1"/>
          </p:cNvSpPr>
          <p:nvPr/>
        </p:nvSpPr>
        <p:spPr bwMode="auto">
          <a:xfrm flipV="1">
            <a:off x="5257800" y="3283418"/>
            <a:ext cx="381000" cy="137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90" name="Line 58"/>
          <p:cNvSpPr>
            <a:spLocks noChangeShapeType="1"/>
          </p:cNvSpPr>
          <p:nvPr/>
        </p:nvSpPr>
        <p:spPr bwMode="auto">
          <a:xfrm flipV="1">
            <a:off x="5257800" y="3816818"/>
            <a:ext cx="381000" cy="8382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91" name="Text Box 59"/>
          <p:cNvSpPr txBox="1">
            <a:spLocks noChangeArrowheads="1"/>
          </p:cNvSpPr>
          <p:nvPr/>
        </p:nvSpPr>
        <p:spPr bwMode="auto">
          <a:xfrm>
            <a:off x="5657850" y="2011831"/>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L</a:t>
            </a:r>
          </a:p>
        </p:txBody>
      </p:sp>
      <p:sp>
        <p:nvSpPr>
          <p:cNvPr id="112692" name="Text Box 60"/>
          <p:cNvSpPr txBox="1">
            <a:spLocks noChangeArrowheads="1"/>
          </p:cNvSpPr>
          <p:nvPr/>
        </p:nvSpPr>
        <p:spPr bwMode="auto">
          <a:xfrm>
            <a:off x="5657850" y="255316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L</a:t>
            </a:r>
          </a:p>
        </p:txBody>
      </p:sp>
      <p:sp>
        <p:nvSpPr>
          <p:cNvPr id="339005" name="Text Box 61"/>
          <p:cNvSpPr txBox="1">
            <a:spLocks noChangeArrowheads="1"/>
          </p:cNvSpPr>
          <p:nvPr/>
        </p:nvSpPr>
        <p:spPr bwMode="auto">
          <a:xfrm>
            <a:off x="5651500" y="3096093"/>
            <a:ext cx="731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L</a:t>
            </a:r>
          </a:p>
        </p:txBody>
      </p:sp>
      <p:sp>
        <p:nvSpPr>
          <p:cNvPr id="112694" name="Text Box 62"/>
          <p:cNvSpPr txBox="1">
            <a:spLocks noChangeArrowheads="1"/>
          </p:cNvSpPr>
          <p:nvPr/>
        </p:nvSpPr>
        <p:spPr bwMode="auto">
          <a:xfrm>
            <a:off x="5657850" y="3637431"/>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279F"/>
                </a:solidFill>
                <a:latin typeface="Helvetica" charset="0"/>
              </a:rPr>
              <a:t>fuel R</a:t>
            </a:r>
          </a:p>
        </p:txBody>
      </p:sp>
      <p:sp>
        <p:nvSpPr>
          <p:cNvPr id="112695" name="Text Box 63"/>
          <p:cNvSpPr txBox="1">
            <a:spLocks noChangeArrowheads="1"/>
          </p:cNvSpPr>
          <p:nvPr/>
        </p:nvSpPr>
        <p:spPr bwMode="auto">
          <a:xfrm>
            <a:off x="5645150" y="4180356"/>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A R</a:t>
            </a:r>
          </a:p>
        </p:txBody>
      </p:sp>
      <p:sp>
        <p:nvSpPr>
          <p:cNvPr id="112696" name="Text Box 64"/>
          <p:cNvSpPr txBox="1">
            <a:spLocks noChangeArrowheads="1"/>
          </p:cNvSpPr>
          <p:nvPr/>
        </p:nvSpPr>
        <p:spPr bwMode="auto">
          <a:xfrm>
            <a:off x="5645150" y="4721693"/>
            <a:ext cx="742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B R</a:t>
            </a:r>
          </a:p>
        </p:txBody>
      </p:sp>
      <p:sp>
        <p:nvSpPr>
          <p:cNvPr id="112697" name="Text Box 65"/>
          <p:cNvSpPr txBox="1">
            <a:spLocks noChangeArrowheads="1"/>
          </p:cNvSpPr>
          <p:nvPr/>
        </p:nvSpPr>
        <p:spPr bwMode="auto">
          <a:xfrm>
            <a:off x="5638800" y="5264618"/>
            <a:ext cx="754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P</a:t>
            </a:r>
          </a:p>
        </p:txBody>
      </p:sp>
      <p:sp>
        <p:nvSpPr>
          <p:cNvPr id="112698" name="Text Box 66"/>
          <p:cNvSpPr txBox="1">
            <a:spLocks noChangeArrowheads="1"/>
          </p:cNvSpPr>
          <p:nvPr/>
        </p:nvSpPr>
        <p:spPr bwMode="auto">
          <a:xfrm>
            <a:off x="6705600" y="374061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unload A P</a:t>
            </a:r>
          </a:p>
        </p:txBody>
      </p:sp>
      <p:sp>
        <p:nvSpPr>
          <p:cNvPr id="112699" name="Line 67"/>
          <p:cNvSpPr>
            <a:spLocks noChangeShapeType="1"/>
          </p:cNvSpPr>
          <p:nvPr/>
        </p:nvSpPr>
        <p:spPr bwMode="auto">
          <a:xfrm flipV="1">
            <a:off x="6400800" y="3969218"/>
            <a:ext cx="381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00" name="Line 68"/>
          <p:cNvSpPr>
            <a:spLocks noChangeShapeType="1"/>
          </p:cNvSpPr>
          <p:nvPr/>
        </p:nvSpPr>
        <p:spPr bwMode="auto">
          <a:xfrm flipV="1">
            <a:off x="6400800" y="4045418"/>
            <a:ext cx="30480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01" name="Text Box 69"/>
          <p:cNvSpPr txBox="1">
            <a:spLocks noChangeArrowheads="1"/>
          </p:cNvSpPr>
          <p:nvPr/>
        </p:nvSpPr>
        <p:spPr bwMode="auto">
          <a:xfrm>
            <a:off x="6705600" y="4426418"/>
            <a:ext cx="1189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unload B P</a:t>
            </a:r>
          </a:p>
        </p:txBody>
      </p:sp>
      <p:sp>
        <p:nvSpPr>
          <p:cNvPr id="112702" name="Line 70"/>
          <p:cNvSpPr>
            <a:spLocks noChangeShapeType="1"/>
          </p:cNvSpPr>
          <p:nvPr/>
        </p:nvSpPr>
        <p:spPr bwMode="auto">
          <a:xfrm flipV="1">
            <a:off x="6400800" y="4578818"/>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03" name="Line 71"/>
          <p:cNvSpPr>
            <a:spLocks noChangeShapeType="1"/>
          </p:cNvSpPr>
          <p:nvPr/>
        </p:nvSpPr>
        <p:spPr bwMode="auto">
          <a:xfrm flipV="1">
            <a:off x="6400800" y="4578818"/>
            <a:ext cx="3048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04" name="Text Box 72"/>
          <p:cNvSpPr txBox="1">
            <a:spLocks noChangeArrowheads="1"/>
          </p:cNvSpPr>
          <p:nvPr/>
        </p:nvSpPr>
        <p:spPr bwMode="auto">
          <a:xfrm>
            <a:off x="8153400" y="366441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P</a:t>
            </a:r>
          </a:p>
        </p:txBody>
      </p:sp>
      <p:sp>
        <p:nvSpPr>
          <p:cNvPr id="112705" name="Line 73"/>
          <p:cNvSpPr>
            <a:spLocks noChangeShapeType="1"/>
          </p:cNvSpPr>
          <p:nvPr/>
        </p:nvSpPr>
        <p:spPr bwMode="auto">
          <a:xfrm flipV="1">
            <a:off x="7848600" y="3893018"/>
            <a:ext cx="3810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06" name="Text Box 74"/>
          <p:cNvSpPr txBox="1">
            <a:spLocks noChangeArrowheads="1"/>
          </p:cNvSpPr>
          <p:nvPr/>
        </p:nvSpPr>
        <p:spPr bwMode="auto">
          <a:xfrm>
            <a:off x="8153400" y="4350218"/>
            <a:ext cx="742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P</a:t>
            </a:r>
          </a:p>
        </p:txBody>
      </p:sp>
      <p:sp>
        <p:nvSpPr>
          <p:cNvPr id="112707" name="Line 75"/>
          <p:cNvSpPr>
            <a:spLocks noChangeShapeType="1"/>
          </p:cNvSpPr>
          <p:nvPr/>
        </p:nvSpPr>
        <p:spPr bwMode="auto">
          <a:xfrm flipV="1">
            <a:off x="7924800" y="4502618"/>
            <a:ext cx="304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08" name="Text Box 76"/>
          <p:cNvSpPr txBox="1">
            <a:spLocks noChangeArrowheads="1"/>
          </p:cNvSpPr>
          <p:nvPr/>
        </p:nvSpPr>
        <p:spPr bwMode="auto">
          <a:xfrm>
            <a:off x="1600200" y="39073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09" name="Text Box 77"/>
          <p:cNvSpPr txBox="1">
            <a:spLocks noChangeArrowheads="1"/>
          </p:cNvSpPr>
          <p:nvPr/>
        </p:nvSpPr>
        <p:spPr bwMode="auto">
          <a:xfrm>
            <a:off x="1600200" y="35120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10" name="Text Box 78"/>
          <p:cNvSpPr txBox="1">
            <a:spLocks noChangeArrowheads="1"/>
          </p:cNvSpPr>
          <p:nvPr/>
        </p:nvSpPr>
        <p:spPr bwMode="auto">
          <a:xfrm>
            <a:off x="1600200" y="28262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11" name="Text Box 79"/>
          <p:cNvSpPr txBox="1">
            <a:spLocks noChangeArrowheads="1"/>
          </p:cNvSpPr>
          <p:nvPr/>
        </p:nvSpPr>
        <p:spPr bwMode="auto">
          <a:xfrm>
            <a:off x="1600200" y="22928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12" name="Line 80"/>
          <p:cNvSpPr>
            <a:spLocks noChangeShapeType="1"/>
          </p:cNvSpPr>
          <p:nvPr/>
        </p:nvSpPr>
        <p:spPr bwMode="auto">
          <a:xfrm>
            <a:off x="1143000" y="22166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13" name="Line 81"/>
          <p:cNvSpPr>
            <a:spLocks noChangeShapeType="1"/>
          </p:cNvSpPr>
          <p:nvPr/>
        </p:nvSpPr>
        <p:spPr bwMode="auto">
          <a:xfrm flipH="1">
            <a:off x="2133600" y="22166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14" name="Line 82"/>
          <p:cNvSpPr>
            <a:spLocks noChangeShapeType="1"/>
          </p:cNvSpPr>
          <p:nvPr/>
        </p:nvSpPr>
        <p:spPr bwMode="auto">
          <a:xfrm>
            <a:off x="1143000" y="27500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15" name="Line 83"/>
          <p:cNvSpPr>
            <a:spLocks noChangeShapeType="1"/>
          </p:cNvSpPr>
          <p:nvPr/>
        </p:nvSpPr>
        <p:spPr bwMode="auto">
          <a:xfrm flipH="1">
            <a:off x="2133600" y="27500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16" name="Line 84"/>
          <p:cNvSpPr>
            <a:spLocks noChangeShapeType="1"/>
          </p:cNvSpPr>
          <p:nvPr/>
        </p:nvSpPr>
        <p:spPr bwMode="auto">
          <a:xfrm>
            <a:off x="1143000" y="34358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17" name="Line 85"/>
          <p:cNvSpPr>
            <a:spLocks noChangeShapeType="1"/>
          </p:cNvSpPr>
          <p:nvPr/>
        </p:nvSpPr>
        <p:spPr bwMode="auto">
          <a:xfrm flipH="1">
            <a:off x="2133600" y="34358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18" name="Line 86"/>
          <p:cNvSpPr>
            <a:spLocks noChangeShapeType="1"/>
          </p:cNvSpPr>
          <p:nvPr/>
        </p:nvSpPr>
        <p:spPr bwMode="auto">
          <a:xfrm>
            <a:off x="1143000" y="38168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19" name="Line 87"/>
          <p:cNvSpPr>
            <a:spLocks noChangeShapeType="1"/>
          </p:cNvSpPr>
          <p:nvPr/>
        </p:nvSpPr>
        <p:spPr bwMode="auto">
          <a:xfrm flipH="1">
            <a:off x="2133600" y="38168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20" name="Text Box 88"/>
          <p:cNvSpPr txBox="1">
            <a:spLocks noChangeArrowheads="1"/>
          </p:cNvSpPr>
          <p:nvPr/>
        </p:nvSpPr>
        <p:spPr bwMode="auto">
          <a:xfrm>
            <a:off x="4267200" y="37549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21" name="Text Box 89"/>
          <p:cNvSpPr txBox="1">
            <a:spLocks noChangeArrowheads="1"/>
          </p:cNvSpPr>
          <p:nvPr/>
        </p:nvSpPr>
        <p:spPr bwMode="auto">
          <a:xfrm>
            <a:off x="4267200" y="35120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22" name="Text Box 90"/>
          <p:cNvSpPr txBox="1">
            <a:spLocks noChangeArrowheads="1"/>
          </p:cNvSpPr>
          <p:nvPr/>
        </p:nvSpPr>
        <p:spPr bwMode="auto">
          <a:xfrm>
            <a:off x="4267200" y="28262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23" name="Text Box 91"/>
          <p:cNvSpPr txBox="1">
            <a:spLocks noChangeArrowheads="1"/>
          </p:cNvSpPr>
          <p:nvPr/>
        </p:nvSpPr>
        <p:spPr bwMode="auto">
          <a:xfrm>
            <a:off x="4267200" y="22928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24" name="Line 92"/>
          <p:cNvSpPr>
            <a:spLocks noChangeShapeType="1"/>
          </p:cNvSpPr>
          <p:nvPr/>
        </p:nvSpPr>
        <p:spPr bwMode="auto">
          <a:xfrm>
            <a:off x="3810000" y="22166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25" name="Line 93"/>
          <p:cNvSpPr>
            <a:spLocks noChangeShapeType="1"/>
          </p:cNvSpPr>
          <p:nvPr/>
        </p:nvSpPr>
        <p:spPr bwMode="auto">
          <a:xfrm flipH="1">
            <a:off x="4800600" y="22166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26" name="Line 94"/>
          <p:cNvSpPr>
            <a:spLocks noChangeShapeType="1"/>
          </p:cNvSpPr>
          <p:nvPr/>
        </p:nvSpPr>
        <p:spPr bwMode="auto">
          <a:xfrm>
            <a:off x="3810000" y="27500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27" name="Line 95"/>
          <p:cNvSpPr>
            <a:spLocks noChangeShapeType="1"/>
          </p:cNvSpPr>
          <p:nvPr/>
        </p:nvSpPr>
        <p:spPr bwMode="auto">
          <a:xfrm flipH="1">
            <a:off x="4800600" y="27500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28" name="Line 96"/>
          <p:cNvSpPr>
            <a:spLocks noChangeShapeType="1"/>
          </p:cNvSpPr>
          <p:nvPr/>
        </p:nvSpPr>
        <p:spPr bwMode="auto">
          <a:xfrm>
            <a:off x="3810000" y="34358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29" name="Line 97"/>
          <p:cNvSpPr>
            <a:spLocks noChangeShapeType="1"/>
          </p:cNvSpPr>
          <p:nvPr/>
        </p:nvSpPr>
        <p:spPr bwMode="auto">
          <a:xfrm flipH="1">
            <a:off x="4800600" y="34358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0" name="Line 98"/>
          <p:cNvSpPr>
            <a:spLocks noChangeShapeType="1"/>
          </p:cNvSpPr>
          <p:nvPr/>
        </p:nvSpPr>
        <p:spPr bwMode="auto">
          <a:xfrm>
            <a:off x="3810000" y="38168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1" name="Line 99"/>
          <p:cNvSpPr>
            <a:spLocks noChangeShapeType="1"/>
          </p:cNvSpPr>
          <p:nvPr/>
        </p:nvSpPr>
        <p:spPr bwMode="auto">
          <a:xfrm flipH="1">
            <a:off x="4800600" y="38168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2" name="Text Box 100"/>
          <p:cNvSpPr txBox="1">
            <a:spLocks noChangeArrowheads="1"/>
          </p:cNvSpPr>
          <p:nvPr/>
        </p:nvSpPr>
        <p:spPr bwMode="auto">
          <a:xfrm>
            <a:off x="4343400" y="42121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33" name="Line 101"/>
          <p:cNvSpPr>
            <a:spLocks noChangeShapeType="1"/>
          </p:cNvSpPr>
          <p:nvPr/>
        </p:nvSpPr>
        <p:spPr bwMode="auto">
          <a:xfrm>
            <a:off x="3886200" y="42740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4" name="Line 102"/>
          <p:cNvSpPr>
            <a:spLocks noChangeShapeType="1"/>
          </p:cNvSpPr>
          <p:nvPr/>
        </p:nvSpPr>
        <p:spPr bwMode="auto">
          <a:xfrm flipH="1">
            <a:off x="4876800" y="42740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5" name="Text Box 103"/>
          <p:cNvSpPr txBox="1">
            <a:spLocks noChangeArrowheads="1"/>
          </p:cNvSpPr>
          <p:nvPr/>
        </p:nvSpPr>
        <p:spPr bwMode="auto">
          <a:xfrm>
            <a:off x="4419600" y="48217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36" name="Line 104"/>
          <p:cNvSpPr>
            <a:spLocks noChangeShapeType="1"/>
          </p:cNvSpPr>
          <p:nvPr/>
        </p:nvSpPr>
        <p:spPr bwMode="auto">
          <a:xfrm>
            <a:off x="3962400" y="48836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7" name="Line 105"/>
          <p:cNvSpPr>
            <a:spLocks noChangeShapeType="1"/>
          </p:cNvSpPr>
          <p:nvPr/>
        </p:nvSpPr>
        <p:spPr bwMode="auto">
          <a:xfrm flipH="1">
            <a:off x="4953000" y="48836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8" name="Text Box 106"/>
          <p:cNvSpPr txBox="1">
            <a:spLocks noChangeArrowheads="1"/>
          </p:cNvSpPr>
          <p:nvPr/>
        </p:nvSpPr>
        <p:spPr bwMode="auto">
          <a:xfrm>
            <a:off x="4267200" y="53551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2739" name="Line 107"/>
          <p:cNvSpPr>
            <a:spLocks noChangeShapeType="1"/>
          </p:cNvSpPr>
          <p:nvPr/>
        </p:nvSpPr>
        <p:spPr bwMode="auto">
          <a:xfrm>
            <a:off x="3810000" y="54170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40" name="Line 108"/>
          <p:cNvSpPr>
            <a:spLocks noChangeShapeType="1"/>
          </p:cNvSpPr>
          <p:nvPr/>
        </p:nvSpPr>
        <p:spPr bwMode="auto">
          <a:xfrm flipH="1">
            <a:off x="4800600" y="54170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57" name="Text Box 113"/>
          <p:cNvSpPr txBox="1">
            <a:spLocks noChangeArrowheads="1"/>
          </p:cNvSpPr>
          <p:nvPr/>
        </p:nvSpPr>
        <p:spPr bwMode="auto">
          <a:xfrm>
            <a:off x="228600" y="4578818"/>
            <a:ext cx="1524000" cy="338138"/>
          </a:xfrm>
          <a:prstGeom prst="rect">
            <a:avLst/>
          </a:prstGeom>
          <a:solidFill>
            <a:schemeClr val="bg1">
              <a:lumMod val="65000"/>
            </a:schemeClr>
          </a:solidFill>
          <a:ln>
            <a:noFill/>
          </a:ln>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dirty="0">
                <a:latin typeface="Tahoma" charset="0"/>
              </a:rPr>
              <a:t>Interference</a:t>
            </a:r>
          </a:p>
        </p:txBody>
      </p:sp>
      <p:sp>
        <p:nvSpPr>
          <p:cNvPr id="112742" name="Text Box 114"/>
          <p:cNvSpPr txBox="1">
            <a:spLocks noChangeArrowheads="1"/>
          </p:cNvSpPr>
          <p:nvPr/>
        </p:nvSpPr>
        <p:spPr bwMode="auto">
          <a:xfrm>
            <a:off x="152400" y="6163143"/>
            <a:ext cx="693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0</a:t>
            </a:r>
          </a:p>
        </p:txBody>
      </p:sp>
      <p:sp>
        <p:nvSpPr>
          <p:cNvPr id="112743" name="Text Box 115"/>
          <p:cNvSpPr txBox="1">
            <a:spLocks noChangeArrowheads="1"/>
          </p:cNvSpPr>
          <p:nvPr/>
        </p:nvSpPr>
        <p:spPr bwMode="auto">
          <a:xfrm>
            <a:off x="1481138" y="6163143"/>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Actions</a:t>
            </a:r>
          </a:p>
          <a:p>
            <a:r>
              <a:rPr lang="en-US" sz="1400">
                <a:solidFill>
                  <a:srgbClr val="00279F"/>
                </a:solidFill>
                <a:latin typeface="Helvetica" charset="0"/>
              </a:rPr>
              <a:t>A</a:t>
            </a:r>
            <a:r>
              <a:rPr lang="en-US" sz="1400" baseline="-25000">
                <a:solidFill>
                  <a:srgbClr val="00279F"/>
                </a:solidFill>
                <a:latin typeface="Helvetica" charset="0"/>
              </a:rPr>
              <a:t>0</a:t>
            </a:r>
          </a:p>
        </p:txBody>
      </p:sp>
      <p:sp>
        <p:nvSpPr>
          <p:cNvPr id="112744" name="Text Box 116"/>
          <p:cNvSpPr txBox="1">
            <a:spLocks noChangeArrowheads="1"/>
          </p:cNvSpPr>
          <p:nvPr/>
        </p:nvSpPr>
        <p:spPr bwMode="auto">
          <a:xfrm>
            <a:off x="2895600" y="6179018"/>
            <a:ext cx="693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1</a:t>
            </a:r>
          </a:p>
        </p:txBody>
      </p:sp>
      <p:sp>
        <p:nvSpPr>
          <p:cNvPr id="112745" name="Text Box 117"/>
          <p:cNvSpPr txBox="1">
            <a:spLocks noChangeArrowheads="1"/>
          </p:cNvSpPr>
          <p:nvPr/>
        </p:nvSpPr>
        <p:spPr bwMode="auto">
          <a:xfrm>
            <a:off x="4195763" y="6163143"/>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Actions</a:t>
            </a:r>
          </a:p>
          <a:p>
            <a:r>
              <a:rPr lang="en-US" sz="1400">
                <a:solidFill>
                  <a:srgbClr val="00279F"/>
                </a:solidFill>
                <a:latin typeface="Helvetica" charset="0"/>
              </a:rPr>
              <a:t>A</a:t>
            </a:r>
            <a:r>
              <a:rPr lang="en-US" sz="1400" baseline="-25000">
                <a:solidFill>
                  <a:srgbClr val="00279F"/>
                </a:solidFill>
                <a:latin typeface="Helvetica" charset="0"/>
              </a:rPr>
              <a:t>1</a:t>
            </a:r>
          </a:p>
        </p:txBody>
      </p:sp>
      <p:sp>
        <p:nvSpPr>
          <p:cNvPr id="112746" name="Text Box 118"/>
          <p:cNvSpPr txBox="1">
            <a:spLocks noChangeArrowheads="1"/>
          </p:cNvSpPr>
          <p:nvPr/>
        </p:nvSpPr>
        <p:spPr bwMode="auto">
          <a:xfrm>
            <a:off x="5581650" y="6163143"/>
            <a:ext cx="693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2</a:t>
            </a:r>
          </a:p>
        </p:txBody>
      </p:sp>
      <p:sp>
        <p:nvSpPr>
          <p:cNvPr id="112747" name="Text Box 119"/>
          <p:cNvSpPr txBox="1">
            <a:spLocks noChangeArrowheads="1"/>
          </p:cNvSpPr>
          <p:nvPr/>
        </p:nvSpPr>
        <p:spPr bwMode="auto">
          <a:xfrm>
            <a:off x="6910388" y="6163143"/>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Actions</a:t>
            </a:r>
          </a:p>
          <a:p>
            <a:r>
              <a:rPr lang="en-US" sz="1400">
                <a:solidFill>
                  <a:srgbClr val="00279F"/>
                </a:solidFill>
                <a:latin typeface="Helvetica" charset="0"/>
              </a:rPr>
              <a:t>A</a:t>
            </a:r>
            <a:r>
              <a:rPr lang="en-US" sz="1400" baseline="-25000">
                <a:solidFill>
                  <a:srgbClr val="00279F"/>
                </a:solidFill>
                <a:latin typeface="Helvetica" charset="0"/>
              </a:rPr>
              <a:t>2</a:t>
            </a:r>
          </a:p>
        </p:txBody>
      </p:sp>
      <p:sp>
        <p:nvSpPr>
          <p:cNvPr id="112748" name="Text Box 120"/>
          <p:cNvSpPr txBox="1">
            <a:spLocks noChangeArrowheads="1"/>
          </p:cNvSpPr>
          <p:nvPr/>
        </p:nvSpPr>
        <p:spPr bwMode="auto">
          <a:xfrm>
            <a:off x="8001000" y="6163143"/>
            <a:ext cx="8239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3</a:t>
            </a:r>
          </a:p>
          <a:p>
            <a:r>
              <a:rPr lang="en-US" sz="1400">
                <a:solidFill>
                  <a:srgbClr val="00279F"/>
                </a:solidFill>
                <a:latin typeface="Helvetica" charset="0"/>
              </a:rPr>
              <a:t>(Goals!)</a:t>
            </a:r>
          </a:p>
        </p:txBody>
      </p:sp>
      <p:cxnSp>
        <p:nvCxnSpPr>
          <p:cNvPr id="112749" name="Straight Arrow Connector 110"/>
          <p:cNvCxnSpPr>
            <a:cxnSpLocks noChangeShapeType="1"/>
          </p:cNvCxnSpPr>
          <p:nvPr/>
        </p:nvCxnSpPr>
        <p:spPr bwMode="auto">
          <a:xfrm rot="5400000" flipH="1" flipV="1">
            <a:off x="952500" y="3854918"/>
            <a:ext cx="1066800" cy="2286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7673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grpId="0" nodeType="clickEffect">
                                  <p:stCondLst>
                                    <p:cond delay="0"/>
                                  </p:stCondLst>
                                  <p:childTnLst>
                                    <p:set>
                                      <p:cBhvr override="childStyle">
                                        <p:cTn id="6" dur="indefinite"/>
                                        <p:tgtEl>
                                          <p:spTgt spid="339055"/>
                                        </p:tgtEl>
                                        <p:attrNameLst>
                                          <p:attrName>style.fontStyle</p:attrName>
                                        </p:attrNameLst>
                                      </p:cBhvr>
                                      <p:to>
                                        <p:strVal val="normal"/>
                                      </p:to>
                                    </p:set>
                                    <p:set>
                                      <p:cBhvr override="childStyle">
                                        <p:cTn id="7" dur="indefinite"/>
                                        <p:tgtEl>
                                          <p:spTgt spid="339055"/>
                                        </p:tgtEl>
                                        <p:attrNameLst>
                                          <p:attrName>style.fontWeight</p:attrName>
                                        </p:attrNameLst>
                                      </p:cBhvr>
                                      <p:to>
                                        <p:strVal val="bold"/>
                                      </p:to>
                                    </p:set>
                                    <p:set>
                                      <p:cBhvr override="childStyle">
                                        <p:cTn id="8" dur="indefinite"/>
                                        <p:tgtEl>
                                          <p:spTgt spid="339055"/>
                                        </p:tgtEl>
                                        <p:attrNameLst>
                                          <p:attrName>style.textDecorationUnderline</p:attrName>
                                        </p:attrNameLst>
                                      </p:cBhvr>
                                      <p:to>
                                        <p:strVal val="false"/>
                                      </p:to>
                                    </p:set>
                                  </p:childTnLst>
                                </p:cTn>
                              </p:par>
                              <p:par>
                                <p:cTn id="9" presetID="1" presetClass="emph" presetSubtype="2" fill="hold" nodeType="withEffect">
                                  <p:stCondLst>
                                    <p:cond delay="0"/>
                                  </p:stCondLst>
                                  <p:childTnLst>
                                    <p:animClr clrSpc="rgb" dir="cw">
                                      <p:cBhvr>
                                        <p:cTn id="10" dur="2000" fill="hold"/>
                                        <p:tgtEl>
                                          <p:spTgt spid="339055"/>
                                        </p:tgtEl>
                                        <p:attrNameLst>
                                          <p:attrName>fillcolor</p:attrName>
                                        </p:attrNameLst>
                                      </p:cBhvr>
                                      <p:to>
                                        <a:schemeClr val="accent1"/>
                                      </p:to>
                                    </p:animClr>
                                    <p:set>
                                      <p:cBhvr>
                                        <p:cTn id="11" dur="2000" fill="hold"/>
                                        <p:tgtEl>
                                          <p:spTgt spid="339055"/>
                                        </p:tgtEl>
                                        <p:attrNameLst>
                                          <p:attrName>fill.type</p:attrName>
                                        </p:attrNameLst>
                                      </p:cBhvr>
                                      <p:to>
                                        <p:strVal val="solid"/>
                                      </p:to>
                                    </p:set>
                                    <p:set>
                                      <p:cBhvr>
                                        <p:cTn id="12" dur="2000" fill="hold"/>
                                        <p:tgtEl>
                                          <p:spTgt spid="339055"/>
                                        </p:tgtEl>
                                        <p:attrNameLst>
                                          <p:attrName>fill.on</p:attrName>
                                        </p:attrNameLst>
                                      </p:cBhvr>
                                      <p:to>
                                        <p:strVal val="true"/>
                                      </p:to>
                                    </p:set>
                                  </p:childTnLst>
                                </p:cTn>
                              </p:par>
                              <p:par>
                                <p:cTn id="13" presetID="5" presetClass="emph" presetSubtype="1" grpId="0" nodeType="withEffect">
                                  <p:stCondLst>
                                    <p:cond delay="0"/>
                                  </p:stCondLst>
                                  <p:childTnLst>
                                    <p:set>
                                      <p:cBhvr override="childStyle">
                                        <p:cTn id="14" dur="indefinite"/>
                                        <p:tgtEl>
                                          <p:spTgt spid="339056"/>
                                        </p:tgtEl>
                                        <p:attrNameLst>
                                          <p:attrName>style.fontStyle</p:attrName>
                                        </p:attrNameLst>
                                      </p:cBhvr>
                                      <p:to>
                                        <p:strVal val="normal"/>
                                      </p:to>
                                    </p:set>
                                    <p:set>
                                      <p:cBhvr override="childStyle">
                                        <p:cTn id="15" dur="indefinite"/>
                                        <p:tgtEl>
                                          <p:spTgt spid="339056"/>
                                        </p:tgtEl>
                                        <p:attrNameLst>
                                          <p:attrName>style.fontWeight</p:attrName>
                                        </p:attrNameLst>
                                      </p:cBhvr>
                                      <p:to>
                                        <p:strVal val="bold"/>
                                      </p:to>
                                    </p:set>
                                    <p:set>
                                      <p:cBhvr override="childStyle">
                                        <p:cTn id="16" dur="indefinite"/>
                                        <p:tgtEl>
                                          <p:spTgt spid="339056"/>
                                        </p:tgtEl>
                                        <p:attrNameLst>
                                          <p:attrName>style.textDecorationUnderline</p:attrName>
                                        </p:attrNameLst>
                                      </p:cBhvr>
                                      <p:to>
                                        <p:strVal val="false"/>
                                      </p:to>
                                    </p:set>
                                  </p:childTnLst>
                                </p:cTn>
                              </p:par>
                              <p:par>
                                <p:cTn id="17" presetID="1" presetClass="emph" presetSubtype="2" fill="hold" nodeType="withEffect">
                                  <p:stCondLst>
                                    <p:cond delay="0"/>
                                  </p:stCondLst>
                                  <p:childTnLst>
                                    <p:animClr clrSpc="rgb" dir="cw">
                                      <p:cBhvr>
                                        <p:cTn id="18" dur="2000" fill="hold"/>
                                        <p:tgtEl>
                                          <p:spTgt spid="339056"/>
                                        </p:tgtEl>
                                        <p:attrNameLst>
                                          <p:attrName>fillcolor</p:attrName>
                                        </p:attrNameLst>
                                      </p:cBhvr>
                                      <p:to>
                                        <a:schemeClr val="accent1"/>
                                      </p:to>
                                    </p:animClr>
                                    <p:set>
                                      <p:cBhvr>
                                        <p:cTn id="19" dur="2000" fill="hold"/>
                                        <p:tgtEl>
                                          <p:spTgt spid="339056"/>
                                        </p:tgtEl>
                                        <p:attrNameLst>
                                          <p:attrName>fill.type</p:attrName>
                                        </p:attrNameLst>
                                      </p:cBhvr>
                                      <p:to>
                                        <p:strVal val="solid"/>
                                      </p:to>
                                    </p:set>
                                    <p:set>
                                      <p:cBhvr>
                                        <p:cTn id="20" dur="2000" fill="hold"/>
                                        <p:tgtEl>
                                          <p:spTgt spid="339056"/>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12694"/>
                                        </p:tgtEl>
                                        <p:attrNameLst>
                                          <p:attrName>fillcolor</p:attrName>
                                        </p:attrNameLst>
                                      </p:cBhvr>
                                      <p:to>
                                        <a:schemeClr val="accent1"/>
                                      </p:to>
                                    </p:animClr>
                                    <p:set>
                                      <p:cBhvr>
                                        <p:cTn id="23" dur="2000" fill="hold"/>
                                        <p:tgtEl>
                                          <p:spTgt spid="112694"/>
                                        </p:tgtEl>
                                        <p:attrNameLst>
                                          <p:attrName>fill.type</p:attrName>
                                        </p:attrNameLst>
                                      </p:cBhvr>
                                      <p:to>
                                        <p:strVal val="solid"/>
                                      </p:to>
                                    </p:set>
                                    <p:set>
                                      <p:cBhvr>
                                        <p:cTn id="24" dur="2000" fill="hold"/>
                                        <p:tgtEl>
                                          <p:spTgt spid="112694"/>
                                        </p:tgtEl>
                                        <p:attrNameLst>
                                          <p:attrName>fill.on</p:attrName>
                                        </p:attrNameLst>
                                      </p:cBhvr>
                                      <p:to>
                                        <p:strVal val="true"/>
                                      </p:to>
                                    </p:set>
                                  </p:childTnLst>
                                </p:cTn>
                              </p:par>
                              <p:par>
                                <p:cTn id="25" presetID="15" presetClass="emph" presetSubtype="0" grpId="0" nodeType="withEffect">
                                  <p:stCondLst>
                                    <p:cond delay="0"/>
                                  </p:stCondLst>
                                  <p:iterate type="lt">
                                    <p:tmAbs val="25"/>
                                  </p:iterate>
                                  <p:childTnLst>
                                    <p:set>
                                      <p:cBhvr override="childStyle">
                                        <p:cTn id="26" dur="indefinite"/>
                                        <p:tgtEl>
                                          <p:spTgt spid="112694"/>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9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056" grpId="0"/>
      <p:bldP spid="339055" grpId="0"/>
      <p:bldP spid="112694" grpId="0"/>
      <p:bldP spid="33905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2"/>
          <p:cNvSpPr txBox="1">
            <a:spLocks noChangeArrowheads="1"/>
          </p:cNvSpPr>
          <p:nvPr/>
        </p:nvSpPr>
        <p:spPr bwMode="auto">
          <a:xfrm>
            <a:off x="4191000" y="4502618"/>
            <a:ext cx="939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rgbClr val="000090"/>
                </a:solidFill>
                <a:latin typeface="Helvetica" charset="0"/>
              </a:rPr>
              <a:t>move P L</a:t>
            </a:r>
          </a:p>
        </p:txBody>
      </p:sp>
      <p:sp>
        <p:nvSpPr>
          <p:cNvPr id="113666" name="Text Box 3"/>
          <p:cNvSpPr txBox="1">
            <a:spLocks noChangeArrowheads="1"/>
          </p:cNvSpPr>
          <p:nvPr/>
        </p:nvSpPr>
        <p:spPr bwMode="auto">
          <a:xfrm>
            <a:off x="4191000" y="3207218"/>
            <a:ext cx="936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rgbClr val="000090"/>
                </a:solidFill>
                <a:latin typeface="Helvetica" charset="0"/>
              </a:rPr>
              <a:t>move L P</a:t>
            </a:r>
          </a:p>
        </p:txBody>
      </p:sp>
      <p:sp>
        <p:nvSpPr>
          <p:cNvPr id="113667" name="Rectangle 4"/>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 Mutex constraints</a:t>
            </a:r>
          </a:p>
        </p:txBody>
      </p:sp>
      <p:sp>
        <p:nvSpPr>
          <p:cNvPr id="113668" name="Text Box 12"/>
          <p:cNvSpPr txBox="1">
            <a:spLocks noChangeArrowheads="1"/>
          </p:cNvSpPr>
          <p:nvPr/>
        </p:nvSpPr>
        <p:spPr bwMode="auto">
          <a:xfrm>
            <a:off x="381000" y="2011831"/>
            <a:ext cx="633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A L</a:t>
            </a:r>
          </a:p>
        </p:txBody>
      </p:sp>
      <p:sp>
        <p:nvSpPr>
          <p:cNvPr id="113669" name="Text Box 13"/>
          <p:cNvSpPr txBox="1">
            <a:spLocks noChangeArrowheads="1"/>
          </p:cNvSpPr>
          <p:nvPr/>
        </p:nvSpPr>
        <p:spPr bwMode="auto">
          <a:xfrm>
            <a:off x="381000" y="2521418"/>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B L</a:t>
            </a:r>
          </a:p>
        </p:txBody>
      </p:sp>
      <p:sp>
        <p:nvSpPr>
          <p:cNvPr id="113670" name="Text Box 14"/>
          <p:cNvSpPr txBox="1">
            <a:spLocks noChangeArrowheads="1"/>
          </p:cNvSpPr>
          <p:nvPr/>
        </p:nvSpPr>
        <p:spPr bwMode="auto">
          <a:xfrm>
            <a:off x="374650" y="3131018"/>
            <a:ext cx="66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R L</a:t>
            </a:r>
          </a:p>
        </p:txBody>
      </p:sp>
      <p:sp>
        <p:nvSpPr>
          <p:cNvPr id="113671" name="Text Box 15"/>
          <p:cNvSpPr txBox="1">
            <a:spLocks noChangeArrowheads="1"/>
          </p:cNvSpPr>
          <p:nvPr/>
        </p:nvSpPr>
        <p:spPr bwMode="auto">
          <a:xfrm>
            <a:off x="381000" y="3740618"/>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fuel R</a:t>
            </a:r>
          </a:p>
        </p:txBody>
      </p:sp>
      <p:sp>
        <p:nvSpPr>
          <p:cNvPr id="113672" name="Text Box 16"/>
          <p:cNvSpPr txBox="1">
            <a:spLocks noChangeArrowheads="1"/>
          </p:cNvSpPr>
          <p:nvPr/>
        </p:nvSpPr>
        <p:spPr bwMode="auto">
          <a:xfrm>
            <a:off x="1511300" y="1988018"/>
            <a:ext cx="823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load A L</a:t>
            </a:r>
          </a:p>
        </p:txBody>
      </p:sp>
      <p:sp>
        <p:nvSpPr>
          <p:cNvPr id="113673" name="Line 17"/>
          <p:cNvSpPr>
            <a:spLocks noChangeShapeType="1"/>
          </p:cNvSpPr>
          <p:nvPr/>
        </p:nvSpPr>
        <p:spPr bwMode="auto">
          <a:xfrm>
            <a:off x="1143000" y="214041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4" name="Line 18"/>
          <p:cNvSpPr>
            <a:spLocks noChangeShapeType="1"/>
          </p:cNvSpPr>
          <p:nvPr/>
        </p:nvSpPr>
        <p:spPr bwMode="auto">
          <a:xfrm flipV="1">
            <a:off x="1066800" y="2216618"/>
            <a:ext cx="3810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5" name="Text Box 19"/>
          <p:cNvSpPr txBox="1">
            <a:spLocks noChangeArrowheads="1"/>
          </p:cNvSpPr>
          <p:nvPr/>
        </p:nvSpPr>
        <p:spPr bwMode="auto">
          <a:xfrm>
            <a:off x="1511300" y="2521418"/>
            <a:ext cx="842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load B L</a:t>
            </a:r>
          </a:p>
        </p:txBody>
      </p:sp>
      <p:sp>
        <p:nvSpPr>
          <p:cNvPr id="113676" name="Line 20"/>
          <p:cNvSpPr>
            <a:spLocks noChangeShapeType="1"/>
          </p:cNvSpPr>
          <p:nvPr/>
        </p:nvSpPr>
        <p:spPr bwMode="auto">
          <a:xfrm>
            <a:off x="1143000" y="2673818"/>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7" name="Line 21"/>
          <p:cNvSpPr>
            <a:spLocks noChangeShapeType="1"/>
          </p:cNvSpPr>
          <p:nvPr/>
        </p:nvSpPr>
        <p:spPr bwMode="auto">
          <a:xfrm flipV="1">
            <a:off x="1066800" y="2750018"/>
            <a:ext cx="4572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8" name="Text Box 22"/>
          <p:cNvSpPr txBox="1">
            <a:spLocks noChangeArrowheads="1"/>
          </p:cNvSpPr>
          <p:nvPr/>
        </p:nvSpPr>
        <p:spPr bwMode="auto">
          <a:xfrm>
            <a:off x="1447800" y="3207218"/>
            <a:ext cx="936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move L P</a:t>
            </a:r>
          </a:p>
        </p:txBody>
      </p:sp>
      <p:sp>
        <p:nvSpPr>
          <p:cNvPr id="113679" name="Line 23"/>
          <p:cNvSpPr>
            <a:spLocks noChangeShapeType="1"/>
          </p:cNvSpPr>
          <p:nvPr/>
        </p:nvSpPr>
        <p:spPr bwMode="auto">
          <a:xfrm>
            <a:off x="1066800" y="3283418"/>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0" name="Line 24"/>
          <p:cNvSpPr>
            <a:spLocks noChangeShapeType="1"/>
          </p:cNvSpPr>
          <p:nvPr/>
        </p:nvSpPr>
        <p:spPr bwMode="auto">
          <a:xfrm flipV="1">
            <a:off x="1066800" y="3359618"/>
            <a:ext cx="3810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1" name="Text Box 25"/>
          <p:cNvSpPr txBox="1">
            <a:spLocks noChangeArrowheads="1"/>
          </p:cNvSpPr>
          <p:nvPr/>
        </p:nvSpPr>
        <p:spPr bwMode="auto">
          <a:xfrm>
            <a:off x="2933700" y="4180356"/>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in A R</a:t>
            </a:r>
          </a:p>
        </p:txBody>
      </p:sp>
      <p:sp>
        <p:nvSpPr>
          <p:cNvPr id="113682" name="Line 26"/>
          <p:cNvSpPr>
            <a:spLocks noChangeShapeType="1"/>
          </p:cNvSpPr>
          <p:nvPr/>
        </p:nvSpPr>
        <p:spPr bwMode="auto">
          <a:xfrm>
            <a:off x="2514600" y="2140418"/>
            <a:ext cx="4572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3" name="Line 27"/>
          <p:cNvSpPr>
            <a:spLocks noChangeShapeType="1"/>
          </p:cNvSpPr>
          <p:nvPr/>
        </p:nvSpPr>
        <p:spPr bwMode="auto">
          <a:xfrm>
            <a:off x="2514600" y="2140418"/>
            <a:ext cx="4572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4" name="Text Box 28"/>
          <p:cNvSpPr txBox="1">
            <a:spLocks noChangeArrowheads="1"/>
          </p:cNvSpPr>
          <p:nvPr/>
        </p:nvSpPr>
        <p:spPr bwMode="auto">
          <a:xfrm>
            <a:off x="2895600" y="473121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in B R</a:t>
            </a:r>
          </a:p>
        </p:txBody>
      </p:sp>
      <p:sp>
        <p:nvSpPr>
          <p:cNvPr id="113685" name="Line 29"/>
          <p:cNvSpPr>
            <a:spLocks noChangeShapeType="1"/>
          </p:cNvSpPr>
          <p:nvPr/>
        </p:nvSpPr>
        <p:spPr bwMode="auto">
          <a:xfrm>
            <a:off x="2400300" y="2750018"/>
            <a:ext cx="5334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6" name="Line 30"/>
          <p:cNvSpPr>
            <a:spLocks noChangeShapeType="1"/>
          </p:cNvSpPr>
          <p:nvPr/>
        </p:nvSpPr>
        <p:spPr bwMode="auto">
          <a:xfrm>
            <a:off x="2438400" y="2750018"/>
            <a:ext cx="5334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7" name="Text Box 31"/>
          <p:cNvSpPr txBox="1">
            <a:spLocks noChangeArrowheads="1"/>
          </p:cNvSpPr>
          <p:nvPr/>
        </p:nvSpPr>
        <p:spPr bwMode="auto">
          <a:xfrm>
            <a:off x="2946400" y="3637431"/>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fuel R</a:t>
            </a:r>
          </a:p>
        </p:txBody>
      </p:sp>
      <p:sp>
        <p:nvSpPr>
          <p:cNvPr id="113688" name="Text Box 32"/>
          <p:cNvSpPr txBox="1">
            <a:spLocks noChangeArrowheads="1"/>
          </p:cNvSpPr>
          <p:nvPr/>
        </p:nvSpPr>
        <p:spPr bwMode="auto">
          <a:xfrm>
            <a:off x="2946400" y="2011831"/>
            <a:ext cx="633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A L</a:t>
            </a:r>
          </a:p>
        </p:txBody>
      </p:sp>
      <p:sp>
        <p:nvSpPr>
          <p:cNvPr id="113689" name="Text Box 33"/>
          <p:cNvSpPr txBox="1">
            <a:spLocks noChangeArrowheads="1"/>
          </p:cNvSpPr>
          <p:nvPr/>
        </p:nvSpPr>
        <p:spPr bwMode="auto">
          <a:xfrm>
            <a:off x="2908300" y="2553168"/>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B L</a:t>
            </a:r>
          </a:p>
        </p:txBody>
      </p:sp>
      <p:sp>
        <p:nvSpPr>
          <p:cNvPr id="113690" name="Text Box 34"/>
          <p:cNvSpPr txBox="1">
            <a:spLocks noChangeArrowheads="1"/>
          </p:cNvSpPr>
          <p:nvPr/>
        </p:nvSpPr>
        <p:spPr bwMode="auto">
          <a:xfrm>
            <a:off x="2940050" y="3096093"/>
            <a:ext cx="663575" cy="307975"/>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R L</a:t>
            </a:r>
          </a:p>
        </p:txBody>
      </p:sp>
      <p:sp>
        <p:nvSpPr>
          <p:cNvPr id="113691" name="Text Box 35"/>
          <p:cNvSpPr txBox="1">
            <a:spLocks noChangeArrowheads="1"/>
          </p:cNvSpPr>
          <p:nvPr/>
        </p:nvSpPr>
        <p:spPr bwMode="auto">
          <a:xfrm>
            <a:off x="2927350" y="5264618"/>
            <a:ext cx="684213" cy="307975"/>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R P</a:t>
            </a:r>
          </a:p>
        </p:txBody>
      </p:sp>
      <p:sp>
        <p:nvSpPr>
          <p:cNvPr id="113692" name="Line 36"/>
          <p:cNvSpPr>
            <a:spLocks noChangeShapeType="1"/>
          </p:cNvSpPr>
          <p:nvPr/>
        </p:nvSpPr>
        <p:spPr bwMode="auto">
          <a:xfrm>
            <a:off x="2514600" y="3435818"/>
            <a:ext cx="45720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93" name="Line 37"/>
          <p:cNvSpPr>
            <a:spLocks noChangeShapeType="1"/>
          </p:cNvSpPr>
          <p:nvPr/>
        </p:nvSpPr>
        <p:spPr bwMode="auto">
          <a:xfrm flipV="1">
            <a:off x="2514600" y="3359618"/>
            <a:ext cx="457200" cy="762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94" name="Line 38"/>
          <p:cNvSpPr>
            <a:spLocks noChangeShapeType="1"/>
          </p:cNvSpPr>
          <p:nvPr/>
        </p:nvSpPr>
        <p:spPr bwMode="auto">
          <a:xfrm>
            <a:off x="2514600" y="3435818"/>
            <a:ext cx="457200" cy="3810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95" name="Text Box 39"/>
          <p:cNvSpPr txBox="1">
            <a:spLocks noChangeArrowheads="1"/>
          </p:cNvSpPr>
          <p:nvPr/>
        </p:nvSpPr>
        <p:spPr bwMode="auto">
          <a:xfrm>
            <a:off x="4254500" y="1988018"/>
            <a:ext cx="823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load A L</a:t>
            </a:r>
          </a:p>
        </p:txBody>
      </p:sp>
      <p:sp>
        <p:nvSpPr>
          <p:cNvPr id="113696" name="Line 40"/>
          <p:cNvSpPr>
            <a:spLocks noChangeShapeType="1"/>
          </p:cNvSpPr>
          <p:nvPr/>
        </p:nvSpPr>
        <p:spPr bwMode="auto">
          <a:xfrm>
            <a:off x="3733800" y="2140418"/>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97" name="Line 41"/>
          <p:cNvSpPr>
            <a:spLocks noChangeShapeType="1"/>
          </p:cNvSpPr>
          <p:nvPr/>
        </p:nvSpPr>
        <p:spPr bwMode="auto">
          <a:xfrm flipV="1">
            <a:off x="3657600" y="2140418"/>
            <a:ext cx="60960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98" name="Text Box 42"/>
          <p:cNvSpPr txBox="1">
            <a:spLocks noChangeArrowheads="1"/>
          </p:cNvSpPr>
          <p:nvPr/>
        </p:nvSpPr>
        <p:spPr bwMode="auto">
          <a:xfrm>
            <a:off x="4254500" y="2521418"/>
            <a:ext cx="842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load B L</a:t>
            </a:r>
          </a:p>
        </p:txBody>
      </p:sp>
      <p:sp>
        <p:nvSpPr>
          <p:cNvPr id="113699" name="Line 43"/>
          <p:cNvSpPr>
            <a:spLocks noChangeShapeType="1"/>
          </p:cNvSpPr>
          <p:nvPr/>
        </p:nvSpPr>
        <p:spPr bwMode="auto">
          <a:xfrm>
            <a:off x="3733800" y="2750018"/>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0" name="Line 44"/>
          <p:cNvSpPr>
            <a:spLocks noChangeShapeType="1"/>
          </p:cNvSpPr>
          <p:nvPr/>
        </p:nvSpPr>
        <p:spPr bwMode="auto">
          <a:xfrm flipV="1">
            <a:off x="3657600" y="2750018"/>
            <a:ext cx="609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1" name="Line 45"/>
          <p:cNvSpPr>
            <a:spLocks noChangeShapeType="1"/>
          </p:cNvSpPr>
          <p:nvPr/>
        </p:nvSpPr>
        <p:spPr bwMode="auto">
          <a:xfrm flipV="1">
            <a:off x="3733800" y="3359618"/>
            <a:ext cx="3810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2" name="Line 46"/>
          <p:cNvSpPr>
            <a:spLocks noChangeShapeType="1"/>
          </p:cNvSpPr>
          <p:nvPr/>
        </p:nvSpPr>
        <p:spPr bwMode="auto">
          <a:xfrm>
            <a:off x="3657600" y="3283418"/>
            <a:ext cx="457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3" name="Line 47"/>
          <p:cNvSpPr>
            <a:spLocks noChangeShapeType="1"/>
          </p:cNvSpPr>
          <p:nvPr/>
        </p:nvSpPr>
        <p:spPr bwMode="auto">
          <a:xfrm>
            <a:off x="3733800" y="3740618"/>
            <a:ext cx="4572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4" name="Line 48"/>
          <p:cNvSpPr>
            <a:spLocks noChangeShapeType="1"/>
          </p:cNvSpPr>
          <p:nvPr/>
        </p:nvSpPr>
        <p:spPr bwMode="auto">
          <a:xfrm flipV="1">
            <a:off x="3733800" y="4655018"/>
            <a:ext cx="4572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5" name="Line 49"/>
          <p:cNvSpPr>
            <a:spLocks noChangeShapeType="1"/>
          </p:cNvSpPr>
          <p:nvPr/>
        </p:nvSpPr>
        <p:spPr bwMode="auto">
          <a:xfrm>
            <a:off x="5257800" y="2140418"/>
            <a:ext cx="4572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6" name="Line 50"/>
          <p:cNvSpPr>
            <a:spLocks noChangeShapeType="1"/>
          </p:cNvSpPr>
          <p:nvPr/>
        </p:nvSpPr>
        <p:spPr bwMode="auto">
          <a:xfrm>
            <a:off x="5257800" y="2140418"/>
            <a:ext cx="4572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7" name="Line 51"/>
          <p:cNvSpPr>
            <a:spLocks noChangeShapeType="1"/>
          </p:cNvSpPr>
          <p:nvPr/>
        </p:nvSpPr>
        <p:spPr bwMode="auto">
          <a:xfrm>
            <a:off x="5181600" y="2673818"/>
            <a:ext cx="53340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8" name="Line 52"/>
          <p:cNvSpPr>
            <a:spLocks noChangeShapeType="1"/>
          </p:cNvSpPr>
          <p:nvPr/>
        </p:nvSpPr>
        <p:spPr bwMode="auto">
          <a:xfrm>
            <a:off x="5181600" y="2673818"/>
            <a:ext cx="5334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09" name="Line 53"/>
          <p:cNvSpPr>
            <a:spLocks noChangeShapeType="1"/>
          </p:cNvSpPr>
          <p:nvPr/>
        </p:nvSpPr>
        <p:spPr bwMode="auto">
          <a:xfrm>
            <a:off x="5257800" y="3435818"/>
            <a:ext cx="457200" cy="198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10" name="Line 54"/>
          <p:cNvSpPr>
            <a:spLocks noChangeShapeType="1"/>
          </p:cNvSpPr>
          <p:nvPr/>
        </p:nvSpPr>
        <p:spPr bwMode="auto">
          <a:xfrm flipV="1">
            <a:off x="5257800" y="3283418"/>
            <a:ext cx="381000" cy="1524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11" name="Line 55"/>
          <p:cNvSpPr>
            <a:spLocks noChangeShapeType="1"/>
          </p:cNvSpPr>
          <p:nvPr/>
        </p:nvSpPr>
        <p:spPr bwMode="auto">
          <a:xfrm>
            <a:off x="5257800" y="3435818"/>
            <a:ext cx="381000" cy="3810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12" name="Line 56"/>
          <p:cNvSpPr>
            <a:spLocks noChangeShapeType="1"/>
          </p:cNvSpPr>
          <p:nvPr/>
        </p:nvSpPr>
        <p:spPr bwMode="auto">
          <a:xfrm>
            <a:off x="5257800" y="4655018"/>
            <a:ext cx="457200" cy="7620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13" name="Line 57"/>
          <p:cNvSpPr>
            <a:spLocks noChangeShapeType="1"/>
          </p:cNvSpPr>
          <p:nvPr/>
        </p:nvSpPr>
        <p:spPr bwMode="auto">
          <a:xfrm flipV="1">
            <a:off x="5257800" y="3283418"/>
            <a:ext cx="381000" cy="137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14" name="Line 58"/>
          <p:cNvSpPr>
            <a:spLocks noChangeShapeType="1"/>
          </p:cNvSpPr>
          <p:nvPr/>
        </p:nvSpPr>
        <p:spPr bwMode="auto">
          <a:xfrm flipV="1">
            <a:off x="5257800" y="3816818"/>
            <a:ext cx="381000" cy="8382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15" name="Text Box 59"/>
          <p:cNvSpPr txBox="1">
            <a:spLocks noChangeArrowheads="1"/>
          </p:cNvSpPr>
          <p:nvPr/>
        </p:nvSpPr>
        <p:spPr bwMode="auto">
          <a:xfrm>
            <a:off x="5657850" y="2011831"/>
            <a:ext cx="633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A L</a:t>
            </a:r>
          </a:p>
        </p:txBody>
      </p:sp>
      <p:sp>
        <p:nvSpPr>
          <p:cNvPr id="113716" name="Text Box 60"/>
          <p:cNvSpPr txBox="1">
            <a:spLocks noChangeArrowheads="1"/>
          </p:cNvSpPr>
          <p:nvPr/>
        </p:nvSpPr>
        <p:spPr bwMode="auto">
          <a:xfrm>
            <a:off x="5657850" y="2553168"/>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B L</a:t>
            </a:r>
          </a:p>
        </p:txBody>
      </p:sp>
      <p:sp>
        <p:nvSpPr>
          <p:cNvPr id="369725" name="Text Box 61"/>
          <p:cNvSpPr txBox="1">
            <a:spLocks noChangeArrowheads="1"/>
          </p:cNvSpPr>
          <p:nvPr/>
        </p:nvSpPr>
        <p:spPr bwMode="auto">
          <a:xfrm>
            <a:off x="5651500" y="3096093"/>
            <a:ext cx="66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R L</a:t>
            </a:r>
          </a:p>
        </p:txBody>
      </p:sp>
      <p:sp>
        <p:nvSpPr>
          <p:cNvPr id="113718" name="Text Box 62"/>
          <p:cNvSpPr txBox="1">
            <a:spLocks noChangeArrowheads="1"/>
          </p:cNvSpPr>
          <p:nvPr/>
        </p:nvSpPr>
        <p:spPr bwMode="auto">
          <a:xfrm>
            <a:off x="5657850" y="3637431"/>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fuel R</a:t>
            </a:r>
          </a:p>
        </p:txBody>
      </p:sp>
      <p:sp>
        <p:nvSpPr>
          <p:cNvPr id="113719" name="Text Box 63"/>
          <p:cNvSpPr txBox="1">
            <a:spLocks noChangeArrowheads="1"/>
          </p:cNvSpPr>
          <p:nvPr/>
        </p:nvSpPr>
        <p:spPr bwMode="auto">
          <a:xfrm>
            <a:off x="5645150" y="4180356"/>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in A R</a:t>
            </a:r>
          </a:p>
        </p:txBody>
      </p:sp>
      <p:sp>
        <p:nvSpPr>
          <p:cNvPr id="113720" name="Text Box 64"/>
          <p:cNvSpPr txBox="1">
            <a:spLocks noChangeArrowheads="1"/>
          </p:cNvSpPr>
          <p:nvPr/>
        </p:nvSpPr>
        <p:spPr bwMode="auto">
          <a:xfrm>
            <a:off x="5645150" y="4721693"/>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in B R</a:t>
            </a:r>
          </a:p>
        </p:txBody>
      </p:sp>
      <p:sp>
        <p:nvSpPr>
          <p:cNvPr id="369729" name="Text Box 65"/>
          <p:cNvSpPr txBox="1">
            <a:spLocks noChangeArrowheads="1"/>
          </p:cNvSpPr>
          <p:nvPr/>
        </p:nvSpPr>
        <p:spPr bwMode="auto">
          <a:xfrm>
            <a:off x="5638800" y="5264618"/>
            <a:ext cx="684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R P</a:t>
            </a:r>
          </a:p>
        </p:txBody>
      </p:sp>
      <p:sp>
        <p:nvSpPr>
          <p:cNvPr id="113722" name="Text Box 66"/>
          <p:cNvSpPr txBox="1">
            <a:spLocks noChangeArrowheads="1"/>
          </p:cNvSpPr>
          <p:nvPr/>
        </p:nvSpPr>
        <p:spPr bwMode="auto">
          <a:xfrm>
            <a:off x="6705600" y="3740618"/>
            <a:ext cx="1042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unload A P</a:t>
            </a:r>
          </a:p>
        </p:txBody>
      </p:sp>
      <p:sp>
        <p:nvSpPr>
          <p:cNvPr id="113723" name="Line 67"/>
          <p:cNvSpPr>
            <a:spLocks noChangeShapeType="1"/>
          </p:cNvSpPr>
          <p:nvPr/>
        </p:nvSpPr>
        <p:spPr bwMode="auto">
          <a:xfrm flipV="1">
            <a:off x="6400800" y="3969218"/>
            <a:ext cx="381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24" name="Line 68"/>
          <p:cNvSpPr>
            <a:spLocks noChangeShapeType="1"/>
          </p:cNvSpPr>
          <p:nvPr/>
        </p:nvSpPr>
        <p:spPr bwMode="auto">
          <a:xfrm flipV="1">
            <a:off x="6400800" y="4045418"/>
            <a:ext cx="30480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25" name="Text Box 69"/>
          <p:cNvSpPr txBox="1">
            <a:spLocks noChangeArrowheads="1"/>
          </p:cNvSpPr>
          <p:nvPr/>
        </p:nvSpPr>
        <p:spPr bwMode="auto">
          <a:xfrm>
            <a:off x="6705600" y="4426418"/>
            <a:ext cx="1063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unload B P</a:t>
            </a:r>
          </a:p>
        </p:txBody>
      </p:sp>
      <p:sp>
        <p:nvSpPr>
          <p:cNvPr id="113726" name="Line 70"/>
          <p:cNvSpPr>
            <a:spLocks noChangeShapeType="1"/>
          </p:cNvSpPr>
          <p:nvPr/>
        </p:nvSpPr>
        <p:spPr bwMode="auto">
          <a:xfrm flipV="1">
            <a:off x="6400800" y="4578818"/>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27" name="Line 71"/>
          <p:cNvSpPr>
            <a:spLocks noChangeShapeType="1"/>
          </p:cNvSpPr>
          <p:nvPr/>
        </p:nvSpPr>
        <p:spPr bwMode="auto">
          <a:xfrm flipV="1">
            <a:off x="6400800" y="4578818"/>
            <a:ext cx="3048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28" name="Text Box 72"/>
          <p:cNvSpPr txBox="1">
            <a:spLocks noChangeArrowheads="1"/>
          </p:cNvSpPr>
          <p:nvPr/>
        </p:nvSpPr>
        <p:spPr bwMode="auto">
          <a:xfrm>
            <a:off x="8153400" y="3664418"/>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A P</a:t>
            </a:r>
          </a:p>
        </p:txBody>
      </p:sp>
      <p:sp>
        <p:nvSpPr>
          <p:cNvPr id="113729" name="Line 73"/>
          <p:cNvSpPr>
            <a:spLocks noChangeShapeType="1"/>
          </p:cNvSpPr>
          <p:nvPr/>
        </p:nvSpPr>
        <p:spPr bwMode="auto">
          <a:xfrm flipV="1">
            <a:off x="7848600" y="3893018"/>
            <a:ext cx="3810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30" name="Text Box 74"/>
          <p:cNvSpPr txBox="1">
            <a:spLocks noChangeArrowheads="1"/>
          </p:cNvSpPr>
          <p:nvPr/>
        </p:nvSpPr>
        <p:spPr bwMode="auto">
          <a:xfrm>
            <a:off x="8153400" y="4350218"/>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at B P</a:t>
            </a:r>
          </a:p>
        </p:txBody>
      </p:sp>
      <p:sp>
        <p:nvSpPr>
          <p:cNvPr id="113731" name="Line 75"/>
          <p:cNvSpPr>
            <a:spLocks noChangeShapeType="1"/>
          </p:cNvSpPr>
          <p:nvPr/>
        </p:nvSpPr>
        <p:spPr bwMode="auto">
          <a:xfrm flipV="1">
            <a:off x="7924800" y="4502618"/>
            <a:ext cx="304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32" name="Text Box 76"/>
          <p:cNvSpPr txBox="1">
            <a:spLocks noChangeArrowheads="1"/>
          </p:cNvSpPr>
          <p:nvPr/>
        </p:nvSpPr>
        <p:spPr bwMode="auto">
          <a:xfrm>
            <a:off x="1600200" y="3907306"/>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33" name="Text Box 77"/>
          <p:cNvSpPr txBox="1">
            <a:spLocks noChangeArrowheads="1"/>
          </p:cNvSpPr>
          <p:nvPr/>
        </p:nvSpPr>
        <p:spPr bwMode="auto">
          <a:xfrm>
            <a:off x="1600200" y="3512018"/>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34" name="Text Box 78"/>
          <p:cNvSpPr txBox="1">
            <a:spLocks noChangeArrowheads="1"/>
          </p:cNvSpPr>
          <p:nvPr/>
        </p:nvSpPr>
        <p:spPr bwMode="auto">
          <a:xfrm>
            <a:off x="1600200" y="2826218"/>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35" name="Text Box 79"/>
          <p:cNvSpPr txBox="1">
            <a:spLocks noChangeArrowheads="1"/>
          </p:cNvSpPr>
          <p:nvPr/>
        </p:nvSpPr>
        <p:spPr bwMode="auto">
          <a:xfrm>
            <a:off x="1600200" y="2292818"/>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36" name="Line 80"/>
          <p:cNvSpPr>
            <a:spLocks noChangeShapeType="1"/>
          </p:cNvSpPr>
          <p:nvPr/>
        </p:nvSpPr>
        <p:spPr bwMode="auto">
          <a:xfrm>
            <a:off x="1143000" y="22166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37" name="Line 81"/>
          <p:cNvSpPr>
            <a:spLocks noChangeShapeType="1"/>
          </p:cNvSpPr>
          <p:nvPr/>
        </p:nvSpPr>
        <p:spPr bwMode="auto">
          <a:xfrm flipH="1">
            <a:off x="2133600" y="22166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38" name="Line 82"/>
          <p:cNvSpPr>
            <a:spLocks noChangeShapeType="1"/>
          </p:cNvSpPr>
          <p:nvPr/>
        </p:nvSpPr>
        <p:spPr bwMode="auto">
          <a:xfrm>
            <a:off x="1143000" y="27500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39" name="Line 83"/>
          <p:cNvSpPr>
            <a:spLocks noChangeShapeType="1"/>
          </p:cNvSpPr>
          <p:nvPr/>
        </p:nvSpPr>
        <p:spPr bwMode="auto">
          <a:xfrm flipH="1">
            <a:off x="2133600" y="27500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40" name="Line 84"/>
          <p:cNvSpPr>
            <a:spLocks noChangeShapeType="1"/>
          </p:cNvSpPr>
          <p:nvPr/>
        </p:nvSpPr>
        <p:spPr bwMode="auto">
          <a:xfrm>
            <a:off x="1143000" y="34358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41" name="Line 85"/>
          <p:cNvSpPr>
            <a:spLocks noChangeShapeType="1"/>
          </p:cNvSpPr>
          <p:nvPr/>
        </p:nvSpPr>
        <p:spPr bwMode="auto">
          <a:xfrm flipH="1">
            <a:off x="2133600" y="34358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42" name="Line 86"/>
          <p:cNvSpPr>
            <a:spLocks noChangeShapeType="1"/>
          </p:cNvSpPr>
          <p:nvPr/>
        </p:nvSpPr>
        <p:spPr bwMode="auto">
          <a:xfrm>
            <a:off x="1143000" y="38168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43" name="Line 87"/>
          <p:cNvSpPr>
            <a:spLocks noChangeShapeType="1"/>
          </p:cNvSpPr>
          <p:nvPr/>
        </p:nvSpPr>
        <p:spPr bwMode="auto">
          <a:xfrm flipH="1">
            <a:off x="2133600" y="38168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44" name="Text Box 88"/>
          <p:cNvSpPr txBox="1">
            <a:spLocks noChangeArrowheads="1"/>
          </p:cNvSpPr>
          <p:nvPr/>
        </p:nvSpPr>
        <p:spPr bwMode="auto">
          <a:xfrm>
            <a:off x="4267200" y="3754906"/>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45" name="Text Box 89"/>
          <p:cNvSpPr txBox="1">
            <a:spLocks noChangeArrowheads="1"/>
          </p:cNvSpPr>
          <p:nvPr/>
        </p:nvSpPr>
        <p:spPr bwMode="auto">
          <a:xfrm>
            <a:off x="4267200" y="3512018"/>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46" name="Text Box 90"/>
          <p:cNvSpPr txBox="1">
            <a:spLocks noChangeArrowheads="1"/>
          </p:cNvSpPr>
          <p:nvPr/>
        </p:nvSpPr>
        <p:spPr bwMode="auto">
          <a:xfrm>
            <a:off x="4267200" y="2826218"/>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47" name="Text Box 91"/>
          <p:cNvSpPr txBox="1">
            <a:spLocks noChangeArrowheads="1"/>
          </p:cNvSpPr>
          <p:nvPr/>
        </p:nvSpPr>
        <p:spPr bwMode="auto">
          <a:xfrm>
            <a:off x="4267200" y="2292818"/>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48" name="Line 92"/>
          <p:cNvSpPr>
            <a:spLocks noChangeShapeType="1"/>
          </p:cNvSpPr>
          <p:nvPr/>
        </p:nvSpPr>
        <p:spPr bwMode="auto">
          <a:xfrm>
            <a:off x="3810000" y="22166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49" name="Line 93"/>
          <p:cNvSpPr>
            <a:spLocks noChangeShapeType="1"/>
          </p:cNvSpPr>
          <p:nvPr/>
        </p:nvSpPr>
        <p:spPr bwMode="auto">
          <a:xfrm flipH="1">
            <a:off x="4800600" y="22166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50" name="Line 94"/>
          <p:cNvSpPr>
            <a:spLocks noChangeShapeType="1"/>
          </p:cNvSpPr>
          <p:nvPr/>
        </p:nvSpPr>
        <p:spPr bwMode="auto">
          <a:xfrm>
            <a:off x="3810000" y="27500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51" name="Line 95"/>
          <p:cNvSpPr>
            <a:spLocks noChangeShapeType="1"/>
          </p:cNvSpPr>
          <p:nvPr/>
        </p:nvSpPr>
        <p:spPr bwMode="auto">
          <a:xfrm flipH="1">
            <a:off x="4800600" y="27500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52" name="Line 96"/>
          <p:cNvSpPr>
            <a:spLocks noChangeShapeType="1"/>
          </p:cNvSpPr>
          <p:nvPr/>
        </p:nvSpPr>
        <p:spPr bwMode="auto">
          <a:xfrm>
            <a:off x="3810000" y="34358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53" name="Line 97"/>
          <p:cNvSpPr>
            <a:spLocks noChangeShapeType="1"/>
          </p:cNvSpPr>
          <p:nvPr/>
        </p:nvSpPr>
        <p:spPr bwMode="auto">
          <a:xfrm flipH="1">
            <a:off x="4800600" y="34358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54" name="Line 98"/>
          <p:cNvSpPr>
            <a:spLocks noChangeShapeType="1"/>
          </p:cNvSpPr>
          <p:nvPr/>
        </p:nvSpPr>
        <p:spPr bwMode="auto">
          <a:xfrm>
            <a:off x="3810000" y="38168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55" name="Line 99"/>
          <p:cNvSpPr>
            <a:spLocks noChangeShapeType="1"/>
          </p:cNvSpPr>
          <p:nvPr/>
        </p:nvSpPr>
        <p:spPr bwMode="auto">
          <a:xfrm flipH="1">
            <a:off x="4800600" y="38168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56" name="Text Box 100"/>
          <p:cNvSpPr txBox="1">
            <a:spLocks noChangeArrowheads="1"/>
          </p:cNvSpPr>
          <p:nvPr/>
        </p:nvSpPr>
        <p:spPr bwMode="auto">
          <a:xfrm>
            <a:off x="4343400" y="4212106"/>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57" name="Line 101"/>
          <p:cNvSpPr>
            <a:spLocks noChangeShapeType="1"/>
          </p:cNvSpPr>
          <p:nvPr/>
        </p:nvSpPr>
        <p:spPr bwMode="auto">
          <a:xfrm>
            <a:off x="3886200" y="42740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58" name="Line 102"/>
          <p:cNvSpPr>
            <a:spLocks noChangeShapeType="1"/>
          </p:cNvSpPr>
          <p:nvPr/>
        </p:nvSpPr>
        <p:spPr bwMode="auto">
          <a:xfrm flipH="1">
            <a:off x="4876800" y="42740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59" name="Text Box 103"/>
          <p:cNvSpPr txBox="1">
            <a:spLocks noChangeArrowheads="1"/>
          </p:cNvSpPr>
          <p:nvPr/>
        </p:nvSpPr>
        <p:spPr bwMode="auto">
          <a:xfrm>
            <a:off x="4419600" y="4821706"/>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60" name="Line 104"/>
          <p:cNvSpPr>
            <a:spLocks noChangeShapeType="1"/>
          </p:cNvSpPr>
          <p:nvPr/>
        </p:nvSpPr>
        <p:spPr bwMode="auto">
          <a:xfrm>
            <a:off x="3962400" y="48836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61" name="Line 105"/>
          <p:cNvSpPr>
            <a:spLocks noChangeShapeType="1"/>
          </p:cNvSpPr>
          <p:nvPr/>
        </p:nvSpPr>
        <p:spPr bwMode="auto">
          <a:xfrm flipH="1">
            <a:off x="4953000" y="48836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62" name="Text Box 106"/>
          <p:cNvSpPr txBox="1">
            <a:spLocks noChangeArrowheads="1"/>
          </p:cNvSpPr>
          <p:nvPr/>
        </p:nvSpPr>
        <p:spPr bwMode="auto">
          <a:xfrm>
            <a:off x="4267200" y="5355106"/>
            <a:ext cx="48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nop</a:t>
            </a:r>
          </a:p>
        </p:txBody>
      </p:sp>
      <p:sp>
        <p:nvSpPr>
          <p:cNvPr id="113763" name="Line 107"/>
          <p:cNvSpPr>
            <a:spLocks noChangeShapeType="1"/>
          </p:cNvSpPr>
          <p:nvPr/>
        </p:nvSpPr>
        <p:spPr bwMode="auto">
          <a:xfrm>
            <a:off x="3810000" y="54170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64" name="Line 108"/>
          <p:cNvSpPr>
            <a:spLocks noChangeShapeType="1"/>
          </p:cNvSpPr>
          <p:nvPr/>
        </p:nvSpPr>
        <p:spPr bwMode="auto">
          <a:xfrm flipH="1">
            <a:off x="4800600" y="54170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773" name="Text Box 109"/>
          <p:cNvSpPr txBox="1">
            <a:spLocks noChangeArrowheads="1"/>
          </p:cNvSpPr>
          <p:nvPr/>
        </p:nvSpPr>
        <p:spPr bwMode="auto">
          <a:xfrm>
            <a:off x="457200" y="4883618"/>
            <a:ext cx="2057400" cy="307975"/>
          </a:xfrm>
          <a:prstGeom prst="rect">
            <a:avLst/>
          </a:prstGeom>
          <a:solidFill>
            <a:schemeClr val="bg1">
              <a:lumMod val="65000"/>
            </a:schemeClr>
          </a:solidFill>
          <a:ln>
            <a:noFill/>
          </a:ln>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400" b="1" dirty="0">
                <a:latin typeface="Tahoma" charset="0"/>
              </a:rPr>
              <a:t>Inconsistent support</a:t>
            </a:r>
          </a:p>
        </p:txBody>
      </p:sp>
      <p:sp>
        <p:nvSpPr>
          <p:cNvPr id="113766" name="Text Box 110"/>
          <p:cNvSpPr txBox="1">
            <a:spLocks noChangeArrowheads="1"/>
          </p:cNvSpPr>
          <p:nvPr/>
        </p:nvSpPr>
        <p:spPr bwMode="auto">
          <a:xfrm>
            <a:off x="152400" y="6163143"/>
            <a:ext cx="620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solidFill>
                  <a:srgbClr val="00279F"/>
                </a:solidFill>
                <a:latin typeface="Helvetica" charset="0"/>
              </a:rPr>
              <a:t>States</a:t>
            </a:r>
          </a:p>
          <a:p>
            <a:r>
              <a:rPr lang="en-US" sz="1200">
                <a:solidFill>
                  <a:srgbClr val="00279F"/>
                </a:solidFill>
                <a:latin typeface="Helvetica" charset="0"/>
              </a:rPr>
              <a:t>S</a:t>
            </a:r>
            <a:r>
              <a:rPr lang="en-US" sz="1200" baseline="-25000">
                <a:solidFill>
                  <a:srgbClr val="00279F"/>
                </a:solidFill>
                <a:latin typeface="Helvetica" charset="0"/>
              </a:rPr>
              <a:t>0</a:t>
            </a:r>
          </a:p>
        </p:txBody>
      </p:sp>
      <p:sp>
        <p:nvSpPr>
          <p:cNvPr id="113767" name="Text Box 111"/>
          <p:cNvSpPr txBox="1">
            <a:spLocks noChangeArrowheads="1"/>
          </p:cNvSpPr>
          <p:nvPr/>
        </p:nvSpPr>
        <p:spPr bwMode="auto">
          <a:xfrm>
            <a:off x="1481138" y="6163143"/>
            <a:ext cx="688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solidFill>
                  <a:srgbClr val="00279F"/>
                </a:solidFill>
                <a:latin typeface="Helvetica" charset="0"/>
              </a:rPr>
              <a:t>Actions</a:t>
            </a:r>
          </a:p>
          <a:p>
            <a:r>
              <a:rPr lang="en-US" sz="1200">
                <a:solidFill>
                  <a:srgbClr val="00279F"/>
                </a:solidFill>
                <a:latin typeface="Helvetica" charset="0"/>
              </a:rPr>
              <a:t>A</a:t>
            </a:r>
            <a:r>
              <a:rPr lang="en-US" sz="1200" baseline="-25000">
                <a:solidFill>
                  <a:srgbClr val="00279F"/>
                </a:solidFill>
                <a:latin typeface="Helvetica" charset="0"/>
              </a:rPr>
              <a:t>0</a:t>
            </a:r>
          </a:p>
        </p:txBody>
      </p:sp>
      <p:sp>
        <p:nvSpPr>
          <p:cNvPr id="113768" name="Text Box 112"/>
          <p:cNvSpPr txBox="1">
            <a:spLocks noChangeArrowheads="1"/>
          </p:cNvSpPr>
          <p:nvPr/>
        </p:nvSpPr>
        <p:spPr bwMode="auto">
          <a:xfrm>
            <a:off x="2895600" y="6179018"/>
            <a:ext cx="620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solidFill>
                  <a:srgbClr val="00279F"/>
                </a:solidFill>
                <a:latin typeface="Helvetica" charset="0"/>
              </a:rPr>
              <a:t>States</a:t>
            </a:r>
          </a:p>
          <a:p>
            <a:r>
              <a:rPr lang="en-US" sz="1200">
                <a:solidFill>
                  <a:srgbClr val="00279F"/>
                </a:solidFill>
                <a:latin typeface="Helvetica" charset="0"/>
              </a:rPr>
              <a:t>S</a:t>
            </a:r>
            <a:r>
              <a:rPr lang="en-US" sz="1200" baseline="-25000">
                <a:solidFill>
                  <a:srgbClr val="00279F"/>
                </a:solidFill>
                <a:latin typeface="Helvetica" charset="0"/>
              </a:rPr>
              <a:t>1</a:t>
            </a:r>
          </a:p>
        </p:txBody>
      </p:sp>
      <p:sp>
        <p:nvSpPr>
          <p:cNvPr id="113769" name="Text Box 113"/>
          <p:cNvSpPr txBox="1">
            <a:spLocks noChangeArrowheads="1"/>
          </p:cNvSpPr>
          <p:nvPr/>
        </p:nvSpPr>
        <p:spPr bwMode="auto">
          <a:xfrm>
            <a:off x="4195763" y="6163143"/>
            <a:ext cx="688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solidFill>
                  <a:srgbClr val="00279F"/>
                </a:solidFill>
                <a:latin typeface="Helvetica" charset="0"/>
              </a:rPr>
              <a:t>Actions</a:t>
            </a:r>
          </a:p>
          <a:p>
            <a:r>
              <a:rPr lang="en-US" sz="1200">
                <a:solidFill>
                  <a:srgbClr val="00279F"/>
                </a:solidFill>
                <a:latin typeface="Helvetica" charset="0"/>
              </a:rPr>
              <a:t>A</a:t>
            </a:r>
            <a:r>
              <a:rPr lang="en-US" sz="1200" baseline="-25000">
                <a:solidFill>
                  <a:srgbClr val="00279F"/>
                </a:solidFill>
                <a:latin typeface="Helvetica" charset="0"/>
              </a:rPr>
              <a:t>1</a:t>
            </a:r>
          </a:p>
        </p:txBody>
      </p:sp>
      <p:sp>
        <p:nvSpPr>
          <p:cNvPr id="113770" name="Text Box 114"/>
          <p:cNvSpPr txBox="1">
            <a:spLocks noChangeArrowheads="1"/>
          </p:cNvSpPr>
          <p:nvPr/>
        </p:nvSpPr>
        <p:spPr bwMode="auto">
          <a:xfrm>
            <a:off x="5581650" y="6163143"/>
            <a:ext cx="620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solidFill>
                  <a:srgbClr val="00279F"/>
                </a:solidFill>
                <a:latin typeface="Helvetica" charset="0"/>
              </a:rPr>
              <a:t>States</a:t>
            </a:r>
          </a:p>
          <a:p>
            <a:r>
              <a:rPr lang="en-US" sz="1200">
                <a:solidFill>
                  <a:srgbClr val="00279F"/>
                </a:solidFill>
                <a:latin typeface="Helvetica" charset="0"/>
              </a:rPr>
              <a:t>S</a:t>
            </a:r>
            <a:r>
              <a:rPr lang="en-US" sz="1200" baseline="-25000">
                <a:solidFill>
                  <a:srgbClr val="00279F"/>
                </a:solidFill>
                <a:latin typeface="Helvetica" charset="0"/>
              </a:rPr>
              <a:t>2</a:t>
            </a:r>
          </a:p>
        </p:txBody>
      </p:sp>
      <p:sp>
        <p:nvSpPr>
          <p:cNvPr id="113771" name="Text Box 115"/>
          <p:cNvSpPr txBox="1">
            <a:spLocks noChangeArrowheads="1"/>
          </p:cNvSpPr>
          <p:nvPr/>
        </p:nvSpPr>
        <p:spPr bwMode="auto">
          <a:xfrm>
            <a:off x="6910388" y="6163143"/>
            <a:ext cx="688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solidFill>
                  <a:srgbClr val="00279F"/>
                </a:solidFill>
                <a:latin typeface="Helvetica" charset="0"/>
              </a:rPr>
              <a:t>Actions</a:t>
            </a:r>
          </a:p>
          <a:p>
            <a:r>
              <a:rPr lang="en-US" sz="1200">
                <a:solidFill>
                  <a:srgbClr val="00279F"/>
                </a:solidFill>
                <a:latin typeface="Helvetica" charset="0"/>
              </a:rPr>
              <a:t>A</a:t>
            </a:r>
            <a:r>
              <a:rPr lang="en-US" sz="1200" baseline="-25000">
                <a:solidFill>
                  <a:srgbClr val="00279F"/>
                </a:solidFill>
                <a:latin typeface="Helvetica" charset="0"/>
              </a:rPr>
              <a:t>2</a:t>
            </a:r>
          </a:p>
        </p:txBody>
      </p:sp>
      <p:sp>
        <p:nvSpPr>
          <p:cNvPr id="113772" name="Text Box 116"/>
          <p:cNvSpPr txBox="1">
            <a:spLocks noChangeArrowheads="1"/>
          </p:cNvSpPr>
          <p:nvPr/>
        </p:nvSpPr>
        <p:spPr bwMode="auto">
          <a:xfrm>
            <a:off x="8001000" y="6163143"/>
            <a:ext cx="731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solidFill>
                  <a:srgbClr val="00279F"/>
                </a:solidFill>
                <a:latin typeface="Helvetica" charset="0"/>
              </a:rPr>
              <a:t>States</a:t>
            </a:r>
          </a:p>
          <a:p>
            <a:r>
              <a:rPr lang="en-US" sz="1200">
                <a:solidFill>
                  <a:srgbClr val="00279F"/>
                </a:solidFill>
                <a:latin typeface="Helvetica" charset="0"/>
              </a:rPr>
              <a:t>S</a:t>
            </a:r>
            <a:r>
              <a:rPr lang="en-US" sz="1200" baseline="-25000">
                <a:solidFill>
                  <a:srgbClr val="00279F"/>
                </a:solidFill>
                <a:latin typeface="Helvetica" charset="0"/>
              </a:rPr>
              <a:t>3</a:t>
            </a:r>
          </a:p>
          <a:p>
            <a:r>
              <a:rPr lang="en-US" sz="1200">
                <a:solidFill>
                  <a:srgbClr val="00279F"/>
                </a:solidFill>
                <a:latin typeface="Helvetica" charset="0"/>
              </a:rPr>
              <a:t>(Goals!)</a:t>
            </a:r>
          </a:p>
        </p:txBody>
      </p:sp>
      <p:cxnSp>
        <p:nvCxnSpPr>
          <p:cNvPr id="113773" name="Straight Arrow Connector 110"/>
          <p:cNvCxnSpPr>
            <a:cxnSpLocks noChangeShapeType="1"/>
          </p:cNvCxnSpPr>
          <p:nvPr/>
        </p:nvCxnSpPr>
        <p:spPr bwMode="auto">
          <a:xfrm rot="5400000" flipH="1" flipV="1">
            <a:off x="2095500" y="3854918"/>
            <a:ext cx="1371600" cy="5334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3774" name="Straight Arrow Connector 112"/>
          <p:cNvCxnSpPr>
            <a:cxnSpLocks noChangeShapeType="1"/>
            <a:stCxn id="369773" idx="3"/>
            <a:endCxn id="113691" idx="1"/>
          </p:cNvCxnSpPr>
          <p:nvPr/>
        </p:nvCxnSpPr>
        <p:spPr bwMode="auto">
          <a:xfrm>
            <a:off x="2514600" y="5037606"/>
            <a:ext cx="412750" cy="3810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159912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369725"/>
                                        </p:tgtEl>
                                        <p:attrNameLst>
                                          <p:attrName>fillcolor</p:attrName>
                                        </p:attrNameLst>
                                      </p:cBhvr>
                                      <p:to>
                                        <a:schemeClr val="accent1"/>
                                      </p:to>
                                    </p:animClr>
                                    <p:set>
                                      <p:cBhvr>
                                        <p:cTn id="7" dur="2000" fill="hold"/>
                                        <p:tgtEl>
                                          <p:spTgt spid="369725"/>
                                        </p:tgtEl>
                                        <p:attrNameLst>
                                          <p:attrName>fill.type</p:attrName>
                                        </p:attrNameLst>
                                      </p:cBhvr>
                                      <p:to>
                                        <p:strVal val="solid"/>
                                      </p:to>
                                    </p:set>
                                    <p:set>
                                      <p:cBhvr>
                                        <p:cTn id="8" dur="2000" fill="hold"/>
                                        <p:tgtEl>
                                          <p:spTgt spid="36972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369729"/>
                                        </p:tgtEl>
                                        <p:attrNameLst>
                                          <p:attrName>fillcolor</p:attrName>
                                        </p:attrNameLst>
                                      </p:cBhvr>
                                      <p:to>
                                        <a:schemeClr val="accent1"/>
                                      </p:to>
                                    </p:animClr>
                                    <p:set>
                                      <p:cBhvr>
                                        <p:cTn id="11" dur="2000" fill="hold"/>
                                        <p:tgtEl>
                                          <p:spTgt spid="369729"/>
                                        </p:tgtEl>
                                        <p:attrNameLst>
                                          <p:attrName>fill.type</p:attrName>
                                        </p:attrNameLst>
                                      </p:cBhvr>
                                      <p:to>
                                        <p:strVal val="solid"/>
                                      </p:to>
                                    </p:set>
                                    <p:set>
                                      <p:cBhvr>
                                        <p:cTn id="12" dur="2000" fill="hold"/>
                                        <p:tgtEl>
                                          <p:spTgt spid="369729"/>
                                        </p:tgtEl>
                                        <p:attrNameLst>
                                          <p:attrName>fill.on</p:attrName>
                                        </p:attrNameLst>
                                      </p:cBhvr>
                                      <p:to>
                                        <p:strVal val="true"/>
                                      </p:to>
                                    </p:set>
                                  </p:childTnLst>
                                </p:cTn>
                              </p:par>
                              <p:par>
                                <p:cTn id="13" presetID="5" presetClass="emph" presetSubtype="1" grpId="0" nodeType="withEffect">
                                  <p:stCondLst>
                                    <p:cond delay="0"/>
                                  </p:stCondLst>
                                  <p:childTnLst>
                                    <p:set>
                                      <p:cBhvr override="childStyle">
                                        <p:cTn id="14" dur="indefinite"/>
                                        <p:tgtEl>
                                          <p:spTgt spid="369725"/>
                                        </p:tgtEl>
                                        <p:attrNameLst>
                                          <p:attrName>style.fontStyle</p:attrName>
                                        </p:attrNameLst>
                                      </p:cBhvr>
                                      <p:to>
                                        <p:strVal val="normal"/>
                                      </p:to>
                                    </p:set>
                                    <p:set>
                                      <p:cBhvr override="childStyle">
                                        <p:cTn id="15" dur="indefinite"/>
                                        <p:tgtEl>
                                          <p:spTgt spid="369725"/>
                                        </p:tgtEl>
                                        <p:attrNameLst>
                                          <p:attrName>style.fontWeight</p:attrName>
                                        </p:attrNameLst>
                                      </p:cBhvr>
                                      <p:to>
                                        <p:strVal val="bold"/>
                                      </p:to>
                                    </p:set>
                                    <p:set>
                                      <p:cBhvr override="childStyle">
                                        <p:cTn id="16" dur="indefinite"/>
                                        <p:tgtEl>
                                          <p:spTgt spid="369725"/>
                                        </p:tgtEl>
                                        <p:attrNameLst>
                                          <p:attrName>style.textDecorationUnderline</p:attrName>
                                        </p:attrNameLst>
                                      </p:cBhvr>
                                      <p:to>
                                        <p:strVal val="false"/>
                                      </p:to>
                                    </p:set>
                                  </p:childTnLst>
                                </p:cTn>
                              </p:par>
                              <p:par>
                                <p:cTn id="17" presetID="5" presetClass="emph" presetSubtype="1" grpId="0" nodeType="withEffect">
                                  <p:stCondLst>
                                    <p:cond delay="0"/>
                                  </p:stCondLst>
                                  <p:childTnLst>
                                    <p:set>
                                      <p:cBhvr override="childStyle">
                                        <p:cTn id="18" dur="indefinite"/>
                                        <p:tgtEl>
                                          <p:spTgt spid="369729"/>
                                        </p:tgtEl>
                                        <p:attrNameLst>
                                          <p:attrName>style.fontStyle</p:attrName>
                                        </p:attrNameLst>
                                      </p:cBhvr>
                                      <p:to>
                                        <p:strVal val="normal"/>
                                      </p:to>
                                    </p:set>
                                    <p:set>
                                      <p:cBhvr override="childStyle">
                                        <p:cTn id="19" dur="indefinite"/>
                                        <p:tgtEl>
                                          <p:spTgt spid="369729"/>
                                        </p:tgtEl>
                                        <p:attrNameLst>
                                          <p:attrName>style.fontWeight</p:attrName>
                                        </p:attrNameLst>
                                      </p:cBhvr>
                                      <p:to>
                                        <p:strVal val="bold"/>
                                      </p:to>
                                    </p:set>
                                    <p:set>
                                      <p:cBhvr override="childStyle">
                                        <p:cTn id="20" dur="indefinite"/>
                                        <p:tgtEl>
                                          <p:spTgt spid="369729"/>
                                        </p:tgtEl>
                                        <p:attrNameLst>
                                          <p:attrName>style.textDecorationUnderline</p:attrName>
                                        </p:attrNameLst>
                                      </p:cBhvr>
                                      <p:to>
                                        <p:strVal val="fals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9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25" grpId="0"/>
      <p:bldP spid="369729" grpId="0"/>
      <p:bldP spid="36977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Text Box 2"/>
          <p:cNvSpPr txBox="1">
            <a:spLocks noChangeArrowheads="1"/>
          </p:cNvSpPr>
          <p:nvPr/>
        </p:nvSpPr>
        <p:spPr bwMode="auto">
          <a:xfrm>
            <a:off x="4191000" y="4502618"/>
            <a:ext cx="1047750" cy="338138"/>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0090"/>
                </a:solidFill>
                <a:latin typeface="Helvetica" charset="0"/>
              </a:rPr>
              <a:t>move P L</a:t>
            </a:r>
          </a:p>
        </p:txBody>
      </p:sp>
      <p:sp>
        <p:nvSpPr>
          <p:cNvPr id="114690" name="Text Box 3"/>
          <p:cNvSpPr txBox="1">
            <a:spLocks noChangeArrowheads="1"/>
          </p:cNvSpPr>
          <p:nvPr/>
        </p:nvSpPr>
        <p:spPr bwMode="auto">
          <a:xfrm>
            <a:off x="4191000" y="3207218"/>
            <a:ext cx="1044575" cy="338138"/>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dirty="0">
                <a:solidFill>
                  <a:srgbClr val="000090"/>
                </a:solidFill>
                <a:latin typeface="Helvetica" charset="0"/>
              </a:rPr>
              <a:t>move L P</a:t>
            </a:r>
          </a:p>
        </p:txBody>
      </p:sp>
      <p:sp>
        <p:nvSpPr>
          <p:cNvPr id="114691" name="Rectangle 4"/>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 Mutex constraints</a:t>
            </a:r>
          </a:p>
        </p:txBody>
      </p:sp>
      <p:sp>
        <p:nvSpPr>
          <p:cNvPr id="114692" name="Text Box 12"/>
          <p:cNvSpPr txBox="1">
            <a:spLocks noChangeArrowheads="1"/>
          </p:cNvSpPr>
          <p:nvPr/>
        </p:nvSpPr>
        <p:spPr bwMode="auto">
          <a:xfrm>
            <a:off x="381000" y="2011831"/>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L</a:t>
            </a:r>
          </a:p>
        </p:txBody>
      </p:sp>
      <p:sp>
        <p:nvSpPr>
          <p:cNvPr id="114693" name="Text Box 13"/>
          <p:cNvSpPr txBox="1">
            <a:spLocks noChangeArrowheads="1"/>
          </p:cNvSpPr>
          <p:nvPr/>
        </p:nvSpPr>
        <p:spPr bwMode="auto">
          <a:xfrm>
            <a:off x="381000" y="252141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L</a:t>
            </a:r>
          </a:p>
        </p:txBody>
      </p:sp>
      <p:sp>
        <p:nvSpPr>
          <p:cNvPr id="114694" name="Text Box 14"/>
          <p:cNvSpPr txBox="1">
            <a:spLocks noChangeArrowheads="1"/>
          </p:cNvSpPr>
          <p:nvPr/>
        </p:nvSpPr>
        <p:spPr bwMode="auto">
          <a:xfrm>
            <a:off x="374650" y="3131018"/>
            <a:ext cx="731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L</a:t>
            </a:r>
          </a:p>
        </p:txBody>
      </p:sp>
      <p:sp>
        <p:nvSpPr>
          <p:cNvPr id="114695" name="Text Box 15"/>
          <p:cNvSpPr txBox="1">
            <a:spLocks noChangeArrowheads="1"/>
          </p:cNvSpPr>
          <p:nvPr/>
        </p:nvSpPr>
        <p:spPr bwMode="auto">
          <a:xfrm>
            <a:off x="381000" y="374061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fuel R</a:t>
            </a:r>
          </a:p>
        </p:txBody>
      </p:sp>
      <p:sp>
        <p:nvSpPr>
          <p:cNvPr id="114696" name="Text Box 16"/>
          <p:cNvSpPr txBox="1">
            <a:spLocks noChangeArrowheads="1"/>
          </p:cNvSpPr>
          <p:nvPr/>
        </p:nvSpPr>
        <p:spPr bwMode="auto">
          <a:xfrm>
            <a:off x="1511300" y="1988018"/>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A L</a:t>
            </a:r>
          </a:p>
        </p:txBody>
      </p:sp>
      <p:sp>
        <p:nvSpPr>
          <p:cNvPr id="114697" name="Line 17"/>
          <p:cNvSpPr>
            <a:spLocks noChangeShapeType="1"/>
          </p:cNvSpPr>
          <p:nvPr/>
        </p:nvSpPr>
        <p:spPr bwMode="auto">
          <a:xfrm>
            <a:off x="1143000" y="214041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98" name="Line 18"/>
          <p:cNvSpPr>
            <a:spLocks noChangeShapeType="1"/>
          </p:cNvSpPr>
          <p:nvPr/>
        </p:nvSpPr>
        <p:spPr bwMode="auto">
          <a:xfrm flipV="1">
            <a:off x="1066800" y="2216618"/>
            <a:ext cx="3810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99" name="Text Box 19"/>
          <p:cNvSpPr txBox="1">
            <a:spLocks noChangeArrowheads="1"/>
          </p:cNvSpPr>
          <p:nvPr/>
        </p:nvSpPr>
        <p:spPr bwMode="auto">
          <a:xfrm>
            <a:off x="1511300" y="2521418"/>
            <a:ext cx="938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B L</a:t>
            </a:r>
          </a:p>
        </p:txBody>
      </p:sp>
      <p:sp>
        <p:nvSpPr>
          <p:cNvPr id="114700" name="Line 20"/>
          <p:cNvSpPr>
            <a:spLocks noChangeShapeType="1"/>
          </p:cNvSpPr>
          <p:nvPr/>
        </p:nvSpPr>
        <p:spPr bwMode="auto">
          <a:xfrm>
            <a:off x="1143000" y="2673818"/>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1" name="Line 21"/>
          <p:cNvSpPr>
            <a:spLocks noChangeShapeType="1"/>
          </p:cNvSpPr>
          <p:nvPr/>
        </p:nvSpPr>
        <p:spPr bwMode="auto">
          <a:xfrm flipV="1">
            <a:off x="1066800" y="2750018"/>
            <a:ext cx="4572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2" name="Text Box 22"/>
          <p:cNvSpPr txBox="1">
            <a:spLocks noChangeArrowheads="1"/>
          </p:cNvSpPr>
          <p:nvPr/>
        </p:nvSpPr>
        <p:spPr bwMode="auto">
          <a:xfrm>
            <a:off x="1447800" y="3207218"/>
            <a:ext cx="1044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move L P</a:t>
            </a:r>
          </a:p>
        </p:txBody>
      </p:sp>
      <p:sp>
        <p:nvSpPr>
          <p:cNvPr id="114703" name="Line 23"/>
          <p:cNvSpPr>
            <a:spLocks noChangeShapeType="1"/>
          </p:cNvSpPr>
          <p:nvPr/>
        </p:nvSpPr>
        <p:spPr bwMode="auto">
          <a:xfrm>
            <a:off x="1066800" y="3283418"/>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4" name="Line 24"/>
          <p:cNvSpPr>
            <a:spLocks noChangeShapeType="1"/>
          </p:cNvSpPr>
          <p:nvPr/>
        </p:nvSpPr>
        <p:spPr bwMode="auto">
          <a:xfrm flipV="1">
            <a:off x="1066800" y="3359618"/>
            <a:ext cx="3810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5" name="Text Box 25"/>
          <p:cNvSpPr txBox="1">
            <a:spLocks noChangeArrowheads="1"/>
          </p:cNvSpPr>
          <p:nvPr/>
        </p:nvSpPr>
        <p:spPr bwMode="auto">
          <a:xfrm>
            <a:off x="2933700" y="4180356"/>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A R</a:t>
            </a:r>
          </a:p>
        </p:txBody>
      </p:sp>
      <p:sp>
        <p:nvSpPr>
          <p:cNvPr id="114706" name="Line 26"/>
          <p:cNvSpPr>
            <a:spLocks noChangeShapeType="1"/>
          </p:cNvSpPr>
          <p:nvPr/>
        </p:nvSpPr>
        <p:spPr bwMode="auto">
          <a:xfrm>
            <a:off x="2514600" y="2140418"/>
            <a:ext cx="4572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7" name="Line 27"/>
          <p:cNvSpPr>
            <a:spLocks noChangeShapeType="1"/>
          </p:cNvSpPr>
          <p:nvPr/>
        </p:nvSpPr>
        <p:spPr bwMode="auto">
          <a:xfrm>
            <a:off x="2514600" y="2140418"/>
            <a:ext cx="4572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8" name="Text Box 28"/>
          <p:cNvSpPr txBox="1">
            <a:spLocks noChangeArrowheads="1"/>
          </p:cNvSpPr>
          <p:nvPr/>
        </p:nvSpPr>
        <p:spPr bwMode="auto">
          <a:xfrm>
            <a:off x="2895600" y="4731218"/>
            <a:ext cx="742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B R</a:t>
            </a:r>
          </a:p>
        </p:txBody>
      </p:sp>
      <p:sp>
        <p:nvSpPr>
          <p:cNvPr id="114709" name="Line 29"/>
          <p:cNvSpPr>
            <a:spLocks noChangeShapeType="1"/>
          </p:cNvSpPr>
          <p:nvPr/>
        </p:nvSpPr>
        <p:spPr bwMode="auto">
          <a:xfrm>
            <a:off x="2400300" y="2750018"/>
            <a:ext cx="5334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10" name="Line 30"/>
          <p:cNvSpPr>
            <a:spLocks noChangeShapeType="1"/>
          </p:cNvSpPr>
          <p:nvPr/>
        </p:nvSpPr>
        <p:spPr bwMode="auto">
          <a:xfrm>
            <a:off x="2438400" y="2750018"/>
            <a:ext cx="5334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11" name="Text Box 31"/>
          <p:cNvSpPr txBox="1">
            <a:spLocks noChangeArrowheads="1"/>
          </p:cNvSpPr>
          <p:nvPr/>
        </p:nvSpPr>
        <p:spPr bwMode="auto">
          <a:xfrm>
            <a:off x="2946400" y="3637431"/>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fuel R</a:t>
            </a:r>
          </a:p>
        </p:txBody>
      </p:sp>
      <p:sp>
        <p:nvSpPr>
          <p:cNvPr id="114712" name="Text Box 32"/>
          <p:cNvSpPr txBox="1">
            <a:spLocks noChangeArrowheads="1"/>
          </p:cNvSpPr>
          <p:nvPr/>
        </p:nvSpPr>
        <p:spPr bwMode="auto">
          <a:xfrm>
            <a:off x="2946400" y="2011831"/>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L</a:t>
            </a:r>
          </a:p>
        </p:txBody>
      </p:sp>
      <p:sp>
        <p:nvSpPr>
          <p:cNvPr id="114713" name="Text Box 33"/>
          <p:cNvSpPr txBox="1">
            <a:spLocks noChangeArrowheads="1"/>
          </p:cNvSpPr>
          <p:nvPr/>
        </p:nvSpPr>
        <p:spPr bwMode="auto">
          <a:xfrm>
            <a:off x="2908300" y="255316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L</a:t>
            </a:r>
          </a:p>
        </p:txBody>
      </p:sp>
      <p:sp>
        <p:nvSpPr>
          <p:cNvPr id="365602" name="Text Box 34"/>
          <p:cNvSpPr txBox="1">
            <a:spLocks noChangeArrowheads="1"/>
          </p:cNvSpPr>
          <p:nvPr/>
        </p:nvSpPr>
        <p:spPr bwMode="auto">
          <a:xfrm>
            <a:off x="2940050" y="3096093"/>
            <a:ext cx="731838" cy="338138"/>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L</a:t>
            </a:r>
          </a:p>
        </p:txBody>
      </p:sp>
      <p:sp>
        <p:nvSpPr>
          <p:cNvPr id="365603" name="Text Box 35"/>
          <p:cNvSpPr txBox="1">
            <a:spLocks noChangeArrowheads="1"/>
          </p:cNvSpPr>
          <p:nvPr/>
        </p:nvSpPr>
        <p:spPr bwMode="auto">
          <a:xfrm>
            <a:off x="2927350" y="5264618"/>
            <a:ext cx="754063" cy="338138"/>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P</a:t>
            </a:r>
          </a:p>
        </p:txBody>
      </p:sp>
      <p:sp>
        <p:nvSpPr>
          <p:cNvPr id="114716" name="Line 36"/>
          <p:cNvSpPr>
            <a:spLocks noChangeShapeType="1"/>
          </p:cNvSpPr>
          <p:nvPr/>
        </p:nvSpPr>
        <p:spPr bwMode="auto">
          <a:xfrm>
            <a:off x="2514600" y="3435818"/>
            <a:ext cx="45720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17" name="Line 37"/>
          <p:cNvSpPr>
            <a:spLocks noChangeShapeType="1"/>
          </p:cNvSpPr>
          <p:nvPr/>
        </p:nvSpPr>
        <p:spPr bwMode="auto">
          <a:xfrm flipV="1">
            <a:off x="2514600" y="3359618"/>
            <a:ext cx="457200" cy="762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18" name="Line 38"/>
          <p:cNvSpPr>
            <a:spLocks noChangeShapeType="1"/>
          </p:cNvSpPr>
          <p:nvPr/>
        </p:nvSpPr>
        <p:spPr bwMode="auto">
          <a:xfrm>
            <a:off x="2514600" y="3435818"/>
            <a:ext cx="457200" cy="3810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19" name="Text Box 39"/>
          <p:cNvSpPr txBox="1">
            <a:spLocks noChangeArrowheads="1"/>
          </p:cNvSpPr>
          <p:nvPr/>
        </p:nvSpPr>
        <p:spPr bwMode="auto">
          <a:xfrm>
            <a:off x="4254500" y="1988018"/>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A L</a:t>
            </a:r>
          </a:p>
        </p:txBody>
      </p:sp>
      <p:sp>
        <p:nvSpPr>
          <p:cNvPr id="114720" name="Line 40"/>
          <p:cNvSpPr>
            <a:spLocks noChangeShapeType="1"/>
          </p:cNvSpPr>
          <p:nvPr/>
        </p:nvSpPr>
        <p:spPr bwMode="auto">
          <a:xfrm>
            <a:off x="3733800" y="2140418"/>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21" name="Line 41"/>
          <p:cNvSpPr>
            <a:spLocks noChangeShapeType="1"/>
          </p:cNvSpPr>
          <p:nvPr/>
        </p:nvSpPr>
        <p:spPr bwMode="auto">
          <a:xfrm flipV="1">
            <a:off x="3657600" y="2140418"/>
            <a:ext cx="60960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5610" name="Text Box 42"/>
          <p:cNvSpPr txBox="1">
            <a:spLocks noChangeArrowheads="1"/>
          </p:cNvSpPr>
          <p:nvPr/>
        </p:nvSpPr>
        <p:spPr bwMode="auto">
          <a:xfrm>
            <a:off x="4254500" y="2521418"/>
            <a:ext cx="938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load B L</a:t>
            </a:r>
          </a:p>
        </p:txBody>
      </p:sp>
      <p:sp>
        <p:nvSpPr>
          <p:cNvPr id="114723" name="Line 43"/>
          <p:cNvSpPr>
            <a:spLocks noChangeShapeType="1"/>
          </p:cNvSpPr>
          <p:nvPr/>
        </p:nvSpPr>
        <p:spPr bwMode="auto">
          <a:xfrm>
            <a:off x="3733800" y="2750018"/>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24" name="Line 44"/>
          <p:cNvSpPr>
            <a:spLocks noChangeShapeType="1"/>
          </p:cNvSpPr>
          <p:nvPr/>
        </p:nvSpPr>
        <p:spPr bwMode="auto">
          <a:xfrm flipV="1">
            <a:off x="3657600" y="2750018"/>
            <a:ext cx="609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25" name="Line 45"/>
          <p:cNvSpPr>
            <a:spLocks noChangeShapeType="1"/>
          </p:cNvSpPr>
          <p:nvPr/>
        </p:nvSpPr>
        <p:spPr bwMode="auto">
          <a:xfrm flipV="1">
            <a:off x="3733800" y="3359618"/>
            <a:ext cx="3810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26" name="Line 46"/>
          <p:cNvSpPr>
            <a:spLocks noChangeShapeType="1"/>
          </p:cNvSpPr>
          <p:nvPr/>
        </p:nvSpPr>
        <p:spPr bwMode="auto">
          <a:xfrm>
            <a:off x="3657600" y="3283418"/>
            <a:ext cx="457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27" name="Line 47"/>
          <p:cNvSpPr>
            <a:spLocks noChangeShapeType="1"/>
          </p:cNvSpPr>
          <p:nvPr/>
        </p:nvSpPr>
        <p:spPr bwMode="auto">
          <a:xfrm>
            <a:off x="3733800" y="3740618"/>
            <a:ext cx="4572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28" name="Line 48"/>
          <p:cNvSpPr>
            <a:spLocks noChangeShapeType="1"/>
          </p:cNvSpPr>
          <p:nvPr/>
        </p:nvSpPr>
        <p:spPr bwMode="auto">
          <a:xfrm flipV="1">
            <a:off x="3733800" y="4655018"/>
            <a:ext cx="4572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29" name="Line 49"/>
          <p:cNvSpPr>
            <a:spLocks noChangeShapeType="1"/>
          </p:cNvSpPr>
          <p:nvPr/>
        </p:nvSpPr>
        <p:spPr bwMode="auto">
          <a:xfrm>
            <a:off x="5257800" y="2140418"/>
            <a:ext cx="4572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0" name="Line 50"/>
          <p:cNvSpPr>
            <a:spLocks noChangeShapeType="1"/>
          </p:cNvSpPr>
          <p:nvPr/>
        </p:nvSpPr>
        <p:spPr bwMode="auto">
          <a:xfrm>
            <a:off x="5257800" y="2140418"/>
            <a:ext cx="4572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1" name="Line 51"/>
          <p:cNvSpPr>
            <a:spLocks noChangeShapeType="1"/>
          </p:cNvSpPr>
          <p:nvPr/>
        </p:nvSpPr>
        <p:spPr bwMode="auto">
          <a:xfrm>
            <a:off x="5181600" y="2673818"/>
            <a:ext cx="53340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2" name="Line 52"/>
          <p:cNvSpPr>
            <a:spLocks noChangeShapeType="1"/>
          </p:cNvSpPr>
          <p:nvPr/>
        </p:nvSpPr>
        <p:spPr bwMode="auto">
          <a:xfrm>
            <a:off x="5181600" y="2673818"/>
            <a:ext cx="53340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3" name="Line 53"/>
          <p:cNvSpPr>
            <a:spLocks noChangeShapeType="1"/>
          </p:cNvSpPr>
          <p:nvPr/>
        </p:nvSpPr>
        <p:spPr bwMode="auto">
          <a:xfrm>
            <a:off x="5257800" y="3435818"/>
            <a:ext cx="457200" cy="198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4" name="Line 54"/>
          <p:cNvSpPr>
            <a:spLocks noChangeShapeType="1"/>
          </p:cNvSpPr>
          <p:nvPr/>
        </p:nvSpPr>
        <p:spPr bwMode="auto">
          <a:xfrm flipV="1">
            <a:off x="5257800" y="3283418"/>
            <a:ext cx="381000" cy="1524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5" name="Line 55"/>
          <p:cNvSpPr>
            <a:spLocks noChangeShapeType="1"/>
          </p:cNvSpPr>
          <p:nvPr/>
        </p:nvSpPr>
        <p:spPr bwMode="auto">
          <a:xfrm>
            <a:off x="5257800" y="3435818"/>
            <a:ext cx="381000" cy="3810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6" name="Line 56"/>
          <p:cNvSpPr>
            <a:spLocks noChangeShapeType="1"/>
          </p:cNvSpPr>
          <p:nvPr/>
        </p:nvSpPr>
        <p:spPr bwMode="auto">
          <a:xfrm>
            <a:off x="5257800" y="4655018"/>
            <a:ext cx="457200" cy="7620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7" name="Line 57"/>
          <p:cNvSpPr>
            <a:spLocks noChangeShapeType="1"/>
          </p:cNvSpPr>
          <p:nvPr/>
        </p:nvSpPr>
        <p:spPr bwMode="auto">
          <a:xfrm flipV="1">
            <a:off x="5257800" y="3283418"/>
            <a:ext cx="381000" cy="137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8" name="Line 58"/>
          <p:cNvSpPr>
            <a:spLocks noChangeShapeType="1"/>
          </p:cNvSpPr>
          <p:nvPr/>
        </p:nvSpPr>
        <p:spPr bwMode="auto">
          <a:xfrm flipV="1">
            <a:off x="5257800" y="3816818"/>
            <a:ext cx="381000" cy="838200"/>
          </a:xfrm>
          <a:prstGeom prst="line">
            <a:avLst/>
          </a:prstGeom>
          <a:noFill/>
          <a:ln w="1270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39" name="Text Box 59"/>
          <p:cNvSpPr txBox="1">
            <a:spLocks noChangeArrowheads="1"/>
          </p:cNvSpPr>
          <p:nvPr/>
        </p:nvSpPr>
        <p:spPr bwMode="auto">
          <a:xfrm>
            <a:off x="5657850" y="2011831"/>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L</a:t>
            </a:r>
          </a:p>
        </p:txBody>
      </p:sp>
      <p:sp>
        <p:nvSpPr>
          <p:cNvPr id="114740" name="Text Box 60"/>
          <p:cNvSpPr txBox="1">
            <a:spLocks noChangeArrowheads="1"/>
          </p:cNvSpPr>
          <p:nvPr/>
        </p:nvSpPr>
        <p:spPr bwMode="auto">
          <a:xfrm>
            <a:off x="5657850" y="255316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L</a:t>
            </a:r>
          </a:p>
        </p:txBody>
      </p:sp>
      <p:sp>
        <p:nvSpPr>
          <p:cNvPr id="114741" name="Text Box 61"/>
          <p:cNvSpPr txBox="1">
            <a:spLocks noChangeArrowheads="1"/>
          </p:cNvSpPr>
          <p:nvPr/>
        </p:nvSpPr>
        <p:spPr bwMode="auto">
          <a:xfrm>
            <a:off x="5651500" y="3096093"/>
            <a:ext cx="731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L</a:t>
            </a:r>
          </a:p>
        </p:txBody>
      </p:sp>
      <p:sp>
        <p:nvSpPr>
          <p:cNvPr id="114742" name="Text Box 62"/>
          <p:cNvSpPr txBox="1">
            <a:spLocks noChangeArrowheads="1"/>
          </p:cNvSpPr>
          <p:nvPr/>
        </p:nvSpPr>
        <p:spPr bwMode="auto">
          <a:xfrm>
            <a:off x="5657850" y="3637431"/>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fuel R</a:t>
            </a:r>
          </a:p>
        </p:txBody>
      </p:sp>
      <p:sp>
        <p:nvSpPr>
          <p:cNvPr id="114743" name="Text Box 63"/>
          <p:cNvSpPr txBox="1">
            <a:spLocks noChangeArrowheads="1"/>
          </p:cNvSpPr>
          <p:nvPr/>
        </p:nvSpPr>
        <p:spPr bwMode="auto">
          <a:xfrm>
            <a:off x="5645150" y="4180356"/>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A R</a:t>
            </a:r>
          </a:p>
        </p:txBody>
      </p:sp>
      <p:sp>
        <p:nvSpPr>
          <p:cNvPr id="114744" name="Text Box 64"/>
          <p:cNvSpPr txBox="1">
            <a:spLocks noChangeArrowheads="1"/>
          </p:cNvSpPr>
          <p:nvPr/>
        </p:nvSpPr>
        <p:spPr bwMode="auto">
          <a:xfrm>
            <a:off x="5645150" y="4721693"/>
            <a:ext cx="742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in B R</a:t>
            </a:r>
          </a:p>
        </p:txBody>
      </p:sp>
      <p:sp>
        <p:nvSpPr>
          <p:cNvPr id="114745" name="Text Box 65"/>
          <p:cNvSpPr txBox="1">
            <a:spLocks noChangeArrowheads="1"/>
          </p:cNvSpPr>
          <p:nvPr/>
        </p:nvSpPr>
        <p:spPr bwMode="auto">
          <a:xfrm>
            <a:off x="5638800" y="5264618"/>
            <a:ext cx="754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R P</a:t>
            </a:r>
          </a:p>
        </p:txBody>
      </p:sp>
      <p:sp>
        <p:nvSpPr>
          <p:cNvPr id="114746" name="Text Box 66"/>
          <p:cNvSpPr txBox="1">
            <a:spLocks noChangeArrowheads="1"/>
          </p:cNvSpPr>
          <p:nvPr/>
        </p:nvSpPr>
        <p:spPr bwMode="auto">
          <a:xfrm>
            <a:off x="6705600" y="374061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unload A P</a:t>
            </a:r>
          </a:p>
        </p:txBody>
      </p:sp>
      <p:sp>
        <p:nvSpPr>
          <p:cNvPr id="114747" name="Line 67"/>
          <p:cNvSpPr>
            <a:spLocks noChangeShapeType="1"/>
          </p:cNvSpPr>
          <p:nvPr/>
        </p:nvSpPr>
        <p:spPr bwMode="auto">
          <a:xfrm flipV="1">
            <a:off x="6400800" y="3969218"/>
            <a:ext cx="381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48" name="Line 68"/>
          <p:cNvSpPr>
            <a:spLocks noChangeShapeType="1"/>
          </p:cNvSpPr>
          <p:nvPr/>
        </p:nvSpPr>
        <p:spPr bwMode="auto">
          <a:xfrm flipV="1">
            <a:off x="6400800" y="4045418"/>
            <a:ext cx="30480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49" name="Text Box 69"/>
          <p:cNvSpPr txBox="1">
            <a:spLocks noChangeArrowheads="1"/>
          </p:cNvSpPr>
          <p:nvPr/>
        </p:nvSpPr>
        <p:spPr bwMode="auto">
          <a:xfrm>
            <a:off x="6705600" y="4426418"/>
            <a:ext cx="1189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unload B P</a:t>
            </a:r>
          </a:p>
        </p:txBody>
      </p:sp>
      <p:sp>
        <p:nvSpPr>
          <p:cNvPr id="114750" name="Line 70"/>
          <p:cNvSpPr>
            <a:spLocks noChangeShapeType="1"/>
          </p:cNvSpPr>
          <p:nvPr/>
        </p:nvSpPr>
        <p:spPr bwMode="auto">
          <a:xfrm flipV="1">
            <a:off x="6400800" y="4578818"/>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51" name="Line 71"/>
          <p:cNvSpPr>
            <a:spLocks noChangeShapeType="1"/>
          </p:cNvSpPr>
          <p:nvPr/>
        </p:nvSpPr>
        <p:spPr bwMode="auto">
          <a:xfrm flipV="1">
            <a:off x="6400800" y="4578818"/>
            <a:ext cx="3048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52" name="Text Box 72"/>
          <p:cNvSpPr txBox="1">
            <a:spLocks noChangeArrowheads="1"/>
          </p:cNvSpPr>
          <p:nvPr/>
        </p:nvSpPr>
        <p:spPr bwMode="auto">
          <a:xfrm>
            <a:off x="8153400" y="3664418"/>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A P</a:t>
            </a:r>
          </a:p>
        </p:txBody>
      </p:sp>
      <p:sp>
        <p:nvSpPr>
          <p:cNvPr id="114753" name="Line 73"/>
          <p:cNvSpPr>
            <a:spLocks noChangeShapeType="1"/>
          </p:cNvSpPr>
          <p:nvPr/>
        </p:nvSpPr>
        <p:spPr bwMode="auto">
          <a:xfrm flipV="1">
            <a:off x="7848600" y="3893018"/>
            <a:ext cx="3810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54" name="Text Box 74"/>
          <p:cNvSpPr txBox="1">
            <a:spLocks noChangeArrowheads="1"/>
          </p:cNvSpPr>
          <p:nvPr/>
        </p:nvSpPr>
        <p:spPr bwMode="auto">
          <a:xfrm>
            <a:off x="8153400" y="4350218"/>
            <a:ext cx="742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at B P</a:t>
            </a:r>
          </a:p>
        </p:txBody>
      </p:sp>
      <p:sp>
        <p:nvSpPr>
          <p:cNvPr id="114755" name="Line 75"/>
          <p:cNvSpPr>
            <a:spLocks noChangeShapeType="1"/>
          </p:cNvSpPr>
          <p:nvPr/>
        </p:nvSpPr>
        <p:spPr bwMode="auto">
          <a:xfrm flipV="1">
            <a:off x="7924800" y="4502618"/>
            <a:ext cx="304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56" name="Text Box 76"/>
          <p:cNvSpPr txBox="1">
            <a:spLocks noChangeArrowheads="1"/>
          </p:cNvSpPr>
          <p:nvPr/>
        </p:nvSpPr>
        <p:spPr bwMode="auto">
          <a:xfrm>
            <a:off x="1600200" y="39073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57" name="Text Box 77"/>
          <p:cNvSpPr txBox="1">
            <a:spLocks noChangeArrowheads="1"/>
          </p:cNvSpPr>
          <p:nvPr/>
        </p:nvSpPr>
        <p:spPr bwMode="auto">
          <a:xfrm>
            <a:off x="1600200" y="35120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58" name="Text Box 78"/>
          <p:cNvSpPr txBox="1">
            <a:spLocks noChangeArrowheads="1"/>
          </p:cNvSpPr>
          <p:nvPr/>
        </p:nvSpPr>
        <p:spPr bwMode="auto">
          <a:xfrm>
            <a:off x="1600200" y="28262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59" name="Text Box 79"/>
          <p:cNvSpPr txBox="1">
            <a:spLocks noChangeArrowheads="1"/>
          </p:cNvSpPr>
          <p:nvPr/>
        </p:nvSpPr>
        <p:spPr bwMode="auto">
          <a:xfrm>
            <a:off x="1600200" y="22928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60" name="Line 80"/>
          <p:cNvSpPr>
            <a:spLocks noChangeShapeType="1"/>
          </p:cNvSpPr>
          <p:nvPr/>
        </p:nvSpPr>
        <p:spPr bwMode="auto">
          <a:xfrm>
            <a:off x="1143000" y="22166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61" name="Line 81"/>
          <p:cNvSpPr>
            <a:spLocks noChangeShapeType="1"/>
          </p:cNvSpPr>
          <p:nvPr/>
        </p:nvSpPr>
        <p:spPr bwMode="auto">
          <a:xfrm flipH="1">
            <a:off x="2133600" y="22166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62" name="Line 82"/>
          <p:cNvSpPr>
            <a:spLocks noChangeShapeType="1"/>
          </p:cNvSpPr>
          <p:nvPr/>
        </p:nvSpPr>
        <p:spPr bwMode="auto">
          <a:xfrm>
            <a:off x="1143000" y="27500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63" name="Line 83"/>
          <p:cNvSpPr>
            <a:spLocks noChangeShapeType="1"/>
          </p:cNvSpPr>
          <p:nvPr/>
        </p:nvSpPr>
        <p:spPr bwMode="auto">
          <a:xfrm flipH="1">
            <a:off x="2133600" y="27500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64" name="Line 84"/>
          <p:cNvSpPr>
            <a:spLocks noChangeShapeType="1"/>
          </p:cNvSpPr>
          <p:nvPr/>
        </p:nvSpPr>
        <p:spPr bwMode="auto">
          <a:xfrm>
            <a:off x="1143000" y="34358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65" name="Line 85"/>
          <p:cNvSpPr>
            <a:spLocks noChangeShapeType="1"/>
          </p:cNvSpPr>
          <p:nvPr/>
        </p:nvSpPr>
        <p:spPr bwMode="auto">
          <a:xfrm flipH="1">
            <a:off x="2133600" y="34358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66" name="Line 86"/>
          <p:cNvSpPr>
            <a:spLocks noChangeShapeType="1"/>
          </p:cNvSpPr>
          <p:nvPr/>
        </p:nvSpPr>
        <p:spPr bwMode="auto">
          <a:xfrm>
            <a:off x="1143000" y="38168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67" name="Line 87"/>
          <p:cNvSpPr>
            <a:spLocks noChangeShapeType="1"/>
          </p:cNvSpPr>
          <p:nvPr/>
        </p:nvSpPr>
        <p:spPr bwMode="auto">
          <a:xfrm flipH="1">
            <a:off x="2133600" y="38168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68" name="Text Box 88"/>
          <p:cNvSpPr txBox="1">
            <a:spLocks noChangeArrowheads="1"/>
          </p:cNvSpPr>
          <p:nvPr/>
        </p:nvSpPr>
        <p:spPr bwMode="auto">
          <a:xfrm>
            <a:off x="4267200" y="37549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69" name="Text Box 89"/>
          <p:cNvSpPr txBox="1">
            <a:spLocks noChangeArrowheads="1"/>
          </p:cNvSpPr>
          <p:nvPr/>
        </p:nvSpPr>
        <p:spPr bwMode="auto">
          <a:xfrm>
            <a:off x="4267200" y="35120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70" name="Text Box 90"/>
          <p:cNvSpPr txBox="1">
            <a:spLocks noChangeArrowheads="1"/>
          </p:cNvSpPr>
          <p:nvPr/>
        </p:nvSpPr>
        <p:spPr bwMode="auto">
          <a:xfrm>
            <a:off x="4267200" y="28262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71" name="Text Box 91"/>
          <p:cNvSpPr txBox="1">
            <a:spLocks noChangeArrowheads="1"/>
          </p:cNvSpPr>
          <p:nvPr/>
        </p:nvSpPr>
        <p:spPr bwMode="auto">
          <a:xfrm>
            <a:off x="4267200" y="2292818"/>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72" name="Line 92"/>
          <p:cNvSpPr>
            <a:spLocks noChangeShapeType="1"/>
          </p:cNvSpPr>
          <p:nvPr/>
        </p:nvSpPr>
        <p:spPr bwMode="auto">
          <a:xfrm>
            <a:off x="3810000" y="22166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73" name="Line 93"/>
          <p:cNvSpPr>
            <a:spLocks noChangeShapeType="1"/>
          </p:cNvSpPr>
          <p:nvPr/>
        </p:nvSpPr>
        <p:spPr bwMode="auto">
          <a:xfrm flipH="1">
            <a:off x="4800600" y="22166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74" name="Line 94"/>
          <p:cNvSpPr>
            <a:spLocks noChangeShapeType="1"/>
          </p:cNvSpPr>
          <p:nvPr/>
        </p:nvSpPr>
        <p:spPr bwMode="auto">
          <a:xfrm>
            <a:off x="3810000" y="27500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75" name="Line 95"/>
          <p:cNvSpPr>
            <a:spLocks noChangeShapeType="1"/>
          </p:cNvSpPr>
          <p:nvPr/>
        </p:nvSpPr>
        <p:spPr bwMode="auto">
          <a:xfrm flipH="1">
            <a:off x="4800600" y="27500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76" name="Line 96"/>
          <p:cNvSpPr>
            <a:spLocks noChangeShapeType="1"/>
          </p:cNvSpPr>
          <p:nvPr/>
        </p:nvSpPr>
        <p:spPr bwMode="auto">
          <a:xfrm>
            <a:off x="3810000" y="3435818"/>
            <a:ext cx="457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77" name="Line 97"/>
          <p:cNvSpPr>
            <a:spLocks noChangeShapeType="1"/>
          </p:cNvSpPr>
          <p:nvPr/>
        </p:nvSpPr>
        <p:spPr bwMode="auto">
          <a:xfrm flipH="1">
            <a:off x="4800600" y="3435818"/>
            <a:ext cx="838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78" name="Line 98"/>
          <p:cNvSpPr>
            <a:spLocks noChangeShapeType="1"/>
          </p:cNvSpPr>
          <p:nvPr/>
        </p:nvSpPr>
        <p:spPr bwMode="auto">
          <a:xfrm>
            <a:off x="3810000" y="38168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79" name="Line 99"/>
          <p:cNvSpPr>
            <a:spLocks noChangeShapeType="1"/>
          </p:cNvSpPr>
          <p:nvPr/>
        </p:nvSpPr>
        <p:spPr bwMode="auto">
          <a:xfrm flipH="1">
            <a:off x="4800600" y="38168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80" name="Text Box 100"/>
          <p:cNvSpPr txBox="1">
            <a:spLocks noChangeArrowheads="1"/>
          </p:cNvSpPr>
          <p:nvPr/>
        </p:nvSpPr>
        <p:spPr bwMode="auto">
          <a:xfrm>
            <a:off x="4343400" y="42121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81" name="Line 101"/>
          <p:cNvSpPr>
            <a:spLocks noChangeShapeType="1"/>
          </p:cNvSpPr>
          <p:nvPr/>
        </p:nvSpPr>
        <p:spPr bwMode="auto">
          <a:xfrm>
            <a:off x="3886200" y="42740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82" name="Line 102"/>
          <p:cNvSpPr>
            <a:spLocks noChangeShapeType="1"/>
          </p:cNvSpPr>
          <p:nvPr/>
        </p:nvSpPr>
        <p:spPr bwMode="auto">
          <a:xfrm flipH="1">
            <a:off x="4876800" y="42740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83" name="Text Box 103"/>
          <p:cNvSpPr txBox="1">
            <a:spLocks noChangeArrowheads="1"/>
          </p:cNvSpPr>
          <p:nvPr/>
        </p:nvSpPr>
        <p:spPr bwMode="auto">
          <a:xfrm>
            <a:off x="4419600" y="48217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84" name="Line 104"/>
          <p:cNvSpPr>
            <a:spLocks noChangeShapeType="1"/>
          </p:cNvSpPr>
          <p:nvPr/>
        </p:nvSpPr>
        <p:spPr bwMode="auto">
          <a:xfrm>
            <a:off x="3962400" y="48836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85" name="Line 105"/>
          <p:cNvSpPr>
            <a:spLocks noChangeShapeType="1"/>
          </p:cNvSpPr>
          <p:nvPr/>
        </p:nvSpPr>
        <p:spPr bwMode="auto">
          <a:xfrm flipH="1">
            <a:off x="4953000" y="48836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86" name="Text Box 106"/>
          <p:cNvSpPr txBox="1">
            <a:spLocks noChangeArrowheads="1"/>
          </p:cNvSpPr>
          <p:nvPr/>
        </p:nvSpPr>
        <p:spPr bwMode="auto">
          <a:xfrm>
            <a:off x="4267200" y="5355106"/>
            <a:ext cx="527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00279F"/>
                </a:solidFill>
                <a:latin typeface="Helvetica" charset="0"/>
              </a:rPr>
              <a:t>nop</a:t>
            </a:r>
          </a:p>
        </p:txBody>
      </p:sp>
      <p:sp>
        <p:nvSpPr>
          <p:cNvPr id="114787" name="Line 107"/>
          <p:cNvSpPr>
            <a:spLocks noChangeShapeType="1"/>
          </p:cNvSpPr>
          <p:nvPr/>
        </p:nvSpPr>
        <p:spPr bwMode="auto">
          <a:xfrm>
            <a:off x="3810000" y="5417018"/>
            <a:ext cx="533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88" name="Line 108"/>
          <p:cNvSpPr>
            <a:spLocks noChangeShapeType="1"/>
          </p:cNvSpPr>
          <p:nvPr/>
        </p:nvSpPr>
        <p:spPr bwMode="auto">
          <a:xfrm flipH="1">
            <a:off x="4800600" y="5417018"/>
            <a:ext cx="838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5677" name="Text Box 109"/>
          <p:cNvSpPr txBox="1">
            <a:spLocks noChangeArrowheads="1"/>
          </p:cNvSpPr>
          <p:nvPr/>
        </p:nvSpPr>
        <p:spPr bwMode="auto">
          <a:xfrm>
            <a:off x="152400" y="4578818"/>
            <a:ext cx="2209800" cy="338138"/>
          </a:xfrm>
          <a:prstGeom prst="rect">
            <a:avLst/>
          </a:prstGeom>
          <a:solidFill>
            <a:schemeClr val="bg1">
              <a:lumMod val="65000"/>
            </a:schemeClr>
          </a:solidFill>
          <a:ln>
            <a:noFill/>
          </a:ln>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b="1" dirty="0">
                <a:latin typeface="Tahoma" charset="0"/>
              </a:rPr>
              <a:t>Competing needs</a:t>
            </a:r>
          </a:p>
        </p:txBody>
      </p:sp>
      <p:sp>
        <p:nvSpPr>
          <p:cNvPr id="114790" name="Text Box 110"/>
          <p:cNvSpPr txBox="1">
            <a:spLocks noChangeArrowheads="1"/>
          </p:cNvSpPr>
          <p:nvPr/>
        </p:nvSpPr>
        <p:spPr bwMode="auto">
          <a:xfrm>
            <a:off x="152400" y="6163143"/>
            <a:ext cx="693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0</a:t>
            </a:r>
          </a:p>
        </p:txBody>
      </p:sp>
      <p:sp>
        <p:nvSpPr>
          <p:cNvPr id="114791" name="Text Box 111"/>
          <p:cNvSpPr txBox="1">
            <a:spLocks noChangeArrowheads="1"/>
          </p:cNvSpPr>
          <p:nvPr/>
        </p:nvSpPr>
        <p:spPr bwMode="auto">
          <a:xfrm>
            <a:off x="1481138" y="6163143"/>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Actions</a:t>
            </a:r>
          </a:p>
          <a:p>
            <a:r>
              <a:rPr lang="en-US" sz="1400">
                <a:solidFill>
                  <a:srgbClr val="00279F"/>
                </a:solidFill>
                <a:latin typeface="Helvetica" charset="0"/>
              </a:rPr>
              <a:t>A</a:t>
            </a:r>
            <a:r>
              <a:rPr lang="en-US" sz="1400" baseline="-25000">
                <a:solidFill>
                  <a:srgbClr val="00279F"/>
                </a:solidFill>
                <a:latin typeface="Helvetica" charset="0"/>
              </a:rPr>
              <a:t>0</a:t>
            </a:r>
          </a:p>
        </p:txBody>
      </p:sp>
      <p:sp>
        <p:nvSpPr>
          <p:cNvPr id="114792" name="Text Box 112"/>
          <p:cNvSpPr txBox="1">
            <a:spLocks noChangeArrowheads="1"/>
          </p:cNvSpPr>
          <p:nvPr/>
        </p:nvSpPr>
        <p:spPr bwMode="auto">
          <a:xfrm>
            <a:off x="2895600" y="6179018"/>
            <a:ext cx="693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1</a:t>
            </a:r>
          </a:p>
        </p:txBody>
      </p:sp>
      <p:sp>
        <p:nvSpPr>
          <p:cNvPr id="114793" name="Text Box 113"/>
          <p:cNvSpPr txBox="1">
            <a:spLocks noChangeArrowheads="1"/>
          </p:cNvSpPr>
          <p:nvPr/>
        </p:nvSpPr>
        <p:spPr bwMode="auto">
          <a:xfrm>
            <a:off x="4195763" y="6163143"/>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Actions</a:t>
            </a:r>
          </a:p>
          <a:p>
            <a:r>
              <a:rPr lang="en-US" sz="1400">
                <a:solidFill>
                  <a:srgbClr val="00279F"/>
                </a:solidFill>
                <a:latin typeface="Helvetica" charset="0"/>
              </a:rPr>
              <a:t>A</a:t>
            </a:r>
            <a:r>
              <a:rPr lang="en-US" sz="1400" baseline="-25000">
                <a:solidFill>
                  <a:srgbClr val="00279F"/>
                </a:solidFill>
                <a:latin typeface="Helvetica" charset="0"/>
              </a:rPr>
              <a:t>1</a:t>
            </a:r>
          </a:p>
        </p:txBody>
      </p:sp>
      <p:sp>
        <p:nvSpPr>
          <p:cNvPr id="114794" name="Text Box 114"/>
          <p:cNvSpPr txBox="1">
            <a:spLocks noChangeArrowheads="1"/>
          </p:cNvSpPr>
          <p:nvPr/>
        </p:nvSpPr>
        <p:spPr bwMode="auto">
          <a:xfrm>
            <a:off x="5581650" y="6163143"/>
            <a:ext cx="693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2</a:t>
            </a:r>
          </a:p>
        </p:txBody>
      </p:sp>
      <p:sp>
        <p:nvSpPr>
          <p:cNvPr id="114795" name="Text Box 115"/>
          <p:cNvSpPr txBox="1">
            <a:spLocks noChangeArrowheads="1"/>
          </p:cNvSpPr>
          <p:nvPr/>
        </p:nvSpPr>
        <p:spPr bwMode="auto">
          <a:xfrm>
            <a:off x="6910388" y="6163143"/>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Actions</a:t>
            </a:r>
          </a:p>
          <a:p>
            <a:r>
              <a:rPr lang="en-US" sz="1400">
                <a:solidFill>
                  <a:srgbClr val="00279F"/>
                </a:solidFill>
                <a:latin typeface="Helvetica" charset="0"/>
              </a:rPr>
              <a:t>A</a:t>
            </a:r>
            <a:r>
              <a:rPr lang="en-US" sz="1400" baseline="-25000">
                <a:solidFill>
                  <a:srgbClr val="00279F"/>
                </a:solidFill>
                <a:latin typeface="Helvetica" charset="0"/>
              </a:rPr>
              <a:t>2</a:t>
            </a:r>
          </a:p>
        </p:txBody>
      </p:sp>
      <p:sp>
        <p:nvSpPr>
          <p:cNvPr id="114796" name="Text Box 116"/>
          <p:cNvSpPr txBox="1">
            <a:spLocks noChangeArrowheads="1"/>
          </p:cNvSpPr>
          <p:nvPr/>
        </p:nvSpPr>
        <p:spPr bwMode="auto">
          <a:xfrm>
            <a:off x="8001000" y="6163143"/>
            <a:ext cx="8239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solidFill>
                  <a:srgbClr val="00279F"/>
                </a:solidFill>
                <a:latin typeface="Helvetica" charset="0"/>
              </a:rPr>
              <a:t>States</a:t>
            </a:r>
          </a:p>
          <a:p>
            <a:r>
              <a:rPr lang="en-US" sz="1400">
                <a:solidFill>
                  <a:srgbClr val="00279F"/>
                </a:solidFill>
                <a:latin typeface="Helvetica" charset="0"/>
              </a:rPr>
              <a:t>S</a:t>
            </a:r>
            <a:r>
              <a:rPr lang="en-US" sz="1400" baseline="-25000">
                <a:solidFill>
                  <a:srgbClr val="00279F"/>
                </a:solidFill>
                <a:latin typeface="Helvetica" charset="0"/>
              </a:rPr>
              <a:t>3</a:t>
            </a:r>
          </a:p>
          <a:p>
            <a:r>
              <a:rPr lang="en-US" sz="1400">
                <a:solidFill>
                  <a:srgbClr val="00279F"/>
                </a:solidFill>
                <a:latin typeface="Helvetica" charset="0"/>
              </a:rPr>
              <a:t>(Goals!)</a:t>
            </a:r>
          </a:p>
        </p:txBody>
      </p:sp>
      <p:cxnSp>
        <p:nvCxnSpPr>
          <p:cNvPr id="114797" name="Straight Arrow Connector 110"/>
          <p:cNvCxnSpPr>
            <a:cxnSpLocks noChangeShapeType="1"/>
          </p:cNvCxnSpPr>
          <p:nvPr/>
        </p:nvCxnSpPr>
        <p:spPr bwMode="auto">
          <a:xfrm flipV="1">
            <a:off x="2209800" y="3512018"/>
            <a:ext cx="1143000" cy="9906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4798" name="Straight Arrow Connector 113"/>
          <p:cNvCxnSpPr>
            <a:cxnSpLocks noChangeShapeType="1"/>
            <a:stCxn id="365677" idx="3"/>
            <a:endCxn id="365603" idx="1"/>
          </p:cNvCxnSpPr>
          <p:nvPr/>
        </p:nvCxnSpPr>
        <p:spPr bwMode="auto">
          <a:xfrm>
            <a:off x="2362200" y="4748681"/>
            <a:ext cx="565150" cy="6858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4799" name="Straight Arrow Connector 116"/>
          <p:cNvCxnSpPr>
            <a:cxnSpLocks noChangeShapeType="1"/>
          </p:cNvCxnSpPr>
          <p:nvPr/>
        </p:nvCxnSpPr>
        <p:spPr bwMode="auto">
          <a:xfrm flipV="1">
            <a:off x="2362200" y="3512018"/>
            <a:ext cx="1828800" cy="10668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4800" name="Straight Arrow Connector 118"/>
          <p:cNvCxnSpPr>
            <a:cxnSpLocks noChangeShapeType="1"/>
            <a:stCxn id="365677" idx="3"/>
            <a:endCxn id="114728" idx="1"/>
          </p:cNvCxnSpPr>
          <p:nvPr/>
        </p:nvCxnSpPr>
        <p:spPr bwMode="auto">
          <a:xfrm flipV="1">
            <a:off x="2362200" y="4655018"/>
            <a:ext cx="1828800" cy="93663"/>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08602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365570"/>
                                        </p:tgtEl>
                                        <p:attrNameLst>
                                          <p:attrName>fillcolor</p:attrName>
                                        </p:attrNameLst>
                                      </p:cBhvr>
                                      <p:to>
                                        <a:schemeClr val="accent1"/>
                                      </p:to>
                                    </p:animClr>
                                    <p:set>
                                      <p:cBhvr>
                                        <p:cTn id="7" dur="2000" fill="hold"/>
                                        <p:tgtEl>
                                          <p:spTgt spid="365570"/>
                                        </p:tgtEl>
                                        <p:attrNameLst>
                                          <p:attrName>fill.type</p:attrName>
                                        </p:attrNameLst>
                                      </p:cBhvr>
                                      <p:to>
                                        <p:strVal val="solid"/>
                                      </p:to>
                                    </p:set>
                                    <p:set>
                                      <p:cBhvr>
                                        <p:cTn id="8" dur="2000" fill="hold"/>
                                        <p:tgtEl>
                                          <p:spTgt spid="36557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365610"/>
                                        </p:tgtEl>
                                        <p:attrNameLst>
                                          <p:attrName>fillcolor</p:attrName>
                                        </p:attrNameLst>
                                      </p:cBhvr>
                                      <p:to>
                                        <a:schemeClr val="accent1"/>
                                      </p:to>
                                    </p:animClr>
                                    <p:set>
                                      <p:cBhvr>
                                        <p:cTn id="11" dur="2000" fill="hold"/>
                                        <p:tgtEl>
                                          <p:spTgt spid="365610"/>
                                        </p:tgtEl>
                                        <p:attrNameLst>
                                          <p:attrName>fill.type</p:attrName>
                                        </p:attrNameLst>
                                      </p:cBhvr>
                                      <p:to>
                                        <p:strVal val="solid"/>
                                      </p:to>
                                    </p:set>
                                    <p:set>
                                      <p:cBhvr>
                                        <p:cTn id="12" dur="2000" fill="hold"/>
                                        <p:tgtEl>
                                          <p:spTgt spid="365610"/>
                                        </p:tgtEl>
                                        <p:attrNameLst>
                                          <p:attrName>fill.on</p:attrName>
                                        </p:attrNameLst>
                                      </p:cBhvr>
                                      <p:to>
                                        <p:strVal val="true"/>
                                      </p:to>
                                    </p:set>
                                  </p:childTnLst>
                                </p:cTn>
                              </p:par>
                              <p:par>
                                <p:cTn id="13" presetID="5" presetClass="emph" presetSubtype="1" grpId="0" nodeType="withEffect">
                                  <p:stCondLst>
                                    <p:cond delay="0"/>
                                  </p:stCondLst>
                                  <p:childTnLst>
                                    <p:set>
                                      <p:cBhvr override="childStyle">
                                        <p:cTn id="14" dur="indefinite"/>
                                        <p:tgtEl>
                                          <p:spTgt spid="365570"/>
                                        </p:tgtEl>
                                        <p:attrNameLst>
                                          <p:attrName>style.fontStyle</p:attrName>
                                        </p:attrNameLst>
                                      </p:cBhvr>
                                      <p:to>
                                        <p:strVal val="normal"/>
                                      </p:to>
                                    </p:set>
                                    <p:set>
                                      <p:cBhvr override="childStyle">
                                        <p:cTn id="15" dur="indefinite"/>
                                        <p:tgtEl>
                                          <p:spTgt spid="365570"/>
                                        </p:tgtEl>
                                        <p:attrNameLst>
                                          <p:attrName>style.fontWeight</p:attrName>
                                        </p:attrNameLst>
                                      </p:cBhvr>
                                      <p:to>
                                        <p:strVal val="bold"/>
                                      </p:to>
                                    </p:set>
                                    <p:set>
                                      <p:cBhvr override="childStyle">
                                        <p:cTn id="16" dur="indefinite"/>
                                        <p:tgtEl>
                                          <p:spTgt spid="365570"/>
                                        </p:tgtEl>
                                        <p:attrNameLst>
                                          <p:attrName>style.textDecorationUnderline</p:attrName>
                                        </p:attrNameLst>
                                      </p:cBhvr>
                                      <p:to>
                                        <p:strVal val="false"/>
                                      </p:to>
                                    </p:set>
                                  </p:childTnLst>
                                </p:cTn>
                              </p:par>
                              <p:par>
                                <p:cTn id="17" presetID="5" presetClass="emph" presetSubtype="1" grpId="0" nodeType="withEffect">
                                  <p:stCondLst>
                                    <p:cond delay="0"/>
                                  </p:stCondLst>
                                  <p:childTnLst>
                                    <p:set>
                                      <p:cBhvr override="childStyle">
                                        <p:cTn id="18" dur="indefinite"/>
                                        <p:tgtEl>
                                          <p:spTgt spid="365610"/>
                                        </p:tgtEl>
                                        <p:attrNameLst>
                                          <p:attrName>style.fontStyle</p:attrName>
                                        </p:attrNameLst>
                                      </p:cBhvr>
                                      <p:to>
                                        <p:strVal val="normal"/>
                                      </p:to>
                                    </p:set>
                                    <p:set>
                                      <p:cBhvr override="childStyle">
                                        <p:cTn id="19" dur="indefinite"/>
                                        <p:tgtEl>
                                          <p:spTgt spid="365610"/>
                                        </p:tgtEl>
                                        <p:attrNameLst>
                                          <p:attrName>style.fontWeight</p:attrName>
                                        </p:attrNameLst>
                                      </p:cBhvr>
                                      <p:to>
                                        <p:strVal val="bold"/>
                                      </p:to>
                                    </p:set>
                                    <p:set>
                                      <p:cBhvr override="childStyle">
                                        <p:cTn id="20" dur="indefinite"/>
                                        <p:tgtEl>
                                          <p:spTgt spid="365610"/>
                                        </p:tgtEl>
                                        <p:attrNameLst>
                                          <p:attrName>style.textDecorationUnderline</p:attrName>
                                        </p:attrNameLst>
                                      </p:cBhvr>
                                      <p:to>
                                        <p:strVal val="false"/>
                                      </p:to>
                                    </p:set>
                                  </p:childTnLst>
                                </p:cTn>
                              </p:par>
                              <p:par>
                                <p:cTn id="21" presetID="1" presetClass="emph" presetSubtype="2" fill="hold" nodeType="withEffect">
                                  <p:stCondLst>
                                    <p:cond delay="0"/>
                                  </p:stCondLst>
                                  <p:childTnLst>
                                    <p:animClr clrSpc="rgb" dir="cw">
                                      <p:cBhvr>
                                        <p:cTn id="22" dur="2000" fill="hold"/>
                                        <p:tgtEl>
                                          <p:spTgt spid="365602"/>
                                        </p:tgtEl>
                                        <p:attrNameLst>
                                          <p:attrName>fillcolor</p:attrName>
                                        </p:attrNameLst>
                                      </p:cBhvr>
                                      <p:to>
                                        <a:schemeClr val="accent1"/>
                                      </p:to>
                                    </p:animClr>
                                    <p:set>
                                      <p:cBhvr>
                                        <p:cTn id="23" dur="2000" fill="hold"/>
                                        <p:tgtEl>
                                          <p:spTgt spid="365602"/>
                                        </p:tgtEl>
                                        <p:attrNameLst>
                                          <p:attrName>fill.type</p:attrName>
                                        </p:attrNameLst>
                                      </p:cBhvr>
                                      <p:to>
                                        <p:strVal val="solid"/>
                                      </p:to>
                                    </p:set>
                                    <p:set>
                                      <p:cBhvr>
                                        <p:cTn id="24" dur="2000" fill="hold"/>
                                        <p:tgtEl>
                                          <p:spTgt spid="365602"/>
                                        </p:tgtEl>
                                        <p:attrNameLst>
                                          <p:attrName>fill.on</p:attrName>
                                        </p:attrNameLst>
                                      </p:cBhvr>
                                      <p:to>
                                        <p:strVal val="true"/>
                                      </p:to>
                                    </p:set>
                                  </p:childTnLst>
                                </p:cTn>
                              </p:par>
                              <p:par>
                                <p:cTn id="25" presetID="5" presetClass="emph" presetSubtype="1" grpId="0" nodeType="withEffect">
                                  <p:stCondLst>
                                    <p:cond delay="0"/>
                                  </p:stCondLst>
                                  <p:childTnLst>
                                    <p:set>
                                      <p:cBhvr override="childStyle">
                                        <p:cTn id="26" dur="indefinite"/>
                                        <p:tgtEl>
                                          <p:spTgt spid="365603"/>
                                        </p:tgtEl>
                                        <p:attrNameLst>
                                          <p:attrName>style.fontStyle</p:attrName>
                                        </p:attrNameLst>
                                      </p:cBhvr>
                                      <p:to>
                                        <p:strVal val="normal"/>
                                      </p:to>
                                    </p:set>
                                    <p:set>
                                      <p:cBhvr override="childStyle">
                                        <p:cTn id="27" dur="indefinite"/>
                                        <p:tgtEl>
                                          <p:spTgt spid="365603"/>
                                        </p:tgtEl>
                                        <p:attrNameLst>
                                          <p:attrName>style.fontWeight</p:attrName>
                                        </p:attrNameLst>
                                      </p:cBhvr>
                                      <p:to>
                                        <p:strVal val="bold"/>
                                      </p:to>
                                    </p:set>
                                    <p:set>
                                      <p:cBhvr override="childStyle">
                                        <p:cTn id="28" dur="indefinite"/>
                                        <p:tgtEl>
                                          <p:spTgt spid="365603"/>
                                        </p:tgtEl>
                                        <p:attrNameLst>
                                          <p:attrName>style.textDecorationUnderline</p:attrName>
                                        </p:attrNameLst>
                                      </p:cBhvr>
                                      <p:to>
                                        <p:strVal val="false"/>
                                      </p:to>
                                    </p:set>
                                  </p:childTnLst>
                                </p:cTn>
                              </p:par>
                              <p:par>
                                <p:cTn id="29" presetID="5" presetClass="emph" presetSubtype="1" grpId="0" nodeType="withEffect">
                                  <p:stCondLst>
                                    <p:cond delay="0"/>
                                  </p:stCondLst>
                                  <p:childTnLst>
                                    <p:set>
                                      <p:cBhvr override="childStyle">
                                        <p:cTn id="30" dur="indefinite"/>
                                        <p:tgtEl>
                                          <p:spTgt spid="365602"/>
                                        </p:tgtEl>
                                        <p:attrNameLst>
                                          <p:attrName>style.fontStyle</p:attrName>
                                        </p:attrNameLst>
                                      </p:cBhvr>
                                      <p:to>
                                        <p:strVal val="normal"/>
                                      </p:to>
                                    </p:set>
                                    <p:set>
                                      <p:cBhvr override="childStyle">
                                        <p:cTn id="31" dur="indefinite"/>
                                        <p:tgtEl>
                                          <p:spTgt spid="365602"/>
                                        </p:tgtEl>
                                        <p:attrNameLst>
                                          <p:attrName>style.fontWeight</p:attrName>
                                        </p:attrNameLst>
                                      </p:cBhvr>
                                      <p:to>
                                        <p:strVal val="bold"/>
                                      </p:to>
                                    </p:set>
                                    <p:set>
                                      <p:cBhvr override="childStyle">
                                        <p:cTn id="32" dur="indefinite"/>
                                        <p:tgtEl>
                                          <p:spTgt spid="365602"/>
                                        </p:tgtEl>
                                        <p:attrNameLst>
                                          <p:attrName>style.textDecorationUnderline</p:attrName>
                                        </p:attrNameLst>
                                      </p:cBhvr>
                                      <p:to>
                                        <p:strVal val="false"/>
                                      </p:to>
                                    </p:set>
                                  </p:childTnLst>
                                </p:cTn>
                              </p:par>
                              <p:par>
                                <p:cTn id="33" presetID="1" presetClass="emph" presetSubtype="2" fill="hold" nodeType="withEffect">
                                  <p:stCondLst>
                                    <p:cond delay="0"/>
                                  </p:stCondLst>
                                  <p:childTnLst>
                                    <p:animClr clrSpc="rgb" dir="cw">
                                      <p:cBhvr>
                                        <p:cTn id="34" dur="2000" fill="hold"/>
                                        <p:tgtEl>
                                          <p:spTgt spid="365603"/>
                                        </p:tgtEl>
                                        <p:attrNameLst>
                                          <p:attrName>fillcolor</p:attrName>
                                        </p:attrNameLst>
                                      </p:cBhvr>
                                      <p:to>
                                        <a:schemeClr val="accent1"/>
                                      </p:to>
                                    </p:animClr>
                                    <p:set>
                                      <p:cBhvr>
                                        <p:cTn id="35" dur="2000" fill="hold"/>
                                        <p:tgtEl>
                                          <p:spTgt spid="365603"/>
                                        </p:tgtEl>
                                        <p:attrNameLst>
                                          <p:attrName>fill.type</p:attrName>
                                        </p:attrNameLst>
                                      </p:cBhvr>
                                      <p:to>
                                        <p:strVal val="solid"/>
                                      </p:to>
                                    </p:set>
                                    <p:set>
                                      <p:cBhvr>
                                        <p:cTn id="36" dur="2000" fill="hold"/>
                                        <p:tgtEl>
                                          <p:spTgt spid="365603"/>
                                        </p:tgtEl>
                                        <p:attrNameLst>
                                          <p:attrName>fill.on</p:attrName>
                                        </p:attrNameLst>
                                      </p:cBhvr>
                                      <p:to>
                                        <p:strVal val="tru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5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365602" grpId="0" animBg="1"/>
      <p:bldP spid="365603" grpId="0" animBg="1"/>
      <p:bldP spid="365610" grpId="0"/>
      <p:bldP spid="3656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9FA4B93-B9C0-C448-AFEF-6F949DEF1127}" type="slidenum">
              <a:rPr lang="en-US" sz="1000"/>
              <a:pPr/>
              <a:t>5</a:t>
            </a:fld>
            <a:endParaRPr lang="en-US" sz="1000"/>
          </a:p>
        </p:txBody>
      </p:sp>
      <p:sp>
        <p:nvSpPr>
          <p:cNvPr id="7373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The initial plan</a:t>
            </a:r>
          </a:p>
        </p:txBody>
      </p:sp>
      <p:sp>
        <p:nvSpPr>
          <p:cNvPr id="73731" name="Rectangle 3"/>
          <p:cNvSpPr>
            <a:spLocks noGrp="1" noChangeArrowheads="1"/>
          </p:cNvSpPr>
          <p:nvPr>
            <p:ph type="body" idx="1"/>
          </p:nvPr>
        </p:nvSpPr>
        <p:spPr>
          <a:xfrm>
            <a:off x="685800" y="1981200"/>
            <a:ext cx="7772400" cy="609600"/>
          </a:xfrm>
        </p:spPr>
        <p:txBody>
          <a:bodyPr/>
          <a:lstStyle/>
          <a:p>
            <a:pPr>
              <a:buFontTx/>
              <a:buNone/>
            </a:pPr>
            <a:r>
              <a:rPr lang="en-US">
                <a:latin typeface="Times New Roman" charset="0"/>
                <a:ea typeface="ＭＳ Ｐゴシック" charset="0"/>
                <a:cs typeface="ＭＳ Ｐゴシック" charset="0"/>
              </a:rPr>
              <a:t>Every plan starts the same way</a:t>
            </a:r>
          </a:p>
        </p:txBody>
      </p:sp>
      <p:grpSp>
        <p:nvGrpSpPr>
          <p:cNvPr id="73732" name="Group 16"/>
          <p:cNvGrpSpPr>
            <a:grpSpLocks/>
          </p:cNvGrpSpPr>
          <p:nvPr/>
        </p:nvGrpSpPr>
        <p:grpSpPr bwMode="auto">
          <a:xfrm>
            <a:off x="3886200" y="3124200"/>
            <a:ext cx="1371600" cy="2590800"/>
            <a:chOff x="2448" y="1968"/>
            <a:chExt cx="864" cy="1632"/>
          </a:xfrm>
        </p:grpSpPr>
        <p:sp>
          <p:nvSpPr>
            <p:cNvPr id="73733" name="Rectangle 4"/>
            <p:cNvSpPr>
              <a:spLocks noChangeArrowheads="1"/>
            </p:cNvSpPr>
            <p:nvPr/>
          </p:nvSpPr>
          <p:spPr bwMode="auto">
            <a:xfrm>
              <a:off x="2592" y="1968"/>
              <a:ext cx="624"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34" name="Text Box 7"/>
            <p:cNvSpPr txBox="1">
              <a:spLocks noChangeArrowheads="1"/>
            </p:cNvSpPr>
            <p:nvPr/>
          </p:nvSpPr>
          <p:spPr bwMode="auto">
            <a:xfrm>
              <a:off x="2640" y="2064"/>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a:t>S1:Start</a:t>
              </a:r>
              <a:endParaRPr lang="en-US" sz="2000" b="1"/>
            </a:p>
          </p:txBody>
        </p:sp>
        <p:grpSp>
          <p:nvGrpSpPr>
            <p:cNvPr id="73735" name="Group 13"/>
            <p:cNvGrpSpPr>
              <a:grpSpLocks/>
            </p:cNvGrpSpPr>
            <p:nvPr/>
          </p:nvGrpSpPr>
          <p:grpSpPr bwMode="auto">
            <a:xfrm>
              <a:off x="2592" y="3168"/>
              <a:ext cx="643" cy="432"/>
              <a:chOff x="2592" y="2448"/>
              <a:chExt cx="643" cy="432"/>
            </a:xfrm>
          </p:grpSpPr>
          <p:sp>
            <p:nvSpPr>
              <p:cNvPr id="73739" name="Rectangle 10"/>
              <p:cNvSpPr>
                <a:spLocks noChangeArrowheads="1"/>
              </p:cNvSpPr>
              <p:nvPr/>
            </p:nvSpPr>
            <p:spPr bwMode="auto">
              <a:xfrm>
                <a:off x="2592" y="2448"/>
                <a:ext cx="628"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40" name="Text Box 11"/>
              <p:cNvSpPr txBox="1">
                <a:spLocks noChangeArrowheads="1"/>
              </p:cNvSpPr>
              <p:nvPr/>
            </p:nvSpPr>
            <p:spPr bwMode="auto">
              <a:xfrm>
                <a:off x="2592" y="2575"/>
                <a:ext cx="6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a:t>S2:Finish</a:t>
                </a:r>
                <a:endParaRPr lang="en-US" sz="2000" b="1"/>
              </a:p>
            </p:txBody>
          </p:sp>
        </p:grpSp>
        <p:sp>
          <p:nvSpPr>
            <p:cNvPr id="73736" name="Text Box 12"/>
            <p:cNvSpPr txBox="1">
              <a:spLocks noChangeArrowheads="1"/>
            </p:cNvSpPr>
            <p:nvPr/>
          </p:nvSpPr>
          <p:spPr bwMode="auto">
            <a:xfrm>
              <a:off x="2448" y="2400"/>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i="1"/>
                <a:t>Initial   State</a:t>
              </a:r>
            </a:p>
          </p:txBody>
        </p:sp>
        <p:sp>
          <p:nvSpPr>
            <p:cNvPr id="73737" name="Text Box 14"/>
            <p:cNvSpPr txBox="1">
              <a:spLocks noChangeArrowheads="1"/>
            </p:cNvSpPr>
            <p:nvPr/>
          </p:nvSpPr>
          <p:spPr bwMode="auto">
            <a:xfrm>
              <a:off x="2460" y="2928"/>
              <a:ext cx="8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i="1"/>
                <a:t>Goal   State</a:t>
              </a:r>
            </a:p>
          </p:txBody>
        </p:sp>
        <p:sp>
          <p:nvSpPr>
            <p:cNvPr id="73738" name="Line 15"/>
            <p:cNvSpPr>
              <a:spLocks noChangeShapeType="1"/>
            </p:cNvSpPr>
            <p:nvPr/>
          </p:nvSpPr>
          <p:spPr bwMode="auto">
            <a:xfrm>
              <a:off x="2880" y="2400"/>
              <a:ext cx="0" cy="7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04250530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Extending the planning graph</a:t>
            </a:r>
          </a:p>
        </p:txBody>
      </p:sp>
      <p:sp>
        <p:nvSpPr>
          <p:cNvPr id="115714" name="Rectangle 3"/>
          <p:cNvSpPr>
            <a:spLocks noGrp="1" noChangeArrowheads="1"/>
          </p:cNvSpPr>
          <p:nvPr>
            <p:ph type="body" idx="1"/>
          </p:nvPr>
        </p:nvSpPr>
        <p:spPr/>
        <p:txBody>
          <a:bodyPr/>
          <a:lstStyle/>
          <a:p>
            <a:pPr>
              <a:lnSpc>
                <a:spcPct val="90000"/>
              </a:lnSpc>
            </a:pPr>
            <a:r>
              <a:rPr lang="en-US" sz="2400" b="1" dirty="0">
                <a:solidFill>
                  <a:srgbClr val="333399"/>
                </a:solidFill>
                <a:latin typeface="Times New Roman" charset="0"/>
                <a:ea typeface="ＭＳ Ｐゴシック" charset="0"/>
                <a:cs typeface="Times New Roman" charset="0"/>
              </a:rPr>
              <a:t>Action level </a:t>
            </a:r>
            <a:r>
              <a:rPr lang="en-US" sz="2400" b="1" i="1" dirty="0">
                <a:solidFill>
                  <a:srgbClr val="333399"/>
                </a:solidFill>
                <a:latin typeface="Times New Roman" charset="0"/>
                <a:ea typeface="ＭＳ Ｐゴシック" charset="0"/>
                <a:cs typeface="Times New Roman" charset="0"/>
              </a:rPr>
              <a:t>A</a:t>
            </a:r>
            <a:r>
              <a:rPr lang="en-US" sz="2400" b="1" i="1" baseline="-25000" dirty="0">
                <a:solidFill>
                  <a:srgbClr val="333399"/>
                </a:solidFill>
                <a:latin typeface="Times New Roman" charset="0"/>
                <a:ea typeface="ＭＳ Ｐゴシック" charset="0"/>
                <a:cs typeface="Times New Roman" charset="0"/>
              </a:rPr>
              <a:t>i</a:t>
            </a:r>
            <a:r>
              <a:rPr lang="en-US" sz="2400" dirty="0">
                <a:latin typeface="Times New Roman" charset="0"/>
                <a:ea typeface="ＭＳ Ｐゴシック" charset="0"/>
                <a:cs typeface="Times New Roman" charset="0"/>
              </a:rPr>
              <a:t>: </a:t>
            </a:r>
          </a:p>
          <a:p>
            <a:pPr lvl="1">
              <a:lnSpc>
                <a:spcPct val="90000"/>
              </a:lnSpc>
            </a:pPr>
            <a:r>
              <a:rPr lang="en-US" sz="2000" dirty="0">
                <a:latin typeface="Times New Roman" charset="0"/>
                <a:ea typeface="ＭＳ Ｐゴシック" charset="0"/>
                <a:cs typeface="Times New Roman" charset="0"/>
              </a:rPr>
              <a:t>Include all instantiations of all actions (including maintains (no-ops)) that have all of their </a:t>
            </a:r>
            <a:r>
              <a:rPr lang="en-US" sz="2000" b="1" dirty="0">
                <a:solidFill>
                  <a:srgbClr val="333399"/>
                </a:solidFill>
                <a:latin typeface="Times New Roman" charset="0"/>
                <a:ea typeface="ＭＳ Ｐゴシック" charset="0"/>
                <a:cs typeface="Times New Roman" charset="0"/>
              </a:rPr>
              <a:t>preconditions satisfied</a:t>
            </a:r>
            <a:r>
              <a:rPr lang="en-US" sz="2000" dirty="0">
                <a:solidFill>
                  <a:srgbClr val="333399"/>
                </a:solidFill>
                <a:latin typeface="Times New Roman" charset="0"/>
                <a:ea typeface="ＭＳ Ｐゴシック" charset="0"/>
                <a:cs typeface="Times New Roman" charset="0"/>
              </a:rPr>
              <a:t> </a:t>
            </a:r>
            <a:r>
              <a:rPr lang="en-US" sz="2000" dirty="0">
                <a:latin typeface="Times New Roman" charset="0"/>
                <a:ea typeface="ＭＳ Ｐゴシック" charset="0"/>
                <a:cs typeface="Times New Roman" charset="0"/>
              </a:rPr>
              <a:t>at level </a:t>
            </a:r>
            <a:r>
              <a:rPr lang="en-US" sz="2000" i="1" dirty="0">
                <a:latin typeface="Times New Roman" charset="0"/>
                <a:ea typeface="ＭＳ Ｐゴシック" charset="0"/>
                <a:cs typeface="Times New Roman" charset="0"/>
              </a:rPr>
              <a:t>S</a:t>
            </a:r>
            <a:r>
              <a:rPr lang="en-US" sz="2000" i="1" baseline="-25000" dirty="0">
                <a:latin typeface="Times New Roman" charset="0"/>
                <a:ea typeface="ＭＳ Ｐゴシック" charset="0"/>
                <a:cs typeface="Times New Roman" charset="0"/>
              </a:rPr>
              <a:t>i</a:t>
            </a:r>
            <a:r>
              <a:rPr lang="en-US" sz="2000" dirty="0">
                <a:latin typeface="Times New Roman" charset="0"/>
                <a:ea typeface="ＭＳ Ｐゴシック" charset="0"/>
                <a:cs typeface="Times New Roman" charset="0"/>
              </a:rPr>
              <a:t>, with no two being </a:t>
            </a:r>
            <a:r>
              <a:rPr lang="en-US" sz="2000" dirty="0" err="1">
                <a:latin typeface="Times New Roman" charset="0"/>
                <a:ea typeface="ＭＳ Ｐゴシック" charset="0"/>
                <a:cs typeface="Times New Roman" charset="0"/>
              </a:rPr>
              <a:t>mutex</a:t>
            </a:r>
            <a:endParaRPr lang="en-US" sz="2000" dirty="0">
              <a:latin typeface="Times New Roman" charset="0"/>
              <a:ea typeface="ＭＳ Ｐゴシック" charset="0"/>
              <a:cs typeface="Times New Roman" charset="0"/>
            </a:endParaRPr>
          </a:p>
          <a:p>
            <a:pPr lvl="1">
              <a:lnSpc>
                <a:spcPct val="90000"/>
              </a:lnSpc>
            </a:pPr>
            <a:r>
              <a:rPr lang="en-US" sz="2000" dirty="0">
                <a:latin typeface="Times New Roman" charset="0"/>
                <a:ea typeface="ＭＳ Ｐゴシック" charset="0"/>
                <a:cs typeface="Times New Roman" charset="0"/>
              </a:rPr>
              <a:t>Mark as </a:t>
            </a:r>
            <a:r>
              <a:rPr lang="en-US" sz="2000" dirty="0" err="1">
                <a:latin typeface="Times New Roman" charset="0"/>
                <a:ea typeface="ＭＳ Ｐゴシック" charset="0"/>
                <a:cs typeface="Times New Roman" charset="0"/>
              </a:rPr>
              <a:t>mutex</a:t>
            </a:r>
            <a:r>
              <a:rPr lang="en-US" sz="2000" dirty="0">
                <a:latin typeface="Times New Roman" charset="0"/>
                <a:ea typeface="ＭＳ Ｐゴシック" charset="0"/>
                <a:cs typeface="Times New Roman" charset="0"/>
              </a:rPr>
              <a:t> all </a:t>
            </a:r>
            <a:r>
              <a:rPr lang="en-US" sz="2000" b="1" dirty="0">
                <a:solidFill>
                  <a:srgbClr val="333399"/>
                </a:solidFill>
                <a:latin typeface="Times New Roman" charset="0"/>
                <a:ea typeface="ＭＳ Ｐゴシック" charset="0"/>
                <a:cs typeface="Times New Roman" charset="0"/>
              </a:rPr>
              <a:t>action-maintain (</a:t>
            </a:r>
            <a:r>
              <a:rPr lang="en-US" sz="2000" b="1" dirty="0" err="1">
                <a:solidFill>
                  <a:srgbClr val="333399"/>
                </a:solidFill>
                <a:latin typeface="Times New Roman" charset="0"/>
                <a:ea typeface="ＭＳ Ｐゴシック" charset="0"/>
                <a:cs typeface="Times New Roman" charset="0"/>
              </a:rPr>
              <a:t>nop</a:t>
            </a:r>
            <a:r>
              <a:rPr lang="en-US" sz="2000" b="1" dirty="0">
                <a:solidFill>
                  <a:srgbClr val="333399"/>
                </a:solidFill>
                <a:latin typeface="Times New Roman" charset="0"/>
                <a:ea typeface="ＭＳ Ｐゴシック" charset="0"/>
                <a:cs typeface="Times New Roman" charset="0"/>
              </a:rPr>
              <a:t>) pairs</a:t>
            </a:r>
            <a:r>
              <a:rPr lang="en-US" sz="2000" dirty="0">
                <a:solidFill>
                  <a:srgbClr val="333399"/>
                </a:solidFill>
                <a:latin typeface="Times New Roman" charset="0"/>
                <a:ea typeface="ＭＳ Ｐゴシック" charset="0"/>
                <a:cs typeface="Times New Roman" charset="0"/>
              </a:rPr>
              <a:t> </a:t>
            </a:r>
            <a:r>
              <a:rPr lang="en-US" sz="2000" dirty="0">
                <a:latin typeface="Times New Roman" charset="0"/>
                <a:ea typeface="ＭＳ Ｐゴシック" charset="0"/>
                <a:cs typeface="Times New Roman" charset="0"/>
              </a:rPr>
              <a:t>that are incompatible</a:t>
            </a:r>
          </a:p>
          <a:p>
            <a:pPr lvl="1">
              <a:lnSpc>
                <a:spcPct val="90000"/>
              </a:lnSpc>
            </a:pPr>
            <a:r>
              <a:rPr lang="en-US" sz="2000" dirty="0">
                <a:latin typeface="Times New Roman" charset="0"/>
                <a:ea typeface="ＭＳ Ｐゴシック" charset="0"/>
                <a:cs typeface="Times New Roman" charset="0"/>
              </a:rPr>
              <a:t>Mark as </a:t>
            </a:r>
            <a:r>
              <a:rPr lang="en-US" sz="2000" dirty="0" err="1">
                <a:latin typeface="Times New Roman" charset="0"/>
                <a:ea typeface="ＭＳ Ｐゴシック" charset="0"/>
                <a:cs typeface="Times New Roman" charset="0"/>
              </a:rPr>
              <a:t>mutex</a:t>
            </a:r>
            <a:r>
              <a:rPr lang="en-US" sz="2000" dirty="0">
                <a:latin typeface="Times New Roman" charset="0"/>
                <a:ea typeface="ＭＳ Ｐゴシック" charset="0"/>
                <a:cs typeface="Times New Roman" charset="0"/>
              </a:rPr>
              <a:t> all </a:t>
            </a:r>
            <a:r>
              <a:rPr lang="en-US" sz="2000" b="1" dirty="0">
                <a:solidFill>
                  <a:srgbClr val="333399"/>
                </a:solidFill>
                <a:latin typeface="Times New Roman" charset="0"/>
                <a:ea typeface="ＭＳ Ｐゴシック" charset="0"/>
                <a:cs typeface="Times New Roman" charset="0"/>
              </a:rPr>
              <a:t>action-action pairs</a:t>
            </a:r>
            <a:r>
              <a:rPr lang="en-US" sz="2000" dirty="0">
                <a:solidFill>
                  <a:srgbClr val="333399"/>
                </a:solidFill>
                <a:latin typeface="Times New Roman" charset="0"/>
                <a:ea typeface="ＭＳ Ｐゴシック" charset="0"/>
                <a:cs typeface="Times New Roman" charset="0"/>
              </a:rPr>
              <a:t> </a:t>
            </a:r>
            <a:r>
              <a:rPr lang="en-US" sz="2000" dirty="0">
                <a:latin typeface="Times New Roman" charset="0"/>
                <a:ea typeface="ＭＳ Ｐゴシック" charset="0"/>
                <a:cs typeface="Times New Roman" charset="0"/>
              </a:rPr>
              <a:t>that have competing needs</a:t>
            </a:r>
          </a:p>
          <a:p>
            <a:pPr>
              <a:lnSpc>
                <a:spcPct val="90000"/>
              </a:lnSpc>
            </a:pPr>
            <a:r>
              <a:rPr lang="en-US" sz="2400" b="1" dirty="0">
                <a:solidFill>
                  <a:srgbClr val="333399"/>
                </a:solidFill>
                <a:latin typeface="Times New Roman" charset="0"/>
                <a:ea typeface="ＭＳ Ｐゴシック" charset="0"/>
                <a:cs typeface="Times New Roman" charset="0"/>
              </a:rPr>
              <a:t>State level</a:t>
            </a:r>
            <a:r>
              <a:rPr lang="en-US" sz="2400" dirty="0">
                <a:solidFill>
                  <a:srgbClr val="333399"/>
                </a:solidFill>
                <a:latin typeface="Times New Roman" charset="0"/>
                <a:ea typeface="ＭＳ Ｐゴシック" charset="0"/>
                <a:cs typeface="Times New Roman" charset="0"/>
              </a:rPr>
              <a:t> </a:t>
            </a:r>
            <a:r>
              <a:rPr lang="en-US" sz="2400" b="1" i="1" dirty="0">
                <a:solidFill>
                  <a:srgbClr val="333399"/>
                </a:solidFill>
                <a:latin typeface="Times New Roman" charset="0"/>
                <a:ea typeface="ＭＳ Ｐゴシック" charset="0"/>
                <a:cs typeface="Times New Roman" charset="0"/>
              </a:rPr>
              <a:t>S</a:t>
            </a:r>
            <a:r>
              <a:rPr lang="en-US" sz="2400" b="1" i="1" baseline="-25000" dirty="0">
                <a:solidFill>
                  <a:srgbClr val="333399"/>
                </a:solidFill>
                <a:latin typeface="Times New Roman" charset="0"/>
                <a:ea typeface="ＭＳ Ｐゴシック" charset="0"/>
                <a:cs typeface="Times New Roman" charset="0"/>
              </a:rPr>
              <a:t>i+1</a:t>
            </a:r>
            <a:r>
              <a:rPr lang="en-US" sz="2400" dirty="0">
                <a:latin typeface="Times New Roman" charset="0"/>
                <a:ea typeface="ＭＳ Ｐゴシック" charset="0"/>
                <a:cs typeface="Times New Roman" charset="0"/>
              </a:rPr>
              <a:t>: </a:t>
            </a:r>
          </a:p>
          <a:p>
            <a:pPr lvl="1">
              <a:lnSpc>
                <a:spcPct val="90000"/>
              </a:lnSpc>
            </a:pPr>
            <a:r>
              <a:rPr lang="en-US" sz="2000" dirty="0">
                <a:latin typeface="Times New Roman" charset="0"/>
                <a:ea typeface="ＭＳ Ｐゴシック" charset="0"/>
                <a:cs typeface="Times New Roman" charset="0"/>
              </a:rPr>
              <a:t>Generate all propositions that are the </a:t>
            </a:r>
            <a:r>
              <a:rPr lang="en-US" sz="2000" b="1" dirty="0">
                <a:solidFill>
                  <a:srgbClr val="333399"/>
                </a:solidFill>
                <a:latin typeface="Times New Roman" charset="0"/>
                <a:ea typeface="ＭＳ Ｐゴシック" charset="0"/>
                <a:cs typeface="Times New Roman" charset="0"/>
              </a:rPr>
              <a:t>effect of some action</a:t>
            </a:r>
            <a:r>
              <a:rPr lang="en-US" sz="2000" dirty="0">
                <a:solidFill>
                  <a:srgbClr val="333399"/>
                </a:solidFill>
                <a:latin typeface="Times New Roman" charset="0"/>
                <a:ea typeface="ＭＳ Ｐゴシック" charset="0"/>
                <a:cs typeface="Times New Roman" charset="0"/>
              </a:rPr>
              <a:t> </a:t>
            </a:r>
            <a:r>
              <a:rPr lang="en-US" sz="2000" dirty="0">
                <a:latin typeface="Times New Roman" charset="0"/>
                <a:ea typeface="ＭＳ Ｐゴシック" charset="0"/>
                <a:cs typeface="Times New Roman" charset="0"/>
              </a:rPr>
              <a:t>at level </a:t>
            </a:r>
            <a:r>
              <a:rPr lang="en-US" sz="2000" i="1" dirty="0">
                <a:latin typeface="Times New Roman" charset="0"/>
                <a:ea typeface="ＭＳ Ｐゴシック" charset="0"/>
                <a:cs typeface="Times New Roman" charset="0"/>
              </a:rPr>
              <a:t>A</a:t>
            </a:r>
            <a:r>
              <a:rPr lang="en-US" sz="2000" i="1" baseline="-25000" dirty="0">
                <a:latin typeface="Times New Roman" charset="0"/>
                <a:ea typeface="ＭＳ Ｐゴシック" charset="0"/>
                <a:cs typeface="Times New Roman" charset="0"/>
              </a:rPr>
              <a:t>i</a:t>
            </a:r>
            <a:endParaRPr lang="en-US" sz="2000" i="1" dirty="0">
              <a:latin typeface="Times New Roman" charset="0"/>
              <a:ea typeface="ＭＳ Ｐゴシック" charset="0"/>
              <a:cs typeface="Times New Roman" charset="0"/>
            </a:endParaRPr>
          </a:p>
          <a:p>
            <a:pPr lvl="1">
              <a:lnSpc>
                <a:spcPct val="90000"/>
              </a:lnSpc>
            </a:pPr>
            <a:r>
              <a:rPr lang="en-US" sz="2000" dirty="0">
                <a:latin typeface="Times New Roman" charset="0"/>
                <a:ea typeface="ＭＳ Ｐゴシック" charset="0"/>
                <a:cs typeface="Times New Roman" charset="0"/>
              </a:rPr>
              <a:t>Mark as </a:t>
            </a:r>
            <a:r>
              <a:rPr lang="en-US" sz="2000" dirty="0" err="1">
                <a:latin typeface="Times New Roman" charset="0"/>
                <a:ea typeface="ＭＳ Ｐゴシック" charset="0"/>
                <a:cs typeface="Times New Roman" charset="0"/>
              </a:rPr>
              <a:t>mutex</a:t>
            </a:r>
            <a:r>
              <a:rPr lang="en-US" sz="2000" dirty="0">
                <a:latin typeface="Times New Roman" charset="0"/>
                <a:ea typeface="ＭＳ Ｐゴシック" charset="0"/>
                <a:cs typeface="Times New Roman" charset="0"/>
              </a:rPr>
              <a:t> all pairs of propositions that can only be generated by </a:t>
            </a:r>
            <a:r>
              <a:rPr lang="en-US" sz="2000" b="1" dirty="0" err="1">
                <a:solidFill>
                  <a:srgbClr val="333399"/>
                </a:solidFill>
                <a:latin typeface="Times New Roman" charset="0"/>
                <a:ea typeface="ＭＳ Ｐゴシック" charset="0"/>
                <a:cs typeface="Times New Roman" charset="0"/>
              </a:rPr>
              <a:t>mutex</a:t>
            </a:r>
            <a:r>
              <a:rPr lang="en-US" sz="2000" b="1" dirty="0">
                <a:solidFill>
                  <a:srgbClr val="333399"/>
                </a:solidFill>
                <a:latin typeface="Times New Roman" charset="0"/>
                <a:ea typeface="ＭＳ Ｐゴシック" charset="0"/>
                <a:cs typeface="Times New Roman" charset="0"/>
              </a:rPr>
              <a:t> action pairs</a:t>
            </a:r>
          </a:p>
        </p:txBody>
      </p:sp>
    </p:spTree>
    <p:extLst>
      <p:ext uri="{BB962C8B-B14F-4D97-AF65-F5344CB8AC3E}">
        <p14:creationId xmlns:p14="http://schemas.microsoft.com/office/powerpoint/2010/main" val="32269671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Basic GraphPlan algorithm</a:t>
            </a:r>
          </a:p>
        </p:txBody>
      </p:sp>
      <p:sp>
        <p:nvSpPr>
          <p:cNvPr id="116738" name="Rectangle 3"/>
          <p:cNvSpPr>
            <a:spLocks noGrp="1" noChangeArrowheads="1"/>
          </p:cNvSpPr>
          <p:nvPr>
            <p:ph type="body" idx="1"/>
          </p:nvPr>
        </p:nvSpPr>
        <p:spPr/>
        <p:txBody>
          <a:bodyPr/>
          <a:lstStyle/>
          <a:p>
            <a:pPr>
              <a:lnSpc>
                <a:spcPct val="90000"/>
              </a:lnSpc>
            </a:pPr>
            <a:endParaRPr lang="en-US" sz="2800" dirty="0">
              <a:latin typeface="Times New Roman" charset="0"/>
              <a:ea typeface="ＭＳ Ｐゴシック" charset="0"/>
              <a:cs typeface="Times New Roman" charset="0"/>
            </a:endParaRPr>
          </a:p>
          <a:p>
            <a:pPr>
              <a:lnSpc>
                <a:spcPct val="90000"/>
              </a:lnSpc>
            </a:pPr>
            <a:r>
              <a:rPr lang="en-US" sz="2800" b="1" dirty="0">
                <a:solidFill>
                  <a:srgbClr val="333399"/>
                </a:solidFill>
                <a:latin typeface="Times New Roman" charset="0"/>
                <a:ea typeface="ＭＳ Ｐゴシック" charset="0"/>
                <a:cs typeface="Times New Roman" charset="0"/>
              </a:rPr>
              <a:t>Grow</a:t>
            </a:r>
            <a:r>
              <a:rPr lang="en-US" sz="2800" dirty="0">
                <a:solidFill>
                  <a:srgbClr val="333399"/>
                </a:solidFill>
                <a:latin typeface="Times New Roman" charset="0"/>
                <a:ea typeface="ＭＳ Ｐゴシック" charset="0"/>
                <a:cs typeface="Times New Roman" charset="0"/>
              </a:rPr>
              <a:t> </a:t>
            </a:r>
            <a:r>
              <a:rPr lang="en-US" sz="2800" dirty="0">
                <a:latin typeface="Times New Roman" charset="0"/>
                <a:ea typeface="ＭＳ Ｐゴシック" charset="0"/>
                <a:cs typeface="Times New Roman" charset="0"/>
              </a:rPr>
              <a:t>the planning graph (PG) until all goals are reachable and none are pairwise </a:t>
            </a:r>
            <a:r>
              <a:rPr lang="en-US" sz="2800" dirty="0" err="1">
                <a:latin typeface="Times New Roman" charset="0"/>
                <a:ea typeface="ＭＳ Ｐゴシック" charset="0"/>
                <a:cs typeface="Times New Roman" charset="0"/>
              </a:rPr>
              <a:t>mutex</a:t>
            </a:r>
            <a:r>
              <a:rPr lang="en-US" sz="2800" dirty="0">
                <a:latin typeface="Times New Roman" charset="0"/>
                <a:ea typeface="ＭＳ Ｐゴシック" charset="0"/>
                <a:cs typeface="Times New Roman" charset="0"/>
              </a:rPr>
              <a:t>. (If PG levels off [reaches a steady state] first, fail)</a:t>
            </a:r>
          </a:p>
          <a:p>
            <a:pPr>
              <a:lnSpc>
                <a:spcPct val="90000"/>
              </a:lnSpc>
            </a:pPr>
            <a:r>
              <a:rPr lang="en-US" sz="2800" b="1" dirty="0">
                <a:solidFill>
                  <a:srgbClr val="333399"/>
                </a:solidFill>
                <a:latin typeface="Times New Roman" charset="0"/>
                <a:ea typeface="ＭＳ Ｐゴシック" charset="0"/>
                <a:cs typeface="Times New Roman" charset="0"/>
              </a:rPr>
              <a:t>Search</a:t>
            </a:r>
            <a:r>
              <a:rPr lang="en-US" sz="2800" dirty="0">
                <a:solidFill>
                  <a:srgbClr val="333399"/>
                </a:solidFill>
                <a:latin typeface="Times New Roman" charset="0"/>
                <a:ea typeface="ＭＳ Ｐゴシック" charset="0"/>
                <a:cs typeface="Times New Roman" charset="0"/>
              </a:rPr>
              <a:t> </a:t>
            </a:r>
            <a:r>
              <a:rPr lang="en-US" sz="2800" dirty="0">
                <a:latin typeface="Times New Roman" charset="0"/>
                <a:ea typeface="ＭＳ Ｐゴシック" charset="0"/>
                <a:cs typeface="Times New Roman" charset="0"/>
              </a:rPr>
              <a:t>the PG for a </a:t>
            </a:r>
            <a:r>
              <a:rPr lang="en-US" sz="2800" b="1" dirty="0">
                <a:solidFill>
                  <a:srgbClr val="333399"/>
                </a:solidFill>
                <a:latin typeface="Times New Roman" charset="0"/>
                <a:ea typeface="ＭＳ Ｐゴシック" charset="0"/>
                <a:cs typeface="Times New Roman" charset="0"/>
              </a:rPr>
              <a:t>valid plan</a:t>
            </a:r>
            <a:endParaRPr lang="en-US" sz="2800" dirty="0">
              <a:solidFill>
                <a:srgbClr val="333399"/>
              </a:solidFill>
              <a:latin typeface="Times New Roman" charset="0"/>
              <a:ea typeface="ＭＳ Ｐゴシック" charset="0"/>
              <a:cs typeface="Times New Roman" charset="0"/>
            </a:endParaRPr>
          </a:p>
          <a:p>
            <a:pPr>
              <a:lnSpc>
                <a:spcPct val="90000"/>
              </a:lnSpc>
            </a:pPr>
            <a:r>
              <a:rPr lang="en-US" sz="2800" dirty="0">
                <a:latin typeface="Times New Roman" charset="0"/>
                <a:ea typeface="ＭＳ Ｐゴシック" charset="0"/>
                <a:cs typeface="Times New Roman" charset="0"/>
              </a:rPr>
              <a:t>If none found, </a:t>
            </a:r>
            <a:r>
              <a:rPr lang="en-US" sz="2800" b="1" dirty="0">
                <a:solidFill>
                  <a:srgbClr val="333399"/>
                </a:solidFill>
                <a:latin typeface="Times New Roman" charset="0"/>
                <a:ea typeface="ＭＳ Ｐゴシック" charset="0"/>
                <a:cs typeface="Times New Roman" charset="0"/>
              </a:rPr>
              <a:t>add a level</a:t>
            </a:r>
            <a:r>
              <a:rPr lang="en-US" sz="2800" dirty="0">
                <a:solidFill>
                  <a:srgbClr val="333399"/>
                </a:solidFill>
                <a:latin typeface="Times New Roman" charset="0"/>
                <a:ea typeface="ＭＳ Ｐゴシック" charset="0"/>
                <a:cs typeface="Times New Roman" charset="0"/>
              </a:rPr>
              <a:t> </a:t>
            </a:r>
            <a:r>
              <a:rPr lang="en-US" sz="2800" dirty="0">
                <a:latin typeface="Times New Roman" charset="0"/>
                <a:ea typeface="ＭＳ Ｐゴシック" charset="0"/>
                <a:cs typeface="Times New Roman" charset="0"/>
              </a:rPr>
              <a:t>to the PG and try again</a:t>
            </a:r>
          </a:p>
        </p:txBody>
      </p:sp>
    </p:spTree>
    <p:extLst>
      <p:ext uri="{BB962C8B-B14F-4D97-AF65-F5344CB8AC3E}">
        <p14:creationId xmlns:p14="http://schemas.microsoft.com/office/powerpoint/2010/main" val="37517303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a:xfrm>
            <a:off x="1294510" y="533400"/>
            <a:ext cx="7392290" cy="1143000"/>
          </a:xfrm>
        </p:spPr>
        <p:txBody>
          <a:bodyPr/>
          <a:lstStyle/>
          <a:p>
            <a:r>
              <a:rPr lang="en-US" dirty="0">
                <a:latin typeface="Times New Roman" charset="0"/>
                <a:ea typeface="ＭＳ Ｐゴシック" charset="0"/>
                <a:cs typeface="ＭＳ Ｐゴシック" charset="0"/>
              </a:rPr>
              <a:t>Creating the planning graph is usually fast</a:t>
            </a:r>
          </a:p>
        </p:txBody>
      </p:sp>
      <p:sp>
        <p:nvSpPr>
          <p:cNvPr id="117762" name="Rectangle 3"/>
          <p:cNvSpPr>
            <a:spLocks noGrp="1" noChangeArrowheads="1"/>
          </p:cNvSpPr>
          <p:nvPr>
            <p:ph type="body" idx="1"/>
          </p:nvPr>
        </p:nvSpPr>
        <p:spPr/>
        <p:txBody>
          <a:bodyPr/>
          <a:lstStyle/>
          <a:p>
            <a:r>
              <a:rPr lang="en-US" sz="2800">
                <a:latin typeface="Times New Roman" charset="0"/>
                <a:ea typeface="ＭＳ Ｐゴシック" charset="0"/>
                <a:cs typeface="Times New Roman" charset="0"/>
              </a:rPr>
              <a:t>Theorem:</a:t>
            </a:r>
          </a:p>
          <a:p>
            <a:pPr>
              <a:buFontTx/>
              <a:buNone/>
            </a:pPr>
            <a:r>
              <a:rPr lang="en-US" sz="2800">
                <a:latin typeface="Times New Roman" charset="0"/>
                <a:ea typeface="ＭＳ Ｐゴシック" charset="0"/>
                <a:cs typeface="Times New Roman" charset="0"/>
              </a:rPr>
              <a:t>	The size of the t-level planning graph and the time to create it are polynomial in:</a:t>
            </a:r>
          </a:p>
          <a:p>
            <a:pPr lvl="1"/>
            <a:r>
              <a:rPr lang="en-US" sz="2400">
                <a:latin typeface="Times New Roman" charset="0"/>
                <a:ea typeface="ＭＳ Ｐゴシック" charset="0"/>
                <a:cs typeface="Times New Roman" charset="0"/>
              </a:rPr>
              <a:t>t (number of levels),</a:t>
            </a:r>
          </a:p>
          <a:p>
            <a:pPr lvl="1"/>
            <a:r>
              <a:rPr lang="en-US" sz="2400">
                <a:latin typeface="Times New Roman" charset="0"/>
                <a:ea typeface="ＭＳ Ｐゴシック" charset="0"/>
                <a:cs typeface="Times New Roman" charset="0"/>
              </a:rPr>
              <a:t>n (number of objects),</a:t>
            </a:r>
          </a:p>
          <a:p>
            <a:pPr lvl="1"/>
            <a:r>
              <a:rPr lang="en-US" sz="2400">
                <a:latin typeface="Times New Roman" charset="0"/>
                <a:ea typeface="ＭＳ Ｐゴシック" charset="0"/>
                <a:cs typeface="Times New Roman" charset="0"/>
              </a:rPr>
              <a:t>m (number of operators), and </a:t>
            </a:r>
          </a:p>
          <a:p>
            <a:pPr lvl="1"/>
            <a:r>
              <a:rPr lang="en-US" sz="2400">
                <a:latin typeface="Times New Roman" charset="0"/>
                <a:ea typeface="ＭＳ Ｐゴシック" charset="0"/>
                <a:cs typeface="Times New Roman" charset="0"/>
              </a:rPr>
              <a:t>p (number of propositions in the initial state)</a:t>
            </a:r>
          </a:p>
        </p:txBody>
      </p:sp>
    </p:spTree>
    <p:extLst>
      <p:ext uri="{BB962C8B-B14F-4D97-AF65-F5344CB8AC3E}">
        <p14:creationId xmlns:p14="http://schemas.microsoft.com/office/powerpoint/2010/main" val="17252174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Searching for a plan</a:t>
            </a:r>
          </a:p>
        </p:txBody>
      </p:sp>
      <p:sp>
        <p:nvSpPr>
          <p:cNvPr id="118786" name="Rectangle 3"/>
          <p:cNvSpPr>
            <a:spLocks noGrp="1" noChangeArrowheads="1"/>
          </p:cNvSpPr>
          <p:nvPr>
            <p:ph type="body" idx="1"/>
          </p:nvPr>
        </p:nvSpPr>
        <p:spPr/>
        <p:txBody>
          <a:bodyPr/>
          <a:lstStyle/>
          <a:p>
            <a:pPr>
              <a:lnSpc>
                <a:spcPct val="90000"/>
              </a:lnSpc>
            </a:pPr>
            <a:r>
              <a:rPr lang="en-US" sz="2800" dirty="0">
                <a:latin typeface="Times New Roman" charset="0"/>
                <a:ea typeface="ＭＳ Ｐゴシック" charset="0"/>
                <a:cs typeface="Times New Roman" charset="0"/>
              </a:rPr>
              <a:t>Backward chain on the planning graph</a:t>
            </a:r>
          </a:p>
          <a:p>
            <a:pPr>
              <a:lnSpc>
                <a:spcPct val="90000"/>
              </a:lnSpc>
            </a:pPr>
            <a:r>
              <a:rPr lang="en-US" sz="2800" dirty="0">
                <a:latin typeface="Times New Roman" charset="0"/>
                <a:ea typeface="ＭＳ Ｐゴシック" charset="0"/>
                <a:cs typeface="Times New Roman" charset="0"/>
              </a:rPr>
              <a:t>Complete all goals at one level before going back</a:t>
            </a:r>
          </a:p>
          <a:p>
            <a:pPr>
              <a:lnSpc>
                <a:spcPct val="90000"/>
              </a:lnSpc>
            </a:pPr>
            <a:r>
              <a:rPr lang="en-US" sz="2800" dirty="0">
                <a:latin typeface="Times New Roman" charset="0"/>
                <a:ea typeface="ＭＳ Ｐゴシック" charset="0"/>
                <a:cs typeface="Times New Roman" charset="0"/>
              </a:rPr>
              <a:t>At level </a:t>
            </a:r>
            <a:r>
              <a:rPr lang="en-US" sz="2800" i="1" dirty="0" err="1">
                <a:latin typeface="Times New Roman" charset="0"/>
                <a:ea typeface="ＭＳ Ｐゴシック" charset="0"/>
                <a:cs typeface="Times New Roman" charset="0"/>
              </a:rPr>
              <a:t>i</a:t>
            </a:r>
            <a:r>
              <a:rPr lang="en-US" sz="2800" dirty="0">
                <a:latin typeface="Times New Roman" charset="0"/>
                <a:ea typeface="ＭＳ Ｐゴシック" charset="0"/>
                <a:cs typeface="Times New Roman" charset="0"/>
              </a:rPr>
              <a:t>, pick a non-</a:t>
            </a:r>
            <a:r>
              <a:rPr lang="en-US" sz="2800" dirty="0" err="1">
                <a:latin typeface="Times New Roman" charset="0"/>
                <a:ea typeface="ＭＳ Ｐゴシック" charset="0"/>
                <a:cs typeface="Times New Roman" charset="0"/>
              </a:rPr>
              <a:t>mutex</a:t>
            </a:r>
            <a:r>
              <a:rPr lang="en-US" sz="2800" dirty="0">
                <a:latin typeface="Times New Roman" charset="0"/>
                <a:ea typeface="ＭＳ Ｐゴシック" charset="0"/>
                <a:cs typeface="Times New Roman" charset="0"/>
              </a:rPr>
              <a:t> subset of actions that achieve the goals at level </a:t>
            </a:r>
            <a:r>
              <a:rPr lang="en-US" sz="2800" i="1" dirty="0">
                <a:latin typeface="Times New Roman" charset="0"/>
                <a:ea typeface="ＭＳ Ｐゴシック" charset="0"/>
                <a:cs typeface="Times New Roman" charset="0"/>
              </a:rPr>
              <a:t>i+1</a:t>
            </a:r>
            <a:r>
              <a:rPr lang="en-US" sz="2800" dirty="0">
                <a:latin typeface="Times New Roman" charset="0"/>
                <a:ea typeface="ＭＳ Ｐゴシック" charset="0"/>
                <a:cs typeface="Times New Roman" charset="0"/>
              </a:rPr>
              <a:t>. The preconditions of these actions become the goals at level </a:t>
            </a:r>
            <a:r>
              <a:rPr lang="en-US" sz="2800" i="1" dirty="0" err="1">
                <a:latin typeface="Times New Roman" charset="0"/>
                <a:ea typeface="ＭＳ Ｐゴシック" charset="0"/>
                <a:cs typeface="Times New Roman" charset="0"/>
              </a:rPr>
              <a:t>i</a:t>
            </a:r>
            <a:endParaRPr lang="en-US" sz="2800" dirty="0">
              <a:latin typeface="Times New Roman" charset="0"/>
              <a:ea typeface="ＭＳ Ｐゴシック" charset="0"/>
              <a:cs typeface="Times New Roman" charset="0"/>
            </a:endParaRPr>
          </a:p>
          <a:p>
            <a:pPr lvl="1">
              <a:lnSpc>
                <a:spcPct val="90000"/>
              </a:lnSpc>
            </a:pPr>
            <a:r>
              <a:rPr lang="en-US" sz="2400" dirty="0">
                <a:latin typeface="Times New Roman" charset="0"/>
                <a:ea typeface="ＭＳ Ｐゴシック" charset="0"/>
                <a:cs typeface="Times New Roman" charset="0"/>
              </a:rPr>
              <a:t>Various heuristics can be used for choosing which actions to select</a:t>
            </a:r>
          </a:p>
          <a:p>
            <a:pPr>
              <a:lnSpc>
                <a:spcPct val="90000"/>
              </a:lnSpc>
            </a:pPr>
            <a:r>
              <a:rPr lang="en-US" sz="2800" dirty="0">
                <a:latin typeface="Times New Roman" charset="0"/>
                <a:ea typeface="ＭＳ Ｐゴシック" charset="0"/>
                <a:cs typeface="Times New Roman" charset="0"/>
              </a:rPr>
              <a:t>Build the action subset by iterating over goals, choosing an action that has the goal as an effect. Use an action that was already selected if possible. Do forward checking on remaining goals.</a:t>
            </a:r>
          </a:p>
        </p:txBody>
      </p:sp>
    </p:spTree>
    <p:extLst>
      <p:ext uri="{BB962C8B-B14F-4D97-AF65-F5344CB8AC3E}">
        <p14:creationId xmlns:p14="http://schemas.microsoft.com/office/powerpoint/2010/main" val="2512269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SATPlan</a:t>
            </a:r>
          </a:p>
        </p:txBody>
      </p:sp>
      <p:sp>
        <p:nvSpPr>
          <p:cNvPr id="120834" name="Rectangle 3"/>
          <p:cNvSpPr>
            <a:spLocks noGrp="1" noChangeArrowheads="1"/>
          </p:cNvSpPr>
          <p:nvPr>
            <p:ph type="body" idx="1"/>
          </p:nvPr>
        </p:nvSpPr>
        <p:spPr/>
        <p:txBody>
          <a:bodyPr/>
          <a:lstStyle/>
          <a:p>
            <a:r>
              <a:rPr lang="en-US" sz="2800">
                <a:latin typeface="Times New Roman" charset="0"/>
                <a:ea typeface="ＭＳ Ｐゴシック" charset="0"/>
                <a:cs typeface="ＭＳ Ｐゴシック" charset="0"/>
              </a:rPr>
              <a:t>Formulate the planning problem as a CSP</a:t>
            </a:r>
          </a:p>
          <a:p>
            <a:r>
              <a:rPr lang="en-US" sz="2800">
                <a:latin typeface="Times New Roman" charset="0"/>
                <a:ea typeface="ＭＳ Ｐゴシック" charset="0"/>
                <a:cs typeface="ＭＳ Ｐゴシック" charset="0"/>
              </a:rPr>
              <a:t>Assume that the plan has k actions</a:t>
            </a:r>
          </a:p>
          <a:p>
            <a:r>
              <a:rPr lang="en-US" sz="2800">
                <a:latin typeface="Times New Roman" charset="0"/>
                <a:ea typeface="ＭＳ Ｐゴシック" charset="0"/>
                <a:cs typeface="ＭＳ Ｐゴシック" charset="0"/>
              </a:rPr>
              <a:t>Create a binary variable for each possible action a:</a:t>
            </a:r>
          </a:p>
          <a:p>
            <a:pPr lvl="1"/>
            <a:r>
              <a:rPr lang="en-US" sz="2400">
                <a:latin typeface="Times New Roman" charset="0"/>
                <a:ea typeface="ＭＳ Ｐゴシック" charset="0"/>
              </a:rPr>
              <a:t>Action(a,i) (TRUE if action a is used at step i)</a:t>
            </a:r>
          </a:p>
          <a:p>
            <a:r>
              <a:rPr lang="en-US" sz="2800">
                <a:latin typeface="Times New Roman" charset="0"/>
                <a:ea typeface="ＭＳ Ｐゴシック" charset="0"/>
                <a:cs typeface="ＭＳ Ｐゴシック" charset="0"/>
              </a:rPr>
              <a:t>Create variables for each proposition that can hold at different points in time:</a:t>
            </a:r>
          </a:p>
          <a:p>
            <a:pPr lvl="1"/>
            <a:r>
              <a:rPr lang="en-US" sz="2400">
                <a:latin typeface="Times New Roman" charset="0"/>
                <a:ea typeface="ＭＳ Ｐゴシック" charset="0"/>
              </a:rPr>
              <a:t>Proposition(p,i) (TRUE if proposition p holds at step i)</a:t>
            </a:r>
          </a:p>
        </p:txBody>
      </p:sp>
    </p:spTree>
    <p:extLst>
      <p:ext uri="{BB962C8B-B14F-4D97-AF65-F5344CB8AC3E}">
        <p14:creationId xmlns:p14="http://schemas.microsoft.com/office/powerpoint/2010/main" val="26741743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Constraints	</a:t>
            </a:r>
          </a:p>
        </p:txBody>
      </p:sp>
      <p:sp>
        <p:nvSpPr>
          <p:cNvPr id="121858" name="Rectangle 3"/>
          <p:cNvSpPr>
            <a:spLocks noGrp="1" noChangeArrowheads="1"/>
          </p:cNvSpPr>
          <p:nvPr>
            <p:ph type="body" idx="1"/>
          </p:nvPr>
        </p:nvSpPr>
        <p:spPr/>
        <p:txBody>
          <a:bodyPr/>
          <a:lstStyle/>
          <a:p>
            <a:r>
              <a:rPr lang="en-US" sz="2800">
                <a:latin typeface="Times New Roman" charset="0"/>
                <a:ea typeface="ＭＳ Ｐゴシック" charset="0"/>
                <a:cs typeface="ＭＳ Ｐゴシック" charset="0"/>
              </a:rPr>
              <a:t>Only one action can be executed at each time step (XOR constraints)</a:t>
            </a:r>
          </a:p>
          <a:p>
            <a:r>
              <a:rPr lang="en-US" sz="2800">
                <a:latin typeface="Times New Roman" charset="0"/>
                <a:ea typeface="ＭＳ Ｐゴシック" charset="0"/>
                <a:cs typeface="ＭＳ Ｐゴシック" charset="0"/>
              </a:rPr>
              <a:t>Constraints describing effects of actions</a:t>
            </a:r>
          </a:p>
          <a:p>
            <a:r>
              <a:rPr lang="en-US" sz="2800">
                <a:latin typeface="Times New Roman" charset="0"/>
                <a:ea typeface="ＭＳ Ｐゴシック" charset="0"/>
                <a:cs typeface="ＭＳ Ｐゴシック" charset="0"/>
              </a:rPr>
              <a:t>Persistence: if an action does not change a proposition p, then p</a:t>
            </a:r>
            <a:r>
              <a:rPr lang="ja-JP" altLang="en-US" sz="2800">
                <a:latin typeface="Times New Roman" charset="0"/>
                <a:ea typeface="ＭＳ Ｐゴシック" charset="0"/>
                <a:cs typeface="ＭＳ Ｐゴシック" charset="0"/>
              </a:rPr>
              <a:t>’</a:t>
            </a:r>
            <a:r>
              <a:rPr lang="en-US" altLang="ja-JP" sz="2800">
                <a:latin typeface="Times New Roman" charset="0"/>
                <a:ea typeface="ＭＳ Ｐゴシック" charset="0"/>
                <a:cs typeface="ＭＳ Ｐゴシック" charset="0"/>
              </a:rPr>
              <a:t>s value remains unchanged</a:t>
            </a:r>
          </a:p>
          <a:p>
            <a:r>
              <a:rPr lang="en-US" sz="2800">
                <a:latin typeface="Times New Roman" charset="0"/>
                <a:ea typeface="ＭＳ Ｐゴシック" charset="0"/>
                <a:cs typeface="ＭＳ Ｐゴシック" charset="0"/>
              </a:rPr>
              <a:t>A proposition is true at step i only if some action (possibly a maintain action) made it true</a:t>
            </a:r>
          </a:p>
          <a:p>
            <a:r>
              <a:rPr lang="en-US" sz="2800">
                <a:latin typeface="Times New Roman" charset="0"/>
                <a:ea typeface="ＭＳ Ｐゴシック" charset="0"/>
                <a:cs typeface="ＭＳ Ｐゴシック" charset="0"/>
              </a:rPr>
              <a:t>Constraints for initial state and goal state</a:t>
            </a:r>
          </a:p>
        </p:txBody>
      </p:sp>
    </p:spTree>
    <p:extLst>
      <p:ext uri="{BB962C8B-B14F-4D97-AF65-F5344CB8AC3E}">
        <p14:creationId xmlns:p14="http://schemas.microsoft.com/office/powerpoint/2010/main" val="1041607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WordArt 2"/>
          <p:cNvSpPr>
            <a:spLocks noChangeArrowheads="1" noChangeShapeType="1" noTextEdit="1"/>
          </p:cNvSpPr>
          <p:nvPr/>
        </p:nvSpPr>
        <p:spPr bwMode="auto">
          <a:xfrm>
            <a:off x="533400" y="2819400"/>
            <a:ext cx="8458200" cy="12192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blurRad="63500" dist="38099" dir="2700000" sy="50000" kx="2115830" algn="bl" rotWithShape="0">
                    <a:srgbClr val="C0C0C0">
                      <a:alpha val="74997"/>
                    </a:srgbClr>
                  </a:outerShdw>
                </a:effectLst>
                <a:latin typeface="Arial Black"/>
                <a:ea typeface="Arial Black"/>
                <a:cs typeface="Arial Black"/>
              </a:rPr>
              <a:t>Now apply our favorite CSP solver!</a:t>
            </a:r>
          </a:p>
        </p:txBody>
      </p:sp>
    </p:spTree>
    <p:extLst>
      <p:ext uri="{BB962C8B-B14F-4D97-AF65-F5344CB8AC3E}">
        <p14:creationId xmlns:p14="http://schemas.microsoft.com/office/powerpoint/2010/main" val="1209394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Still more variations…</a:t>
            </a:r>
          </a:p>
        </p:txBody>
      </p:sp>
      <p:sp>
        <p:nvSpPr>
          <p:cNvPr id="123906" name="Rectangle 3"/>
          <p:cNvSpPr>
            <a:spLocks noGrp="1" noChangeArrowheads="1"/>
          </p:cNvSpPr>
          <p:nvPr>
            <p:ph type="body" idx="1"/>
          </p:nvPr>
        </p:nvSpPr>
        <p:spPr>
          <a:xfrm>
            <a:off x="685799" y="1849437"/>
            <a:ext cx="8258175" cy="5084763"/>
          </a:xfrm>
        </p:spPr>
        <p:txBody>
          <a:bodyPr/>
          <a:lstStyle/>
          <a:p>
            <a:r>
              <a:rPr lang="en-US" sz="2400" dirty="0">
                <a:latin typeface="Times New Roman" charset="0"/>
                <a:ea typeface="ＭＳ Ｐゴシック" charset="0"/>
                <a:cs typeface="ＭＳ Ｐゴシック" charset="0"/>
              </a:rPr>
              <a:t>FF (Fast-Forward):</a:t>
            </a:r>
          </a:p>
          <a:p>
            <a:pPr lvl="1"/>
            <a:r>
              <a:rPr lang="en-US" sz="2000" dirty="0">
                <a:latin typeface="Times New Roman" charset="0"/>
                <a:ea typeface="ＭＳ Ｐゴシック" charset="0"/>
              </a:rPr>
              <a:t>Forward-chaining state space planning using relaxation-based heuristic and </a:t>
            </a:r>
            <a:r>
              <a:rPr lang="en-US" sz="2000" i="1" dirty="0">
                <a:latin typeface="Times New Roman" charset="0"/>
                <a:ea typeface="ＭＳ Ｐゴシック" charset="0"/>
              </a:rPr>
              <a:t>many</a:t>
            </a:r>
            <a:r>
              <a:rPr lang="en-US" sz="2000" dirty="0">
                <a:latin typeface="Times New Roman" charset="0"/>
                <a:ea typeface="ＭＳ Ｐゴシック" charset="0"/>
              </a:rPr>
              <a:t> other heuristics and </a:t>
            </a:r>
            <a:r>
              <a:rPr lang="ja-JP" altLang="en-US" sz="2000" dirty="0">
                <a:latin typeface="Times New Roman" charset="0"/>
                <a:ea typeface="ＭＳ Ｐゴシック" charset="0"/>
              </a:rPr>
              <a:t>“</a:t>
            </a:r>
            <a:r>
              <a:rPr lang="en-US" altLang="ja-JP" sz="2000" dirty="0">
                <a:latin typeface="Times New Roman" charset="0"/>
                <a:ea typeface="ＭＳ Ｐゴシック" charset="0"/>
              </a:rPr>
              <a:t>tweaks</a:t>
            </a:r>
            <a:r>
              <a:rPr lang="ja-JP" altLang="en-US" sz="2000" dirty="0">
                <a:latin typeface="Times New Roman" charset="0"/>
                <a:ea typeface="ＭＳ Ｐゴシック" charset="0"/>
              </a:rPr>
              <a:t>”</a:t>
            </a:r>
            <a:endParaRPr lang="en-US" altLang="ja-JP" sz="2000" dirty="0">
              <a:latin typeface="Times New Roman" charset="0"/>
              <a:ea typeface="ＭＳ Ｐゴシック" charset="0"/>
            </a:endParaRPr>
          </a:p>
          <a:p>
            <a:r>
              <a:rPr lang="en-US" sz="2400" dirty="0" err="1">
                <a:latin typeface="Times New Roman" charset="0"/>
                <a:ea typeface="ＭＳ Ｐゴシック" charset="0"/>
                <a:cs typeface="ＭＳ Ｐゴシック" charset="0"/>
              </a:rPr>
              <a:t>Blackbox</a:t>
            </a:r>
            <a:r>
              <a:rPr lang="en-US" sz="2400" dirty="0">
                <a:latin typeface="Times New Roman" charset="0"/>
                <a:ea typeface="ＭＳ Ｐゴシック" charset="0"/>
                <a:cs typeface="ＭＳ Ｐゴシック" charset="0"/>
              </a:rPr>
              <a:t>:</a:t>
            </a:r>
          </a:p>
        </p:txBody>
      </p:sp>
      <p:grpSp>
        <p:nvGrpSpPr>
          <p:cNvPr id="2" name="Group 1"/>
          <p:cNvGrpSpPr/>
          <p:nvPr/>
        </p:nvGrpSpPr>
        <p:grpSpPr>
          <a:xfrm>
            <a:off x="3018403" y="3040856"/>
            <a:ext cx="3724275" cy="3868797"/>
            <a:chOff x="4880541" y="2951163"/>
            <a:chExt cx="3724275" cy="3868797"/>
          </a:xfrm>
        </p:grpSpPr>
        <p:sp>
          <p:nvSpPr>
            <p:cNvPr id="123907" name="Text Box 4"/>
            <p:cNvSpPr txBox="1">
              <a:spLocks noChangeArrowheads="1"/>
            </p:cNvSpPr>
            <p:nvPr/>
          </p:nvSpPr>
          <p:spPr bwMode="auto">
            <a:xfrm>
              <a:off x="4880541" y="2951163"/>
              <a:ext cx="37176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t>STRIPS-based plan representation</a:t>
              </a:r>
            </a:p>
          </p:txBody>
        </p:sp>
        <p:sp>
          <p:nvSpPr>
            <p:cNvPr id="123908" name="Text Box 5"/>
            <p:cNvSpPr txBox="1">
              <a:spLocks noChangeArrowheads="1"/>
            </p:cNvSpPr>
            <p:nvPr/>
          </p:nvSpPr>
          <p:spPr bwMode="auto">
            <a:xfrm>
              <a:off x="5883841" y="3644900"/>
              <a:ext cx="1744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dirty="0"/>
                <a:t>Planning graph</a:t>
              </a:r>
            </a:p>
          </p:txBody>
        </p:sp>
        <p:sp>
          <p:nvSpPr>
            <p:cNvPr id="123909" name="Text Box 6"/>
            <p:cNvSpPr txBox="1">
              <a:spLocks noChangeArrowheads="1"/>
            </p:cNvSpPr>
            <p:nvPr/>
          </p:nvSpPr>
          <p:spPr bwMode="auto">
            <a:xfrm>
              <a:off x="5655241" y="4338638"/>
              <a:ext cx="22004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dirty="0"/>
                <a:t>CNF representation</a:t>
              </a:r>
            </a:p>
          </p:txBody>
        </p:sp>
        <p:sp>
          <p:nvSpPr>
            <p:cNvPr id="123910" name="Text Box 7"/>
            <p:cNvSpPr txBox="1">
              <a:spLocks noChangeArrowheads="1"/>
            </p:cNvSpPr>
            <p:nvPr/>
          </p:nvSpPr>
          <p:spPr bwMode="auto">
            <a:xfrm>
              <a:off x="5826691" y="5032375"/>
              <a:ext cx="1864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t>CSP/SAT solver</a:t>
              </a:r>
            </a:p>
          </p:txBody>
        </p:sp>
        <p:sp>
          <p:nvSpPr>
            <p:cNvPr id="123911" name="Text Box 8"/>
            <p:cNvSpPr txBox="1">
              <a:spLocks noChangeArrowheads="1"/>
            </p:cNvSpPr>
            <p:nvPr/>
          </p:nvSpPr>
          <p:spPr bwMode="auto">
            <a:xfrm>
              <a:off x="5991791" y="5726113"/>
              <a:ext cx="15221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t>CSP solution</a:t>
              </a:r>
            </a:p>
          </p:txBody>
        </p:sp>
        <p:sp>
          <p:nvSpPr>
            <p:cNvPr id="123912" name="Text Box 9"/>
            <p:cNvSpPr txBox="1">
              <a:spLocks noChangeArrowheads="1"/>
            </p:cNvSpPr>
            <p:nvPr/>
          </p:nvSpPr>
          <p:spPr bwMode="auto">
            <a:xfrm>
              <a:off x="6423591" y="6419850"/>
              <a:ext cx="6406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t>Plan</a:t>
              </a:r>
            </a:p>
          </p:txBody>
        </p:sp>
        <p:sp>
          <p:nvSpPr>
            <p:cNvPr id="123913" name="Line 10"/>
            <p:cNvSpPr>
              <a:spLocks noChangeShapeType="1"/>
            </p:cNvSpPr>
            <p:nvPr/>
          </p:nvSpPr>
          <p:spPr bwMode="auto">
            <a:xfrm>
              <a:off x="6776016" y="333216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123914" name="Line 11"/>
            <p:cNvSpPr>
              <a:spLocks noChangeShapeType="1"/>
            </p:cNvSpPr>
            <p:nvPr/>
          </p:nvSpPr>
          <p:spPr bwMode="auto">
            <a:xfrm>
              <a:off x="6776016" y="401796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123915" name="Line 12"/>
            <p:cNvSpPr>
              <a:spLocks noChangeShapeType="1"/>
            </p:cNvSpPr>
            <p:nvPr/>
          </p:nvSpPr>
          <p:spPr bwMode="auto">
            <a:xfrm>
              <a:off x="6776016" y="470376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123916" name="Line 13"/>
            <p:cNvSpPr>
              <a:spLocks noChangeShapeType="1"/>
            </p:cNvSpPr>
            <p:nvPr/>
          </p:nvSpPr>
          <p:spPr bwMode="auto">
            <a:xfrm>
              <a:off x="6776016" y="538956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123917" name="Line 14"/>
            <p:cNvSpPr>
              <a:spLocks noChangeShapeType="1"/>
            </p:cNvSpPr>
            <p:nvPr/>
          </p:nvSpPr>
          <p:spPr bwMode="auto">
            <a:xfrm>
              <a:off x="6776016" y="607536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370704" name="WordArt 16"/>
            <p:cNvSpPr>
              <a:spLocks noChangeArrowheads="1" noChangeShapeType="1" noTextEdit="1"/>
            </p:cNvSpPr>
            <p:nvPr/>
          </p:nvSpPr>
          <p:spPr bwMode="auto">
            <a:xfrm>
              <a:off x="7614216" y="5715376"/>
              <a:ext cx="990600" cy="1011237"/>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gradFill rotWithShape="1">
                    <a:gsLst>
                      <a:gs pos="0">
                        <a:srgbClr val="6600CC"/>
                      </a:gs>
                      <a:gs pos="100000">
                        <a:srgbClr val="CC00CC"/>
                      </a:gs>
                    </a:gsLst>
                    <a:lin ang="5400000" scaled="1"/>
                  </a:gradFill>
                  <a:effectLst>
                    <a:outerShdw blurRad="63500" dist="53882" dir="2700000" algn="ctr" rotWithShape="0">
                      <a:srgbClr val="9999FF">
                        <a:alpha val="79999"/>
                      </a:srgbClr>
                    </a:outerShdw>
                  </a:effectLst>
                  <a:latin typeface="Impact"/>
                  <a:ea typeface="Impact"/>
                  <a:cs typeface="Impact"/>
                </a:rPr>
                <a:t>Whew!</a:t>
              </a:r>
            </a:p>
          </p:txBody>
        </p:sp>
      </p:grpSp>
    </p:spTree>
    <p:extLst>
      <p:ext uri="{BB962C8B-B14F-4D97-AF65-F5344CB8AC3E}">
        <p14:creationId xmlns:p14="http://schemas.microsoft.com/office/powerpoint/2010/main" val="78861602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Task Network Planning (HTN)</a:t>
            </a:r>
            <a:endParaRPr lang="en-US" dirty="0"/>
          </a:p>
        </p:txBody>
      </p:sp>
      <p:sp>
        <p:nvSpPr>
          <p:cNvPr id="3" name="Content Placeholder 2"/>
          <p:cNvSpPr>
            <a:spLocks noGrp="1"/>
          </p:cNvSpPr>
          <p:nvPr>
            <p:ph idx="1"/>
          </p:nvPr>
        </p:nvSpPr>
        <p:spPr/>
        <p:txBody>
          <a:bodyPr/>
          <a:lstStyle/>
          <a:p>
            <a:r>
              <a:rPr lang="en-US" dirty="0" smtClean="0"/>
              <a:t>For many problems (or, at least, parts of problems, we may already have an idea how to solve them.</a:t>
            </a:r>
          </a:p>
          <a:p>
            <a:r>
              <a:rPr lang="en-US" dirty="0" smtClean="0"/>
              <a:t>Humans often use plan “templates” and adapt them to fit the details of the particular problem.</a:t>
            </a:r>
          </a:p>
          <a:p>
            <a:r>
              <a:rPr lang="en-US" dirty="0" smtClean="0"/>
              <a:t>Question:  How to enable planning to take leverage this “template” knowledge?</a:t>
            </a:r>
            <a:endParaRPr lang="en-US" dirty="0"/>
          </a:p>
        </p:txBody>
      </p:sp>
      <p:sp>
        <p:nvSpPr>
          <p:cNvPr id="4" name="Slide Number Placeholder 3"/>
          <p:cNvSpPr>
            <a:spLocks noGrp="1"/>
          </p:cNvSpPr>
          <p:nvPr>
            <p:ph type="sldNum" sz="quarter" idx="12"/>
          </p:nvPr>
        </p:nvSpPr>
        <p:spPr/>
        <p:txBody>
          <a:bodyPr/>
          <a:lstStyle/>
          <a:p>
            <a:pPr>
              <a:defRPr/>
            </a:pPr>
            <a:fld id="{B0D3A95C-D55E-4A45-ABC7-CFFE0AD769F6}" type="slidenum">
              <a:rPr lang="en-US" smtClean="0">
                <a:solidFill>
                  <a:srgbClr val="333399"/>
                </a:solidFill>
                <a:latin typeface="Arial"/>
              </a:rPr>
              <a:pPr>
                <a:defRPr/>
              </a:pPr>
              <a:t>58</a:t>
            </a:fld>
            <a:endParaRPr lang="en-US">
              <a:solidFill>
                <a:srgbClr val="000000"/>
              </a:solidFill>
              <a:latin typeface="Arial"/>
            </a:endParaRPr>
          </a:p>
        </p:txBody>
      </p:sp>
    </p:spTree>
    <p:extLst>
      <p:ext uri="{BB962C8B-B14F-4D97-AF65-F5344CB8AC3E}">
        <p14:creationId xmlns:p14="http://schemas.microsoft.com/office/powerpoint/2010/main" val="242838733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HTN Structure</a:t>
            </a:r>
            <a:endParaRPr lang="en-US" dirty="0"/>
          </a:p>
        </p:txBody>
      </p:sp>
      <p:sp>
        <p:nvSpPr>
          <p:cNvPr id="4" name="Slide Number Placeholder 3"/>
          <p:cNvSpPr>
            <a:spLocks noGrp="1"/>
          </p:cNvSpPr>
          <p:nvPr>
            <p:ph type="sldNum" sz="quarter" idx="12"/>
          </p:nvPr>
        </p:nvSpPr>
        <p:spPr/>
        <p:txBody>
          <a:bodyPr/>
          <a:lstStyle/>
          <a:p>
            <a:pPr>
              <a:defRPr/>
            </a:pPr>
            <a:fld id="{B0D3A95C-D55E-4A45-ABC7-CFFE0AD769F6}" type="slidenum">
              <a:rPr lang="en-US" smtClean="0">
                <a:solidFill>
                  <a:srgbClr val="333399"/>
                </a:solidFill>
                <a:latin typeface="Arial"/>
              </a:rPr>
              <a:pPr>
                <a:defRPr/>
              </a:pPr>
              <a:t>59</a:t>
            </a:fld>
            <a:endParaRPr lang="en-US">
              <a:solidFill>
                <a:srgbClr val="000000"/>
              </a:solidFill>
              <a:latin typeface="Arial"/>
            </a:endParaRPr>
          </a:p>
        </p:txBody>
      </p:sp>
      <p:pic>
        <p:nvPicPr>
          <p:cNvPr id="6" name="Picture 5"/>
          <p:cNvPicPr>
            <a:picLocks noChangeAspect="1"/>
          </p:cNvPicPr>
          <p:nvPr/>
        </p:nvPicPr>
        <p:blipFill>
          <a:blip r:embed="rId2"/>
          <a:stretch>
            <a:fillRect/>
          </a:stretch>
        </p:blipFill>
        <p:spPr>
          <a:xfrm>
            <a:off x="651189" y="4259254"/>
            <a:ext cx="8230951" cy="1816373"/>
          </a:xfrm>
          <a:prstGeom prst="rect">
            <a:avLst/>
          </a:prstGeom>
        </p:spPr>
      </p:pic>
      <p:sp>
        <p:nvSpPr>
          <p:cNvPr id="8" name="TextBox 7"/>
          <p:cNvSpPr txBox="1"/>
          <p:nvPr/>
        </p:nvSpPr>
        <p:spPr>
          <a:xfrm>
            <a:off x="651189" y="2134327"/>
            <a:ext cx="8134383" cy="1938992"/>
          </a:xfrm>
          <a:prstGeom prst="rect">
            <a:avLst/>
          </a:prstGeom>
          <a:noFill/>
        </p:spPr>
        <p:txBody>
          <a:bodyPr wrap="square" rtlCol="0">
            <a:spAutoFit/>
          </a:bodyPr>
          <a:lstStyle/>
          <a:p>
            <a:pPr marL="285750" indent="-285750">
              <a:buFont typeface="Arial"/>
              <a:buChar char="•"/>
            </a:pPr>
            <a:r>
              <a:rPr lang="en-US" sz="2000" dirty="0" smtClean="0"/>
              <a:t>Task represent recipes for achieving states.</a:t>
            </a:r>
          </a:p>
          <a:p>
            <a:pPr marL="285750" indent="-285750">
              <a:buFont typeface="Arial"/>
              <a:buChar char="•"/>
            </a:pPr>
            <a:r>
              <a:rPr lang="en-US" sz="2000" dirty="0" smtClean="0"/>
              <a:t>Primitive tasks are grounded in literals.</a:t>
            </a:r>
          </a:p>
          <a:p>
            <a:pPr marL="285750" indent="-285750">
              <a:buFont typeface="Arial"/>
              <a:buChar char="•"/>
            </a:pPr>
            <a:r>
              <a:rPr lang="en-US" sz="2000" dirty="0" smtClean="0"/>
              <a:t>Non-primitive tasks are further decomposed into subtasks subject to constraints.</a:t>
            </a:r>
          </a:p>
          <a:p>
            <a:pPr marL="285750" indent="-285750">
              <a:buFont typeface="Arial"/>
              <a:buChar char="•"/>
            </a:pPr>
            <a:r>
              <a:rPr lang="en-US" sz="2000" dirty="0" smtClean="0"/>
              <a:t>Planning is searching through network for a consistent set of tasks to the goal from the initial state. </a:t>
            </a:r>
            <a:endParaRPr lang="en-US" sz="2000" dirty="0"/>
          </a:p>
        </p:txBody>
      </p:sp>
    </p:spTree>
    <p:extLst>
      <p:ext uri="{BB962C8B-B14F-4D97-AF65-F5344CB8AC3E}">
        <p14:creationId xmlns:p14="http://schemas.microsoft.com/office/powerpoint/2010/main" val="19996542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3"/>
          <p:cNvSpPr>
            <a:spLocks noGrp="1"/>
          </p:cNvSpPr>
          <p:nvPr>
            <p:ph type="sldNum" sz="quarter" idx="10"/>
          </p:nvPr>
        </p:nvSpPr>
        <p:spPr>
          <a:xfrm>
            <a:off x="914400" y="6434499"/>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411451F-1D8B-9A49-89B0-698AA55F96D1}" type="slidenum">
              <a:rPr lang="en-US" sz="1000"/>
              <a:pPr/>
              <a:t>6</a:t>
            </a:fld>
            <a:endParaRPr lang="en-US" sz="1000"/>
          </a:p>
        </p:txBody>
      </p:sp>
      <p:sp>
        <p:nvSpPr>
          <p:cNvPr id="75778" name="Rectangle 2"/>
          <p:cNvSpPr>
            <a:spLocks noGrp="1" noChangeArrowheads="1"/>
          </p:cNvSpPr>
          <p:nvPr>
            <p:ph type="title"/>
          </p:nvPr>
        </p:nvSpPr>
        <p:spPr>
          <a:xfrm>
            <a:off x="1076596" y="646708"/>
            <a:ext cx="7772400" cy="1143000"/>
          </a:xfrm>
        </p:spPr>
        <p:txBody>
          <a:bodyPr/>
          <a:lstStyle/>
          <a:p>
            <a:r>
              <a:rPr lang="en-US" dirty="0">
                <a:latin typeface="Times New Roman" charset="0"/>
                <a:ea typeface="ＭＳ Ｐゴシック" charset="0"/>
                <a:cs typeface="ＭＳ Ｐゴシック" charset="0"/>
              </a:rPr>
              <a:t>Trivial example</a:t>
            </a:r>
          </a:p>
        </p:txBody>
      </p:sp>
      <p:sp>
        <p:nvSpPr>
          <p:cNvPr id="75779" name="Rectangle 3"/>
          <p:cNvSpPr>
            <a:spLocks noGrp="1" noChangeArrowheads="1"/>
          </p:cNvSpPr>
          <p:nvPr>
            <p:ph type="body" idx="1"/>
          </p:nvPr>
        </p:nvSpPr>
        <p:spPr>
          <a:xfrm>
            <a:off x="685800" y="1982150"/>
            <a:ext cx="7772400" cy="1524000"/>
          </a:xfrm>
        </p:spPr>
        <p:txBody>
          <a:bodyPr/>
          <a:lstStyle/>
          <a:p>
            <a:pPr>
              <a:buFontTx/>
              <a:buNone/>
            </a:pPr>
            <a:r>
              <a:rPr lang="en-US" sz="1800" dirty="0">
                <a:latin typeface="Times New Roman" charset="0"/>
                <a:ea typeface="ＭＳ Ｐゴシック" charset="0"/>
                <a:cs typeface="ＭＳ Ｐゴシック" charset="0"/>
              </a:rPr>
              <a:t>Operators:</a:t>
            </a:r>
          </a:p>
          <a:p>
            <a:pPr lvl="1">
              <a:buFontTx/>
              <a:buNone/>
            </a:pPr>
            <a:r>
              <a:rPr lang="en-US" sz="1600" dirty="0">
                <a:latin typeface="Times New Roman" charset="0"/>
                <a:ea typeface="ＭＳ Ｐゴシック" charset="0"/>
              </a:rPr>
              <a:t>Op(ACTION: </a:t>
            </a:r>
            <a:r>
              <a:rPr lang="en-US" sz="1600" dirty="0" err="1">
                <a:latin typeface="Times New Roman" charset="0"/>
                <a:ea typeface="ＭＳ Ｐゴシック" charset="0"/>
              </a:rPr>
              <a:t>RightShoe</a:t>
            </a:r>
            <a:r>
              <a:rPr lang="en-US" sz="1600" dirty="0">
                <a:latin typeface="Times New Roman" charset="0"/>
                <a:ea typeface="ＭＳ Ｐゴシック" charset="0"/>
              </a:rPr>
              <a:t>, PRECOND: </a:t>
            </a:r>
            <a:r>
              <a:rPr lang="en-US" sz="1600" dirty="0" err="1">
                <a:latin typeface="Times New Roman" charset="0"/>
                <a:ea typeface="ＭＳ Ｐゴシック" charset="0"/>
              </a:rPr>
              <a:t>RightSockOn</a:t>
            </a:r>
            <a:r>
              <a:rPr lang="en-US" sz="1600" dirty="0">
                <a:latin typeface="Times New Roman" charset="0"/>
                <a:ea typeface="ＭＳ Ｐゴシック" charset="0"/>
              </a:rPr>
              <a:t>, EFFECT: </a:t>
            </a:r>
            <a:r>
              <a:rPr lang="en-US" sz="1600" dirty="0" err="1">
                <a:latin typeface="Times New Roman" charset="0"/>
                <a:ea typeface="ＭＳ Ｐゴシック" charset="0"/>
              </a:rPr>
              <a:t>RightShoeOn</a:t>
            </a:r>
            <a:r>
              <a:rPr lang="en-US" sz="1600" dirty="0">
                <a:latin typeface="Times New Roman" charset="0"/>
                <a:ea typeface="ＭＳ Ｐゴシック" charset="0"/>
              </a:rPr>
              <a:t>)</a:t>
            </a:r>
          </a:p>
          <a:p>
            <a:pPr lvl="1">
              <a:buFontTx/>
              <a:buNone/>
            </a:pPr>
            <a:r>
              <a:rPr lang="en-US" sz="1600" dirty="0">
                <a:latin typeface="Times New Roman" charset="0"/>
                <a:ea typeface="ＭＳ Ｐゴシック" charset="0"/>
              </a:rPr>
              <a:t>Op(ACTION: </a:t>
            </a:r>
            <a:r>
              <a:rPr lang="en-US" sz="1600" dirty="0" err="1">
                <a:latin typeface="Times New Roman" charset="0"/>
                <a:ea typeface="ＭＳ Ｐゴシック" charset="0"/>
              </a:rPr>
              <a:t>RightSock</a:t>
            </a:r>
            <a:r>
              <a:rPr lang="en-US" sz="1600" dirty="0">
                <a:latin typeface="Times New Roman" charset="0"/>
                <a:ea typeface="ＭＳ Ｐゴシック" charset="0"/>
              </a:rPr>
              <a:t>, EFFECT: </a:t>
            </a:r>
            <a:r>
              <a:rPr lang="en-US" sz="1600" dirty="0" err="1">
                <a:latin typeface="Times New Roman" charset="0"/>
                <a:ea typeface="ＭＳ Ｐゴシック" charset="0"/>
              </a:rPr>
              <a:t>RightSockOn</a:t>
            </a:r>
            <a:r>
              <a:rPr lang="en-US" sz="1600" dirty="0">
                <a:latin typeface="Times New Roman" charset="0"/>
                <a:ea typeface="ＭＳ Ｐゴシック" charset="0"/>
              </a:rPr>
              <a:t>)</a:t>
            </a:r>
          </a:p>
          <a:p>
            <a:pPr lvl="1">
              <a:buFontTx/>
              <a:buNone/>
            </a:pPr>
            <a:r>
              <a:rPr lang="en-US" sz="1600" dirty="0">
                <a:latin typeface="Times New Roman" charset="0"/>
                <a:ea typeface="ＭＳ Ｐゴシック" charset="0"/>
              </a:rPr>
              <a:t>Op(ACTION: </a:t>
            </a:r>
            <a:r>
              <a:rPr lang="en-US" sz="1600" dirty="0" err="1">
                <a:latin typeface="Times New Roman" charset="0"/>
                <a:ea typeface="ＭＳ Ｐゴシック" charset="0"/>
              </a:rPr>
              <a:t>LeftShoe</a:t>
            </a:r>
            <a:r>
              <a:rPr lang="en-US" sz="1600" dirty="0">
                <a:latin typeface="Times New Roman" charset="0"/>
                <a:ea typeface="ＭＳ Ｐゴシック" charset="0"/>
              </a:rPr>
              <a:t>, PRECOND: </a:t>
            </a:r>
            <a:r>
              <a:rPr lang="en-US" sz="1600" dirty="0" err="1">
                <a:latin typeface="Times New Roman" charset="0"/>
                <a:ea typeface="ＭＳ Ｐゴシック" charset="0"/>
              </a:rPr>
              <a:t>LeftSockOn</a:t>
            </a:r>
            <a:r>
              <a:rPr lang="en-US" sz="1600" dirty="0">
                <a:latin typeface="Times New Roman" charset="0"/>
                <a:ea typeface="ＭＳ Ｐゴシック" charset="0"/>
              </a:rPr>
              <a:t>, EFFECT: </a:t>
            </a:r>
            <a:r>
              <a:rPr lang="en-US" sz="1600" dirty="0" err="1">
                <a:latin typeface="Times New Roman" charset="0"/>
                <a:ea typeface="ＭＳ Ｐゴシック" charset="0"/>
              </a:rPr>
              <a:t>LeftShoeOn</a:t>
            </a:r>
            <a:r>
              <a:rPr lang="en-US" sz="1600" dirty="0">
                <a:latin typeface="Times New Roman" charset="0"/>
                <a:ea typeface="ＭＳ Ｐゴシック" charset="0"/>
              </a:rPr>
              <a:t>)</a:t>
            </a:r>
          </a:p>
          <a:p>
            <a:pPr lvl="1">
              <a:buFontTx/>
              <a:buNone/>
            </a:pPr>
            <a:r>
              <a:rPr lang="en-US" sz="1600" dirty="0">
                <a:latin typeface="Times New Roman" charset="0"/>
                <a:ea typeface="ＭＳ Ｐゴシック" charset="0"/>
              </a:rPr>
              <a:t>Op(ACTION: </a:t>
            </a:r>
            <a:r>
              <a:rPr lang="en-US" sz="1600" dirty="0" err="1">
                <a:latin typeface="Times New Roman" charset="0"/>
                <a:ea typeface="ＭＳ Ｐゴシック" charset="0"/>
              </a:rPr>
              <a:t>LeftSock</a:t>
            </a:r>
            <a:r>
              <a:rPr lang="en-US" sz="1600" dirty="0">
                <a:latin typeface="Times New Roman" charset="0"/>
                <a:ea typeface="ＭＳ Ｐゴシック" charset="0"/>
              </a:rPr>
              <a:t>, EFFECT: </a:t>
            </a:r>
            <a:r>
              <a:rPr lang="en-US" sz="1600" dirty="0" err="1">
                <a:latin typeface="Times New Roman" charset="0"/>
                <a:ea typeface="ＭＳ Ｐゴシック" charset="0"/>
              </a:rPr>
              <a:t>leftSockOn</a:t>
            </a:r>
            <a:r>
              <a:rPr lang="en-US" sz="1600" dirty="0">
                <a:latin typeface="Times New Roman" charset="0"/>
                <a:ea typeface="ＭＳ Ｐゴシック" charset="0"/>
              </a:rPr>
              <a:t>)</a:t>
            </a:r>
            <a:endParaRPr lang="en-US" sz="1800" dirty="0">
              <a:latin typeface="Times New Roman" charset="0"/>
              <a:ea typeface="ＭＳ Ｐゴシック" charset="0"/>
            </a:endParaRPr>
          </a:p>
          <a:p>
            <a:endParaRPr lang="en-US" sz="2000" dirty="0">
              <a:latin typeface="Times New Roman" charset="0"/>
              <a:ea typeface="ＭＳ Ｐゴシック" charset="0"/>
              <a:cs typeface="ＭＳ Ｐゴシック" charset="0"/>
            </a:endParaRPr>
          </a:p>
        </p:txBody>
      </p:sp>
      <p:grpSp>
        <p:nvGrpSpPr>
          <p:cNvPr id="75780" name="Group 4"/>
          <p:cNvGrpSpPr>
            <a:grpSpLocks/>
          </p:cNvGrpSpPr>
          <p:nvPr/>
        </p:nvGrpSpPr>
        <p:grpSpPr bwMode="auto">
          <a:xfrm>
            <a:off x="458788" y="4039550"/>
            <a:ext cx="2465387" cy="2590800"/>
            <a:chOff x="2084" y="1968"/>
            <a:chExt cx="1553" cy="1632"/>
          </a:xfrm>
        </p:grpSpPr>
        <p:sp>
          <p:nvSpPr>
            <p:cNvPr id="75782" name="Rectangle 5"/>
            <p:cNvSpPr>
              <a:spLocks noChangeArrowheads="1"/>
            </p:cNvSpPr>
            <p:nvPr/>
          </p:nvSpPr>
          <p:spPr bwMode="auto">
            <a:xfrm>
              <a:off x="2592" y="1968"/>
              <a:ext cx="624"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83" name="Text Box 6"/>
            <p:cNvSpPr txBox="1">
              <a:spLocks noChangeArrowheads="1"/>
            </p:cNvSpPr>
            <p:nvPr/>
          </p:nvSpPr>
          <p:spPr bwMode="auto">
            <a:xfrm>
              <a:off x="2640" y="2064"/>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a:t>S1:Start</a:t>
              </a:r>
              <a:endParaRPr lang="en-US" sz="2000" b="1"/>
            </a:p>
          </p:txBody>
        </p:sp>
        <p:grpSp>
          <p:nvGrpSpPr>
            <p:cNvPr id="75784" name="Group 7"/>
            <p:cNvGrpSpPr>
              <a:grpSpLocks/>
            </p:cNvGrpSpPr>
            <p:nvPr/>
          </p:nvGrpSpPr>
          <p:grpSpPr bwMode="auto">
            <a:xfrm>
              <a:off x="2592" y="3168"/>
              <a:ext cx="643" cy="432"/>
              <a:chOff x="2592" y="2448"/>
              <a:chExt cx="643" cy="432"/>
            </a:xfrm>
          </p:grpSpPr>
          <p:sp>
            <p:nvSpPr>
              <p:cNvPr id="75788" name="Rectangle 8"/>
              <p:cNvSpPr>
                <a:spLocks noChangeArrowheads="1"/>
              </p:cNvSpPr>
              <p:nvPr/>
            </p:nvSpPr>
            <p:spPr bwMode="auto">
              <a:xfrm>
                <a:off x="2592" y="2448"/>
                <a:ext cx="628"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89" name="Text Box 9"/>
              <p:cNvSpPr txBox="1">
                <a:spLocks noChangeArrowheads="1"/>
              </p:cNvSpPr>
              <p:nvPr/>
            </p:nvSpPr>
            <p:spPr bwMode="auto">
              <a:xfrm>
                <a:off x="2592" y="2575"/>
                <a:ext cx="6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a:t>S2:Finish</a:t>
                </a:r>
                <a:endParaRPr lang="en-US" sz="2000" b="1"/>
              </a:p>
            </p:txBody>
          </p:sp>
        </p:grpSp>
        <p:sp>
          <p:nvSpPr>
            <p:cNvPr id="75785" name="Text Box 10"/>
            <p:cNvSpPr txBox="1">
              <a:spLocks noChangeArrowheads="1"/>
            </p:cNvSpPr>
            <p:nvPr/>
          </p:nvSpPr>
          <p:spPr bwMode="auto">
            <a:xfrm>
              <a:off x="2822" y="240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endParaRPr lang="en-US" sz="1800" i="1"/>
            </a:p>
          </p:txBody>
        </p:sp>
        <p:sp>
          <p:nvSpPr>
            <p:cNvPr id="75786" name="Text Box 11"/>
            <p:cNvSpPr txBox="1">
              <a:spLocks noChangeArrowheads="1"/>
            </p:cNvSpPr>
            <p:nvPr/>
          </p:nvSpPr>
          <p:spPr bwMode="auto">
            <a:xfrm>
              <a:off x="2084" y="2943"/>
              <a:ext cx="15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i="1"/>
                <a:t>RightShoeOn  ^ LeftShoeOn</a:t>
              </a:r>
              <a:endParaRPr lang="en-US" sz="1800" i="1"/>
            </a:p>
          </p:txBody>
        </p:sp>
        <p:sp>
          <p:nvSpPr>
            <p:cNvPr id="75787" name="Line 12"/>
            <p:cNvSpPr>
              <a:spLocks noChangeShapeType="1"/>
            </p:cNvSpPr>
            <p:nvPr/>
          </p:nvSpPr>
          <p:spPr bwMode="auto">
            <a:xfrm>
              <a:off x="2880" y="2400"/>
              <a:ext cx="0" cy="7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5781" name="Text Box 13"/>
          <p:cNvSpPr txBox="1">
            <a:spLocks noChangeArrowheads="1"/>
          </p:cNvSpPr>
          <p:nvPr/>
        </p:nvSpPr>
        <p:spPr bwMode="auto">
          <a:xfrm>
            <a:off x="3505200" y="4268150"/>
            <a:ext cx="48006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800"/>
              <a:t>Steps: {S1:[Op(Action:Start)],</a:t>
            </a:r>
          </a:p>
          <a:p>
            <a:pPr>
              <a:spcBef>
                <a:spcPct val="50000"/>
              </a:spcBef>
            </a:pPr>
            <a:r>
              <a:rPr lang="en-US" sz="1800"/>
              <a:t>             S2:[Op(Action:Finish,</a:t>
            </a:r>
          </a:p>
          <a:p>
            <a:pPr>
              <a:spcBef>
                <a:spcPct val="50000"/>
              </a:spcBef>
            </a:pPr>
            <a:r>
              <a:rPr lang="en-US" sz="1800"/>
              <a:t>	   Pre: RightShoeOn^LeftShoeOn)]}</a:t>
            </a:r>
          </a:p>
          <a:p>
            <a:pPr>
              <a:spcBef>
                <a:spcPct val="50000"/>
              </a:spcBef>
            </a:pPr>
            <a:r>
              <a:rPr lang="en-US" sz="1800"/>
              <a:t> Links: {}</a:t>
            </a:r>
          </a:p>
          <a:p>
            <a:pPr>
              <a:spcBef>
                <a:spcPct val="50000"/>
              </a:spcBef>
            </a:pPr>
            <a:r>
              <a:rPr lang="en-US" sz="1800"/>
              <a:t>Orderings: {S1&lt;S2}</a:t>
            </a:r>
          </a:p>
        </p:txBody>
      </p:sp>
    </p:spTree>
    <p:extLst>
      <p:ext uri="{BB962C8B-B14F-4D97-AF65-F5344CB8AC3E}">
        <p14:creationId xmlns:p14="http://schemas.microsoft.com/office/powerpoint/2010/main" val="403982937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HTN Search</a:t>
            </a:r>
            <a:endParaRPr lang="en-US" dirty="0"/>
          </a:p>
        </p:txBody>
      </p:sp>
      <p:sp>
        <p:nvSpPr>
          <p:cNvPr id="4" name="Slide Number Placeholder 3"/>
          <p:cNvSpPr>
            <a:spLocks noGrp="1"/>
          </p:cNvSpPr>
          <p:nvPr>
            <p:ph type="sldNum" sz="quarter" idx="12"/>
          </p:nvPr>
        </p:nvSpPr>
        <p:spPr/>
        <p:txBody>
          <a:bodyPr/>
          <a:lstStyle/>
          <a:p>
            <a:pPr>
              <a:defRPr/>
            </a:pPr>
            <a:fld id="{B0D3A95C-D55E-4A45-ABC7-CFFE0AD769F6}" type="slidenum">
              <a:rPr lang="en-US" smtClean="0">
                <a:solidFill>
                  <a:srgbClr val="333399"/>
                </a:solidFill>
                <a:latin typeface="Arial"/>
              </a:rPr>
              <a:pPr>
                <a:defRPr/>
              </a:pPr>
              <a:t>60</a:t>
            </a:fld>
            <a:endParaRPr lang="en-US">
              <a:solidFill>
                <a:srgbClr val="000000"/>
              </a:solidFill>
              <a:latin typeface="Arial"/>
            </a:endParaRPr>
          </a:p>
        </p:txBody>
      </p:sp>
      <p:grpSp>
        <p:nvGrpSpPr>
          <p:cNvPr id="7" name="Group 6"/>
          <p:cNvGrpSpPr/>
          <p:nvPr/>
        </p:nvGrpSpPr>
        <p:grpSpPr>
          <a:xfrm>
            <a:off x="1008180" y="1965378"/>
            <a:ext cx="6598998" cy="4602589"/>
            <a:chOff x="995087" y="1952284"/>
            <a:chExt cx="6598998" cy="4602589"/>
          </a:xfrm>
        </p:grpSpPr>
        <p:pic>
          <p:nvPicPr>
            <p:cNvPr id="5" name="Picture 4"/>
            <p:cNvPicPr>
              <a:picLocks noChangeAspect="1"/>
            </p:cNvPicPr>
            <p:nvPr/>
          </p:nvPicPr>
          <p:blipFill>
            <a:blip r:embed="rId2"/>
            <a:stretch>
              <a:fillRect/>
            </a:stretch>
          </p:blipFill>
          <p:spPr>
            <a:xfrm>
              <a:off x="1655880" y="1952284"/>
              <a:ext cx="5938205" cy="4602589"/>
            </a:xfrm>
            <a:prstGeom prst="rect">
              <a:avLst/>
            </a:prstGeom>
          </p:spPr>
        </p:pic>
        <p:sp>
          <p:nvSpPr>
            <p:cNvPr id="6" name="Rounded Rectangle 5"/>
            <p:cNvSpPr/>
            <p:nvPr/>
          </p:nvSpPr>
          <p:spPr bwMode="auto">
            <a:xfrm>
              <a:off x="995087" y="3993681"/>
              <a:ext cx="3692297" cy="2225986"/>
            </a:xfrm>
            <a:prstGeom prst="roundRect">
              <a:avLst/>
            </a:prstGeom>
            <a:solidFill>
              <a:schemeClr val="bg1"/>
            </a:solidFill>
            <a:ln w="127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grpSp>
    </p:spTree>
    <p:extLst>
      <p:ext uri="{BB962C8B-B14F-4D97-AF65-F5344CB8AC3E}">
        <p14:creationId xmlns:p14="http://schemas.microsoft.com/office/powerpoint/2010/main" val="82170916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Real-World Use</a:t>
            </a:r>
            <a:endParaRPr lang="en-US" dirty="0"/>
          </a:p>
        </p:txBody>
      </p:sp>
      <p:sp>
        <p:nvSpPr>
          <p:cNvPr id="3" name="Content Placeholder 2"/>
          <p:cNvSpPr>
            <a:spLocks noGrp="1"/>
          </p:cNvSpPr>
          <p:nvPr>
            <p:ph idx="1"/>
          </p:nvPr>
        </p:nvSpPr>
        <p:spPr/>
        <p:txBody>
          <a:bodyPr/>
          <a:lstStyle/>
          <a:p>
            <a:r>
              <a:rPr lang="en-US" dirty="0" smtClean="0"/>
              <a:t>HTNs are widely used in real-world applications.</a:t>
            </a:r>
          </a:p>
          <a:p>
            <a:r>
              <a:rPr lang="en-US" dirty="0" smtClean="0"/>
              <a:t>Good at capturing domain information and limiting search to favored directed paths in the domain.</a:t>
            </a:r>
          </a:p>
          <a:p>
            <a:r>
              <a:rPr lang="en-US" dirty="0" smtClean="0"/>
              <a:t>There are a number of domain-independent HTN planners, e.g., SIPE-2, SHOP-2, O-Plan, etc.</a:t>
            </a:r>
            <a:endParaRPr lang="en-US" dirty="0"/>
          </a:p>
        </p:txBody>
      </p:sp>
      <p:sp>
        <p:nvSpPr>
          <p:cNvPr id="4" name="Slide Number Placeholder 3"/>
          <p:cNvSpPr>
            <a:spLocks noGrp="1"/>
          </p:cNvSpPr>
          <p:nvPr>
            <p:ph type="sldNum" sz="quarter" idx="12"/>
          </p:nvPr>
        </p:nvSpPr>
        <p:spPr/>
        <p:txBody>
          <a:bodyPr/>
          <a:lstStyle/>
          <a:p>
            <a:pPr>
              <a:defRPr/>
            </a:pPr>
            <a:fld id="{B0D3A95C-D55E-4A45-ABC7-CFFE0AD769F6}" type="slidenum">
              <a:rPr lang="en-US" smtClean="0">
                <a:solidFill>
                  <a:srgbClr val="333399"/>
                </a:solidFill>
                <a:latin typeface="Arial"/>
              </a:rPr>
              <a:pPr>
                <a:defRPr/>
              </a:pPr>
              <a:t>61</a:t>
            </a:fld>
            <a:endParaRPr lang="en-US">
              <a:solidFill>
                <a:srgbClr val="000000"/>
              </a:solidFill>
              <a:latin typeface="Arial"/>
            </a:endParaRPr>
          </a:p>
        </p:txBody>
      </p:sp>
    </p:spTree>
    <p:extLst>
      <p:ext uri="{BB962C8B-B14F-4D97-AF65-F5344CB8AC3E}">
        <p14:creationId xmlns:p14="http://schemas.microsoft.com/office/powerpoint/2010/main" val="263431082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BEACB15-3FA1-0840-8A2E-985B97298F07}" type="slidenum">
              <a:rPr lang="en-US"/>
              <a:pPr/>
              <a:t>62</a:t>
            </a:fld>
            <a:endParaRPr lang="en-US">
              <a:solidFill>
                <a:schemeClr val="tx1"/>
              </a:solidFill>
            </a:endParaRPr>
          </a:p>
        </p:txBody>
      </p:sp>
      <p:sp>
        <p:nvSpPr>
          <p:cNvPr id="25907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sz="4000" dirty="0" smtClean="0"/>
              <a:t>Case-Based Planning:  Adapting </a:t>
            </a:r>
            <a:r>
              <a:rPr lang="en-US" sz="4000" dirty="0"/>
              <a:t>old plans</a:t>
            </a:r>
          </a:p>
        </p:txBody>
      </p:sp>
      <p:sp>
        <p:nvSpPr>
          <p:cNvPr id="259075" name="Rectangle 3"/>
          <p:cNvSpPr>
            <a:spLocks noGrp="1" noChangeArrowheads="1"/>
          </p:cNvSpPr>
          <p:nvPr>
            <p:ph type="body" idx="1"/>
          </p:nvPr>
        </p:nvSpPr>
        <p:spPr>
          <a:xfrm>
            <a:off x="762000" y="22860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ct val="90000"/>
              </a:lnSpc>
            </a:pPr>
            <a:r>
              <a:rPr lang="en-US"/>
              <a:t>Storing plans in a library and using them in </a:t>
            </a:r>
            <a:r>
              <a:rPr lang="ja-JP" altLang="en-US">
                <a:latin typeface="Arial"/>
              </a:rPr>
              <a:t>“</a:t>
            </a:r>
            <a:r>
              <a:rPr lang="en-US"/>
              <a:t>similar</a:t>
            </a:r>
            <a:r>
              <a:rPr lang="ja-JP" altLang="en-US">
                <a:latin typeface="Arial"/>
              </a:rPr>
              <a:t>”</a:t>
            </a:r>
            <a:r>
              <a:rPr lang="en-US"/>
              <a:t> situations.</a:t>
            </a:r>
          </a:p>
          <a:p>
            <a:pPr>
              <a:lnSpc>
                <a:spcPct val="90000"/>
              </a:lnSpc>
            </a:pPr>
            <a:r>
              <a:rPr lang="en-US"/>
              <a:t>How to index and retrieve existing plans?</a:t>
            </a:r>
          </a:p>
          <a:p>
            <a:pPr>
              <a:lnSpc>
                <a:spcPct val="90000"/>
              </a:lnSpc>
            </a:pPr>
            <a:r>
              <a:rPr lang="en-US"/>
              <a:t>How to adapt an old plan to solve a new problem?</a:t>
            </a:r>
          </a:p>
          <a:p>
            <a:pPr>
              <a:lnSpc>
                <a:spcPct val="90000"/>
              </a:lnSpc>
            </a:pPr>
            <a:r>
              <a:rPr lang="en-US"/>
              <a:t>Key question: will refitting existing plans save us work?</a:t>
            </a:r>
          </a:p>
        </p:txBody>
      </p:sp>
    </p:spTree>
    <p:extLst>
      <p:ext uri="{BB962C8B-B14F-4D97-AF65-F5344CB8AC3E}">
        <p14:creationId xmlns:p14="http://schemas.microsoft.com/office/powerpoint/2010/main" val="804364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Contingent Planning</a:t>
            </a:r>
            <a:endParaRPr lang="en-US" dirty="0"/>
          </a:p>
        </p:txBody>
      </p:sp>
      <p:sp>
        <p:nvSpPr>
          <p:cNvPr id="3" name="Content Placeholder 2"/>
          <p:cNvSpPr>
            <a:spLocks noGrp="1"/>
          </p:cNvSpPr>
          <p:nvPr>
            <p:ph idx="1"/>
          </p:nvPr>
        </p:nvSpPr>
        <p:spPr/>
        <p:txBody>
          <a:bodyPr/>
          <a:lstStyle/>
          <a:p>
            <a:r>
              <a:rPr lang="en-US" smtClean="0"/>
              <a:t>Develop plans </a:t>
            </a:r>
            <a:r>
              <a:rPr lang="en-US" dirty="0" smtClean="0"/>
              <a:t>that have built-in alternatives based on state-query during plan execution.</a:t>
            </a:r>
          </a:p>
          <a:p>
            <a:r>
              <a:rPr lang="en-US" dirty="0" smtClean="0"/>
              <a:t>Usually have alternative branches only at points where it is expected to be significant.</a:t>
            </a:r>
          </a:p>
          <a:p>
            <a:r>
              <a:rPr lang="en-US" dirty="0" smtClean="0"/>
              <a:t>Doesn’t guarantee that plan will execute successfully.</a:t>
            </a:r>
            <a:endParaRPr lang="en-US" dirty="0"/>
          </a:p>
        </p:txBody>
      </p:sp>
      <p:sp>
        <p:nvSpPr>
          <p:cNvPr id="4" name="Slide Number Placeholder 3"/>
          <p:cNvSpPr>
            <a:spLocks noGrp="1"/>
          </p:cNvSpPr>
          <p:nvPr>
            <p:ph type="sldNum" sz="quarter" idx="12"/>
          </p:nvPr>
        </p:nvSpPr>
        <p:spPr/>
        <p:txBody>
          <a:bodyPr/>
          <a:lstStyle/>
          <a:p>
            <a:pPr>
              <a:defRPr/>
            </a:pPr>
            <a:fld id="{B0D3A95C-D55E-4A45-ABC7-CFFE0AD769F6}" type="slidenum">
              <a:rPr lang="en-US" smtClean="0">
                <a:solidFill>
                  <a:srgbClr val="333399"/>
                </a:solidFill>
                <a:latin typeface="Arial"/>
              </a:rPr>
              <a:pPr>
                <a:defRPr/>
              </a:pPr>
              <a:t>63</a:t>
            </a:fld>
            <a:endParaRPr lang="en-US">
              <a:solidFill>
                <a:srgbClr val="000000"/>
              </a:solidFill>
              <a:latin typeface="Arial"/>
            </a:endParaRPr>
          </a:p>
        </p:txBody>
      </p:sp>
    </p:spTree>
    <p:extLst>
      <p:ext uri="{BB962C8B-B14F-4D97-AF65-F5344CB8AC3E}">
        <p14:creationId xmlns:p14="http://schemas.microsoft.com/office/powerpoint/2010/main" val="35569644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4150D90-7E2A-A344-A8A0-86BECCD3BCFA}" type="slidenum">
              <a:rPr lang="en-US"/>
              <a:pPr/>
              <a:t>64</a:t>
            </a:fld>
            <a:endParaRPr lang="en-US">
              <a:solidFill>
                <a:schemeClr val="tx1"/>
              </a:solidFill>
            </a:endParaRPr>
          </a:p>
        </p:txBody>
      </p:sp>
      <p:sp>
        <p:nvSpPr>
          <p:cNvPr id="26112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t>Uncertainty and contingencies</a:t>
            </a:r>
          </a:p>
        </p:txBody>
      </p:sp>
      <p:sp>
        <p:nvSpPr>
          <p:cNvPr id="261123" name="Rectangle 3"/>
          <p:cNvSpPr>
            <a:spLocks noGrp="1" noChangeArrowheads="1"/>
          </p:cNvSpPr>
          <p:nvPr>
            <p:ph type="body" idx="1"/>
          </p:nvPr>
        </p:nvSpPr>
        <p:spPr>
          <a:xfrm>
            <a:off x="914400" y="22098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ct val="90000"/>
              </a:lnSpc>
            </a:pPr>
            <a:r>
              <a:rPr lang="en-US" sz="2800" dirty="0"/>
              <a:t>Flat-tire example: testing for hole will be part of the plan.</a:t>
            </a:r>
          </a:p>
          <a:p>
            <a:pPr>
              <a:lnSpc>
                <a:spcPct val="90000"/>
              </a:lnSpc>
            </a:pPr>
            <a:r>
              <a:rPr lang="en-US" sz="2800" dirty="0"/>
              <a:t>Information-gathering step has two outcomes!  Previously, we assumed deterministic effects.</a:t>
            </a:r>
          </a:p>
          <a:p>
            <a:pPr>
              <a:lnSpc>
                <a:spcPct val="90000"/>
              </a:lnSpc>
            </a:pPr>
            <a:r>
              <a:rPr lang="en-US" sz="2800" dirty="0"/>
              <a:t>Why planning with information gathering (sensing) is hard?</a:t>
            </a:r>
          </a:p>
          <a:p>
            <a:pPr>
              <a:lnSpc>
                <a:spcPct val="90000"/>
              </a:lnSpc>
            </a:pPr>
            <a:r>
              <a:rPr lang="en-US" sz="2800" dirty="0"/>
              <a:t>Also need to deal with broken plans (assumptions, adversaries, </a:t>
            </a:r>
            <a:r>
              <a:rPr lang="en-US" sz="2800" dirty="0" err="1"/>
              <a:t>unmodeled</a:t>
            </a:r>
            <a:r>
              <a:rPr lang="en-US" sz="2800" dirty="0"/>
              <a:t> effects).</a:t>
            </a:r>
          </a:p>
        </p:txBody>
      </p:sp>
    </p:spTree>
    <p:extLst>
      <p:ext uri="{BB962C8B-B14F-4D97-AF65-F5344CB8AC3E}">
        <p14:creationId xmlns:p14="http://schemas.microsoft.com/office/powerpoint/2010/main" val="14764983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84122B3-848D-7747-B228-FED517E9C22E}" type="slidenum">
              <a:rPr lang="en-US"/>
              <a:pPr/>
              <a:t>65</a:t>
            </a:fld>
            <a:endParaRPr lang="en-US">
              <a:solidFill>
                <a:schemeClr val="tx1"/>
              </a:solidFill>
            </a:endParaRPr>
          </a:p>
        </p:txBody>
      </p:sp>
      <p:sp>
        <p:nvSpPr>
          <p:cNvPr id="26214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t>Conditional planning</a:t>
            </a:r>
          </a:p>
        </p:txBody>
      </p:sp>
      <p:sp>
        <p:nvSpPr>
          <p:cNvPr id="262147" name="Rectangle 3"/>
          <p:cNvSpPr>
            <a:spLocks noGrp="1" noChangeArrowheads="1"/>
          </p:cNvSpPr>
          <p:nvPr>
            <p:ph type="body" idx="1"/>
          </p:nvPr>
        </p:nvSpPr>
        <p:spPr>
          <a:xfrm>
            <a:off x="685800" y="2133600"/>
            <a:ext cx="8001000" cy="4191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ct val="90000"/>
              </a:lnSpc>
            </a:pPr>
            <a:r>
              <a:rPr lang="en-US" sz="2800" dirty="0"/>
              <a:t>Check(Tire1)</a:t>
            </a:r>
          </a:p>
          <a:p>
            <a:pPr>
              <a:lnSpc>
                <a:spcPct val="90000"/>
              </a:lnSpc>
              <a:buFont typeface="Wingdings" charset="0"/>
              <a:buNone/>
            </a:pPr>
            <a:r>
              <a:rPr lang="en-US" sz="2800" dirty="0"/>
              <a:t>	If Intact(Tire1) then Inflate(Tire1) else </a:t>
            </a:r>
            <a:r>
              <a:rPr lang="en-US" sz="2800" dirty="0" err="1"/>
              <a:t>CallAAA</a:t>
            </a:r>
            <a:endParaRPr lang="en-US" sz="2800" dirty="0"/>
          </a:p>
          <a:p>
            <a:pPr>
              <a:lnSpc>
                <a:spcPct val="90000"/>
              </a:lnSpc>
            </a:pPr>
            <a:r>
              <a:rPr lang="en-US" sz="2800" dirty="0"/>
              <a:t>Separate sub-plans for each contingency.</a:t>
            </a:r>
          </a:p>
          <a:p>
            <a:pPr>
              <a:lnSpc>
                <a:spcPct val="90000"/>
              </a:lnSpc>
            </a:pPr>
            <a:r>
              <a:rPr lang="en-US" sz="2800" dirty="0"/>
              <a:t>Universal </a:t>
            </a:r>
            <a:r>
              <a:rPr lang="en-US" sz="2800" dirty="0" smtClean="0"/>
              <a:t>or Conformant plans</a:t>
            </a:r>
            <a:r>
              <a:rPr lang="en-US" sz="2800" dirty="0"/>
              <a:t>: An extreme form of conditional planning that covers all possible execution-time contingencies</a:t>
            </a:r>
            <a:r>
              <a:rPr lang="en-US" sz="2800" dirty="0" smtClean="0"/>
              <a:t>.</a:t>
            </a:r>
          </a:p>
          <a:p>
            <a:pPr lvl="1">
              <a:lnSpc>
                <a:spcPct val="90000"/>
              </a:lnSpc>
            </a:pPr>
            <a:r>
              <a:rPr lang="en-US" sz="2400" dirty="0" smtClean="0"/>
              <a:t>Usually mean forcing environment into a state, e.g. two get two chairs the same color, paint both brown.</a:t>
            </a:r>
            <a:endParaRPr lang="en-US" sz="2400" dirty="0"/>
          </a:p>
          <a:p>
            <a:pPr>
              <a:lnSpc>
                <a:spcPct val="90000"/>
              </a:lnSpc>
            </a:pPr>
            <a:r>
              <a:rPr lang="en-US" sz="2800" dirty="0"/>
              <a:t>But, planning for many unlikely cases is expensive.  Run-time re-planning is an alternative.</a:t>
            </a:r>
            <a:endParaRPr lang="en-US" sz="3600" dirty="0"/>
          </a:p>
        </p:txBody>
      </p:sp>
    </p:spTree>
    <p:extLst>
      <p:ext uri="{BB962C8B-B14F-4D97-AF65-F5344CB8AC3E}">
        <p14:creationId xmlns:p14="http://schemas.microsoft.com/office/powerpoint/2010/main" val="5073505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Re-Planning</a:t>
            </a:r>
            <a:endParaRPr lang="en-US" dirty="0"/>
          </a:p>
        </p:txBody>
      </p:sp>
      <p:sp>
        <p:nvSpPr>
          <p:cNvPr id="3" name="Content Placeholder 2"/>
          <p:cNvSpPr>
            <a:spLocks noGrp="1"/>
          </p:cNvSpPr>
          <p:nvPr>
            <p:ph idx="1"/>
          </p:nvPr>
        </p:nvSpPr>
        <p:spPr>
          <a:xfrm>
            <a:off x="685800" y="2214123"/>
            <a:ext cx="7772400" cy="3193713"/>
          </a:xfrm>
        </p:spPr>
        <p:txBody>
          <a:bodyPr/>
          <a:lstStyle/>
          <a:p>
            <a:r>
              <a:rPr lang="en-US" sz="2800" dirty="0" smtClean="0"/>
              <a:t>Generate initial plan</a:t>
            </a:r>
          </a:p>
          <a:p>
            <a:r>
              <a:rPr lang="en-US" sz="2800" dirty="0" smtClean="0"/>
              <a:t>Begin execution of the plan and monitor each step.</a:t>
            </a:r>
          </a:p>
          <a:p>
            <a:r>
              <a:rPr lang="en-US" sz="2800" dirty="0" smtClean="0"/>
              <a:t>Check for inconsistencies between execution results and planning assumptions.</a:t>
            </a:r>
          </a:p>
          <a:p>
            <a:r>
              <a:rPr lang="en-US" sz="2800" dirty="0" err="1" smtClean="0"/>
              <a:t>Replan</a:t>
            </a:r>
            <a:r>
              <a:rPr lang="en-US" sz="2800" dirty="0" smtClean="0"/>
              <a:t> when inconsistencies are detected.</a:t>
            </a:r>
          </a:p>
        </p:txBody>
      </p:sp>
      <p:sp>
        <p:nvSpPr>
          <p:cNvPr id="4" name="Slide Number Placeholder 3"/>
          <p:cNvSpPr>
            <a:spLocks noGrp="1"/>
          </p:cNvSpPr>
          <p:nvPr>
            <p:ph type="sldNum" sz="quarter" idx="12"/>
          </p:nvPr>
        </p:nvSpPr>
        <p:spPr/>
        <p:txBody>
          <a:bodyPr/>
          <a:lstStyle/>
          <a:p>
            <a:pPr>
              <a:defRPr/>
            </a:pPr>
            <a:fld id="{B0D3A95C-D55E-4A45-ABC7-CFFE0AD769F6}" type="slidenum">
              <a:rPr lang="en-US" smtClean="0">
                <a:solidFill>
                  <a:srgbClr val="333399"/>
                </a:solidFill>
                <a:latin typeface="Arial"/>
              </a:rPr>
              <a:pPr>
                <a:defRPr/>
              </a:pPr>
              <a:t>66</a:t>
            </a:fld>
            <a:endParaRPr lang="en-US">
              <a:solidFill>
                <a:srgbClr val="000000"/>
              </a:solidFill>
              <a:latin typeface="Arial"/>
            </a:endParaRPr>
          </a:p>
        </p:txBody>
      </p:sp>
      <p:sp>
        <p:nvSpPr>
          <p:cNvPr id="5" name="TextBox 4"/>
          <p:cNvSpPr txBox="1"/>
          <p:nvPr/>
        </p:nvSpPr>
        <p:spPr>
          <a:xfrm>
            <a:off x="807690" y="5516773"/>
            <a:ext cx="7528620" cy="861774"/>
          </a:xfrm>
          <a:prstGeom prst="rect">
            <a:avLst/>
          </a:prstGeom>
          <a:noFill/>
        </p:spPr>
        <p:txBody>
          <a:bodyPr wrap="square" rtlCol="0">
            <a:spAutoFit/>
          </a:bodyPr>
          <a:lstStyle/>
          <a:p>
            <a:r>
              <a:rPr lang="en-US" sz="3200" dirty="0">
                <a:solidFill>
                  <a:srgbClr val="000090"/>
                </a:solidFill>
              </a:rPr>
              <a:t>What are dangers of </a:t>
            </a:r>
            <a:r>
              <a:rPr lang="en-US" sz="3200" dirty="0" err="1" smtClean="0">
                <a:solidFill>
                  <a:srgbClr val="000090"/>
                </a:solidFill>
              </a:rPr>
              <a:t>replanning</a:t>
            </a:r>
            <a:r>
              <a:rPr lang="en-US" sz="3200" dirty="0" smtClean="0">
                <a:solidFill>
                  <a:srgbClr val="000090"/>
                </a:solidFill>
              </a:rPr>
              <a:t>?</a:t>
            </a:r>
            <a:endParaRPr lang="en-US" sz="3200" dirty="0">
              <a:solidFill>
                <a:srgbClr val="000090"/>
              </a:solidFill>
            </a:endParaRPr>
          </a:p>
          <a:p>
            <a:endParaRPr lang="en-US" dirty="0"/>
          </a:p>
        </p:txBody>
      </p:sp>
    </p:spTree>
    <p:extLst>
      <p:ext uri="{BB962C8B-B14F-4D97-AF65-F5344CB8AC3E}">
        <p14:creationId xmlns:p14="http://schemas.microsoft.com/office/powerpoint/2010/main" val="1714130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Multi-Agent Planning</a:t>
            </a:r>
            <a:endParaRPr lang="en-US" dirty="0"/>
          </a:p>
        </p:txBody>
      </p:sp>
      <p:sp>
        <p:nvSpPr>
          <p:cNvPr id="3" name="Content Placeholder 2"/>
          <p:cNvSpPr>
            <a:spLocks noGrp="1"/>
          </p:cNvSpPr>
          <p:nvPr>
            <p:ph idx="1"/>
          </p:nvPr>
        </p:nvSpPr>
        <p:spPr/>
        <p:txBody>
          <a:bodyPr/>
          <a:lstStyle/>
          <a:p>
            <a:r>
              <a:rPr lang="en-US" dirty="0" smtClean="0"/>
              <a:t>Instead of centralized plan, now we have a coordinated plan based on individual agents committing to actions.</a:t>
            </a:r>
          </a:p>
          <a:p>
            <a:r>
              <a:rPr lang="en-US" dirty="0" smtClean="0"/>
              <a:t>Agents have to negotiate with other agents to determine their actions.</a:t>
            </a:r>
          </a:p>
          <a:p>
            <a:r>
              <a:rPr lang="en-US" dirty="0" smtClean="0"/>
              <a:t>Different negotiation environments, e.g., self-interested vs. cooperating.</a:t>
            </a:r>
            <a:endParaRPr lang="en-US" dirty="0"/>
          </a:p>
        </p:txBody>
      </p:sp>
      <p:sp>
        <p:nvSpPr>
          <p:cNvPr id="4" name="Slide Number Placeholder 3"/>
          <p:cNvSpPr>
            <a:spLocks noGrp="1"/>
          </p:cNvSpPr>
          <p:nvPr>
            <p:ph type="sldNum" sz="quarter" idx="12"/>
          </p:nvPr>
        </p:nvSpPr>
        <p:spPr/>
        <p:txBody>
          <a:bodyPr/>
          <a:lstStyle/>
          <a:p>
            <a:pPr>
              <a:defRPr/>
            </a:pPr>
            <a:fld id="{B0D3A95C-D55E-4A45-ABC7-CFFE0AD769F6}" type="slidenum">
              <a:rPr lang="en-US" smtClean="0">
                <a:solidFill>
                  <a:srgbClr val="333399"/>
                </a:solidFill>
                <a:latin typeface="Arial"/>
              </a:rPr>
              <a:pPr>
                <a:defRPr/>
              </a:pPr>
              <a:t>67</a:t>
            </a:fld>
            <a:endParaRPr lang="en-US">
              <a:solidFill>
                <a:srgbClr val="000000"/>
              </a:solidFill>
              <a:latin typeface="Arial"/>
            </a:endParaRPr>
          </a:p>
        </p:txBody>
      </p:sp>
    </p:spTree>
    <p:extLst>
      <p:ext uri="{BB962C8B-B14F-4D97-AF65-F5344CB8AC3E}">
        <p14:creationId xmlns:p14="http://schemas.microsoft.com/office/powerpoint/2010/main" val="29486381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BA2A104-C036-8B44-97BE-6501815775C5}" type="slidenum">
              <a:rPr lang="en-US" sz="1000"/>
              <a:pPr/>
              <a:t>7</a:t>
            </a:fld>
            <a:endParaRPr lang="en-US" sz="1000"/>
          </a:p>
        </p:txBody>
      </p:sp>
      <p:sp>
        <p:nvSpPr>
          <p:cNvPr id="77826" name="Rectangle 2"/>
          <p:cNvSpPr>
            <a:spLocks noGrp="1" noChangeArrowheads="1"/>
          </p:cNvSpPr>
          <p:nvPr>
            <p:ph type="title"/>
          </p:nvPr>
        </p:nvSpPr>
        <p:spPr>
          <a:xfrm>
            <a:off x="914400" y="609600"/>
            <a:ext cx="7467600" cy="1143000"/>
          </a:xfrm>
        </p:spPr>
        <p:txBody>
          <a:bodyPr/>
          <a:lstStyle/>
          <a:p>
            <a:r>
              <a:rPr lang="en-US" dirty="0">
                <a:latin typeface="Times New Roman" charset="0"/>
                <a:ea typeface="ＭＳ Ｐゴシック" charset="0"/>
                <a:cs typeface="ＭＳ Ｐゴシック" charset="0"/>
              </a:rPr>
              <a:t>Solution</a:t>
            </a:r>
          </a:p>
        </p:txBody>
      </p:sp>
      <p:sp>
        <p:nvSpPr>
          <p:cNvPr id="77827" name="Rectangle 18"/>
          <p:cNvSpPr>
            <a:spLocks noChangeArrowheads="1"/>
          </p:cNvSpPr>
          <p:nvPr/>
        </p:nvSpPr>
        <p:spPr bwMode="auto">
          <a:xfrm>
            <a:off x="3733800" y="2133600"/>
            <a:ext cx="990600" cy="838200"/>
          </a:xfrm>
          <a:prstGeom prst="rect">
            <a:avLst/>
          </a:prstGeom>
          <a:solidFill>
            <a:schemeClr val="bg1"/>
          </a:solidFill>
          <a:ln w="9525">
            <a:solidFill>
              <a:schemeClr val="tx1"/>
            </a:solidFill>
            <a:miter lim="800000"/>
            <a:headEnd/>
            <a:tailEnd/>
          </a:ln>
        </p:spPr>
        <p:txBody>
          <a:bodyPr wrap="none" anchor="ctr"/>
          <a:lstStyle/>
          <a:p>
            <a:pPr algn="ctr"/>
            <a:r>
              <a:rPr lang="en-US"/>
              <a:t>Start</a:t>
            </a:r>
          </a:p>
        </p:txBody>
      </p:sp>
      <p:sp>
        <p:nvSpPr>
          <p:cNvPr id="77828" name="Rectangle 20"/>
          <p:cNvSpPr>
            <a:spLocks noChangeArrowheads="1"/>
          </p:cNvSpPr>
          <p:nvPr/>
        </p:nvSpPr>
        <p:spPr bwMode="auto">
          <a:xfrm>
            <a:off x="2819400" y="3352800"/>
            <a:ext cx="990600" cy="838200"/>
          </a:xfrm>
          <a:prstGeom prst="rect">
            <a:avLst/>
          </a:prstGeom>
          <a:solidFill>
            <a:schemeClr val="bg1"/>
          </a:solidFill>
          <a:ln w="9525">
            <a:solidFill>
              <a:schemeClr val="tx1"/>
            </a:solidFill>
            <a:miter lim="800000"/>
            <a:headEnd/>
            <a:tailEnd/>
          </a:ln>
        </p:spPr>
        <p:txBody>
          <a:bodyPr wrap="none" anchor="ctr"/>
          <a:lstStyle/>
          <a:p>
            <a:pPr algn="ctr"/>
            <a:r>
              <a:rPr lang="en-US"/>
              <a:t>Left</a:t>
            </a:r>
            <a:br>
              <a:rPr lang="en-US"/>
            </a:br>
            <a:r>
              <a:rPr lang="en-US"/>
              <a:t>Sock</a:t>
            </a:r>
          </a:p>
        </p:txBody>
      </p:sp>
      <p:sp>
        <p:nvSpPr>
          <p:cNvPr id="77829" name="Rectangle 21"/>
          <p:cNvSpPr>
            <a:spLocks noChangeArrowheads="1"/>
          </p:cNvSpPr>
          <p:nvPr/>
        </p:nvSpPr>
        <p:spPr bwMode="auto">
          <a:xfrm>
            <a:off x="4724400" y="3352800"/>
            <a:ext cx="990600" cy="838200"/>
          </a:xfrm>
          <a:prstGeom prst="rect">
            <a:avLst/>
          </a:prstGeom>
          <a:solidFill>
            <a:schemeClr val="bg1"/>
          </a:solidFill>
          <a:ln w="9525">
            <a:solidFill>
              <a:schemeClr val="tx1"/>
            </a:solidFill>
            <a:miter lim="800000"/>
            <a:headEnd/>
            <a:tailEnd/>
          </a:ln>
        </p:spPr>
        <p:txBody>
          <a:bodyPr wrap="none" anchor="ctr"/>
          <a:lstStyle/>
          <a:p>
            <a:pPr algn="ctr"/>
            <a:r>
              <a:rPr lang="en-US"/>
              <a:t>Right</a:t>
            </a:r>
            <a:br>
              <a:rPr lang="en-US"/>
            </a:br>
            <a:r>
              <a:rPr lang="en-US"/>
              <a:t>Sock</a:t>
            </a:r>
          </a:p>
        </p:txBody>
      </p:sp>
      <p:sp>
        <p:nvSpPr>
          <p:cNvPr id="77830" name="Rectangle 22"/>
          <p:cNvSpPr>
            <a:spLocks noChangeArrowheads="1"/>
          </p:cNvSpPr>
          <p:nvPr/>
        </p:nvSpPr>
        <p:spPr bwMode="auto">
          <a:xfrm>
            <a:off x="4724400" y="4572000"/>
            <a:ext cx="990600" cy="838200"/>
          </a:xfrm>
          <a:prstGeom prst="rect">
            <a:avLst/>
          </a:prstGeom>
          <a:solidFill>
            <a:schemeClr val="bg1"/>
          </a:solidFill>
          <a:ln w="9525">
            <a:solidFill>
              <a:schemeClr val="tx1"/>
            </a:solidFill>
            <a:miter lim="800000"/>
            <a:headEnd/>
            <a:tailEnd/>
          </a:ln>
        </p:spPr>
        <p:txBody>
          <a:bodyPr wrap="none" anchor="ctr"/>
          <a:lstStyle/>
          <a:p>
            <a:pPr algn="ctr"/>
            <a:r>
              <a:rPr lang="en-US"/>
              <a:t>Right</a:t>
            </a:r>
            <a:br>
              <a:rPr lang="en-US"/>
            </a:br>
            <a:r>
              <a:rPr lang="en-US"/>
              <a:t>Shoe</a:t>
            </a:r>
          </a:p>
        </p:txBody>
      </p:sp>
      <p:sp>
        <p:nvSpPr>
          <p:cNvPr id="77831" name="Rectangle 23"/>
          <p:cNvSpPr>
            <a:spLocks noChangeArrowheads="1"/>
          </p:cNvSpPr>
          <p:nvPr/>
        </p:nvSpPr>
        <p:spPr bwMode="auto">
          <a:xfrm>
            <a:off x="2819400" y="4572000"/>
            <a:ext cx="990600" cy="838200"/>
          </a:xfrm>
          <a:prstGeom prst="rect">
            <a:avLst/>
          </a:prstGeom>
          <a:solidFill>
            <a:schemeClr val="bg1"/>
          </a:solidFill>
          <a:ln w="9525">
            <a:solidFill>
              <a:schemeClr val="tx1"/>
            </a:solidFill>
            <a:miter lim="800000"/>
            <a:headEnd/>
            <a:tailEnd/>
          </a:ln>
        </p:spPr>
        <p:txBody>
          <a:bodyPr wrap="none" anchor="ctr"/>
          <a:lstStyle/>
          <a:p>
            <a:pPr algn="ctr"/>
            <a:r>
              <a:rPr lang="en-US"/>
              <a:t>Left</a:t>
            </a:r>
            <a:br>
              <a:rPr lang="en-US"/>
            </a:br>
            <a:r>
              <a:rPr lang="en-US"/>
              <a:t>Shoe</a:t>
            </a:r>
          </a:p>
        </p:txBody>
      </p:sp>
      <p:sp>
        <p:nvSpPr>
          <p:cNvPr id="77832" name="Rectangle 24"/>
          <p:cNvSpPr>
            <a:spLocks noChangeArrowheads="1"/>
          </p:cNvSpPr>
          <p:nvPr/>
        </p:nvSpPr>
        <p:spPr bwMode="auto">
          <a:xfrm>
            <a:off x="3810000" y="5715000"/>
            <a:ext cx="990600" cy="838200"/>
          </a:xfrm>
          <a:prstGeom prst="rect">
            <a:avLst/>
          </a:prstGeom>
          <a:solidFill>
            <a:schemeClr val="bg1"/>
          </a:solidFill>
          <a:ln w="9525">
            <a:solidFill>
              <a:schemeClr val="tx1"/>
            </a:solidFill>
            <a:miter lim="800000"/>
            <a:headEnd/>
            <a:tailEnd/>
          </a:ln>
        </p:spPr>
        <p:txBody>
          <a:bodyPr wrap="none" anchor="ctr"/>
          <a:lstStyle/>
          <a:p>
            <a:pPr algn="ctr"/>
            <a:r>
              <a:rPr lang="en-US"/>
              <a:t>Finish</a:t>
            </a:r>
          </a:p>
        </p:txBody>
      </p:sp>
      <p:sp>
        <p:nvSpPr>
          <p:cNvPr id="77833" name="Line 25"/>
          <p:cNvSpPr>
            <a:spLocks noChangeShapeType="1"/>
          </p:cNvSpPr>
          <p:nvPr/>
        </p:nvSpPr>
        <p:spPr bwMode="auto">
          <a:xfrm flipH="1">
            <a:off x="3352800" y="2971800"/>
            <a:ext cx="7620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4" name="Line 26"/>
          <p:cNvSpPr>
            <a:spLocks noChangeShapeType="1"/>
          </p:cNvSpPr>
          <p:nvPr/>
        </p:nvSpPr>
        <p:spPr bwMode="auto">
          <a:xfrm>
            <a:off x="4343400" y="2971800"/>
            <a:ext cx="7620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5" name="Line 27"/>
          <p:cNvSpPr>
            <a:spLocks noChangeShapeType="1"/>
          </p:cNvSpPr>
          <p:nvPr/>
        </p:nvSpPr>
        <p:spPr bwMode="auto">
          <a:xfrm>
            <a:off x="3276600" y="4191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6" name="Line 28"/>
          <p:cNvSpPr>
            <a:spLocks noChangeShapeType="1"/>
          </p:cNvSpPr>
          <p:nvPr/>
        </p:nvSpPr>
        <p:spPr bwMode="auto">
          <a:xfrm>
            <a:off x="5181600" y="4191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7" name="Line 29"/>
          <p:cNvSpPr>
            <a:spLocks noChangeShapeType="1"/>
          </p:cNvSpPr>
          <p:nvPr/>
        </p:nvSpPr>
        <p:spPr bwMode="auto">
          <a:xfrm>
            <a:off x="3429000" y="5410200"/>
            <a:ext cx="6858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8" name="Line 30"/>
          <p:cNvSpPr>
            <a:spLocks noChangeShapeType="1"/>
          </p:cNvSpPr>
          <p:nvPr/>
        </p:nvSpPr>
        <p:spPr bwMode="auto">
          <a:xfrm flipH="1">
            <a:off x="4495800" y="5410200"/>
            <a:ext cx="6858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151651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6F85FE7-2366-AC4E-9007-E546E7C37D6C}" type="slidenum">
              <a:rPr lang="en-US" sz="1000"/>
              <a:pPr/>
              <a:t>8</a:t>
            </a:fld>
            <a:endParaRPr lang="en-US" sz="1000"/>
          </a:p>
        </p:txBody>
      </p:sp>
      <p:sp>
        <p:nvSpPr>
          <p:cNvPr id="8397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Partial-order planning algorithm</a:t>
            </a:r>
          </a:p>
        </p:txBody>
      </p:sp>
      <p:sp>
        <p:nvSpPr>
          <p:cNvPr id="83971" name="Rectangle 3"/>
          <p:cNvSpPr>
            <a:spLocks noGrp="1" noChangeArrowheads="1"/>
          </p:cNvSpPr>
          <p:nvPr>
            <p:ph type="body" idx="1"/>
          </p:nvPr>
        </p:nvSpPr>
        <p:spPr>
          <a:xfrm>
            <a:off x="685800" y="2024176"/>
            <a:ext cx="7772400" cy="4800600"/>
          </a:xfrm>
        </p:spPr>
        <p:txBody>
          <a:bodyPr/>
          <a:lstStyle/>
          <a:p>
            <a:r>
              <a:rPr lang="en-US" sz="2400" dirty="0">
                <a:latin typeface="Times New Roman" charset="0"/>
                <a:ea typeface="ＭＳ Ｐゴシック" charset="0"/>
                <a:cs typeface="ＭＳ Ｐゴシック" charset="0"/>
              </a:rPr>
              <a:t>Create a START node with the initial state as its effects</a:t>
            </a:r>
          </a:p>
          <a:p>
            <a:r>
              <a:rPr lang="en-US" sz="2400" dirty="0">
                <a:latin typeface="Times New Roman" charset="0"/>
                <a:ea typeface="ＭＳ Ｐゴシック" charset="0"/>
                <a:cs typeface="ＭＳ Ｐゴシック" charset="0"/>
              </a:rPr>
              <a:t>Create a GOAL node with the goal as its preconditions</a:t>
            </a:r>
          </a:p>
          <a:p>
            <a:r>
              <a:rPr lang="en-US" sz="2400" dirty="0">
                <a:latin typeface="Times New Roman" charset="0"/>
                <a:ea typeface="ＭＳ Ｐゴシック" charset="0"/>
                <a:cs typeface="ＭＳ Ｐゴシック" charset="0"/>
              </a:rPr>
              <a:t>Create an ordering link from START to GOAL</a:t>
            </a:r>
          </a:p>
          <a:p>
            <a:r>
              <a:rPr lang="en-US" sz="2400" dirty="0">
                <a:latin typeface="Times New Roman" charset="0"/>
                <a:ea typeface="ＭＳ Ｐゴシック" charset="0"/>
                <a:cs typeface="ＭＳ Ｐゴシック" charset="0"/>
              </a:rPr>
              <a:t>While there are unsatisfied preconditions:</a:t>
            </a:r>
          </a:p>
          <a:p>
            <a:pPr lvl="1"/>
            <a:r>
              <a:rPr lang="en-US" sz="2000" dirty="0">
                <a:latin typeface="Times New Roman" charset="0"/>
                <a:ea typeface="ＭＳ Ｐゴシック" charset="0"/>
                <a:cs typeface="ＭＳ Ｐゴシック" charset="0"/>
              </a:rPr>
              <a:t>Choose a precondition to satisfy</a:t>
            </a:r>
          </a:p>
          <a:p>
            <a:pPr lvl="1"/>
            <a:r>
              <a:rPr lang="en-US" sz="2000" dirty="0">
                <a:latin typeface="Times New Roman" charset="0"/>
                <a:ea typeface="ＭＳ Ｐゴシック" charset="0"/>
                <a:cs typeface="ＭＳ Ｐゴシック" charset="0"/>
              </a:rPr>
              <a:t>Choose an existing action or insert a new action whose effect satisfies the precondition</a:t>
            </a:r>
          </a:p>
          <a:p>
            <a:pPr lvl="2"/>
            <a:r>
              <a:rPr lang="en-US" sz="1800" dirty="0">
                <a:latin typeface="Times New Roman" charset="0"/>
                <a:ea typeface="ＭＳ Ｐゴシック" charset="0"/>
                <a:cs typeface="ＭＳ Ｐゴシック" charset="0"/>
              </a:rPr>
              <a:t>(If no such action, backtrack!)</a:t>
            </a:r>
          </a:p>
          <a:p>
            <a:pPr lvl="1"/>
            <a:r>
              <a:rPr lang="en-US" sz="2000" dirty="0">
                <a:latin typeface="Times New Roman" charset="0"/>
                <a:ea typeface="ＭＳ Ｐゴシック" charset="0"/>
                <a:cs typeface="ＭＳ Ｐゴシック" charset="0"/>
              </a:rPr>
              <a:t>Insert a causal link from the chosen action</a:t>
            </a:r>
            <a:r>
              <a:rPr lang="ja-JP" altLang="en-US" sz="2000" dirty="0">
                <a:latin typeface="Times New Roman" charset="0"/>
                <a:ea typeface="ＭＳ Ｐゴシック" charset="0"/>
                <a:cs typeface="ＭＳ Ｐゴシック" charset="0"/>
              </a:rPr>
              <a:t>’</a:t>
            </a:r>
            <a:r>
              <a:rPr lang="en-US" altLang="ja-JP" sz="2000" dirty="0">
                <a:latin typeface="Times New Roman" charset="0"/>
                <a:ea typeface="ＭＳ Ｐゴシック" charset="0"/>
                <a:cs typeface="ＭＳ Ｐゴシック" charset="0"/>
              </a:rPr>
              <a:t>s effect to the precondition</a:t>
            </a:r>
          </a:p>
          <a:p>
            <a:pPr lvl="1"/>
            <a:r>
              <a:rPr lang="en-US" sz="2000" dirty="0">
                <a:latin typeface="Times New Roman" charset="0"/>
                <a:ea typeface="ＭＳ Ｐゴシック" charset="0"/>
                <a:cs typeface="ＭＳ Ｐゴシック" charset="0"/>
              </a:rPr>
              <a:t>Resolve any new threats</a:t>
            </a:r>
          </a:p>
          <a:p>
            <a:pPr lvl="2"/>
            <a:r>
              <a:rPr lang="en-US" sz="1800" dirty="0">
                <a:latin typeface="Times New Roman" charset="0"/>
                <a:ea typeface="ＭＳ Ｐゴシック" charset="0"/>
                <a:cs typeface="ＭＳ Ｐゴシック" charset="0"/>
              </a:rPr>
              <a:t>(If not possible, backtrack!)</a:t>
            </a:r>
          </a:p>
        </p:txBody>
      </p:sp>
    </p:spTree>
    <p:extLst>
      <p:ext uri="{BB962C8B-B14F-4D97-AF65-F5344CB8AC3E}">
        <p14:creationId xmlns:p14="http://schemas.microsoft.com/office/powerpoint/2010/main" val="17255004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D270FA45-D134-5A4F-845C-9A8DC2DC65C1}" type="slidenum">
              <a:rPr lang="en-US"/>
              <a:pPr/>
              <a:t>9</a:t>
            </a:fld>
            <a:endParaRPr lang="en-US">
              <a:solidFill>
                <a:schemeClr val="tx1"/>
              </a:solidFill>
            </a:endParaRPr>
          </a:p>
        </p:txBody>
      </p:sp>
      <p:sp>
        <p:nvSpPr>
          <p:cNvPr id="22733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dirty="0" smtClean="0"/>
              <a:t>Solving </a:t>
            </a:r>
            <a:r>
              <a:rPr lang="en-US" dirty="0"/>
              <a:t>the </a:t>
            </a:r>
            <a:r>
              <a:rPr lang="en-US" dirty="0" err="1"/>
              <a:t>Sussman</a:t>
            </a:r>
            <a:r>
              <a:rPr lang="en-US" dirty="0"/>
              <a:t> anomaly</a:t>
            </a:r>
          </a:p>
        </p:txBody>
      </p:sp>
      <p:sp>
        <p:nvSpPr>
          <p:cNvPr id="22733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b="1"/>
              <a:t>Using the principle of least commitment: The planner avoids making decisions until there is a good reason to make a choice.</a:t>
            </a:r>
          </a:p>
        </p:txBody>
      </p:sp>
      <p:sp>
        <p:nvSpPr>
          <p:cNvPr id="227332" name="Rectangle 4"/>
          <p:cNvSpPr>
            <a:spLocks noChangeArrowheads="1"/>
          </p:cNvSpPr>
          <p:nvPr/>
        </p:nvSpPr>
        <p:spPr bwMode="auto">
          <a:xfrm>
            <a:off x="3454400" y="4978400"/>
            <a:ext cx="406400" cy="406400"/>
          </a:xfrm>
          <a:prstGeom prst="rect">
            <a:avLst/>
          </a:prstGeom>
          <a:noFill/>
          <a:ln w="508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a:t>
            </a:r>
          </a:p>
        </p:txBody>
      </p:sp>
      <p:sp>
        <p:nvSpPr>
          <p:cNvPr id="227333" name="Rectangle 5"/>
          <p:cNvSpPr>
            <a:spLocks noChangeArrowheads="1"/>
          </p:cNvSpPr>
          <p:nvPr/>
        </p:nvSpPr>
        <p:spPr bwMode="auto">
          <a:xfrm>
            <a:off x="2844800" y="4978400"/>
            <a:ext cx="406400" cy="406400"/>
          </a:xfrm>
          <a:prstGeom prst="rect">
            <a:avLst/>
          </a:prstGeom>
          <a:noFill/>
          <a:ln w="508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A</a:t>
            </a:r>
          </a:p>
        </p:txBody>
      </p:sp>
      <p:sp>
        <p:nvSpPr>
          <p:cNvPr id="227334" name="Rectangle 6"/>
          <p:cNvSpPr>
            <a:spLocks noChangeArrowheads="1"/>
          </p:cNvSpPr>
          <p:nvPr/>
        </p:nvSpPr>
        <p:spPr bwMode="auto">
          <a:xfrm>
            <a:off x="2844800" y="4521200"/>
            <a:ext cx="406400" cy="406400"/>
          </a:xfrm>
          <a:prstGeom prst="rect">
            <a:avLst/>
          </a:prstGeom>
          <a:noFill/>
          <a:ln w="508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a:t>
            </a:r>
          </a:p>
        </p:txBody>
      </p:sp>
      <p:sp>
        <p:nvSpPr>
          <p:cNvPr id="227335" name="Rectangle 7"/>
          <p:cNvSpPr>
            <a:spLocks noChangeArrowheads="1"/>
          </p:cNvSpPr>
          <p:nvPr/>
        </p:nvSpPr>
        <p:spPr bwMode="auto">
          <a:xfrm>
            <a:off x="4826000" y="4064000"/>
            <a:ext cx="406400" cy="406400"/>
          </a:xfrm>
          <a:prstGeom prst="rect">
            <a:avLst/>
          </a:prstGeom>
          <a:noFill/>
          <a:ln w="508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A</a:t>
            </a:r>
          </a:p>
        </p:txBody>
      </p:sp>
      <p:sp>
        <p:nvSpPr>
          <p:cNvPr id="227336" name="Rectangle 8"/>
          <p:cNvSpPr>
            <a:spLocks noChangeArrowheads="1"/>
          </p:cNvSpPr>
          <p:nvPr/>
        </p:nvSpPr>
        <p:spPr bwMode="auto">
          <a:xfrm>
            <a:off x="4826000" y="4521200"/>
            <a:ext cx="406400" cy="406400"/>
          </a:xfrm>
          <a:prstGeom prst="rect">
            <a:avLst/>
          </a:prstGeom>
          <a:noFill/>
          <a:ln w="508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a:t>
            </a:r>
          </a:p>
        </p:txBody>
      </p:sp>
      <p:sp>
        <p:nvSpPr>
          <p:cNvPr id="227337" name="Rectangle 9"/>
          <p:cNvSpPr>
            <a:spLocks noChangeArrowheads="1"/>
          </p:cNvSpPr>
          <p:nvPr/>
        </p:nvSpPr>
        <p:spPr bwMode="auto">
          <a:xfrm>
            <a:off x="4826000" y="4978400"/>
            <a:ext cx="406400" cy="406400"/>
          </a:xfrm>
          <a:prstGeom prst="rect">
            <a:avLst/>
          </a:prstGeom>
          <a:noFill/>
          <a:ln w="508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a:t>
            </a:r>
          </a:p>
        </p:txBody>
      </p:sp>
      <p:sp>
        <p:nvSpPr>
          <p:cNvPr id="227338" name="Rectangle 10"/>
          <p:cNvSpPr>
            <a:spLocks noChangeArrowheads="1"/>
          </p:cNvSpPr>
          <p:nvPr/>
        </p:nvSpPr>
        <p:spPr bwMode="auto">
          <a:xfrm>
            <a:off x="2444750" y="5416550"/>
            <a:ext cx="3263900" cy="63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7339" name="Line 11"/>
          <p:cNvSpPr>
            <a:spLocks noChangeShapeType="1"/>
          </p:cNvSpPr>
          <p:nvPr/>
        </p:nvSpPr>
        <p:spPr bwMode="auto">
          <a:xfrm>
            <a:off x="4064000" y="4724400"/>
            <a:ext cx="5588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5215378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32210</TotalTime>
  <Words>3039</Words>
  <Application>Microsoft Macintosh PowerPoint</Application>
  <PresentationFormat>On-screen Show (4:3)</PresentationFormat>
  <Paragraphs>638</Paragraphs>
  <Slides>67</Slides>
  <Notes>7</Notes>
  <HiddenSlides>0</HiddenSlides>
  <MMClips>0</MMClips>
  <ScaleCrop>false</ScaleCrop>
  <HeadingPairs>
    <vt:vector size="4" baseType="variant">
      <vt:variant>
        <vt:lpstr>Theme</vt:lpstr>
      </vt:variant>
      <vt:variant>
        <vt:i4>2</vt:i4>
      </vt:variant>
      <vt:variant>
        <vt:lpstr>Slide Titles</vt:lpstr>
      </vt:variant>
      <vt:variant>
        <vt:i4>67</vt:i4>
      </vt:variant>
    </vt:vector>
  </HeadingPairs>
  <TitlesOfParts>
    <vt:vector size="69" baseType="lpstr">
      <vt:lpstr>Office Theme</vt:lpstr>
      <vt:lpstr>1_Blends</vt:lpstr>
      <vt:lpstr>Planning 2</vt:lpstr>
      <vt:lpstr>Today’s Class</vt:lpstr>
      <vt:lpstr>Partial-order planning</vt:lpstr>
      <vt:lpstr>Least commitment</vt:lpstr>
      <vt:lpstr>The initial plan</vt:lpstr>
      <vt:lpstr>Trivial example</vt:lpstr>
      <vt:lpstr>Solution</vt:lpstr>
      <vt:lpstr>Partial-order planning algorithm</vt:lpstr>
      <vt:lpstr>Solving the Sussman anomaly</vt:lpstr>
      <vt:lpstr>Two types of links</vt:lpstr>
      <vt:lpstr>The null plan for the Sussman anomaly contains two actions: *start* specifies the initial state and *end* specifies the goal.</vt:lpstr>
      <vt:lpstr>The plan after adding a causal link to support (on a b) Agenda contains [(clear b) (clear c) (on b table) (on a b)]</vt:lpstr>
      <vt:lpstr>The plan after adding a causal link to support (clear b) The agenda is set to [(clear c) (on b table) (on a b)]</vt:lpstr>
      <vt:lpstr>Because the move-a action could precede the move-b action, it threatens the link labled (clear b), shown by the dashed line.</vt:lpstr>
      <vt:lpstr>After promoting the threatening action, the plan’s actions are totally ordered.</vt:lpstr>
      <vt:lpstr> </vt:lpstr>
      <vt:lpstr>Example 2: The shopping problem</vt:lpstr>
      <vt:lpstr>Action representation</vt:lpstr>
      <vt:lpstr>The initial plan</vt:lpstr>
      <vt:lpstr>Partial plan achieves the “Have” preconditions</vt:lpstr>
      <vt:lpstr>Causal links for the preconditions of “Sells” </vt:lpstr>
      <vt:lpstr>Achieving the “At” preconditions</vt:lpstr>
      <vt:lpstr>Go(HWS) threatens a protected link At(Home)</vt:lpstr>
      <vt:lpstr>Protecting causal links</vt:lpstr>
      <vt:lpstr>Causal link protection</vt:lpstr>
      <vt:lpstr> </vt:lpstr>
      <vt:lpstr>The partial-order planning algorithm</vt:lpstr>
      <vt:lpstr>POP: SELECT-SUBGOAL</vt:lpstr>
      <vt:lpstr>POP: CHOOSE-OPERATOR</vt:lpstr>
      <vt:lpstr>POP: RESOLVE-THREATS</vt:lpstr>
      <vt:lpstr>POP is sound and complete</vt:lpstr>
      <vt:lpstr>Advantages of partial-order planning</vt:lpstr>
      <vt:lpstr>A richer representation: Planning with generic operators</vt:lpstr>
      <vt:lpstr>STRIPS-style planning with vars </vt:lpstr>
      <vt:lpstr>PowerPoint Presentation</vt:lpstr>
      <vt:lpstr>POP with generic operators</vt:lpstr>
      <vt:lpstr>Dealing with possible threats</vt:lpstr>
      <vt:lpstr>GraphPlan: Basic idea</vt:lpstr>
      <vt:lpstr>Planning graph</vt:lpstr>
      <vt:lpstr>GraphPlan properties</vt:lpstr>
      <vt:lpstr>What actions and what literals?</vt:lpstr>
      <vt:lpstr>Simple domain</vt:lpstr>
      <vt:lpstr>Example planning graph</vt:lpstr>
      <vt:lpstr>Valid plans</vt:lpstr>
      <vt:lpstr>Exclusion relations (mutexes)</vt:lpstr>
      <vt:lpstr>Example: Mutex constraints</vt:lpstr>
      <vt:lpstr>Example: Mutex constraints</vt:lpstr>
      <vt:lpstr>Example: Mutex constraints</vt:lpstr>
      <vt:lpstr>Example: Mutex constraints</vt:lpstr>
      <vt:lpstr>Extending the planning graph</vt:lpstr>
      <vt:lpstr>Basic GraphPlan algorithm</vt:lpstr>
      <vt:lpstr>Creating the planning graph is usually fast</vt:lpstr>
      <vt:lpstr>Searching for a plan</vt:lpstr>
      <vt:lpstr>SATPlan</vt:lpstr>
      <vt:lpstr>Constraints </vt:lpstr>
      <vt:lpstr>PowerPoint Presentation</vt:lpstr>
      <vt:lpstr>Still more variations…</vt:lpstr>
      <vt:lpstr>Hierarchical Task Network Planning (HTN)</vt:lpstr>
      <vt:lpstr>HTN Structure</vt:lpstr>
      <vt:lpstr>Example HTN Search</vt:lpstr>
      <vt:lpstr>Real-World Use</vt:lpstr>
      <vt:lpstr>Case-Based Planning:  Adapting old plans</vt:lpstr>
      <vt:lpstr>Contingent Planning</vt:lpstr>
      <vt:lpstr>Uncertainty and contingencies</vt:lpstr>
      <vt:lpstr>Conditional planning</vt:lpstr>
      <vt:lpstr>Re-Planning</vt:lpstr>
      <vt:lpstr>Multi-Agent Planning</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dc:title>
  <dc:creator>Zachary Rubinstein</dc:creator>
  <cp:lastModifiedBy>Zachary Rubinstein</cp:lastModifiedBy>
  <cp:revision>108</cp:revision>
  <dcterms:created xsi:type="dcterms:W3CDTF">2014-02-02T19:26:24Z</dcterms:created>
  <dcterms:modified xsi:type="dcterms:W3CDTF">2014-03-04T14:34:37Z</dcterms:modified>
</cp:coreProperties>
</file>