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436" r:id="rId3"/>
    <p:sldId id="469" r:id="rId4"/>
    <p:sldId id="470" r:id="rId5"/>
    <p:sldId id="471" r:id="rId6"/>
    <p:sldId id="472" r:id="rId7"/>
    <p:sldId id="473" r:id="rId8"/>
    <p:sldId id="474" r:id="rId9"/>
    <p:sldId id="453" r:id="rId10"/>
    <p:sldId id="475" r:id="rId11"/>
    <p:sldId id="476" r:id="rId12"/>
    <p:sldId id="490" r:id="rId13"/>
    <p:sldId id="477" r:id="rId14"/>
    <p:sldId id="478" r:id="rId15"/>
    <p:sldId id="437" r:id="rId16"/>
    <p:sldId id="479" r:id="rId17"/>
    <p:sldId id="480" r:id="rId18"/>
    <p:sldId id="481" r:id="rId19"/>
    <p:sldId id="257" r:id="rId2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64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99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6949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59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2489" algn="l" defTabSz="91299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38986" algn="l" defTabSz="91299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195483" algn="l" defTabSz="91299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1981" algn="l" defTabSz="91299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363636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6" autoAdjust="0"/>
    <p:restoredTop sz="94660"/>
  </p:normalViewPr>
  <p:slideViewPr>
    <p:cSldViewPr>
      <p:cViewPr varScale="1">
        <p:scale>
          <a:sx n="120" d="100"/>
          <a:sy n="120" d="100"/>
        </p:scale>
        <p:origin x="1656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91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FEB36-1268-4E41-B444-B229ACD4D245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C01E2-89BD-42F9-85E2-2EDC14208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68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презентации | документа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 hasCustomPrompt="1"/>
          </p:nvPr>
        </p:nvSpPr>
        <p:spPr>
          <a:xfrm>
            <a:off x="1447801" y="5029201"/>
            <a:ext cx="7543799" cy="83819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defRPr kumimoji="0" lang="ru-RU" sz="3000" b="0" i="0" u="none" strike="noStrike" kern="1200" cap="all" spc="0" normalizeH="0" baseline="0" noProof="0" dirty="0">
                <a:ln w="12700"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Impact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29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 </a:t>
            </a:r>
            <a:r>
              <a:rPr lang="ru-RU" dirty="0"/>
              <a:t>НАЗВАНИЕ ПРЕЗЕНТАЦИИ</a:t>
            </a:r>
            <a:r>
              <a:rPr lang="en-US" dirty="0"/>
              <a:t> | </a:t>
            </a:r>
            <a:r>
              <a:rPr lang="ru-RU" dirty="0"/>
              <a:t>лекции </a:t>
            </a:r>
            <a:r>
              <a:rPr lang="en-US" dirty="0"/>
              <a:t>]</a:t>
            </a:r>
            <a:br>
              <a:rPr lang="ru-RU" dirty="0"/>
            </a:br>
            <a:endParaRPr lang="ru-RU" dirty="0"/>
          </a:p>
        </p:txBody>
      </p:sp>
      <p:sp>
        <p:nvSpPr>
          <p:cNvPr id="37" name="Text Placeholder 35"/>
          <p:cNvSpPr>
            <a:spLocks noGrp="1"/>
          </p:cNvSpPr>
          <p:nvPr>
            <p:ph type="body" sz="quarter" idx="14" hasCustomPrompt="1"/>
          </p:nvPr>
        </p:nvSpPr>
        <p:spPr>
          <a:xfrm>
            <a:off x="1447800" y="6324600"/>
            <a:ext cx="7543800" cy="228600"/>
          </a:xfrm>
        </p:spPr>
        <p:txBody>
          <a:bodyPr wrap="none" anchor="ctr" anchorCtr="0">
            <a:noAutofit/>
          </a:bodyPr>
          <a:lstStyle>
            <a:lvl1pPr marL="0" indent="0">
              <a:buNone/>
              <a:defRPr sz="1600" baseline="0">
                <a:ln w="12700" cmpd="sng">
                  <a:noFill/>
                </a:ln>
                <a:solidFill>
                  <a:srgbClr val="363636"/>
                </a:solidFill>
                <a:effectLst/>
              </a:defRPr>
            </a:lvl1pPr>
          </a:lstStyle>
          <a:p>
            <a:pPr lvl="0"/>
            <a:r>
              <a:rPr lang="en-US" noProof="0" dirty="0"/>
              <a:t>[</a:t>
            </a:r>
            <a:r>
              <a:rPr lang="ru-RU" noProof="0" dirty="0"/>
              <a:t> Сергей Лукашенко</a:t>
            </a:r>
            <a:r>
              <a:rPr lang="en-GB" noProof="0" dirty="0"/>
              <a:t>, </a:t>
            </a:r>
            <a:r>
              <a:rPr lang="ru-RU" noProof="0" dirty="0"/>
              <a:t>Компас Плюс </a:t>
            </a:r>
            <a:r>
              <a:rPr lang="en-US" noProof="0" dirty="0"/>
              <a:t>]</a:t>
            </a:r>
            <a:endParaRPr lang="en-US" dirty="0"/>
          </a:p>
        </p:txBody>
      </p:sp>
      <p:sp>
        <p:nvSpPr>
          <p:cNvPr id="5" name="Title 31"/>
          <p:cNvSpPr txBox="1">
            <a:spLocks/>
          </p:cNvSpPr>
          <p:nvPr userDrawn="1"/>
        </p:nvSpPr>
        <p:spPr>
          <a:xfrm>
            <a:off x="1447800" y="5943600"/>
            <a:ext cx="7543799" cy="381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>
              <a:defRPr kumimoji="0" lang="ru-RU" sz="3200" b="0" i="0" u="none" strike="noStrike" kern="1200" cap="all" spc="0" normalizeH="0" baseline="0" noProof="0" dirty="0">
                <a:ln w="12700"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Impact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29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all" spc="0" normalizeH="0" baseline="0" noProof="0" dirty="0">
                <a:ln w="12700"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Impact" pitchFamily="34" charset="0"/>
                <a:ea typeface="+mn-ea"/>
                <a:cs typeface="Arial" pitchFamily="34" charset="0"/>
              </a:rPr>
              <a:t>Программирование на </a:t>
            </a:r>
            <a:r>
              <a:rPr kumimoji="0" lang="en-US" sz="2400" b="0" i="0" u="none" strike="noStrike" kern="1200" cap="all" spc="0" normalizeH="0" baseline="0" noProof="0" dirty="0">
                <a:ln w="12700"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Impact" pitchFamily="34" charset="0"/>
                <a:ea typeface="+mn-ea"/>
                <a:cs typeface="Arial" pitchFamily="34" charset="0"/>
              </a:rPr>
              <a:t>PYTHON</a:t>
            </a:r>
            <a:endParaRPr kumimoji="0" lang="ru-RU" sz="2400" b="0" i="0" u="none" strike="noStrike" kern="1200" cap="all" spc="0" normalizeH="0" baseline="0" noProof="0" dirty="0">
              <a:ln w="12700"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Impact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заголовками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21"/>
          <p:cNvSpPr>
            <a:spLocks noGrp="1"/>
          </p:cNvSpPr>
          <p:nvPr>
            <p:ph type="title" hasCustomPrompt="1"/>
          </p:nvPr>
        </p:nvSpPr>
        <p:spPr>
          <a:xfrm>
            <a:off x="1908000" y="187200"/>
            <a:ext cx="7200504" cy="428628"/>
          </a:xfrm>
          <a:prstGeom prst="rect">
            <a:avLst/>
          </a:prstGeom>
        </p:spPr>
        <p:txBody>
          <a:bodyPr vert="horz" lIns="91298" tIns="45651" rIns="91298" bIns="45651" rtlCol="0" anchor="ctr">
            <a:noAutofit/>
          </a:bodyPr>
          <a:lstStyle>
            <a:lvl1pPr>
              <a:defRPr sz="26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НАЗВАНИЕ слайда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 ?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21"/>
          <p:cNvSpPr txBox="1">
            <a:spLocks/>
          </p:cNvSpPr>
          <p:nvPr userDrawn="1"/>
        </p:nvSpPr>
        <p:spPr>
          <a:xfrm>
            <a:off x="609600" y="1600200"/>
            <a:ext cx="7924800" cy="1643072"/>
          </a:xfrm>
          <a:prstGeom prst="rect">
            <a:avLst/>
          </a:prstGeom>
        </p:spPr>
        <p:txBody>
          <a:bodyPr vert="horz" lIns="91298" tIns="45651" rIns="91298" bIns="45651" rtlCol="0" anchor="ctr">
            <a:noAutofit/>
          </a:bodyPr>
          <a:lstStyle>
            <a:lvl1pPr>
              <a:defRPr baseline="0"/>
            </a:lvl1pPr>
          </a:lstStyle>
          <a:p>
            <a:pPr marL="0" marR="0" lvl="0" indent="0" algn="ctr" defTabSz="9129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all" spc="0" normalizeH="0" baseline="0" noProof="0" dirty="0">
                <a:ln w="12700"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СПАСИБО ЗА ВНИМАНИЕ</a:t>
            </a:r>
            <a:r>
              <a:rPr kumimoji="0" lang="en-US" sz="3600" b="1" i="0" u="none" strike="noStrike" kern="1200" cap="all" spc="0" normalizeH="0" baseline="0" noProof="0" dirty="0">
                <a:ln w="12700"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!</a:t>
            </a:r>
          </a:p>
          <a:p>
            <a:pPr marL="0" marR="0" lvl="0" indent="0" algn="ctr" defTabSz="9129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all" spc="0" normalizeH="0" baseline="0" noProof="0" dirty="0">
                <a:ln w="12700"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ВОПРОСЫ </a:t>
            </a:r>
            <a:r>
              <a:rPr kumimoji="0" lang="en-GB" sz="3600" b="1" i="0" u="none" strike="noStrike" kern="1200" cap="all" spc="0" normalizeH="0" baseline="0" noProof="0" dirty="0">
                <a:ln w="12700"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?</a:t>
            </a:r>
            <a:endParaRPr kumimoji="0" lang="en-US" sz="3600" b="1" i="0" u="none" strike="noStrike" kern="1200" cap="all" spc="0" normalizeH="0" baseline="0" noProof="0" dirty="0">
              <a:ln w="12700">
                <a:noFill/>
              </a:ln>
              <a:solidFill>
                <a:srgbClr val="363636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3568" y="1268760"/>
            <a:ext cx="8335918" cy="172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dirty="0"/>
              <a:t>Ввести главные стили текста</a:t>
            </a:r>
            <a:endParaRPr lang="en-US" dirty="0"/>
          </a:p>
          <a:p>
            <a:pPr lvl="1"/>
            <a:r>
              <a:rPr lang="en-GB" dirty="0"/>
              <a:t>2-</a:t>
            </a:r>
            <a:r>
              <a:rPr lang="ru-RU" dirty="0"/>
              <a:t>й уровень</a:t>
            </a:r>
            <a:endParaRPr lang="en-US" dirty="0"/>
          </a:p>
          <a:p>
            <a:pPr lvl="2"/>
            <a:r>
              <a:rPr lang="ru-RU" dirty="0"/>
              <a:t>3-й уровень</a:t>
            </a:r>
            <a:endParaRPr lang="en-US" dirty="0"/>
          </a:p>
          <a:p>
            <a:pPr lvl="3"/>
            <a:r>
              <a:rPr lang="ru-RU" dirty="0"/>
              <a:t>4-й уровень</a:t>
            </a:r>
            <a:endParaRPr lang="en-US" dirty="0"/>
          </a:p>
          <a:p>
            <a:pPr lvl="4"/>
            <a:r>
              <a:rPr lang="ru-RU" dirty="0"/>
              <a:t>5-й уровень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6629400"/>
            <a:ext cx="8604000" cy="180000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© Compass Plus Int., 1998-</a:t>
            </a:r>
            <a:r>
              <a:rPr lang="ru-RU" altLang="en-US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2017 Программирование на </a:t>
            </a:r>
            <a:r>
              <a:rPr lang="en-US" altLang="en-US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Python</a:t>
            </a:r>
            <a:r>
              <a:rPr lang="en-US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. </a:t>
            </a:r>
            <a:r>
              <a:rPr lang="ru-RU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Разработал</a:t>
            </a:r>
            <a:r>
              <a:rPr lang="en-US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: </a:t>
            </a:r>
            <a:r>
              <a:rPr lang="ru-RU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С</a:t>
            </a:r>
            <a:r>
              <a:rPr lang="en-US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.</a:t>
            </a:r>
            <a:r>
              <a:rPr lang="ru-RU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Лукашенко</a:t>
            </a:r>
            <a:r>
              <a:rPr lang="en-US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, v</a:t>
            </a:r>
            <a:r>
              <a:rPr lang="ru-RU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.1</a:t>
            </a:r>
            <a:r>
              <a:rPr lang="en-US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.0</a:t>
            </a:r>
            <a:r>
              <a:rPr lang="ru-RU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0</a:t>
            </a:r>
            <a:r>
              <a:rPr lang="en-GB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r</a:t>
            </a:r>
            <a:r>
              <a:rPr lang="en-US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, </a:t>
            </a:r>
            <a:fld id="{C2E15A2A-E866-48A8-A304-68E4933A40D5}" type="datetime4">
              <a:rPr lang="ru-RU" altLang="en-US" sz="700" noProof="0" smtClean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 марта 2020 г.</a:t>
            </a:fld>
            <a:endParaRPr lang="ru-RU" sz="700" dirty="0">
              <a:solidFill>
                <a:srgbClr val="363636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63000" y="6378352"/>
            <a:ext cx="304800" cy="21544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 rtl="0" fontAlgn="auto">
              <a:spcBef>
                <a:spcPts val="0"/>
              </a:spcBef>
              <a:spcAft>
                <a:spcPct val="0"/>
              </a:spcAft>
              <a:defRPr/>
            </a:pPr>
            <a:fld id="{BDA68AF0-E0E3-495B-9614-A189DFB2CCEB}" type="slidenum">
              <a:rPr lang="ru-RU" altLang="en-US" sz="1400" b="0" kern="1200" smtClean="0">
                <a:solidFill>
                  <a:schemeClr val="bg1"/>
                </a:solidFill>
                <a:latin typeface="Arial Narrow" pitchFamily="34" charset="0"/>
                <a:ea typeface="+mn-ea"/>
                <a:cs typeface="Arial" pitchFamily="34" charset="0"/>
              </a:rPr>
              <a:pPr algn="ctr" rtl="0" fontAlgn="auto">
                <a:spcBef>
                  <a:spcPts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en-US" sz="1400" b="0" kern="1200" dirty="0">
              <a:solidFill>
                <a:schemeClr val="bg1"/>
              </a:solidFill>
              <a:latin typeface="Arial Narrow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907705" y="187200"/>
            <a:ext cx="7200799" cy="428628"/>
          </a:xfrm>
          <a:prstGeom prst="rect">
            <a:avLst/>
          </a:prstGeom>
        </p:spPr>
        <p:txBody>
          <a:bodyPr vert="horz" lIns="0" tIns="0" rIns="71890" bIns="0" rtlCol="0" anchor="ctr">
            <a:normAutofit/>
          </a:bodyPr>
          <a:lstStyle/>
          <a:p>
            <a:r>
              <a:rPr lang="ru-RU" dirty="0"/>
              <a:t>ГЛАВНЫЙ СТИЛЬ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69" r:id="rId3"/>
  </p:sldLayoutIdLst>
  <p:hf sldNum="0" hdr="0" ftr="0" dt="0"/>
  <p:txStyles>
    <p:titleStyle>
      <a:lvl1pPr marL="0" indent="0" algn="r" rtl="0" eaLnBrk="1" fontAlgn="base" hangingPunct="1">
        <a:spcBef>
          <a:spcPct val="0"/>
        </a:spcBef>
        <a:spcAft>
          <a:spcPct val="0"/>
        </a:spcAft>
        <a:tabLst/>
        <a:defRPr kumimoji="0" lang="en-US" sz="2600" b="1" i="0" u="none" strike="noStrike" kern="1200" cap="all" spc="0" normalizeH="0" baseline="0" noProof="0" dirty="0" smtClean="0">
          <a:ln w="12700">
            <a:noFill/>
          </a:ln>
          <a:solidFill>
            <a:schemeClr val="tx1"/>
          </a:solidFill>
          <a:effectLst/>
          <a:uLnTx/>
          <a:uFillTx/>
          <a:latin typeface="Arial" charset="0"/>
          <a:ea typeface="+mn-ea"/>
          <a:cs typeface="Arial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649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299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6949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599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55600" indent="-355600" algn="l" rtl="0" eaLnBrk="1" fontAlgn="base" hangingPunct="1">
        <a:spcBef>
          <a:spcPts val="0"/>
        </a:spcBef>
        <a:spcAft>
          <a:spcPct val="0"/>
        </a:spcAft>
        <a:buClr>
          <a:srgbClr val="363636"/>
        </a:buClr>
        <a:buFont typeface="Arial" pitchFamily="34" charset="0"/>
        <a:buChar char="−"/>
        <a:defRPr sz="2600" b="1" i="0" kern="1200" baseline="0">
          <a:ln w="9525" cmpd="sng">
            <a:noFill/>
          </a:ln>
          <a:solidFill>
            <a:srgbClr val="363636"/>
          </a:solidFill>
          <a:effectLst/>
          <a:latin typeface="Arial" pitchFamily="34" charset="0"/>
          <a:ea typeface="+mn-ea"/>
          <a:cs typeface="Arial" pitchFamily="34" charset="0"/>
        </a:defRPr>
      </a:lvl1pPr>
      <a:lvl2pPr marL="719138" indent="-363538" algn="l" rtl="0" eaLnBrk="1" fontAlgn="base" hangingPunct="1">
        <a:spcBef>
          <a:spcPts val="0"/>
        </a:spcBef>
        <a:spcAft>
          <a:spcPts val="0"/>
        </a:spcAft>
        <a:buFont typeface="Arial" pitchFamily="34" charset="0"/>
        <a:buChar char="−"/>
        <a:defRPr sz="2400" b="1" kern="1200" baseline="0">
          <a:ln w="9525" cmpd="sng">
            <a:noFill/>
          </a:ln>
          <a:solidFill>
            <a:srgbClr val="363636"/>
          </a:solidFill>
          <a:effectLst/>
          <a:latin typeface="Arial" pitchFamily="34" charset="0"/>
          <a:ea typeface="+mn-ea"/>
          <a:cs typeface="Arial" pitchFamily="34" charset="0"/>
        </a:defRPr>
      </a:lvl2pPr>
      <a:lvl3pPr marL="1074738" indent="-355600" algn="l" rtl="0" eaLnBrk="1" fontAlgn="base" hangingPunct="1">
        <a:spcBef>
          <a:spcPts val="0"/>
        </a:spcBef>
        <a:spcAft>
          <a:spcPct val="0"/>
        </a:spcAft>
        <a:buFont typeface="Arial" pitchFamily="34" charset="0"/>
        <a:buChar char="−"/>
        <a:defRPr sz="2000" b="1" kern="1200" baseline="0">
          <a:ln w="6350" cmpd="sng">
            <a:noFill/>
          </a:ln>
          <a:solidFill>
            <a:srgbClr val="363636"/>
          </a:solidFill>
          <a:effectLst/>
          <a:latin typeface="Arial" pitchFamily="34" charset="0"/>
          <a:ea typeface="+mn-ea"/>
          <a:cs typeface="Arial" pitchFamily="34" charset="0"/>
        </a:defRPr>
      </a:lvl3pPr>
      <a:lvl4pPr marL="1438275" indent="-363538" algn="l" rtl="0" eaLnBrk="1" fontAlgn="base" hangingPunct="1">
        <a:spcBef>
          <a:spcPts val="0"/>
        </a:spcBef>
        <a:spcAft>
          <a:spcPct val="0"/>
        </a:spcAft>
        <a:buFont typeface="Arial" pitchFamily="34" charset="0"/>
        <a:buChar char="−"/>
        <a:defRPr sz="2000" b="1" kern="1200" baseline="0">
          <a:ln w="6350" cmpd="sng">
            <a:noFill/>
          </a:ln>
          <a:solidFill>
            <a:srgbClr val="363636"/>
          </a:solidFill>
          <a:effectLst/>
          <a:latin typeface="Arial" pitchFamily="34" charset="0"/>
          <a:ea typeface="+mn-ea"/>
          <a:cs typeface="Arial" pitchFamily="34" charset="0"/>
        </a:defRPr>
      </a:lvl4pPr>
      <a:lvl5pPr marL="1793875" indent="-355600" algn="l" rtl="0" eaLnBrk="1" fontAlgn="base" hangingPunct="1">
        <a:spcBef>
          <a:spcPts val="0"/>
        </a:spcBef>
        <a:spcAft>
          <a:spcPct val="0"/>
        </a:spcAft>
        <a:buFont typeface="Arial" pitchFamily="34" charset="0"/>
        <a:buChar char="−"/>
        <a:defRPr sz="2000" b="1" kern="1200" baseline="0">
          <a:ln w="6350" cmpd="sng">
            <a:noFill/>
          </a:ln>
          <a:solidFill>
            <a:srgbClr val="363636"/>
          </a:solidFill>
          <a:effectLst/>
          <a:latin typeface="Arial" pitchFamily="34" charset="0"/>
          <a:ea typeface="+mn-ea"/>
          <a:cs typeface="Arial" pitchFamily="34" charset="0"/>
        </a:defRPr>
      </a:lvl5pPr>
      <a:lvl6pPr marL="2510737" indent="-228248" algn="l" defTabSz="9129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234" indent="-228248" algn="l" defTabSz="9129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3732" indent="-228248" algn="l" defTabSz="9129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231" indent="-228248" algn="l" defTabSz="9129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2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98" algn="l" defTabSz="912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996" algn="l" defTabSz="912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493" algn="l" defTabSz="912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990" algn="l" defTabSz="912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489" algn="l" defTabSz="912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986" algn="l" defTabSz="912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483" algn="l" defTabSz="912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981" algn="l" defTabSz="912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pyxl.readthedocs.io/en/stabl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029200"/>
            <a:ext cx="7543799" cy="914400"/>
          </a:xfrm>
        </p:spPr>
        <p:txBody>
          <a:bodyPr/>
          <a:lstStyle/>
          <a:p>
            <a:r>
              <a:rPr lang="ru-RU" dirty="0"/>
              <a:t>Работа с форматом </a:t>
            </a:r>
            <a:r>
              <a:rPr lang="en-US" dirty="0"/>
              <a:t>XLSX</a:t>
            </a:r>
            <a:r>
              <a:rPr lang="ru-RU" dirty="0"/>
              <a:t> (</a:t>
            </a:r>
            <a:r>
              <a:rPr lang="en-US" dirty="0"/>
              <a:t>Excel</a:t>
            </a:r>
            <a:r>
              <a:rPr lang="ru-RU" dirty="0"/>
              <a:t>)</a:t>
            </a:r>
            <a:br>
              <a:rPr lang="ru-RU" dirty="0"/>
            </a:br>
            <a:br>
              <a:rPr lang="en-US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Лекции для </a:t>
            </a:r>
            <a:r>
              <a:rPr lang="en-US" dirty="0"/>
              <a:t>IT-</a:t>
            </a:r>
            <a:r>
              <a:rPr lang="ru-RU" dirty="0"/>
              <a:t>школы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1427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200"/>
            <a:ext cx="8651304" cy="803400"/>
          </a:xfrm>
        </p:spPr>
        <p:txBody>
          <a:bodyPr/>
          <a:lstStyle/>
          <a:p>
            <a:r>
              <a:rPr lang="ru-RU" sz="2800" dirty="0"/>
              <a:t>электронные таблицы </a:t>
            </a:r>
            <a:r>
              <a:rPr lang="en-US" sz="2800" dirty="0"/>
              <a:t>EXCEL</a:t>
            </a:r>
            <a:br>
              <a:rPr lang="ru-RU" sz="2800" dirty="0"/>
            </a:br>
            <a:r>
              <a:rPr lang="ru-RU" sz="2800" dirty="0">
                <a:solidFill>
                  <a:srgbClr val="8A0000"/>
                </a:solidFill>
              </a:rPr>
              <a:t>Идеи программ по чтению данных</a:t>
            </a:r>
            <a:endParaRPr lang="en-US" sz="2800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381000" y="1371600"/>
            <a:ext cx="8534400" cy="51816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3200" b="0" dirty="0"/>
              <a:t>Можно решать следующие задачи:</a:t>
            </a:r>
          </a:p>
          <a:p>
            <a:pPr lvl="2"/>
            <a:r>
              <a:rPr lang="ru-RU" sz="2800" b="0" dirty="0"/>
              <a:t>Сравнение данных, хранящихся в нескольких строках таблицы</a:t>
            </a:r>
          </a:p>
          <a:p>
            <a:pPr lvl="2"/>
            <a:r>
              <a:rPr lang="ru-RU" sz="2800" b="0" dirty="0"/>
              <a:t>Открытие нескольких файлов </a:t>
            </a:r>
            <a:r>
              <a:rPr lang="en-US" sz="2800" b="0" dirty="0"/>
              <a:t>Excel </a:t>
            </a:r>
            <a:r>
              <a:rPr lang="ru-RU" sz="2800" b="0" dirty="0"/>
              <a:t>и сравнение хранящихся в них данных</a:t>
            </a:r>
          </a:p>
          <a:p>
            <a:pPr lvl="2"/>
            <a:r>
              <a:rPr lang="ru-RU" sz="2800" b="0" dirty="0"/>
              <a:t>Поиск пустых строк или недопустимых данных в ячейках электронной таблицы</a:t>
            </a:r>
          </a:p>
          <a:p>
            <a:pPr lvl="2"/>
            <a:r>
              <a:rPr lang="ru-RU" sz="2800" b="0" dirty="0"/>
              <a:t>Чтение данных из электронной таблицы и их использование в качестве входных данных для программы на языке </a:t>
            </a:r>
            <a:r>
              <a:rPr lang="en-US" sz="2800" b="0" dirty="0"/>
              <a:t>Python</a:t>
            </a:r>
            <a:endParaRPr lang="ru-RU" sz="2800" b="0" dirty="0"/>
          </a:p>
        </p:txBody>
      </p:sp>
    </p:spTree>
    <p:extLst>
      <p:ext uri="{BB962C8B-B14F-4D97-AF65-F5344CB8AC3E}">
        <p14:creationId xmlns:p14="http://schemas.microsoft.com/office/powerpoint/2010/main" val="188850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200"/>
            <a:ext cx="8651304" cy="803400"/>
          </a:xfrm>
        </p:spPr>
        <p:txBody>
          <a:bodyPr/>
          <a:lstStyle/>
          <a:p>
            <a:r>
              <a:rPr lang="ru-RU" sz="2800" dirty="0"/>
              <a:t>электронные таблицы </a:t>
            </a:r>
            <a:r>
              <a:rPr lang="en-US" sz="2800" dirty="0"/>
              <a:t>EXCEL</a:t>
            </a:r>
            <a:br>
              <a:rPr lang="ru-RU" sz="2800" dirty="0"/>
            </a:br>
            <a:r>
              <a:rPr lang="ru-RU" sz="2800" dirty="0">
                <a:solidFill>
                  <a:srgbClr val="8A0000"/>
                </a:solidFill>
              </a:rPr>
              <a:t>Создание и сохранение документов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685800" y="1327689"/>
            <a:ext cx="5678292" cy="2787110"/>
            <a:chOff x="685800" y="1327689"/>
            <a:chExt cx="5678292" cy="278711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1334146"/>
              <a:ext cx="5678292" cy="2780653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2743200" y="1327689"/>
              <a:ext cx="3200400" cy="34982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66800" y="4724400"/>
            <a:ext cx="7703538" cy="1219200"/>
            <a:chOff x="1066800" y="4724400"/>
            <a:chExt cx="7703538" cy="12192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800" y="4724400"/>
              <a:ext cx="7703538" cy="1219200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2209800" y="5593773"/>
              <a:ext cx="4154292" cy="34982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87369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200"/>
            <a:ext cx="8651304" cy="803400"/>
          </a:xfrm>
        </p:spPr>
        <p:txBody>
          <a:bodyPr/>
          <a:lstStyle/>
          <a:p>
            <a:r>
              <a:rPr lang="ru-RU" sz="2800" dirty="0"/>
              <a:t>электронные таблицы </a:t>
            </a:r>
            <a:r>
              <a:rPr lang="en-US" sz="2800" dirty="0"/>
              <a:t>EXCEL</a:t>
            </a:r>
            <a:br>
              <a:rPr lang="ru-RU" sz="2800" dirty="0"/>
            </a:br>
            <a:r>
              <a:rPr lang="ru-RU" sz="2800" dirty="0">
                <a:solidFill>
                  <a:srgbClr val="8A0000"/>
                </a:solidFill>
              </a:rPr>
              <a:t>Создание Рабочих листов</a:t>
            </a:r>
            <a:endParaRPr lang="en-US" sz="2800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76200" y="1600200"/>
            <a:ext cx="27432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b="0" dirty="0"/>
              <a:t>Продолжаем</a:t>
            </a:r>
            <a:br>
              <a:rPr lang="en-US" b="0" dirty="0"/>
            </a:br>
            <a:r>
              <a:rPr lang="ru-RU" b="0" dirty="0"/>
              <a:t>предыдущий </a:t>
            </a:r>
            <a:br>
              <a:rPr lang="en-US" b="0" dirty="0"/>
            </a:br>
            <a:r>
              <a:rPr lang="ru-RU" b="0" dirty="0"/>
              <a:t>скрипт</a:t>
            </a:r>
            <a:r>
              <a:rPr lang="en-US" b="0" dirty="0"/>
              <a:t>:</a:t>
            </a:r>
            <a:endParaRPr lang="ru-RU" b="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95400"/>
            <a:ext cx="5924550" cy="50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649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200"/>
            <a:ext cx="8651304" cy="803400"/>
          </a:xfrm>
        </p:spPr>
        <p:txBody>
          <a:bodyPr/>
          <a:lstStyle/>
          <a:p>
            <a:r>
              <a:rPr lang="ru-RU" sz="2800" dirty="0"/>
              <a:t>электронные таблицы </a:t>
            </a:r>
            <a:r>
              <a:rPr lang="en-US" sz="2800" dirty="0"/>
              <a:t>EXCEL</a:t>
            </a:r>
            <a:br>
              <a:rPr lang="ru-RU" sz="2800" dirty="0"/>
            </a:br>
            <a:r>
              <a:rPr lang="ru-RU" sz="2800" dirty="0">
                <a:solidFill>
                  <a:srgbClr val="8A0000"/>
                </a:solidFill>
              </a:rPr>
              <a:t>Удаление Рабочих листов</a:t>
            </a:r>
            <a:endParaRPr lang="en-US" sz="2800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76200" y="1600200"/>
            <a:ext cx="8534400" cy="9906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3200" b="0" dirty="0"/>
              <a:t>Продолжаем предыдущий скрипт</a:t>
            </a:r>
            <a:r>
              <a:rPr lang="en-US" sz="3200" b="0" dirty="0"/>
              <a:t>:</a:t>
            </a:r>
            <a:endParaRPr lang="ru-RU" sz="3200" b="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819400"/>
            <a:ext cx="86487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2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200"/>
            <a:ext cx="8651304" cy="803400"/>
          </a:xfrm>
        </p:spPr>
        <p:txBody>
          <a:bodyPr/>
          <a:lstStyle/>
          <a:p>
            <a:r>
              <a:rPr lang="ru-RU" sz="2800" dirty="0"/>
              <a:t>электронные таблицы </a:t>
            </a:r>
            <a:r>
              <a:rPr lang="en-US" sz="2800" dirty="0"/>
              <a:t>EXCEL</a:t>
            </a:r>
            <a:br>
              <a:rPr lang="ru-RU" sz="2800" dirty="0"/>
            </a:br>
            <a:r>
              <a:rPr lang="ru-RU" sz="2800" dirty="0">
                <a:solidFill>
                  <a:srgbClr val="8A0000"/>
                </a:solidFill>
              </a:rPr>
              <a:t>Запись значений в ячейки</a:t>
            </a:r>
            <a:endParaRPr lang="en-US" sz="2800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76200" y="1600200"/>
            <a:ext cx="8534400" cy="990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3200" b="0" dirty="0"/>
              <a:t>Сохранение данных в ячейке напоминает запись значений в ключи словаря</a:t>
            </a:r>
            <a:r>
              <a:rPr lang="en-US" sz="3200" b="0" dirty="0"/>
              <a:t>:</a:t>
            </a:r>
            <a:endParaRPr lang="ru-RU" sz="3200" b="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8000"/>
            <a:ext cx="7173686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37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452" y="152400"/>
            <a:ext cx="8651304" cy="803400"/>
          </a:xfrm>
        </p:spPr>
        <p:txBody>
          <a:bodyPr/>
          <a:lstStyle/>
          <a:p>
            <a:r>
              <a:rPr lang="ru-RU" sz="2800" dirty="0"/>
              <a:t>Практический пример с </a:t>
            </a:r>
            <a:r>
              <a:rPr lang="en-US" sz="2800" dirty="0"/>
              <a:t>EXCEL</a:t>
            </a:r>
            <a:br>
              <a:rPr lang="ru-RU" sz="2800" dirty="0"/>
            </a:br>
            <a:r>
              <a:rPr lang="ru-RU" sz="2800" dirty="0">
                <a:solidFill>
                  <a:srgbClr val="8A0000"/>
                </a:solidFill>
              </a:rPr>
              <a:t>Обновление данных в таблице</a:t>
            </a:r>
            <a:endParaRPr lang="en-US" sz="2800" dirty="0">
              <a:solidFill>
                <a:srgbClr val="8A0000"/>
              </a:solidFill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304800" y="1371600"/>
            <a:ext cx="8534400" cy="49530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600"/>
              </a:spcBef>
            </a:pPr>
            <a:r>
              <a:rPr lang="ru-RU" sz="3200" b="0" dirty="0"/>
              <a:t>В файле </a:t>
            </a:r>
            <a:r>
              <a:rPr lang="en-US" sz="3200" b="0" dirty="0">
                <a:solidFill>
                  <a:srgbClr val="002060"/>
                </a:solidFill>
              </a:rPr>
              <a:t>produceSales.xlsx</a:t>
            </a:r>
            <a:r>
              <a:rPr lang="ru-RU" sz="3200" b="0" dirty="0"/>
              <a:t> реестр проданных товаров с ценами</a:t>
            </a:r>
          </a:p>
          <a:p>
            <a:pPr lvl="1">
              <a:spcBef>
                <a:spcPts val="600"/>
              </a:spcBef>
            </a:pPr>
            <a:r>
              <a:rPr lang="ru-RU" sz="3200" b="0" dirty="0"/>
              <a:t>Нужно исправить цены у нескольких товаров</a:t>
            </a:r>
          </a:p>
          <a:p>
            <a:pPr lvl="1">
              <a:spcBef>
                <a:spcPts val="600"/>
              </a:spcBef>
            </a:pPr>
            <a:r>
              <a:rPr lang="ru-RU" sz="3200" b="0" dirty="0"/>
              <a:t>Скрипт </a:t>
            </a:r>
            <a:r>
              <a:rPr lang="en-US" sz="3200" b="0" dirty="0">
                <a:solidFill>
                  <a:srgbClr val="002060"/>
                </a:solidFill>
              </a:rPr>
              <a:t>update_produce.py</a:t>
            </a:r>
            <a:r>
              <a:rPr lang="ru-RU" sz="3200" b="0" dirty="0"/>
              <a:t> делает следующее:</a:t>
            </a:r>
          </a:p>
          <a:p>
            <a:pPr lvl="2">
              <a:spcBef>
                <a:spcPts val="600"/>
              </a:spcBef>
            </a:pPr>
            <a:r>
              <a:rPr lang="ru-RU" sz="2800" b="0" dirty="0"/>
              <a:t>Пробегает по всем строкам данных</a:t>
            </a:r>
          </a:p>
          <a:p>
            <a:pPr lvl="2">
              <a:spcBef>
                <a:spcPts val="600"/>
              </a:spcBef>
            </a:pPr>
            <a:r>
              <a:rPr lang="ru-RU" sz="2800" b="0" dirty="0"/>
              <a:t>Если товар в строке находится в списке для изменения – меняет цену</a:t>
            </a:r>
          </a:p>
          <a:p>
            <a:pPr lvl="1"/>
            <a:endParaRPr lang="ru-RU" sz="28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19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200"/>
            <a:ext cx="8651304" cy="803400"/>
          </a:xfrm>
        </p:spPr>
        <p:txBody>
          <a:bodyPr/>
          <a:lstStyle/>
          <a:p>
            <a:r>
              <a:rPr lang="ru-RU" sz="2800" dirty="0"/>
              <a:t>электронные таблицы </a:t>
            </a:r>
            <a:r>
              <a:rPr lang="en-US" sz="2800" dirty="0"/>
              <a:t>EXCEL</a:t>
            </a:r>
            <a:br>
              <a:rPr lang="ru-RU" sz="2800" dirty="0"/>
            </a:br>
            <a:r>
              <a:rPr lang="ru-RU" sz="2800" dirty="0">
                <a:solidFill>
                  <a:srgbClr val="8A0000"/>
                </a:solidFill>
              </a:rPr>
              <a:t>Работа с Формулами</a:t>
            </a:r>
            <a:endParaRPr lang="en-US" sz="2800" dirty="0">
              <a:solidFill>
                <a:srgbClr val="8A0000"/>
              </a:solidFill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304800" y="1371600"/>
            <a:ext cx="8534400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600"/>
              </a:spcBef>
            </a:pPr>
            <a:r>
              <a:rPr lang="ru-RU" sz="3200" b="0" dirty="0"/>
              <a:t>Ячейка, которая начинается со знака </a:t>
            </a:r>
            <a:r>
              <a:rPr lang="en-US" sz="3200" b="0" dirty="0"/>
              <a:t>“=” </a:t>
            </a:r>
            <a:r>
              <a:rPr lang="ru-RU" sz="3200" b="0" dirty="0"/>
              <a:t>задает формулу, которая рассчитывает значение на основании других ячеек – см. </a:t>
            </a:r>
            <a:r>
              <a:rPr lang="en-US" sz="3200" b="0" dirty="0">
                <a:solidFill>
                  <a:srgbClr val="002060"/>
                </a:solidFill>
              </a:rPr>
              <a:t>formula.py</a:t>
            </a:r>
          </a:p>
          <a:p>
            <a:pPr lvl="1">
              <a:spcBef>
                <a:spcPts val="600"/>
              </a:spcBef>
            </a:pPr>
            <a:r>
              <a:rPr lang="ru-RU" sz="3200" b="0" dirty="0"/>
              <a:t>Листы с формулами могут считываться в 2-ух режимах:</a:t>
            </a:r>
          </a:p>
          <a:p>
            <a:pPr marL="1233488" lvl="2" indent="-514350">
              <a:spcBef>
                <a:spcPts val="600"/>
              </a:spcBef>
              <a:buFont typeface="+mj-lt"/>
              <a:buAutoNum type="arabicPeriod"/>
            </a:pPr>
            <a:r>
              <a:rPr lang="ru-RU" sz="2800" b="0" dirty="0"/>
              <a:t>чтение формул</a:t>
            </a:r>
          </a:p>
          <a:p>
            <a:pPr marL="1233488" lvl="2" indent="-514350">
              <a:spcBef>
                <a:spcPts val="600"/>
              </a:spcBef>
              <a:buFont typeface="+mj-lt"/>
              <a:buAutoNum type="arabicPeriod"/>
            </a:pPr>
            <a:r>
              <a:rPr lang="ru-RU" sz="2800" b="0" dirty="0"/>
              <a:t>чтение данных</a:t>
            </a:r>
          </a:p>
          <a:p>
            <a:pPr lvl="1">
              <a:spcBef>
                <a:spcPts val="600"/>
              </a:spcBef>
            </a:pPr>
            <a:r>
              <a:rPr lang="ru-RU" sz="3200" b="0" dirty="0"/>
              <a:t>Примеры в </a:t>
            </a:r>
            <a:r>
              <a:rPr lang="en-US" sz="3200" b="0" dirty="0">
                <a:solidFill>
                  <a:srgbClr val="002060"/>
                </a:solidFill>
              </a:rPr>
              <a:t>load_formula.py</a:t>
            </a:r>
            <a:endParaRPr lang="ru-RU" sz="3200" b="0" dirty="0">
              <a:solidFill>
                <a:srgbClr val="002060"/>
              </a:solidFill>
            </a:endParaRPr>
          </a:p>
          <a:p>
            <a:pPr lvl="1">
              <a:spcBef>
                <a:spcPts val="600"/>
              </a:spcBef>
            </a:pPr>
            <a:endParaRPr lang="ru-RU" sz="28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119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200"/>
            <a:ext cx="8651304" cy="803400"/>
          </a:xfrm>
        </p:spPr>
        <p:txBody>
          <a:bodyPr/>
          <a:lstStyle/>
          <a:p>
            <a:r>
              <a:rPr lang="ru-RU" sz="2800" dirty="0"/>
              <a:t>электронные таблицы </a:t>
            </a:r>
            <a:r>
              <a:rPr lang="en-US" sz="2800" dirty="0"/>
              <a:t>EXCEL</a:t>
            </a:r>
            <a:br>
              <a:rPr lang="ru-RU" sz="2800" dirty="0"/>
            </a:br>
            <a:r>
              <a:rPr lang="ru-RU" sz="2800" dirty="0">
                <a:solidFill>
                  <a:srgbClr val="8A0000"/>
                </a:solidFill>
              </a:rPr>
              <a:t>Регулирование ячеек</a:t>
            </a:r>
            <a:endParaRPr lang="en-US" sz="2800" dirty="0">
              <a:solidFill>
                <a:srgbClr val="8A0000"/>
              </a:solidFill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304800" y="1371600"/>
            <a:ext cx="8534400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600"/>
              </a:spcBef>
            </a:pPr>
            <a:r>
              <a:rPr lang="ru-RU" sz="3200" b="0" dirty="0"/>
              <a:t>Установка высоты строки и ширины колонки: </a:t>
            </a:r>
            <a:r>
              <a:rPr lang="en-US" sz="3200" b="0" dirty="0">
                <a:solidFill>
                  <a:srgbClr val="002060"/>
                </a:solidFill>
              </a:rPr>
              <a:t>tall_wide.py</a:t>
            </a:r>
          </a:p>
          <a:p>
            <a:pPr lvl="1">
              <a:spcBef>
                <a:spcPts val="600"/>
              </a:spcBef>
            </a:pPr>
            <a:r>
              <a:rPr lang="ru-RU" sz="3200" b="0" dirty="0"/>
              <a:t>Слияние ячеек – </a:t>
            </a:r>
            <a:r>
              <a:rPr lang="en-US" sz="3200" b="0" dirty="0">
                <a:solidFill>
                  <a:srgbClr val="002060"/>
                </a:solidFill>
              </a:rPr>
              <a:t>merge.py</a:t>
            </a:r>
            <a:r>
              <a:rPr lang="ru-RU" sz="3200" b="0" dirty="0"/>
              <a:t>:</a:t>
            </a:r>
          </a:p>
          <a:p>
            <a:pPr lvl="1">
              <a:spcBef>
                <a:spcPts val="600"/>
              </a:spcBef>
            </a:pPr>
            <a:r>
              <a:rPr lang="ru-RU" sz="3200" b="0" dirty="0"/>
              <a:t>Разъединение ячеек – </a:t>
            </a:r>
            <a:r>
              <a:rPr lang="en-US" sz="3200" b="0" dirty="0">
                <a:solidFill>
                  <a:srgbClr val="002060"/>
                </a:solidFill>
              </a:rPr>
              <a:t>unmerge.py</a:t>
            </a:r>
            <a:endParaRPr lang="ru-RU" sz="3200" b="0" dirty="0">
              <a:solidFill>
                <a:srgbClr val="002060"/>
              </a:solidFill>
            </a:endParaRPr>
          </a:p>
          <a:p>
            <a:pPr lvl="1">
              <a:spcBef>
                <a:spcPts val="600"/>
              </a:spcBef>
            </a:pPr>
            <a:r>
              <a:rPr lang="ru-RU" sz="3200" b="0" dirty="0"/>
              <a:t>«Замораживание» строк – </a:t>
            </a:r>
            <a:r>
              <a:rPr lang="en-US" sz="3200" b="0" dirty="0">
                <a:solidFill>
                  <a:srgbClr val="002060"/>
                </a:solidFill>
              </a:rPr>
              <a:t>freeze.py</a:t>
            </a:r>
            <a:endParaRPr lang="ru-RU" sz="3200" b="0" dirty="0">
              <a:solidFill>
                <a:srgbClr val="002060"/>
              </a:solidFill>
            </a:endParaRPr>
          </a:p>
          <a:p>
            <a:pPr lvl="1">
              <a:spcBef>
                <a:spcPts val="600"/>
              </a:spcBef>
            </a:pPr>
            <a:endParaRPr lang="ru-RU" sz="28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956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96" y="225300"/>
            <a:ext cx="8651304" cy="803400"/>
          </a:xfrm>
        </p:spPr>
        <p:txBody>
          <a:bodyPr/>
          <a:lstStyle/>
          <a:p>
            <a:r>
              <a:rPr lang="ru-RU" sz="2800" dirty="0"/>
              <a:t>Практика с </a:t>
            </a:r>
            <a:r>
              <a:rPr lang="ru-RU" sz="2800" dirty="0" err="1"/>
              <a:t>таблицЕЙ</a:t>
            </a:r>
            <a:r>
              <a:rPr lang="ru-RU" sz="2800" dirty="0"/>
              <a:t> </a:t>
            </a:r>
            <a:r>
              <a:rPr lang="en-US" sz="2800" dirty="0"/>
              <a:t>EXCEL</a:t>
            </a:r>
            <a:br>
              <a:rPr lang="ru-RU" sz="2800" dirty="0"/>
            </a:br>
            <a:r>
              <a:rPr lang="ru-RU" sz="2800" dirty="0">
                <a:solidFill>
                  <a:srgbClr val="8A0000"/>
                </a:solidFill>
              </a:rPr>
              <a:t>Таблица умножения</a:t>
            </a:r>
            <a:endParaRPr lang="en-US" sz="2800" dirty="0">
              <a:solidFill>
                <a:srgbClr val="8A0000"/>
              </a:solidFill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304800" y="1245781"/>
            <a:ext cx="8534400" cy="187841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600"/>
              </a:spcBef>
            </a:pPr>
            <a:r>
              <a:rPr lang="ru-RU" sz="3500" b="0" dirty="0"/>
              <a:t>Создайте программу, которая принимает число </a:t>
            </a:r>
            <a:r>
              <a:rPr lang="en-US" sz="3500" b="0" dirty="0"/>
              <a:t>N </a:t>
            </a:r>
            <a:r>
              <a:rPr lang="ru-RU" sz="3500" b="0" dirty="0"/>
              <a:t>из командной строки и создает таблицу умножения </a:t>
            </a:r>
            <a:r>
              <a:rPr lang="en-US" sz="3500" b="0" dirty="0" err="1"/>
              <a:t>NxN</a:t>
            </a:r>
            <a:r>
              <a:rPr lang="en-US" sz="3500" b="0" dirty="0"/>
              <a:t> </a:t>
            </a:r>
            <a:r>
              <a:rPr lang="ru-RU" sz="3500" b="0" dirty="0"/>
              <a:t>в таблице </a:t>
            </a:r>
            <a:r>
              <a:rPr lang="en-US" sz="3500" b="0" dirty="0"/>
              <a:t>Excel</a:t>
            </a:r>
            <a:endParaRPr lang="ru-RU" sz="3500" b="0" dirty="0">
              <a:solidFill>
                <a:srgbClr val="002060"/>
              </a:solidFill>
            </a:endParaRPr>
          </a:p>
          <a:p>
            <a:pPr lvl="1">
              <a:spcBef>
                <a:spcPts val="1200"/>
              </a:spcBef>
            </a:pPr>
            <a:r>
              <a:rPr lang="ru-RU" sz="3500" b="0" dirty="0"/>
              <a:t>Пример результата для </a:t>
            </a:r>
            <a:r>
              <a:rPr lang="en-US" sz="3500" b="0" dirty="0"/>
              <a:t>N=6:</a:t>
            </a:r>
            <a:endParaRPr lang="ru-RU" sz="3500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886200"/>
            <a:ext cx="7204203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06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200"/>
            <a:ext cx="8651304" cy="803400"/>
          </a:xfrm>
        </p:spPr>
        <p:txBody>
          <a:bodyPr/>
          <a:lstStyle/>
          <a:p>
            <a:r>
              <a:rPr lang="ru-RU" sz="2800" dirty="0"/>
              <a:t>электронные таблицы </a:t>
            </a:r>
            <a:r>
              <a:rPr lang="en-US" sz="2800" dirty="0"/>
              <a:t>EXCEL</a:t>
            </a:r>
            <a:br>
              <a:rPr lang="ru-RU" sz="2800" dirty="0"/>
            </a:br>
            <a:r>
              <a:rPr lang="ru-RU" sz="2800" dirty="0">
                <a:solidFill>
                  <a:srgbClr val="8A0000"/>
                </a:solidFill>
              </a:rPr>
              <a:t>Что можно делать из </a:t>
            </a:r>
            <a:r>
              <a:rPr lang="en-US" sz="2800" dirty="0">
                <a:solidFill>
                  <a:srgbClr val="8A0000"/>
                </a:solidFill>
              </a:rPr>
              <a:t>Python</a:t>
            </a:r>
            <a:endParaRPr lang="en-US" sz="2800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304800" y="1295400"/>
            <a:ext cx="8534400" cy="49530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3200" b="0" dirty="0"/>
              <a:t>Будем использовать модуль </a:t>
            </a:r>
            <a:r>
              <a:rPr lang="en-US" sz="3200" b="0" dirty="0" err="1">
                <a:solidFill>
                  <a:srgbClr val="002060"/>
                </a:solidFill>
              </a:rPr>
              <a:t>openpyxl</a:t>
            </a:r>
            <a:r>
              <a:rPr lang="ru-RU" sz="3200" b="0" dirty="0"/>
              <a:t>, установите его командой:</a:t>
            </a:r>
          </a:p>
          <a:p>
            <a:pPr lvl="2"/>
            <a:r>
              <a:rPr lang="en-GB" sz="2800" b="0" dirty="0">
                <a:solidFill>
                  <a:srgbClr val="002060"/>
                </a:solidFill>
              </a:rPr>
              <a:t>pip install </a:t>
            </a:r>
            <a:r>
              <a:rPr lang="en-GB" sz="2800" b="0" dirty="0" err="1">
                <a:solidFill>
                  <a:srgbClr val="002060"/>
                </a:solidFill>
              </a:rPr>
              <a:t>openpyxl</a:t>
            </a:r>
            <a:endParaRPr lang="ru-RU" sz="2800" b="0" dirty="0">
              <a:solidFill>
                <a:srgbClr val="002060"/>
              </a:solidFill>
            </a:endParaRPr>
          </a:p>
          <a:p>
            <a:pPr lvl="1"/>
            <a:endParaRPr lang="en-US" sz="3200" b="0" dirty="0"/>
          </a:p>
          <a:p>
            <a:pPr lvl="1"/>
            <a:r>
              <a:rPr lang="ru-RU" sz="3200" b="0" dirty="0"/>
              <a:t>Документация: </a:t>
            </a:r>
            <a:r>
              <a:rPr lang="en-US" sz="3200" b="0" dirty="0">
                <a:hlinkClick r:id="rId2"/>
              </a:rPr>
              <a:t>https://openpyxl.readthedocs.io/en/stable/</a:t>
            </a:r>
            <a:endParaRPr lang="ru-RU" sz="3200" b="0" dirty="0"/>
          </a:p>
          <a:p>
            <a:pPr lvl="1"/>
            <a:endParaRPr lang="en-US" sz="3200" b="0" dirty="0"/>
          </a:p>
          <a:p>
            <a:pPr lvl="1"/>
            <a:r>
              <a:rPr lang="ru-RU" sz="3200" b="0" dirty="0"/>
              <a:t>Можно делать следующее:</a:t>
            </a:r>
            <a:endParaRPr lang="en-US" sz="3200" b="0" dirty="0"/>
          </a:p>
          <a:p>
            <a:pPr lvl="2"/>
            <a:r>
              <a:rPr lang="ru-RU" sz="2800" b="0" dirty="0"/>
              <a:t>Копирование данных из одной таблицы в другую</a:t>
            </a:r>
          </a:p>
          <a:p>
            <a:pPr lvl="2">
              <a:spcBef>
                <a:spcPts val="1200"/>
              </a:spcBef>
            </a:pPr>
            <a:r>
              <a:rPr lang="ru-RU" sz="2800" b="0" dirty="0"/>
              <a:t>Поиск среди многих тысяч строк</a:t>
            </a:r>
          </a:p>
          <a:p>
            <a:pPr lvl="2">
              <a:spcBef>
                <a:spcPts val="1200"/>
              </a:spcBef>
            </a:pPr>
            <a:r>
              <a:rPr lang="ru-RU" sz="2800" b="0" dirty="0"/>
              <a:t>Внесение изменений по определенным критериям</a:t>
            </a:r>
          </a:p>
          <a:p>
            <a:pPr lvl="2">
              <a:spcBef>
                <a:spcPts val="1200"/>
              </a:spcBef>
            </a:pPr>
            <a:r>
              <a:rPr lang="ru-RU" sz="2800" b="0" dirty="0"/>
              <a:t>…</a:t>
            </a:r>
          </a:p>
          <a:p>
            <a:pPr lvl="1">
              <a:spcBef>
                <a:spcPts val="1200"/>
              </a:spcBef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410219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200"/>
            <a:ext cx="8651304" cy="803400"/>
          </a:xfrm>
        </p:spPr>
        <p:txBody>
          <a:bodyPr/>
          <a:lstStyle/>
          <a:p>
            <a:r>
              <a:rPr lang="ru-RU" sz="2800" dirty="0"/>
              <a:t>электронные таблицы </a:t>
            </a:r>
            <a:r>
              <a:rPr lang="en-US" sz="2800" dirty="0"/>
              <a:t>EXCEL</a:t>
            </a:r>
            <a:br>
              <a:rPr lang="ru-RU" sz="2800" dirty="0"/>
            </a:br>
            <a:r>
              <a:rPr lang="ru-RU" sz="2800" dirty="0">
                <a:solidFill>
                  <a:srgbClr val="8A0000"/>
                </a:solidFill>
              </a:rPr>
              <a:t>Терминология</a:t>
            </a:r>
            <a:endParaRPr lang="en-US" sz="2800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304800" y="1219200"/>
            <a:ext cx="8534400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3200" b="0" dirty="0"/>
              <a:t>Документ электронной таблицы </a:t>
            </a:r>
            <a:r>
              <a:rPr lang="en-US" sz="3200" b="0" dirty="0"/>
              <a:t>Excel </a:t>
            </a:r>
            <a:r>
              <a:rPr lang="ru-RU" sz="3200" b="0" dirty="0"/>
              <a:t>называется </a:t>
            </a:r>
            <a:r>
              <a:rPr lang="ru-RU" sz="3200" b="0" i="1" dirty="0"/>
              <a:t>Рабочей книгой</a:t>
            </a:r>
          </a:p>
          <a:p>
            <a:pPr lvl="1">
              <a:spcBef>
                <a:spcPts val="1200"/>
              </a:spcBef>
            </a:pPr>
            <a:r>
              <a:rPr lang="ru-RU" sz="3200" b="0" dirty="0"/>
              <a:t>Каждая книга может содержать любое количество </a:t>
            </a:r>
            <a:r>
              <a:rPr lang="ru-RU" sz="3200" b="0" i="1" dirty="0"/>
              <a:t>Листов</a:t>
            </a:r>
          </a:p>
          <a:p>
            <a:pPr lvl="1">
              <a:spcBef>
                <a:spcPts val="1200"/>
              </a:spcBef>
            </a:pPr>
            <a:r>
              <a:rPr lang="ru-RU" sz="3200" b="0" dirty="0"/>
              <a:t>Лист состоит из столбцов, адресуемых с помощью букв</a:t>
            </a:r>
            <a:r>
              <a:rPr lang="en-US" sz="3200" b="0" dirty="0"/>
              <a:t> (</a:t>
            </a:r>
            <a:r>
              <a:rPr lang="ru-RU" sz="3200" b="0" dirty="0"/>
              <a:t>начиная с </a:t>
            </a:r>
            <a:r>
              <a:rPr lang="en-US" sz="3200" b="0" dirty="0"/>
              <a:t>A)</a:t>
            </a:r>
            <a:r>
              <a:rPr lang="ru-RU" sz="3200" b="0" dirty="0"/>
              <a:t>, и строк, адресуемых с помощью чисел</a:t>
            </a:r>
            <a:r>
              <a:rPr lang="en-US" sz="3200" b="0" dirty="0"/>
              <a:t> (</a:t>
            </a:r>
            <a:r>
              <a:rPr lang="ru-RU" sz="3200" b="0" dirty="0"/>
              <a:t>начиная с единицы</a:t>
            </a:r>
            <a:r>
              <a:rPr lang="en-US" sz="3200" b="0" dirty="0"/>
              <a:t>)</a:t>
            </a:r>
            <a:endParaRPr lang="ru-RU" sz="3200" b="0" dirty="0"/>
          </a:p>
          <a:p>
            <a:pPr lvl="1">
              <a:spcBef>
                <a:spcPts val="1200"/>
              </a:spcBef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38838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200"/>
            <a:ext cx="8651304" cy="803400"/>
          </a:xfrm>
        </p:spPr>
        <p:txBody>
          <a:bodyPr/>
          <a:lstStyle/>
          <a:p>
            <a:r>
              <a:rPr lang="ru-RU" sz="2800" dirty="0"/>
              <a:t>электронные таблицы </a:t>
            </a:r>
            <a:r>
              <a:rPr lang="en-US" sz="2800" dirty="0"/>
              <a:t>EXCEL</a:t>
            </a:r>
            <a:br>
              <a:rPr lang="ru-RU" sz="2800" dirty="0"/>
            </a:br>
            <a:r>
              <a:rPr lang="ru-RU" sz="2800" dirty="0">
                <a:solidFill>
                  <a:srgbClr val="8A0000"/>
                </a:solidFill>
              </a:rPr>
              <a:t>Чтение документов </a:t>
            </a:r>
            <a:r>
              <a:rPr lang="en-US" sz="2800" dirty="0">
                <a:solidFill>
                  <a:srgbClr val="8A0000"/>
                </a:solidFill>
              </a:rPr>
              <a:t>EXCEL</a:t>
            </a:r>
            <a:endParaRPr lang="en-US" sz="2800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52399" y="1485863"/>
            <a:ext cx="8534400" cy="9906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3200" b="0" dirty="0"/>
              <a:t>Работаем с примером </a:t>
            </a:r>
            <a:r>
              <a:rPr lang="en-GB" sz="3200" b="0" dirty="0">
                <a:solidFill>
                  <a:srgbClr val="002060"/>
                </a:solidFill>
              </a:rPr>
              <a:t>example.xlsx</a:t>
            </a:r>
            <a:r>
              <a:rPr lang="en-US" sz="3200" b="0" dirty="0"/>
              <a:t>:</a:t>
            </a:r>
            <a:endParaRPr lang="ru-RU" sz="3200" b="0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71854" y="2542087"/>
            <a:ext cx="8431620" cy="3507312"/>
            <a:chOff x="471854" y="2542087"/>
            <a:chExt cx="8431620" cy="350731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854" y="2819400"/>
              <a:ext cx="8431620" cy="2663432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949568" y="3048000"/>
              <a:ext cx="1676400" cy="3048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49568" y="3810000"/>
              <a:ext cx="1260232" cy="3048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52498" y="4617108"/>
              <a:ext cx="6134101" cy="3048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95800" y="2542087"/>
              <a:ext cx="27432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defTabSz="91299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>
                    <a:lumMod val="75000"/>
                  </a:schemeClr>
                </a:buClr>
                <a:buSzTx/>
                <a:buFont typeface="Arial" pitchFamily="34" charset="0"/>
                <a:buNone/>
                <a:tabLst/>
              </a:pPr>
              <a:r>
                <a:rPr lang="ru-RU" sz="1600" b="1" dirty="0">
                  <a:ln w="9525" cmpd="sng">
                    <a:gradFill>
                      <a:gsLst>
                        <a:gs pos="0">
                          <a:schemeClr val="tx2">
                            <a:lumMod val="20000"/>
                            <a:lumOff val="8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ln>
                  <a:solidFill>
                    <a:srgbClr val="8A0000"/>
                  </a:solidFill>
                  <a:latin typeface="Arial" pitchFamily="34" charset="0"/>
                  <a:cs typeface="Arial" pitchFamily="34" charset="0"/>
                </a:rPr>
                <a:t>Текущий рабочий каталог</a:t>
              </a:r>
              <a:endParaRPr lang="ru-RU" sz="1600" b="1" i="0" kern="1200" baseline="0" dirty="0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rgbClr val="8A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2743200" y="2832556"/>
              <a:ext cx="2514600" cy="367844"/>
            </a:xfrm>
            <a:prstGeom prst="straightConnector1">
              <a:avLst/>
            </a:prstGeom>
            <a:ln w="15875">
              <a:solidFill>
                <a:srgbClr val="8A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257800" y="4119733"/>
              <a:ext cx="32004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defTabSz="91299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>
                    <a:lumMod val="75000"/>
                  </a:schemeClr>
                </a:buClr>
                <a:buSzTx/>
                <a:buFont typeface="Arial" pitchFamily="34" charset="0"/>
                <a:buNone/>
                <a:tabLst/>
              </a:pPr>
              <a:r>
                <a:rPr lang="ru-RU" sz="1600" b="1" dirty="0">
                  <a:ln w="9525" cmpd="sng">
                    <a:gradFill>
                      <a:gsLst>
                        <a:gs pos="0">
                          <a:schemeClr val="tx2">
                            <a:lumMod val="20000"/>
                            <a:lumOff val="8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ln>
                  <a:solidFill>
                    <a:srgbClr val="8A0000"/>
                  </a:solidFill>
                  <a:latin typeface="Arial" pitchFamily="34" charset="0"/>
                  <a:cs typeface="Arial" pitchFamily="34" charset="0"/>
                </a:rPr>
                <a:t>Изменение рабочего каталога</a:t>
              </a:r>
              <a:endParaRPr lang="ru-RU" sz="1600" b="1" i="0" kern="1200" baseline="0" dirty="0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rgbClr val="8A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2218592" y="4087314"/>
              <a:ext cx="2963008" cy="179886"/>
            </a:xfrm>
            <a:prstGeom prst="straightConnector1">
              <a:avLst/>
            </a:prstGeom>
            <a:ln w="15875">
              <a:solidFill>
                <a:srgbClr val="8A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86399" y="5803178"/>
              <a:ext cx="32004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defTabSz="91299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>
                    <a:lumMod val="75000"/>
                  </a:schemeClr>
                </a:buClr>
                <a:buSzTx/>
                <a:buFont typeface="Arial" pitchFamily="34" charset="0"/>
                <a:buNone/>
                <a:tabLst/>
              </a:pPr>
              <a:r>
                <a:rPr lang="ru-RU" sz="1600" b="1" dirty="0">
                  <a:ln w="9525" cmpd="sng">
                    <a:gradFill>
                      <a:gsLst>
                        <a:gs pos="0">
                          <a:schemeClr val="tx2">
                            <a:lumMod val="20000"/>
                            <a:lumOff val="8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ln>
                  <a:solidFill>
                    <a:srgbClr val="8A0000"/>
                  </a:solidFill>
                  <a:latin typeface="Arial" pitchFamily="34" charset="0"/>
                  <a:cs typeface="Arial" pitchFamily="34" charset="0"/>
                </a:rPr>
                <a:t>Загрузка книги </a:t>
              </a:r>
              <a:r>
                <a:rPr lang="en-US" sz="1600" b="1" dirty="0">
                  <a:ln w="9525" cmpd="sng">
                    <a:gradFill>
                      <a:gsLst>
                        <a:gs pos="0">
                          <a:schemeClr val="tx2">
                            <a:lumMod val="20000"/>
                            <a:lumOff val="8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ln>
                  <a:solidFill>
                    <a:srgbClr val="8A0000"/>
                  </a:solidFill>
                  <a:latin typeface="Arial" pitchFamily="34" charset="0"/>
                  <a:cs typeface="Arial" pitchFamily="34" charset="0"/>
                </a:rPr>
                <a:t>Excel</a:t>
              </a:r>
              <a:endParaRPr lang="ru-RU" sz="1600" b="1" i="0" kern="1200" baseline="0" dirty="0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rgbClr val="8A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6858000" y="4989736"/>
              <a:ext cx="152400" cy="801464"/>
            </a:xfrm>
            <a:prstGeom prst="straightConnector1">
              <a:avLst/>
            </a:prstGeom>
            <a:ln w="15875">
              <a:solidFill>
                <a:srgbClr val="8A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55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200"/>
            <a:ext cx="8651304" cy="803400"/>
          </a:xfrm>
        </p:spPr>
        <p:txBody>
          <a:bodyPr/>
          <a:lstStyle/>
          <a:p>
            <a:r>
              <a:rPr lang="ru-RU" sz="2800" dirty="0"/>
              <a:t>электронные таблицы </a:t>
            </a:r>
            <a:r>
              <a:rPr lang="en-US" sz="2800" dirty="0"/>
              <a:t>EXCEL</a:t>
            </a:r>
            <a:br>
              <a:rPr lang="ru-RU" sz="2800" dirty="0"/>
            </a:br>
            <a:r>
              <a:rPr lang="ru-RU" sz="2800" dirty="0">
                <a:solidFill>
                  <a:srgbClr val="8A0000"/>
                </a:solidFill>
              </a:rPr>
              <a:t>Получение списка листов</a:t>
            </a:r>
            <a:endParaRPr lang="en-US" sz="2800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76200" y="1187558"/>
            <a:ext cx="8534400" cy="990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3200" b="0" dirty="0"/>
              <a:t>Продолжаем работать с примером </a:t>
            </a:r>
            <a:r>
              <a:rPr lang="en-GB" sz="3200" b="0" dirty="0">
                <a:solidFill>
                  <a:srgbClr val="002060"/>
                </a:solidFill>
              </a:rPr>
              <a:t>example.xlsx</a:t>
            </a:r>
            <a:r>
              <a:rPr lang="ru-RU" sz="3200" b="0" dirty="0"/>
              <a:t>, обращаясь к листам</a:t>
            </a:r>
            <a:r>
              <a:rPr lang="en-US" sz="3200" b="0" dirty="0"/>
              <a:t>:</a:t>
            </a:r>
            <a:endParaRPr lang="ru-RU" sz="3200" b="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7696200" cy="391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1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200"/>
            <a:ext cx="8651304" cy="803400"/>
          </a:xfrm>
        </p:spPr>
        <p:txBody>
          <a:bodyPr/>
          <a:lstStyle/>
          <a:p>
            <a:r>
              <a:rPr lang="ru-RU" sz="2800" dirty="0"/>
              <a:t>электронные таблицы </a:t>
            </a:r>
            <a:r>
              <a:rPr lang="en-US" sz="2800" dirty="0"/>
              <a:t>EXCEL</a:t>
            </a:r>
            <a:br>
              <a:rPr lang="ru-RU" sz="2800" dirty="0"/>
            </a:br>
            <a:r>
              <a:rPr lang="ru-RU" sz="2800" dirty="0">
                <a:solidFill>
                  <a:srgbClr val="8A0000"/>
                </a:solidFill>
              </a:rPr>
              <a:t>Получение Ячеек Рабочих листов</a:t>
            </a:r>
            <a:endParaRPr lang="en-US" sz="2800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76200" y="1187558"/>
            <a:ext cx="8534400" cy="990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3200" b="0" dirty="0"/>
              <a:t>Продолжаем работать с примером </a:t>
            </a:r>
            <a:r>
              <a:rPr lang="en-GB" sz="3200" b="0" dirty="0">
                <a:solidFill>
                  <a:srgbClr val="002060"/>
                </a:solidFill>
              </a:rPr>
              <a:t>example.xlsx</a:t>
            </a:r>
            <a:r>
              <a:rPr lang="ru-RU" sz="3200" b="0" dirty="0"/>
              <a:t>, обращаясь к ячейкам</a:t>
            </a:r>
            <a:r>
              <a:rPr lang="en-US" sz="3200" b="0" dirty="0"/>
              <a:t>:</a:t>
            </a:r>
            <a:endParaRPr lang="ru-RU" sz="3200" b="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09800"/>
            <a:ext cx="806500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9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200"/>
            <a:ext cx="8651304" cy="803400"/>
          </a:xfrm>
        </p:spPr>
        <p:txBody>
          <a:bodyPr/>
          <a:lstStyle/>
          <a:p>
            <a:r>
              <a:rPr lang="ru-RU" sz="2800" dirty="0"/>
              <a:t>электронные таблицы </a:t>
            </a:r>
            <a:r>
              <a:rPr lang="en-US" sz="2800" dirty="0"/>
              <a:t>EXCEL</a:t>
            </a:r>
            <a:br>
              <a:rPr lang="ru-RU" sz="2800" dirty="0"/>
            </a:br>
            <a:r>
              <a:rPr lang="ru-RU" sz="2800" dirty="0">
                <a:solidFill>
                  <a:srgbClr val="8A0000"/>
                </a:solidFill>
              </a:rPr>
              <a:t>Получение Ячеек по номерам</a:t>
            </a:r>
            <a:endParaRPr lang="en-US" sz="2800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76200" y="1187558"/>
            <a:ext cx="8534400" cy="125084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3200" b="0" dirty="0"/>
              <a:t>Продолжаем работать с примером </a:t>
            </a:r>
            <a:r>
              <a:rPr lang="en-GB" sz="3200" b="0" dirty="0">
                <a:solidFill>
                  <a:srgbClr val="002060"/>
                </a:solidFill>
              </a:rPr>
              <a:t>example.xlsx</a:t>
            </a:r>
            <a:r>
              <a:rPr lang="ru-RU" sz="3200" b="0" dirty="0"/>
              <a:t>, обращаясь к ячейкам по числовым ссылкам</a:t>
            </a:r>
            <a:r>
              <a:rPr lang="en-US" sz="3200" b="0" dirty="0"/>
              <a:t>:</a:t>
            </a:r>
            <a:endParaRPr lang="ru-RU" sz="3200" b="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14600"/>
            <a:ext cx="8610600" cy="372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1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200"/>
            <a:ext cx="8651304" cy="803400"/>
          </a:xfrm>
        </p:spPr>
        <p:txBody>
          <a:bodyPr/>
          <a:lstStyle/>
          <a:p>
            <a:r>
              <a:rPr lang="ru-RU" sz="2800" dirty="0"/>
              <a:t>электронные таблицы </a:t>
            </a:r>
            <a:r>
              <a:rPr lang="en-US" sz="2800" dirty="0"/>
              <a:t>EXCEL</a:t>
            </a:r>
            <a:br>
              <a:rPr lang="ru-RU" sz="2800" dirty="0"/>
            </a:br>
            <a:r>
              <a:rPr lang="ru-RU" sz="2800" dirty="0">
                <a:solidFill>
                  <a:srgbClr val="8A0000"/>
                </a:solidFill>
              </a:rPr>
              <a:t>Перебор строк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0"/>
            <a:ext cx="7467600" cy="520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9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200"/>
            <a:ext cx="8651304" cy="803400"/>
          </a:xfrm>
        </p:spPr>
        <p:txBody>
          <a:bodyPr/>
          <a:lstStyle/>
          <a:p>
            <a:r>
              <a:rPr lang="ru-RU" sz="2800" dirty="0"/>
              <a:t>электронные таблицы </a:t>
            </a:r>
            <a:r>
              <a:rPr lang="en-US" sz="2800" dirty="0"/>
              <a:t>EXCEL</a:t>
            </a:r>
            <a:br>
              <a:rPr lang="ru-RU" sz="2800" dirty="0"/>
            </a:br>
            <a:r>
              <a:rPr lang="ru-RU" sz="2800" dirty="0">
                <a:solidFill>
                  <a:srgbClr val="8A0000"/>
                </a:solidFill>
              </a:rPr>
              <a:t>Рабочие книги, Листы и ячейки</a:t>
            </a:r>
            <a:endParaRPr lang="en-US" sz="2800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381000" y="1371600"/>
            <a:ext cx="8534400" cy="5181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3200" b="0" dirty="0"/>
              <a:t>Алгоритм чтения ячеек:</a:t>
            </a:r>
          </a:p>
          <a:p>
            <a:pPr lvl="2"/>
            <a:r>
              <a:rPr lang="ru-RU" sz="2800" b="0" dirty="0"/>
              <a:t>Импортируем модуль </a:t>
            </a:r>
            <a:r>
              <a:rPr lang="en-US" sz="2800" b="0" dirty="0" err="1">
                <a:solidFill>
                  <a:srgbClr val="002060"/>
                </a:solidFill>
              </a:rPr>
              <a:t>openpyxl</a:t>
            </a:r>
            <a:endParaRPr lang="ru-RU" sz="2800" b="0" dirty="0">
              <a:solidFill>
                <a:srgbClr val="002060"/>
              </a:solidFill>
            </a:endParaRPr>
          </a:p>
          <a:p>
            <a:pPr lvl="2"/>
            <a:r>
              <a:rPr lang="ru-RU" sz="2800" b="0" dirty="0"/>
              <a:t>Вызываем метод </a:t>
            </a:r>
            <a:r>
              <a:rPr lang="en-US" sz="2800" b="0" dirty="0" err="1">
                <a:solidFill>
                  <a:srgbClr val="002060"/>
                </a:solidFill>
              </a:rPr>
              <a:t>openpyxl.load_workbook</a:t>
            </a:r>
            <a:r>
              <a:rPr lang="en-US" sz="2800" b="0" dirty="0">
                <a:solidFill>
                  <a:srgbClr val="002060"/>
                </a:solidFill>
              </a:rPr>
              <a:t>()</a:t>
            </a:r>
          </a:p>
          <a:p>
            <a:pPr lvl="2"/>
            <a:r>
              <a:rPr lang="ru-RU" sz="2800" b="0" dirty="0"/>
              <a:t>Получаем объект класса </a:t>
            </a:r>
            <a:r>
              <a:rPr lang="en-US" sz="2800" b="0" dirty="0">
                <a:solidFill>
                  <a:srgbClr val="002060"/>
                </a:solidFill>
              </a:rPr>
              <a:t>Workbook</a:t>
            </a:r>
          </a:p>
          <a:p>
            <a:pPr lvl="2"/>
            <a:r>
              <a:rPr lang="ru-RU" sz="2800" b="0" dirty="0"/>
              <a:t>Обращаемся к свойству </a:t>
            </a:r>
            <a:r>
              <a:rPr lang="en-US" sz="2800" b="0" dirty="0">
                <a:solidFill>
                  <a:srgbClr val="002060"/>
                </a:solidFill>
              </a:rPr>
              <a:t>active</a:t>
            </a:r>
            <a:r>
              <a:rPr lang="en-US" sz="2800" b="0" dirty="0"/>
              <a:t> </a:t>
            </a:r>
            <a:r>
              <a:rPr lang="ru-RU" sz="2800" b="0" dirty="0"/>
              <a:t>этого объекта или  находим рабочий лист, указывая его в качестве ключа</a:t>
            </a:r>
          </a:p>
          <a:p>
            <a:pPr lvl="2"/>
            <a:r>
              <a:rPr lang="ru-RU" sz="2800" b="0" dirty="0"/>
              <a:t>Получаем объект класса </a:t>
            </a:r>
            <a:r>
              <a:rPr lang="en-US" sz="2800" b="0" dirty="0">
                <a:solidFill>
                  <a:srgbClr val="002060"/>
                </a:solidFill>
              </a:rPr>
              <a:t>Worksheet</a:t>
            </a:r>
          </a:p>
          <a:p>
            <a:pPr lvl="2"/>
            <a:r>
              <a:rPr lang="ru-RU" sz="2800" b="0" dirty="0"/>
              <a:t>Используем индексирование для этого объекта или метод </a:t>
            </a:r>
            <a:r>
              <a:rPr lang="en-US" sz="2800" b="0" dirty="0">
                <a:solidFill>
                  <a:srgbClr val="002060"/>
                </a:solidFill>
              </a:rPr>
              <a:t>cell()</a:t>
            </a:r>
          </a:p>
          <a:p>
            <a:pPr lvl="2"/>
            <a:r>
              <a:rPr lang="ru-RU" sz="2800" b="0" dirty="0"/>
              <a:t>Получаем объект класса </a:t>
            </a:r>
            <a:r>
              <a:rPr lang="en-US" sz="2800" b="0" dirty="0">
                <a:solidFill>
                  <a:srgbClr val="002060"/>
                </a:solidFill>
              </a:rPr>
              <a:t>Cell</a:t>
            </a:r>
          </a:p>
          <a:p>
            <a:pPr lvl="2"/>
            <a:r>
              <a:rPr lang="ru-RU" sz="2800" b="0" dirty="0"/>
              <a:t>Читаем свойство </a:t>
            </a:r>
            <a:r>
              <a:rPr lang="en-US" sz="2800" b="0" dirty="0">
                <a:solidFill>
                  <a:srgbClr val="002060"/>
                </a:solidFill>
              </a:rPr>
              <a:t>value</a:t>
            </a:r>
            <a:r>
              <a:rPr lang="en-US" sz="2800" b="0" dirty="0"/>
              <a:t> </a:t>
            </a:r>
            <a:r>
              <a:rPr lang="ru-RU" sz="2800" b="0" dirty="0"/>
              <a:t>этого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1279309659"/>
      </p:ext>
    </p:extLst>
  </p:cSld>
  <p:clrMapOvr>
    <a:masterClrMapping/>
  </p:clrMapOvr>
</p:sld>
</file>

<file path=ppt/theme/theme1.xml><?xml version="1.0" encoding="utf-8"?>
<a:theme xmlns:a="http://schemas.openxmlformats.org/drawingml/2006/main" name="$+.'CPSCRU'2012-0107. j'Presentation Document Template. (Regulations. Enterprise'). v4-02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 marR="0" indent="0" algn="r" defTabSz="912996" rtl="0" eaLnBrk="1" fontAlgn="base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tx2">
              <a:lumMod val="75000"/>
            </a:schemeClr>
          </a:buClr>
          <a:buSzTx/>
          <a:buFont typeface="Arial" pitchFamily="34" charset="0"/>
          <a:buNone/>
          <a:tabLst/>
          <a:defRPr sz="1000" b="1" i="0" kern="1200" baseline="0" dirty="0" smtClean="0">
            <a:ln w="9525" cmpd="sng">
              <a:gradFill>
                <a:gsLst>
                  <a:gs pos="0">
                    <a:schemeClr val="tx2">
                      <a:lumMod val="20000"/>
                      <a:lumOff val="8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solidFill>
              <a:srgbClr val="8A0000"/>
            </a:solidFill>
            <a:effectLst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$+.'CPSCRU'2012-0107. j'Presentation Document Template. (Regulations. Enterprise'). v4-02r</Template>
  <TotalTime>14232</TotalTime>
  <Words>556</Words>
  <Application>Microsoft Macintosh PowerPoint</Application>
  <PresentationFormat>On-screen Show (4:3)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Narrow</vt:lpstr>
      <vt:lpstr>Calibri</vt:lpstr>
      <vt:lpstr>Impact</vt:lpstr>
      <vt:lpstr>$+.'CPSCRU'2012-0107. j'Presentation Document Template. (Regulations. Enterprise'). v4-02r</vt:lpstr>
      <vt:lpstr>Работа с форматом XLSX (Excel)  </vt:lpstr>
      <vt:lpstr>электронные таблицы EXCEL Что можно делать из Python</vt:lpstr>
      <vt:lpstr>электронные таблицы EXCEL Терминология</vt:lpstr>
      <vt:lpstr>электронные таблицы EXCEL Чтение документов EXCEL</vt:lpstr>
      <vt:lpstr>электронные таблицы EXCEL Получение списка листов</vt:lpstr>
      <vt:lpstr>электронные таблицы EXCEL Получение Ячеек Рабочих листов</vt:lpstr>
      <vt:lpstr>электронные таблицы EXCEL Получение Ячеек по номерам</vt:lpstr>
      <vt:lpstr>электронные таблицы EXCEL Перебор строк</vt:lpstr>
      <vt:lpstr>электронные таблицы EXCEL Рабочие книги, Листы и ячейки</vt:lpstr>
      <vt:lpstr>электронные таблицы EXCEL Идеи программ по чтению данных</vt:lpstr>
      <vt:lpstr>электронные таблицы EXCEL Создание и сохранение документов</vt:lpstr>
      <vt:lpstr>электронные таблицы EXCEL Создание Рабочих листов</vt:lpstr>
      <vt:lpstr>электронные таблицы EXCEL Удаление Рабочих листов</vt:lpstr>
      <vt:lpstr>электронные таблицы EXCEL Запись значений в ячейки</vt:lpstr>
      <vt:lpstr>Практический пример с EXCEL Обновление данных в таблице</vt:lpstr>
      <vt:lpstr>электронные таблицы EXCEL Работа с Формулами</vt:lpstr>
      <vt:lpstr>электронные таблицы EXCEL Регулирование ячеек</vt:lpstr>
      <vt:lpstr>Практика с таблицЕЙ EXCEL Таблица умножения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 презентационных документов</dc:title>
  <dc:creator>vkodyakova</dc:creator>
  <cp:lastModifiedBy>Microsoft Office User</cp:lastModifiedBy>
  <cp:revision>1168</cp:revision>
  <dcterms:created xsi:type="dcterms:W3CDTF">2012-06-15T06:10:50Z</dcterms:created>
  <dcterms:modified xsi:type="dcterms:W3CDTF">2020-03-22T14:39:38Z</dcterms:modified>
</cp:coreProperties>
</file>