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8" r:id="rId41"/>
    <p:sldId id="299" r:id="rId42"/>
    <p:sldId id="300" r:id="rId43"/>
    <p:sldId id="301" r:id="rId44"/>
    <p:sldId id="303" r:id="rId45"/>
    <p:sldId id="304" r:id="rId46"/>
    <p:sldId id="297" r:id="rId47"/>
    <p:sldId id="305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5952"/>
  </p:normalViewPr>
  <p:slideViewPr>
    <p:cSldViewPr snapToGrid="0">
      <p:cViewPr varScale="1">
        <p:scale>
          <a:sx n="57" d="100"/>
          <a:sy n="57" d="100"/>
        </p:scale>
        <p:origin x="108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D4D36-E3DA-4D1E-A0E4-8FFB6B632F1C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0441-0BE6-40CA-8DC8-21902BA8B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42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3AE1-8970-478F-9D28-4A62BAB5FB27}" type="datetime1">
              <a:rPr lang="en-US" altLang="zh-CN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4464-3A8A-49EE-BDF5-81A48F4B7D50}" type="datetime1">
              <a:rPr lang="en-US" altLang="zh-CN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8992-BB0E-493C-A0D4-DD2AC99B6936}" type="datetime1">
              <a:rPr lang="en-US" altLang="zh-CN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7DE9-5CAA-46D2-812F-E05BE1337BCF}" type="datetime1">
              <a:rPr lang="en-US" altLang="zh-CN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DD1E-741C-47A1-9BD0-9FEBDB37B8C1}" type="datetime1">
              <a:rPr lang="en-US" altLang="zh-CN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CB59-E09A-4E01-A2B8-17FC953852EF}" type="datetime1">
              <a:rPr lang="en-US" altLang="zh-CN" smtClean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D89B-6798-433B-817F-AAD93E7D4D7F}" type="datetime1">
              <a:rPr lang="en-US" altLang="zh-CN" smtClean="0"/>
              <a:t>6/11/2017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0218-A332-4298-87C2-933666B1B5C2}" type="datetime1">
              <a:rPr lang="en-US" altLang="zh-CN" smtClean="0"/>
              <a:t>6/11/2017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62A5-9AA0-4E1A-AE39-2D95318081A3}" type="datetime1">
              <a:rPr lang="en-US" altLang="zh-CN" smtClean="0"/>
              <a:t>6/11/2017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805E-678F-48A7-8B58-69AF7EB82345}" type="datetime1">
              <a:rPr lang="en-US" altLang="zh-CN" smtClean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E40F57C-30AE-4EB1-8B93-53EC1289555E}" type="datetime1">
              <a:rPr lang="en-US" altLang="zh-CN" smtClean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400E3-656A-4625-9A18-AF7BEA34EA36}" type="datetime1">
              <a:rPr lang="en-US" altLang="zh-CN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4.png"/><Relationship Id="rId7" Type="http://schemas.openxmlformats.org/officeDocument/2006/relationships/image" Target="../media/image99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视觉</a:t>
            </a:r>
            <a:r>
              <a:rPr lang="en-US" altLang="zh-CN" dirty="0"/>
              <a:t>SLAM</a:t>
            </a:r>
            <a:r>
              <a:rPr lang="zh-CN" altLang="en-US" dirty="0"/>
              <a:t>十四讲</a:t>
            </a:r>
            <a:br>
              <a:rPr lang="en-US" altLang="zh-CN" dirty="0"/>
            </a:br>
            <a:r>
              <a:rPr lang="zh-CN" altLang="en-US" sz="4000" dirty="0"/>
              <a:t>从理论到实践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高翔 清华大学 </a:t>
            </a:r>
            <a:r>
              <a:rPr lang="en-US" altLang="zh-CN" dirty="0"/>
              <a:t>2016</a:t>
            </a:r>
            <a:r>
              <a:rPr lang="zh-CN" altLang="en-US" dirty="0"/>
              <a:t>年冬</a:t>
            </a:r>
          </a:p>
        </p:txBody>
      </p:sp>
    </p:spTree>
    <p:extLst>
      <p:ext uri="{BB962C8B-B14F-4D97-AF65-F5344CB8AC3E}">
        <p14:creationId xmlns:p14="http://schemas.microsoft.com/office/powerpoint/2010/main" val="3024153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特征点法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特征匹配</a:t>
            </a:r>
            <a:endParaRPr lang="en-US" altLang="zh-CN" dirty="0"/>
          </a:p>
          <a:p>
            <a:pPr lvl="1"/>
            <a:r>
              <a:rPr lang="zh-CN" altLang="en-US" dirty="0"/>
              <a:t>通过描述子的差异判断哪些特征为同一个点</a:t>
            </a:r>
            <a:endParaRPr lang="en-US" altLang="zh-CN" dirty="0"/>
          </a:p>
          <a:p>
            <a:pPr lvl="1"/>
            <a:r>
              <a:rPr lang="zh-CN" altLang="en-US" dirty="0"/>
              <a:t>暴力匹配：比较图</a:t>
            </a:r>
            <a:r>
              <a:rPr lang="en-US" altLang="zh-CN" dirty="0"/>
              <a:t>1</a:t>
            </a:r>
            <a:r>
              <a:rPr lang="zh-CN" altLang="en-US" dirty="0"/>
              <a:t>中每个特征和图</a:t>
            </a:r>
            <a:r>
              <a:rPr lang="en-US" altLang="zh-CN" dirty="0"/>
              <a:t>2</a:t>
            </a:r>
            <a:r>
              <a:rPr lang="zh-CN" altLang="en-US" dirty="0"/>
              <a:t>特征的距离</a:t>
            </a:r>
            <a:endParaRPr lang="en-US" altLang="zh-CN" dirty="0"/>
          </a:p>
          <a:p>
            <a:pPr lvl="1"/>
            <a:r>
              <a:rPr lang="zh-CN" altLang="en-US" dirty="0"/>
              <a:t>加速：快速最近邻（</a:t>
            </a:r>
            <a:r>
              <a:rPr lang="en-US" altLang="zh-CN" dirty="0"/>
              <a:t>FLANN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663" y="3393832"/>
            <a:ext cx="6602337" cy="270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02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</a:t>
            </a:r>
            <a:r>
              <a:rPr lang="zh-CN" altLang="en-US" dirty="0"/>
              <a:t>实践：特征提取和匹配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5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2D-2D</a:t>
            </a:r>
            <a:r>
              <a:rPr lang="zh-CN" altLang="en-US" dirty="0"/>
              <a:t>：对极几何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87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2D-2D</a:t>
            </a:r>
            <a:r>
              <a:rPr lang="zh-CN" altLang="en-US" dirty="0"/>
              <a:t>：对极几何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特征匹配之后，得到了特征点之间的对应关系</a:t>
            </a:r>
            <a:endParaRPr lang="en-US" altLang="zh-CN" dirty="0"/>
          </a:p>
          <a:p>
            <a:pPr lvl="1"/>
            <a:r>
              <a:rPr lang="zh-CN" altLang="en-US" dirty="0"/>
              <a:t>如果只有两个单目图像，得到</a:t>
            </a:r>
            <a:r>
              <a:rPr lang="en-US" altLang="zh-CN" dirty="0"/>
              <a:t>2D-2D</a:t>
            </a:r>
            <a:r>
              <a:rPr lang="zh-CN" altLang="en-US" dirty="0"/>
              <a:t>间的关系</a:t>
            </a:r>
            <a:r>
              <a:rPr lang="en-US" altLang="zh-CN" dirty="0"/>
              <a:t>	——</a:t>
            </a:r>
            <a:r>
              <a:rPr lang="zh-CN" altLang="en-US" dirty="0"/>
              <a:t>对极几何</a:t>
            </a:r>
            <a:endParaRPr lang="en-US" altLang="zh-CN" dirty="0"/>
          </a:p>
          <a:p>
            <a:pPr lvl="1"/>
            <a:r>
              <a:rPr lang="zh-CN" altLang="en-US" dirty="0"/>
              <a:t>如果匹配的是帧和地图，得到</a:t>
            </a:r>
            <a:r>
              <a:rPr lang="en-US" altLang="zh-CN" dirty="0"/>
              <a:t>3D-2D</a:t>
            </a:r>
            <a:r>
              <a:rPr lang="zh-CN" altLang="en-US" dirty="0"/>
              <a:t>间的关系</a:t>
            </a:r>
            <a:r>
              <a:rPr lang="en-US" altLang="zh-CN" dirty="0"/>
              <a:t>	——PnP</a:t>
            </a:r>
          </a:p>
          <a:p>
            <a:pPr lvl="1"/>
            <a:r>
              <a:rPr lang="zh-CN" altLang="en-US" dirty="0"/>
              <a:t>如果匹配的是</a:t>
            </a:r>
            <a:r>
              <a:rPr lang="en-US" altLang="zh-CN" dirty="0"/>
              <a:t>RGB-D</a:t>
            </a:r>
            <a:r>
              <a:rPr lang="zh-CN" altLang="en-US" dirty="0"/>
              <a:t>图，得到</a:t>
            </a:r>
            <a:r>
              <a:rPr lang="en-US" altLang="zh-CN" dirty="0"/>
              <a:t>3D-3D</a:t>
            </a:r>
            <a:r>
              <a:rPr lang="zh-CN" altLang="en-US" dirty="0"/>
              <a:t>间的关系</a:t>
            </a:r>
            <a:r>
              <a:rPr lang="en-US" altLang="zh-CN" dirty="0"/>
              <a:t>	——ICP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24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2D-2D</a:t>
            </a:r>
            <a:r>
              <a:rPr lang="zh-CN" altLang="en-US" dirty="0"/>
              <a:t>：对极几何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5643813" cy="3980622"/>
          </a:xfrm>
        </p:spPr>
        <p:txBody>
          <a:bodyPr/>
          <a:lstStyle/>
          <a:p>
            <a:r>
              <a:rPr lang="zh-CN" altLang="en-US" dirty="0"/>
              <a:t>几何关系：</a:t>
            </a:r>
            <a:endParaRPr lang="en-US" altLang="zh-CN" dirty="0"/>
          </a:p>
          <a:p>
            <a:pPr lvl="1"/>
            <a:r>
              <a:rPr lang="en-US" altLang="zh-CN" dirty="0"/>
              <a:t>P</a:t>
            </a:r>
            <a:r>
              <a:rPr lang="zh-CN" altLang="en-US" dirty="0"/>
              <a:t>在两个图像的投影为</a:t>
            </a:r>
            <a:endParaRPr lang="en-US" altLang="zh-CN" dirty="0"/>
          </a:p>
          <a:p>
            <a:pPr lvl="1"/>
            <a:r>
              <a:rPr lang="zh-CN" altLang="en-US" dirty="0"/>
              <a:t>两个相机之间的变换为</a:t>
            </a:r>
            <a:endParaRPr lang="en-US" altLang="zh-CN" dirty="0"/>
          </a:p>
          <a:p>
            <a:pPr lvl="1"/>
            <a:r>
              <a:rPr lang="en-US" altLang="zh-CN" dirty="0"/>
              <a:t>         </a:t>
            </a:r>
            <a:r>
              <a:rPr lang="zh-CN" altLang="en-US" dirty="0"/>
              <a:t>在第二个图像上投影为</a:t>
            </a:r>
            <a:endParaRPr lang="en-US" altLang="zh-CN" dirty="0"/>
          </a:p>
          <a:p>
            <a:pPr lvl="2"/>
            <a:r>
              <a:rPr lang="zh-CN" altLang="en-US" dirty="0"/>
              <a:t>记     ，称为极线，反之亦然</a:t>
            </a:r>
            <a:endParaRPr lang="en-US" altLang="zh-CN" dirty="0"/>
          </a:p>
          <a:p>
            <a:pPr lvl="1"/>
            <a:r>
              <a:rPr lang="en-US" altLang="zh-CN" dirty="0"/>
              <a:t>           </a:t>
            </a:r>
            <a:r>
              <a:rPr lang="zh-CN" altLang="en-US" dirty="0"/>
              <a:t>称为极点</a:t>
            </a:r>
            <a:endParaRPr lang="en-US" altLang="zh-CN" dirty="0"/>
          </a:p>
          <a:p>
            <a:r>
              <a:rPr lang="zh-CN" altLang="en-US" dirty="0"/>
              <a:t>实践当中：</a:t>
            </a:r>
            <a:endParaRPr lang="en-US" altLang="zh-CN" dirty="0"/>
          </a:p>
          <a:p>
            <a:pPr lvl="1"/>
            <a:r>
              <a:rPr lang="en-US" altLang="zh-CN" dirty="0"/>
              <a:t>           </a:t>
            </a:r>
            <a:r>
              <a:rPr lang="zh-CN" altLang="en-US" dirty="0"/>
              <a:t>通过特征匹配得到，</a:t>
            </a:r>
            <a:r>
              <a:rPr lang="en-US" altLang="zh-CN" dirty="0"/>
              <a:t>P</a:t>
            </a:r>
            <a:r>
              <a:rPr lang="zh-CN" altLang="en-US" dirty="0"/>
              <a:t>未知，        未知</a:t>
            </a:r>
            <a:endParaRPr lang="en-US" altLang="zh-CN" dirty="0"/>
          </a:p>
          <a:p>
            <a:pPr lvl="1"/>
            <a:r>
              <a:rPr lang="en-US" altLang="zh-CN" dirty="0"/>
              <a:t>        </a:t>
            </a:r>
            <a:r>
              <a:rPr lang="zh-CN" altLang="en-US" dirty="0"/>
              <a:t>待求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4438"/>
          <a:stretch/>
        </p:blipFill>
        <p:spPr>
          <a:xfrm>
            <a:off x="6777459" y="1050762"/>
            <a:ext cx="4922947" cy="2650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369494" y="2408326"/>
                <a:ext cx="7801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494" y="2408326"/>
                <a:ext cx="780150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437999" y="2855140"/>
                <a:ext cx="5552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999" y="2855140"/>
                <a:ext cx="55521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172124" y="3224472"/>
                <a:ext cx="6380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124" y="3224472"/>
                <a:ext cx="63806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993216" y="3224472"/>
                <a:ext cx="6850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216" y="3224472"/>
                <a:ext cx="685059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810184" y="3600346"/>
                <a:ext cx="4218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184" y="3600346"/>
                <a:ext cx="421847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172124" y="3946990"/>
                <a:ext cx="752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124" y="3946990"/>
                <a:ext cx="7524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168153" y="4812091"/>
                <a:ext cx="7801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153" y="4812091"/>
                <a:ext cx="780150" cy="369332"/>
              </a:xfrm>
              <a:prstGeom prst="rect">
                <a:avLst/>
              </a:prstGeom>
              <a:blipFill>
                <a:blip r:embed="rId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535934" y="4838467"/>
                <a:ext cx="752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934" y="4838467"/>
                <a:ext cx="752450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168153" y="5307860"/>
                <a:ext cx="5552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153" y="5307860"/>
                <a:ext cx="555217" cy="369332"/>
              </a:xfrm>
              <a:prstGeom prst="rect">
                <a:avLst/>
              </a:prstGeom>
              <a:blipFill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963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2D-2D</a:t>
            </a:r>
            <a:r>
              <a:rPr lang="zh-CN" altLang="en-US" dirty="0"/>
              <a:t>：对极几何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82845"/>
          </a:xfrm>
        </p:spPr>
        <p:txBody>
          <a:bodyPr/>
          <a:lstStyle/>
          <a:p>
            <a:r>
              <a:rPr lang="zh-CN" altLang="en-US" dirty="0"/>
              <a:t>世界坐标：</a:t>
            </a:r>
            <a:endParaRPr lang="en-US" altLang="zh-CN" dirty="0"/>
          </a:p>
          <a:p>
            <a:r>
              <a:rPr lang="zh-CN" altLang="en-US" dirty="0"/>
              <a:t>以第一个图为参考系，投影方程：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使用归一化坐标（去掉内参）：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齐次关系：</a:t>
            </a:r>
            <a:endParaRPr lang="en-US" altLang="zh-CN" dirty="0"/>
          </a:p>
          <a:p>
            <a:r>
              <a:rPr lang="zh-CN" altLang="en-US" dirty="0"/>
              <a:t>两侧左乘：</a:t>
            </a:r>
            <a:endParaRPr lang="en-US" altLang="zh-CN" dirty="0"/>
          </a:p>
          <a:p>
            <a:r>
              <a:rPr lang="zh-CN" altLang="en-US" dirty="0"/>
              <a:t>再一步左乘：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4438"/>
          <a:stretch/>
        </p:blipFill>
        <p:spPr>
          <a:xfrm>
            <a:off x="6777459" y="1050762"/>
            <a:ext cx="4922947" cy="2650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905" y="2015732"/>
            <a:ext cx="1470787" cy="5105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474" y="3044757"/>
            <a:ext cx="3132091" cy="4343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7093" y="3997576"/>
            <a:ext cx="2674852" cy="4419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1022" y="4496749"/>
            <a:ext cx="1546994" cy="4038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2470" y="4957819"/>
            <a:ext cx="1364098" cy="4419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6229" y="5467100"/>
            <a:ext cx="1836579" cy="3886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6937131" y="3824654"/>
            <a:ext cx="4510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对极约束：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带内参的形式：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64761" y="4118125"/>
            <a:ext cx="1333616" cy="4115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41815" y="5085955"/>
            <a:ext cx="2179509" cy="3505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50971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2D-2D</a:t>
            </a:r>
            <a:r>
              <a:rPr lang="zh-CN" altLang="en-US" dirty="0"/>
              <a:t>：对极几何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50960"/>
          </a:xfrm>
        </p:spPr>
        <p:txBody>
          <a:bodyPr/>
          <a:lstStyle/>
          <a:p>
            <a:r>
              <a:rPr lang="zh-CN" altLang="en-US" dirty="0"/>
              <a:t>对极约束刻画了              共面的关系</a:t>
            </a:r>
            <a:endParaRPr lang="en-US" altLang="zh-CN" dirty="0"/>
          </a:p>
          <a:p>
            <a:r>
              <a:rPr lang="zh-CN" altLang="en-US" dirty="0"/>
              <a:t>定义：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Essential</a:t>
            </a:r>
            <a:r>
              <a:rPr lang="zh-CN" altLang="en-US" dirty="0"/>
              <a:t>矩阵</a:t>
            </a:r>
            <a:endParaRPr lang="en-US" altLang="zh-CN" dirty="0"/>
          </a:p>
          <a:p>
            <a:pPr lvl="1"/>
            <a:r>
              <a:rPr lang="en-US" altLang="zh-CN" dirty="0"/>
              <a:t>Fundamental</a:t>
            </a:r>
            <a:r>
              <a:rPr lang="zh-CN" altLang="en-US" dirty="0"/>
              <a:t>矩阵</a:t>
            </a:r>
            <a:endParaRPr lang="en-US" altLang="zh-CN" dirty="0"/>
          </a:p>
          <a:p>
            <a:pPr lvl="1"/>
            <a:r>
              <a:rPr lang="zh-CN" altLang="en-US" dirty="0"/>
              <a:t>在内参已知的情况下，可以使用</a:t>
            </a:r>
            <a:r>
              <a:rPr lang="en-US" altLang="zh-CN" dirty="0"/>
              <a:t>E</a:t>
            </a:r>
          </a:p>
          <a:p>
            <a:r>
              <a:rPr lang="zh-CN" altLang="en-US" dirty="0"/>
              <a:t>两步计算位姿：</a:t>
            </a:r>
            <a:endParaRPr lang="en-US" altLang="zh-CN" dirty="0"/>
          </a:p>
          <a:p>
            <a:pPr lvl="1"/>
            <a:r>
              <a:rPr lang="zh-CN" altLang="en-US" dirty="0"/>
              <a:t>由匹配点计算</a:t>
            </a:r>
            <a:r>
              <a:rPr lang="en-US" altLang="zh-CN" dirty="0"/>
              <a:t>E</a:t>
            </a:r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E</a:t>
            </a:r>
            <a:r>
              <a:rPr lang="zh-CN" altLang="en-US" dirty="0"/>
              <a:t>恢复</a:t>
            </a:r>
            <a:r>
              <a:rPr lang="en-US" altLang="zh-CN" dirty="0" err="1"/>
              <a:t>R,t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4438"/>
          <a:stretch/>
        </p:blipFill>
        <p:spPr>
          <a:xfrm>
            <a:off x="6777459" y="1050762"/>
            <a:ext cx="4922947" cy="2650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384" y="3863540"/>
            <a:ext cx="1333616" cy="4115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2318" y="3907044"/>
            <a:ext cx="2179509" cy="350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462697" y="2048582"/>
                <a:ext cx="10638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697" y="2048582"/>
                <a:ext cx="106388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5459" y="3035039"/>
            <a:ext cx="4618120" cy="3429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6777458" y="4404946"/>
            <a:ext cx="4922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对极约束的性质：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乘任意非零常数依然满足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</a:t>
            </a:r>
            <a:r>
              <a:rPr lang="zh-CN" altLang="en-US" dirty="0"/>
              <a:t>共五个自由度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当成普通矩阵的话，有八个自由度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可用八点法求解</a:t>
            </a:r>
          </a:p>
        </p:txBody>
      </p:sp>
    </p:spTree>
    <p:extLst>
      <p:ext uri="{BB962C8B-B14F-4D97-AF65-F5344CB8AC3E}">
        <p14:creationId xmlns:p14="http://schemas.microsoft.com/office/powerpoint/2010/main" val="1647091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2D-2D</a:t>
            </a:r>
            <a:r>
              <a:rPr lang="zh-CN" altLang="en-US" dirty="0"/>
              <a:t>：对极几何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八点法求</a:t>
            </a:r>
            <a:r>
              <a:rPr lang="en-US" altLang="zh-CN" dirty="0"/>
              <a:t>E</a:t>
            </a:r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E</a:t>
            </a:r>
            <a:r>
              <a:rPr lang="zh-CN" altLang="en-US" dirty="0"/>
              <a:t>看成通常</a:t>
            </a:r>
            <a:r>
              <a:rPr lang="en-US" altLang="zh-CN" dirty="0"/>
              <a:t>3x3</a:t>
            </a:r>
            <a:r>
              <a:rPr lang="zh-CN" altLang="en-US" dirty="0"/>
              <a:t>的矩阵，去掉因子后剩八个自由度</a:t>
            </a:r>
            <a:endParaRPr lang="en-US" altLang="zh-CN" dirty="0"/>
          </a:p>
          <a:p>
            <a:pPr lvl="1"/>
            <a:r>
              <a:rPr lang="zh-CN" altLang="en-US" dirty="0"/>
              <a:t>一对匹配点带来的约束：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向量形式：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213" y="3262477"/>
            <a:ext cx="3162574" cy="12650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353" y="4783547"/>
            <a:ext cx="3002540" cy="4267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337" y="5339874"/>
            <a:ext cx="3604572" cy="43437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978" y="3115929"/>
            <a:ext cx="4711840" cy="28231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8542344" y="274659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八对点构成方程组</a:t>
            </a:r>
          </a:p>
        </p:txBody>
      </p:sp>
    </p:spTree>
    <p:extLst>
      <p:ext uri="{BB962C8B-B14F-4D97-AF65-F5344CB8AC3E}">
        <p14:creationId xmlns:p14="http://schemas.microsoft.com/office/powerpoint/2010/main" val="195987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2D-2D</a:t>
            </a:r>
            <a:r>
              <a:rPr lang="zh-CN" altLang="en-US" dirty="0"/>
              <a:t>：对极几何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E</a:t>
            </a:r>
            <a:r>
              <a:rPr lang="zh-CN" altLang="en-US" dirty="0"/>
              <a:t>计算</a:t>
            </a:r>
            <a:r>
              <a:rPr lang="en-US" altLang="zh-CN" dirty="0"/>
              <a:t>R, t</a:t>
            </a:r>
            <a:r>
              <a:rPr lang="zh-CN" altLang="en-US" dirty="0"/>
              <a:t>：奇异值分解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539" y="2859824"/>
            <a:ext cx="1508891" cy="48772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439" y="2718841"/>
            <a:ext cx="3863675" cy="769687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539" y="3741038"/>
            <a:ext cx="7353937" cy="224047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7587762" y="3209251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四个可能的解，但只有一个深度为正</a:t>
            </a:r>
          </a:p>
        </p:txBody>
      </p:sp>
    </p:spTree>
    <p:extLst>
      <p:ext uri="{BB962C8B-B14F-4D97-AF65-F5344CB8AC3E}">
        <p14:creationId xmlns:p14="http://schemas.microsoft.com/office/powerpoint/2010/main" val="2886192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2D-2D</a:t>
            </a:r>
            <a:r>
              <a:rPr lang="zh-CN" altLang="en-US" dirty="0"/>
              <a:t>：对极几何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SVD</a:t>
            </a:r>
            <a:r>
              <a:rPr lang="zh-CN" altLang="en-US" dirty="0"/>
              <a:t>过程中：</a:t>
            </a:r>
            <a:endParaRPr lang="en-US" altLang="zh-CN" dirty="0"/>
          </a:p>
          <a:p>
            <a:pPr lvl="1"/>
            <a:r>
              <a:rPr lang="zh-CN" altLang="en-US" dirty="0"/>
              <a:t>取</a:t>
            </a:r>
            <a:r>
              <a:rPr lang="en-US" altLang="zh-CN" dirty="0"/>
              <a:t>			         </a:t>
            </a:r>
            <a:r>
              <a:rPr lang="zh-CN" altLang="en-US" dirty="0"/>
              <a:t>因为</a:t>
            </a:r>
            <a:r>
              <a:rPr lang="en-US" altLang="zh-CN" dirty="0"/>
              <a:t>E</a:t>
            </a:r>
            <a:r>
              <a:rPr lang="zh-CN" altLang="en-US" dirty="0"/>
              <a:t>的内在性质要求它的奇异值为</a:t>
            </a:r>
            <a:endParaRPr lang="en-US" altLang="zh-CN" dirty="0"/>
          </a:p>
          <a:p>
            <a:r>
              <a:rPr lang="zh-CN" altLang="en-US" dirty="0"/>
              <a:t>最少可使用五个点计算</a:t>
            </a:r>
            <a:r>
              <a:rPr lang="en-US" altLang="zh-CN" dirty="0" err="1"/>
              <a:t>R,t</a:t>
            </a:r>
            <a:r>
              <a:rPr lang="zh-CN" altLang="en-US" dirty="0"/>
              <a:t>，称为五点法</a:t>
            </a:r>
            <a:endParaRPr lang="en-US" altLang="zh-CN" dirty="0"/>
          </a:p>
          <a:p>
            <a:pPr lvl="1"/>
            <a:r>
              <a:rPr lang="zh-CN" altLang="en-US" dirty="0"/>
              <a:t>但需要利用</a:t>
            </a:r>
            <a:r>
              <a:rPr lang="en-US" altLang="zh-CN" dirty="0"/>
              <a:t>E</a:t>
            </a:r>
            <a:r>
              <a:rPr lang="zh-CN" altLang="en-US" dirty="0"/>
              <a:t>的非线性性质，原理较复杂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747" y="2388555"/>
            <a:ext cx="3040643" cy="5334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2650" y="2515467"/>
            <a:ext cx="502964" cy="2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7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第七讲 视觉里程计（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Chapter 7: Visual Odometry (1)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02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2D-2D</a:t>
            </a:r>
            <a:r>
              <a:rPr lang="zh-CN" altLang="en-US" dirty="0"/>
              <a:t>：对极几何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八点法的讨论</a:t>
            </a:r>
            <a:endParaRPr lang="en-US" altLang="zh-CN" dirty="0"/>
          </a:p>
          <a:p>
            <a:pPr lvl="1"/>
            <a:r>
              <a:rPr lang="zh-CN" altLang="en-US" dirty="0"/>
              <a:t>用于单目</a:t>
            </a:r>
            <a:r>
              <a:rPr lang="en-US" altLang="zh-CN" dirty="0"/>
              <a:t>SLAM</a:t>
            </a:r>
            <a:r>
              <a:rPr lang="zh-CN" altLang="en-US" dirty="0"/>
              <a:t>的初始化</a:t>
            </a:r>
            <a:endParaRPr lang="en-US" altLang="zh-CN" dirty="0"/>
          </a:p>
          <a:p>
            <a:pPr lvl="1"/>
            <a:r>
              <a:rPr lang="zh-CN" altLang="en-US" dirty="0"/>
              <a:t>尺度不确定性：归一化 </a:t>
            </a:r>
            <a:r>
              <a:rPr lang="en-US" altLang="zh-CN" dirty="0"/>
              <a:t>t </a:t>
            </a:r>
            <a:r>
              <a:rPr lang="zh-CN" altLang="en-US" dirty="0"/>
              <a:t>或特征点的平均深度</a:t>
            </a:r>
            <a:endParaRPr lang="en-US" altLang="zh-CN" dirty="0"/>
          </a:p>
          <a:p>
            <a:pPr lvl="1"/>
            <a:r>
              <a:rPr lang="zh-CN" altLang="en-US" dirty="0"/>
              <a:t>纯旋转问题：</a:t>
            </a:r>
            <a:r>
              <a:rPr lang="en-US" altLang="zh-CN" dirty="0"/>
              <a:t>t=0 </a:t>
            </a:r>
            <a:r>
              <a:rPr lang="zh-CN" altLang="en-US" dirty="0"/>
              <a:t>时无法求解</a:t>
            </a:r>
            <a:endParaRPr lang="en-US" altLang="zh-CN" dirty="0"/>
          </a:p>
          <a:p>
            <a:pPr lvl="1"/>
            <a:r>
              <a:rPr lang="zh-CN" altLang="en-US" dirty="0"/>
              <a:t>多于八对点时：最小二乘或</a:t>
            </a:r>
            <a:r>
              <a:rPr lang="en-US" altLang="zh-CN" dirty="0"/>
              <a:t>RANSAC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04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2D-2D</a:t>
            </a:r>
            <a:r>
              <a:rPr lang="zh-CN" altLang="en-US" dirty="0"/>
              <a:t>：对极几何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从单应矩阵恢复</a:t>
            </a:r>
            <a:r>
              <a:rPr lang="en-US" altLang="zh-CN" dirty="0" err="1"/>
              <a:t>R,t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八点法在特征点共面时会退化</a:t>
            </a:r>
            <a:endParaRPr lang="en-US" altLang="zh-CN" dirty="0"/>
          </a:p>
          <a:p>
            <a:pPr lvl="1"/>
            <a:r>
              <a:rPr lang="zh-CN" altLang="en-US" dirty="0"/>
              <a:t>设特征点位于某平面上：</a:t>
            </a:r>
            <a:r>
              <a:rPr lang="en-US" altLang="zh-CN" dirty="0"/>
              <a:t>		  </a:t>
            </a:r>
            <a:r>
              <a:rPr lang="zh-CN" altLang="en-US" dirty="0"/>
              <a:t>或</a:t>
            </a:r>
            <a:endParaRPr lang="en-US" altLang="zh-CN" dirty="0"/>
          </a:p>
          <a:p>
            <a:pPr lvl="1"/>
            <a:r>
              <a:rPr lang="zh-CN" altLang="en-US" dirty="0"/>
              <a:t>两个图像特征点的坐标关系：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367" y="2848983"/>
            <a:ext cx="1295512" cy="4038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359" y="2746103"/>
            <a:ext cx="1143099" cy="6096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9490" y="3716113"/>
            <a:ext cx="2591025" cy="20042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15" y="4425878"/>
            <a:ext cx="1021168" cy="350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右箭头 8"/>
          <p:cNvSpPr/>
          <p:nvPr/>
        </p:nvSpPr>
        <p:spPr>
          <a:xfrm>
            <a:off x="6057900" y="4484077"/>
            <a:ext cx="2162908" cy="2341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412750" y="413743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中间记为</a:t>
            </a:r>
            <a:r>
              <a:rPr lang="en-US" altLang="zh-CN" dirty="0"/>
              <a:t>H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7458" y="4879235"/>
            <a:ext cx="2651990" cy="11964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74152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2D-2D</a:t>
            </a:r>
            <a:r>
              <a:rPr lang="zh-CN" altLang="en-US" dirty="0"/>
              <a:t>：对极几何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332314"/>
          </a:xfrm>
        </p:spPr>
        <p:txBody>
          <a:bodyPr>
            <a:normAutofit/>
          </a:bodyPr>
          <a:lstStyle/>
          <a:p>
            <a:r>
              <a:rPr lang="zh-CN" altLang="en-US" dirty="0"/>
              <a:t>该式是在非零因子下成立的</a:t>
            </a:r>
            <a:endParaRPr lang="en-US" altLang="zh-CN" dirty="0"/>
          </a:p>
          <a:p>
            <a:pPr lvl="1"/>
            <a:r>
              <a:rPr lang="zh-CN" altLang="en-US" dirty="0"/>
              <a:t>去掉第三行：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一对点提供两个约束</a:t>
            </a:r>
            <a:endParaRPr lang="en-US" altLang="zh-CN" dirty="0"/>
          </a:p>
          <a:p>
            <a:pPr lvl="1"/>
            <a:r>
              <a:rPr lang="zh-CN" altLang="en-US" dirty="0"/>
              <a:t>写成关于</a:t>
            </a:r>
            <a:r>
              <a:rPr lang="en-US" altLang="zh-CN" dirty="0"/>
              <a:t>H</a:t>
            </a:r>
            <a:r>
              <a:rPr lang="zh-CN" altLang="en-US" dirty="0"/>
              <a:t>的线性方程：</a:t>
            </a:r>
            <a:endParaRPr lang="en-US" altLang="zh-CN" dirty="0"/>
          </a:p>
          <a:p>
            <a:r>
              <a:rPr lang="zh-CN" altLang="en-US" dirty="0"/>
              <a:t>类似八点法</a:t>
            </a:r>
            <a:endParaRPr lang="en-US" altLang="zh-CN" dirty="0"/>
          </a:p>
          <a:p>
            <a:pPr lvl="1"/>
            <a:r>
              <a:rPr lang="zh-CN" altLang="en-US" dirty="0"/>
              <a:t>先计算</a:t>
            </a:r>
            <a:r>
              <a:rPr lang="en-US" altLang="zh-CN" dirty="0"/>
              <a:t>H</a:t>
            </a:r>
          </a:p>
          <a:p>
            <a:pPr lvl="1"/>
            <a:r>
              <a:rPr lang="zh-CN" altLang="en-US" dirty="0"/>
              <a:t>再用</a:t>
            </a:r>
            <a:r>
              <a:rPr lang="en-US" altLang="zh-CN" dirty="0"/>
              <a:t>H</a:t>
            </a:r>
            <a:r>
              <a:rPr lang="zh-CN" altLang="en-US" dirty="0"/>
              <a:t>恢复</a:t>
            </a:r>
            <a:r>
              <a:rPr lang="en-US" altLang="zh-CN" dirty="0" err="1"/>
              <a:t>R,t,n,d,K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581" y="1255532"/>
            <a:ext cx="2651990" cy="11964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074" y="2451976"/>
            <a:ext cx="2164268" cy="11888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080" y="3741038"/>
            <a:ext cx="5143946" cy="29415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66419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2D-2D</a:t>
            </a:r>
            <a:r>
              <a:rPr lang="zh-CN" altLang="en-US" dirty="0"/>
              <a:t>：对极几何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en-US" altLang="zh-CN" dirty="0"/>
          </a:p>
          <a:p>
            <a:r>
              <a:rPr lang="en-US" altLang="zh-CN" dirty="0"/>
              <a:t>2D-2D</a:t>
            </a:r>
            <a:r>
              <a:rPr lang="zh-CN" altLang="en-US" dirty="0"/>
              <a:t>情况下，只知道图像坐标之间的对应关系</a:t>
            </a:r>
            <a:endParaRPr lang="en-US" altLang="zh-CN" dirty="0"/>
          </a:p>
          <a:p>
            <a:pPr lvl="1"/>
            <a:r>
              <a:rPr lang="zh-CN" altLang="en-US" dirty="0"/>
              <a:t>当特征点在平面上时（例如俯视或仰视），使用</a:t>
            </a:r>
            <a:r>
              <a:rPr lang="en-US" altLang="zh-CN" dirty="0"/>
              <a:t>H</a:t>
            </a:r>
            <a:r>
              <a:rPr lang="zh-CN" altLang="en-US" dirty="0"/>
              <a:t>恢复</a:t>
            </a:r>
            <a:r>
              <a:rPr lang="en-US" altLang="zh-CN" dirty="0" err="1"/>
              <a:t>R,t</a:t>
            </a:r>
            <a:endParaRPr lang="en-US" altLang="zh-CN" dirty="0"/>
          </a:p>
          <a:p>
            <a:pPr lvl="1"/>
            <a:r>
              <a:rPr lang="zh-CN" altLang="en-US" dirty="0"/>
              <a:t>否则，使用</a:t>
            </a:r>
            <a:r>
              <a:rPr lang="en-US" altLang="zh-CN" dirty="0"/>
              <a:t>E</a:t>
            </a:r>
            <a:r>
              <a:rPr lang="zh-CN" altLang="en-US" dirty="0"/>
              <a:t>或</a:t>
            </a:r>
            <a:r>
              <a:rPr lang="en-US" altLang="zh-CN" dirty="0"/>
              <a:t>F</a:t>
            </a:r>
            <a:r>
              <a:rPr lang="zh-CN" altLang="en-US" dirty="0"/>
              <a:t>恢复</a:t>
            </a:r>
            <a:r>
              <a:rPr lang="en-US" altLang="zh-CN" dirty="0" err="1"/>
              <a:t>R,t</a:t>
            </a:r>
            <a:endParaRPr lang="en-US" altLang="zh-CN" dirty="0"/>
          </a:p>
          <a:p>
            <a:r>
              <a:rPr lang="zh-CN" altLang="en-US" dirty="0"/>
              <a:t>求得</a:t>
            </a:r>
            <a:r>
              <a:rPr lang="en-US" altLang="zh-CN" dirty="0" err="1"/>
              <a:t>R,t</a:t>
            </a:r>
            <a:r>
              <a:rPr lang="zh-CN" altLang="en-US" dirty="0"/>
              <a:t>后：</a:t>
            </a:r>
            <a:endParaRPr lang="en-US" altLang="zh-CN" dirty="0"/>
          </a:p>
          <a:p>
            <a:pPr lvl="1"/>
            <a:r>
              <a:rPr lang="zh-CN" altLang="en-US" dirty="0"/>
              <a:t>利用三角化计算特征点的</a:t>
            </a:r>
            <a:r>
              <a:rPr lang="en-US" altLang="zh-CN" dirty="0"/>
              <a:t>3D</a:t>
            </a:r>
            <a:r>
              <a:rPr lang="zh-CN" altLang="en-US" dirty="0"/>
              <a:t>位置（即深度）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638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实践：对极约束求解相机运动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66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 </a:t>
            </a:r>
            <a:r>
              <a:rPr lang="zh-CN" altLang="en-US" dirty="0"/>
              <a:t>三角化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3216" y="1050762"/>
            <a:ext cx="4855789" cy="28284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51579" y="1994489"/>
            <a:ext cx="4870090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已知运动时，求解特征点的</a:t>
            </a:r>
            <a:r>
              <a:rPr lang="en-US" altLang="zh-CN" dirty="0"/>
              <a:t>3D</a:t>
            </a:r>
            <a:r>
              <a:rPr lang="zh-CN" altLang="en-US" dirty="0"/>
              <a:t>位置</a:t>
            </a:r>
            <a:endParaRPr lang="en-US" altLang="zh-CN" dirty="0"/>
          </a:p>
          <a:p>
            <a:r>
              <a:rPr lang="zh-CN" altLang="en-US" dirty="0"/>
              <a:t>几何关系：</a:t>
            </a:r>
            <a:endParaRPr lang="en-US" altLang="zh-CN" dirty="0"/>
          </a:p>
          <a:p>
            <a:r>
              <a:rPr lang="zh-CN" altLang="en-US" dirty="0"/>
              <a:t>求     时，两侧乘</a:t>
            </a:r>
            <a:r>
              <a:rPr lang="en-US" altLang="zh-CN" dirty="0"/>
              <a:t>    </a:t>
            </a:r>
          </a:p>
          <a:p>
            <a:endParaRPr lang="en-US" altLang="zh-CN" dirty="0"/>
          </a:p>
          <a:p>
            <a:pPr lvl="1"/>
            <a:r>
              <a:rPr lang="zh-CN" altLang="en-US" dirty="0"/>
              <a:t>反之亦然</a:t>
            </a:r>
            <a:endParaRPr lang="en-US" altLang="zh-CN" dirty="0"/>
          </a:p>
          <a:p>
            <a:r>
              <a:rPr lang="zh-CN" altLang="en-US" dirty="0"/>
              <a:t>或者同时解         </a:t>
            </a:r>
            <a:endParaRPr lang="en-US" altLang="zh-CN" dirty="0"/>
          </a:p>
          <a:p>
            <a:pPr lvl="1"/>
            <a:r>
              <a:rPr lang="zh-CN" altLang="en-US" dirty="0"/>
              <a:t>求                                     的最小二乘解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122" y="2581772"/>
            <a:ext cx="1714649" cy="411516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948896" y="3121241"/>
                <a:ext cx="4514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896" y="3121241"/>
                <a:ext cx="4514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524240" y="3098825"/>
                <a:ext cx="4873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∧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240" y="3098825"/>
                <a:ext cx="487377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4057" y="3523125"/>
            <a:ext cx="2697714" cy="358171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981109" y="4393523"/>
                <a:ext cx="741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109" y="4393523"/>
                <a:ext cx="741805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482160" y="4762855"/>
                <a:ext cx="2084160" cy="5534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160" y="4762855"/>
                <a:ext cx="2084160" cy="5534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321669" y="4804226"/>
                <a:ext cx="18980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669" y="4804226"/>
                <a:ext cx="189801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150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 </a:t>
            </a:r>
            <a:r>
              <a:rPr lang="zh-CN" altLang="en-US" dirty="0"/>
              <a:t>三角化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3146797" cy="3998206"/>
          </a:xfrm>
        </p:spPr>
        <p:txBody>
          <a:bodyPr/>
          <a:lstStyle/>
          <a:p>
            <a:r>
              <a:rPr lang="zh-CN" altLang="en-US" dirty="0"/>
              <a:t>三角化中的问题：</a:t>
            </a:r>
            <a:endParaRPr lang="en-US" altLang="zh-CN" dirty="0"/>
          </a:p>
          <a:p>
            <a:pPr lvl="1"/>
            <a:r>
              <a:rPr lang="zh-CN" altLang="en-US" dirty="0"/>
              <a:t>解得深度的质量与平移相关</a:t>
            </a:r>
            <a:endParaRPr lang="en-US" altLang="zh-CN" dirty="0"/>
          </a:p>
          <a:p>
            <a:pPr lvl="1"/>
            <a:r>
              <a:rPr lang="zh-CN" altLang="en-US" dirty="0"/>
              <a:t>但是平移大时特征匹配可能不成功</a:t>
            </a:r>
            <a:endParaRPr lang="en-US" altLang="zh-CN" dirty="0"/>
          </a:p>
          <a:p>
            <a:r>
              <a:rPr lang="zh-CN" altLang="en-US" dirty="0"/>
              <a:t>方程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系数矩阵伪逆不可靠</a:t>
            </a:r>
            <a:endParaRPr lang="en-US" altLang="zh-CN" dirty="0"/>
          </a:p>
          <a:p>
            <a:pPr lvl="1"/>
            <a:r>
              <a:rPr lang="en-US" altLang="zh-CN" dirty="0"/>
              <a:t>         </a:t>
            </a:r>
            <a:r>
              <a:rPr lang="zh-CN" altLang="en-US" dirty="0"/>
              <a:t>行列式近零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292" y="1992096"/>
            <a:ext cx="7178662" cy="3497883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982897" y="4314447"/>
                <a:ext cx="2084160" cy="5534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897" y="4314447"/>
                <a:ext cx="2084160" cy="5534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164687" y="5305313"/>
                <a:ext cx="6529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687" y="5305313"/>
                <a:ext cx="6529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1670538" y="5767754"/>
            <a:ext cx="832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特例：相机前进时，虽然有位移，但位于图像中心的点无法三角化（没有视差）</a:t>
            </a:r>
          </a:p>
        </p:txBody>
      </p:sp>
    </p:spTree>
    <p:extLst>
      <p:ext uri="{BB962C8B-B14F-4D97-AF65-F5344CB8AC3E}">
        <p14:creationId xmlns:p14="http://schemas.microsoft.com/office/powerpoint/2010/main" val="1756474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7.6 </a:t>
            </a:r>
            <a:r>
              <a:rPr lang="zh-CN" altLang="en-US" dirty="0"/>
              <a:t>实践：三角测量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12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7.7</a:t>
            </a:r>
            <a:r>
              <a:rPr kumimoji="1" lang="zh-CN" altLang="en-US" dirty="0"/>
              <a:t> </a:t>
            </a:r>
            <a:r>
              <a:rPr kumimoji="1" lang="en-US" altLang="zh-CN" dirty="0"/>
              <a:t>3D-2D</a:t>
            </a:r>
            <a:r>
              <a:rPr kumimoji="1" lang="zh-CN" altLang="en-US" dirty="0"/>
              <a:t> </a:t>
            </a:r>
            <a:r>
              <a:rPr kumimoji="1" lang="en-US" altLang="zh-CN" dirty="0"/>
              <a:t>PnP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59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7.7 </a:t>
            </a:r>
            <a:r>
              <a:rPr lang="en-US" altLang="zh-CN" dirty="0" err="1"/>
              <a:t>pnp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51579" y="1994489"/>
            <a:ext cx="4870090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已经</a:t>
            </a:r>
            <a:r>
              <a:rPr lang="en-US" altLang="zh-CN" dirty="0"/>
              <a:t>3D</a:t>
            </a:r>
            <a:r>
              <a:rPr lang="zh-CN" altLang="en-US" dirty="0"/>
              <a:t>点的空间位置和相机上的投影点，求相机的旋转和平移（外参）</a:t>
            </a:r>
          </a:p>
          <a:p>
            <a:r>
              <a:rPr lang="zh-CN" altLang="en-US" dirty="0"/>
              <a:t>代数的解法</a:t>
            </a:r>
            <a:r>
              <a:rPr lang="en-US" altLang="zh-CN" dirty="0"/>
              <a:t>/</a:t>
            </a:r>
            <a:r>
              <a:rPr lang="zh-CN" altLang="en-US" dirty="0"/>
              <a:t>优化的解法</a:t>
            </a:r>
          </a:p>
          <a:p>
            <a:r>
              <a:rPr lang="zh-CN" altLang="en-US" dirty="0"/>
              <a:t>代数的</a:t>
            </a:r>
          </a:p>
          <a:p>
            <a:pPr lvl="1"/>
            <a:r>
              <a:rPr lang="en-US" altLang="zh-CN" dirty="0"/>
              <a:t>DLT</a:t>
            </a:r>
            <a:endParaRPr lang="zh-CN" altLang="en-US" dirty="0"/>
          </a:p>
          <a:p>
            <a:pPr lvl="1"/>
            <a:r>
              <a:rPr lang="en-US" altLang="zh-CN" dirty="0"/>
              <a:t>P3P</a:t>
            </a:r>
            <a:endParaRPr lang="zh-CN" altLang="en-US" dirty="0"/>
          </a:p>
          <a:p>
            <a:pPr lvl="1"/>
            <a:r>
              <a:rPr lang="en-US" altLang="zh-CN" dirty="0" err="1"/>
              <a:t>EPnP</a:t>
            </a:r>
            <a:r>
              <a:rPr lang="en-US" altLang="zh-CN" dirty="0"/>
              <a:t>/UPnP/</a:t>
            </a:r>
            <a:r>
              <a:rPr lang="mr-IN" altLang="zh-CN" dirty="0"/>
              <a:t>…</a:t>
            </a:r>
            <a:endParaRPr lang="zh-CN" altLang="en-US" dirty="0"/>
          </a:p>
          <a:p>
            <a:r>
              <a:rPr lang="zh-CN" altLang="en-US" dirty="0"/>
              <a:t>优化的：</a:t>
            </a:r>
            <a:r>
              <a:rPr lang="en-US" altLang="zh-CN" dirty="0"/>
              <a:t>Bundle</a:t>
            </a:r>
            <a:r>
              <a:rPr lang="zh-CN" altLang="en-US" dirty="0"/>
              <a:t> </a:t>
            </a:r>
            <a:r>
              <a:rPr lang="en-US" altLang="zh-CN" dirty="0"/>
              <a:t>Adjustment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095CC1-775C-44F1-8ACF-C06C24ED9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842" y="1257390"/>
            <a:ext cx="4181475" cy="36957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1266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第七讲 视觉里程计（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本讲目标</a:t>
            </a:r>
            <a:endParaRPr lang="en-US" altLang="zh-CN" dirty="0"/>
          </a:p>
          <a:p>
            <a:pPr lvl="1"/>
            <a:r>
              <a:rPr lang="zh-CN" altLang="en-US" dirty="0"/>
              <a:t>理解图像特征点的意义</a:t>
            </a:r>
            <a:r>
              <a:rPr lang="en-US" altLang="zh-CN" dirty="0"/>
              <a:t>, </a:t>
            </a:r>
            <a:r>
              <a:rPr lang="zh-CN" altLang="en-US" dirty="0"/>
              <a:t>并掌握在单幅图像中提取出特征点，及多幅图像中匹配特征点的方法。</a:t>
            </a:r>
          </a:p>
          <a:p>
            <a:pPr lvl="1"/>
            <a:r>
              <a:rPr lang="zh-CN" altLang="en-US" dirty="0"/>
              <a:t>理解对极几何的原理，利用对极几何的约束，恢复出图像之间的摄像机的三维运动。</a:t>
            </a:r>
          </a:p>
          <a:p>
            <a:pPr lvl="1"/>
            <a:r>
              <a:rPr lang="zh-CN" altLang="en-US" dirty="0"/>
              <a:t>理解</a:t>
            </a:r>
            <a:r>
              <a:rPr lang="en-US" altLang="zh-CN" dirty="0"/>
              <a:t>PNP</a:t>
            </a:r>
            <a:r>
              <a:rPr lang="zh-CN" altLang="en-US" dirty="0"/>
              <a:t>问题，及利用已知三维结构与图像的对应关系，求解摄像机的三维运动。</a:t>
            </a:r>
          </a:p>
          <a:p>
            <a:pPr lvl="1"/>
            <a:r>
              <a:rPr lang="zh-CN" altLang="en-US" dirty="0"/>
              <a:t>理解</a:t>
            </a:r>
            <a:r>
              <a:rPr lang="en-US" altLang="zh-CN" dirty="0"/>
              <a:t>ICP</a:t>
            </a:r>
            <a:r>
              <a:rPr lang="zh-CN" altLang="en-US" dirty="0"/>
              <a:t>问题，及利用点云的匹配关系，求解摄像机的三维运动。</a:t>
            </a:r>
          </a:p>
          <a:p>
            <a:pPr lvl="1"/>
            <a:r>
              <a:rPr lang="zh-CN" altLang="en-US" dirty="0"/>
              <a:t>理解如何通过三角化，获得二维图像上对应点的三维结构。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51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7.7 </a:t>
            </a:r>
            <a:r>
              <a:rPr lang="en-US" altLang="zh-CN" dirty="0" err="1"/>
              <a:t>pnp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51579" y="1994489"/>
            <a:ext cx="4870090" cy="42925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DLT</a:t>
            </a:r>
          </a:p>
          <a:p>
            <a:pPr lvl="1"/>
            <a:r>
              <a:rPr lang="zh-CN" altLang="en-US" dirty="0"/>
              <a:t>设空间点</a:t>
            </a:r>
            <a:endParaRPr lang="en-US" altLang="zh-CN" dirty="0"/>
          </a:p>
          <a:p>
            <a:pPr lvl="1"/>
            <a:r>
              <a:rPr lang="zh-CN" altLang="en-US" dirty="0"/>
              <a:t>投影点为：</a:t>
            </a:r>
            <a:endParaRPr lang="en-US" altLang="zh-CN" dirty="0"/>
          </a:p>
          <a:p>
            <a:pPr lvl="1"/>
            <a:r>
              <a:rPr lang="zh-CN" altLang="en-US" dirty="0"/>
              <a:t>投影关系：</a:t>
            </a:r>
            <a:endParaRPr lang="en-US" altLang="zh-CN" dirty="0"/>
          </a:p>
          <a:p>
            <a:pPr lvl="1"/>
            <a:r>
              <a:rPr lang="zh-CN" altLang="en-US" dirty="0"/>
              <a:t>展开：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将它看成一个关于</a:t>
            </a:r>
            <a:r>
              <a:rPr lang="en-US" altLang="zh-CN" dirty="0"/>
              <a:t>t</a:t>
            </a:r>
            <a:r>
              <a:rPr lang="zh-CN" altLang="en-US" dirty="0"/>
              <a:t>的线性方程，求解</a:t>
            </a:r>
            <a:r>
              <a:rPr lang="en-US" altLang="zh-CN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E94E631-7740-45BD-B69D-6617FFA46ABB}"/>
                  </a:ext>
                </a:extLst>
              </p:cNvPr>
              <p:cNvSpPr/>
              <p:nvPr/>
            </p:nvSpPr>
            <p:spPr>
              <a:xfrm>
                <a:off x="3193644" y="2430561"/>
                <a:ext cx="1832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E94E631-7740-45BD-B69D-6617FFA46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644" y="2430561"/>
                <a:ext cx="18321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486EA16-D781-4B42-B728-3480E41F97F4}"/>
                  </a:ext>
                </a:extLst>
              </p:cNvPr>
              <p:cNvSpPr/>
              <p:nvPr/>
            </p:nvSpPr>
            <p:spPr>
              <a:xfrm>
                <a:off x="3242059" y="2849424"/>
                <a:ext cx="14377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486EA16-D781-4B42-B728-3480E41F97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059" y="2849424"/>
                <a:ext cx="14377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7F5DD6-BB2F-4C04-A6DF-82D6B2FCE9FE}"/>
                  </a:ext>
                </a:extLst>
              </p:cNvPr>
              <p:cNvSpPr/>
              <p:nvPr/>
            </p:nvSpPr>
            <p:spPr>
              <a:xfrm>
                <a:off x="3261359" y="3218756"/>
                <a:ext cx="13991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7F5DD6-BB2F-4C04-A6DF-82D6B2FCE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359" y="3218756"/>
                <a:ext cx="1399165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D1BC3F59-E63C-46F4-9DC8-A8B49CA92D6E}"/>
              </a:ext>
            </a:extLst>
          </p:cNvPr>
          <p:cNvSpPr txBox="1"/>
          <p:nvPr/>
        </p:nvSpPr>
        <p:spPr>
          <a:xfrm>
            <a:off x="4957011" y="283748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8955D3-B770-49E2-8BE8-FE8930DA4774}"/>
              </a:ext>
            </a:extLst>
          </p:cNvPr>
          <p:cNvSpPr txBox="1"/>
          <p:nvPr/>
        </p:nvSpPr>
        <p:spPr>
          <a:xfrm>
            <a:off x="4720754" y="283695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归一化坐标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666C69A-A601-47B3-A439-B7621589D6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5194" y="4018269"/>
            <a:ext cx="3429000" cy="1457325"/>
          </a:xfrm>
          <a:prstGeom prst="rect">
            <a:avLst/>
          </a:prstGeom>
        </p:spPr>
      </p:pic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2FA51B4-180E-45BD-B112-B492FC479DA9}"/>
              </a:ext>
            </a:extLst>
          </p:cNvPr>
          <p:cNvSpPr txBox="1">
            <a:spLocks/>
          </p:cNvSpPr>
          <p:nvPr/>
        </p:nvSpPr>
        <p:spPr>
          <a:xfrm>
            <a:off x="6031380" y="1963134"/>
            <a:ext cx="4870090" cy="42925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注意最下一行为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用它消掉前两行中的</a:t>
            </a:r>
            <a:r>
              <a:rPr lang="en-US" altLang="zh-CN" dirty="0"/>
              <a:t>s</a:t>
            </a:r>
            <a:r>
              <a:rPr lang="zh-CN" altLang="en-US" dirty="0"/>
              <a:t>，则一个特征点提供两个方程：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为求解</a:t>
            </a:r>
            <a:r>
              <a:rPr lang="en-US" altLang="zh-CN" dirty="0"/>
              <a:t>12</a:t>
            </a:r>
            <a:r>
              <a:rPr lang="zh-CN" altLang="en-US" dirty="0"/>
              <a:t>个未知数，需要</a:t>
            </a:r>
            <a:r>
              <a:rPr lang="en-US" altLang="zh-CN" dirty="0"/>
              <a:t>12/2=6</a:t>
            </a:r>
            <a:r>
              <a:rPr lang="zh-CN" altLang="en-US" dirty="0"/>
              <a:t>对点。（超定时求最小二乘解）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D3B5264-6CD5-4D5A-9186-9DDEFC491D82}"/>
                  </a:ext>
                </a:extLst>
              </p:cNvPr>
              <p:cNvSpPr/>
              <p:nvPr/>
            </p:nvSpPr>
            <p:spPr>
              <a:xfrm>
                <a:off x="6991062" y="2481963"/>
                <a:ext cx="32410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D3B5264-6CD5-4D5A-9186-9DDEFC491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062" y="2481963"/>
                <a:ext cx="324101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F6CBC895-5B2F-4D0B-A246-F45C12C943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0529" y="4664584"/>
            <a:ext cx="1676400" cy="4191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7DDA8F6-BC93-4A79-B6F2-EE5C55EFA8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35067" y="4664584"/>
            <a:ext cx="1704975" cy="46672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05CA38E-5FEC-4824-932E-CC602D79FA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8031" y="3835613"/>
            <a:ext cx="50006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30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7.7 </a:t>
            </a:r>
            <a:r>
              <a:rPr lang="en-US" altLang="zh-CN" dirty="0" err="1"/>
              <a:t>pnp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51579" y="1994489"/>
            <a:ext cx="4870090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DLT</a:t>
            </a:r>
            <a:r>
              <a:rPr lang="zh-CN" altLang="en-US" dirty="0"/>
              <a:t>将</a:t>
            </a:r>
            <a:r>
              <a:rPr lang="en-US" altLang="zh-CN" dirty="0" err="1"/>
              <a:t>R,t</a:t>
            </a:r>
            <a:r>
              <a:rPr lang="zh-CN" altLang="en-US" dirty="0"/>
              <a:t>看成独立的未知量，所以在求出结果后，需要将</a:t>
            </a:r>
            <a:r>
              <a:rPr lang="en-US" altLang="zh-CN" dirty="0"/>
              <a:t>t</a:t>
            </a:r>
            <a:r>
              <a:rPr lang="zh-CN" altLang="en-US" dirty="0"/>
              <a:t>组成的矩阵投影回</a:t>
            </a:r>
            <a:r>
              <a:rPr lang="en-US" altLang="zh-CN" dirty="0"/>
              <a:t>SO(3)</a:t>
            </a:r>
            <a:r>
              <a:rPr lang="zh-CN" altLang="en-US" dirty="0"/>
              <a:t>（通常用</a:t>
            </a:r>
            <a:r>
              <a:rPr lang="en-US" altLang="zh-CN" dirty="0"/>
              <a:t>QR</a:t>
            </a:r>
            <a:r>
              <a:rPr lang="zh-CN" altLang="en-US" dirty="0"/>
              <a:t>分解实现）</a:t>
            </a:r>
            <a:endParaRPr lang="en-US" altLang="zh-CN" dirty="0"/>
          </a:p>
          <a:p>
            <a:r>
              <a:rPr lang="zh-CN" altLang="en-US" dirty="0"/>
              <a:t>此外，也可代入内参矩阵</a:t>
            </a:r>
            <a:r>
              <a:rPr lang="en-US" altLang="zh-CN" dirty="0"/>
              <a:t>K</a:t>
            </a:r>
            <a:r>
              <a:rPr lang="zh-CN" altLang="en-US" dirty="0"/>
              <a:t>，但</a:t>
            </a:r>
            <a:r>
              <a:rPr lang="en-US" altLang="zh-CN" dirty="0"/>
              <a:t>SLAM</a:t>
            </a:r>
            <a:r>
              <a:rPr lang="zh-CN" altLang="en-US" dirty="0"/>
              <a:t>中一般假设</a:t>
            </a:r>
            <a:r>
              <a:rPr lang="en-US" altLang="zh-CN" dirty="0"/>
              <a:t>K</a:t>
            </a:r>
            <a:r>
              <a:rPr lang="zh-CN" altLang="en-US" dirty="0"/>
              <a:t>已知，所以这里没有代入。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AF7DFF-5FB8-4C35-A7A7-B3A7F7631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571" y="2526353"/>
            <a:ext cx="34290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76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CEA98-CD9D-4233-99A2-7C9AB3DF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7.7 </a:t>
            </a:r>
            <a:r>
              <a:rPr lang="en-US" altLang="zh-CN" dirty="0" err="1"/>
              <a:t>pnp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57F1C-14B0-413C-8B5B-051E1C1B1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P3P</a:t>
            </a:r>
            <a:r>
              <a:rPr lang="zh-CN" altLang="en-US" dirty="0"/>
              <a:t>：利用三对点求相机外参</a:t>
            </a:r>
          </a:p>
          <a:p>
            <a:r>
              <a:rPr lang="zh-CN" altLang="en-US" dirty="0"/>
              <a:t>对应关系：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余弦定理：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79D354-28A2-4154-A7B0-734B7638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B9B01D-184B-41BB-B84D-597C06EE7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131" y="1432394"/>
            <a:ext cx="4181475" cy="3695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A41710-0780-4EC8-973E-5C04349E0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02" y="2974056"/>
            <a:ext cx="5648325" cy="4286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ADE1F32-2D7A-4191-885F-02E04FB11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116" y="3931771"/>
            <a:ext cx="45339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17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CEA98-CD9D-4233-99A2-7C9AB3DF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7.7 </a:t>
            </a:r>
            <a:r>
              <a:rPr lang="en-US" altLang="zh-CN" dirty="0" err="1"/>
              <a:t>pnp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79D354-28A2-4154-A7B0-734B7638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B9B01D-184B-41BB-B84D-597C06EE7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389" y="653622"/>
            <a:ext cx="4181475" cy="3695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26C8E23-CDAE-49DA-AF97-35BFCC882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95" y="1981241"/>
            <a:ext cx="6391138" cy="38534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856265A-5B4A-49B4-911F-0C0524092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971" y="5171845"/>
            <a:ext cx="5991225" cy="942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8C26E58-0B73-4A51-85A9-86A79A41A5F1}"/>
              </a:ext>
            </a:extLst>
          </p:cNvPr>
          <p:cNvSpPr txBox="1"/>
          <p:nvPr/>
        </p:nvSpPr>
        <p:spPr>
          <a:xfrm>
            <a:off x="6024541" y="4738770"/>
            <a:ext cx="644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=&gt; </a:t>
            </a:r>
            <a:r>
              <a:rPr lang="zh-CN" altLang="en-US" dirty="0"/>
              <a:t>消去</a:t>
            </a:r>
            <a:r>
              <a:rPr lang="en-US" altLang="zh-CN" dirty="0"/>
              <a:t>v</a:t>
            </a:r>
            <a:r>
              <a:rPr lang="zh-CN" altLang="en-US" dirty="0"/>
              <a:t>，得到关于</a:t>
            </a:r>
            <a:r>
              <a:rPr lang="en-US" altLang="zh-CN" dirty="0" err="1"/>
              <a:t>x,y</a:t>
            </a:r>
            <a:r>
              <a:rPr lang="zh-CN" altLang="en-US" dirty="0"/>
              <a:t>的二次方程，用吴氏消元法解析解得</a:t>
            </a:r>
          </a:p>
        </p:txBody>
      </p:sp>
    </p:spTree>
    <p:extLst>
      <p:ext uri="{BB962C8B-B14F-4D97-AF65-F5344CB8AC3E}">
        <p14:creationId xmlns:p14="http://schemas.microsoft.com/office/powerpoint/2010/main" val="1820037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CEA98-CD9D-4233-99A2-7C9AB3DF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7.7 </a:t>
            </a:r>
            <a:r>
              <a:rPr lang="en-US" altLang="zh-CN" dirty="0" err="1"/>
              <a:t>pnp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57F1C-14B0-413C-8B5B-051E1C1B1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得到</a:t>
            </a:r>
            <a:r>
              <a:rPr lang="en-US" altLang="zh-CN" dirty="0" err="1"/>
              <a:t>x,y</a:t>
            </a:r>
            <a:r>
              <a:rPr lang="zh-CN" altLang="en-US" dirty="0"/>
              <a:t>后，利用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解得</a:t>
            </a:r>
            <a:r>
              <a:rPr lang="en-US" altLang="zh-CN" dirty="0"/>
              <a:t>v,</a:t>
            </a:r>
            <a:r>
              <a:rPr lang="zh-CN" altLang="en-US" dirty="0"/>
              <a:t>从而解得</a:t>
            </a:r>
            <a:r>
              <a:rPr lang="en-US" altLang="zh-CN" dirty="0"/>
              <a:t>OC</a:t>
            </a:r>
            <a:r>
              <a:rPr lang="zh-CN" altLang="en-US" dirty="0"/>
              <a:t>的长度</a:t>
            </a:r>
            <a:endParaRPr lang="en-US" altLang="zh-CN" dirty="0"/>
          </a:p>
          <a:p>
            <a:r>
              <a:rPr lang="zh-CN" altLang="en-US" dirty="0"/>
              <a:t>进而得到各点的距离</a:t>
            </a:r>
            <a:endParaRPr lang="en-US" altLang="zh-CN" dirty="0"/>
          </a:p>
          <a:p>
            <a:r>
              <a:rPr lang="en-US" altLang="zh-CN" dirty="0"/>
              <a:t>P3P</a:t>
            </a:r>
            <a:r>
              <a:rPr lang="zh-CN" altLang="en-US" dirty="0"/>
              <a:t>缺点</a:t>
            </a:r>
            <a:endParaRPr lang="en-US" altLang="zh-CN" dirty="0"/>
          </a:p>
          <a:p>
            <a:pPr lvl="1"/>
            <a:r>
              <a:rPr lang="zh-CN" altLang="en-US" dirty="0"/>
              <a:t>对三个点以上的情况难以处理</a:t>
            </a:r>
            <a:endParaRPr lang="en-US" altLang="zh-CN" dirty="0"/>
          </a:p>
          <a:p>
            <a:pPr lvl="1"/>
            <a:r>
              <a:rPr lang="zh-CN" altLang="en-US" dirty="0"/>
              <a:t>误匹配时算法失效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79D354-28A2-4154-A7B0-734B7638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B9B01D-184B-41BB-B84D-597C06EE7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131" y="1432394"/>
            <a:ext cx="4181475" cy="3695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A785CE6-E8CE-4E66-A5DA-665BCABFB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217" y="5246222"/>
            <a:ext cx="5991225" cy="942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A539D26-C0EB-4A20-AF9A-CE5623603E5F}"/>
                  </a:ext>
                </a:extLst>
              </p:cNvPr>
              <p:cNvSpPr/>
              <p:nvPr/>
            </p:nvSpPr>
            <p:spPr>
              <a:xfrm>
                <a:off x="2551482" y="2526815"/>
                <a:ext cx="28364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begChr m:val="〈"/>
                          <m:endChr m:val="〉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A539D26-C0EB-4A20-AF9A-CE5623603E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482" y="2526815"/>
                <a:ext cx="2836418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556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BD5A2-B5DE-4AF9-9E99-45171078E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7.7 </a:t>
            </a:r>
            <a:r>
              <a:rPr lang="en-US" altLang="zh-CN" dirty="0" err="1"/>
              <a:t>pnp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F2C7B8-7889-4836-91D0-33074EF3F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PnP</a:t>
            </a:r>
            <a:r>
              <a:rPr lang="zh-CN" altLang="en-US" dirty="0"/>
              <a:t>的优化解法：</a:t>
            </a:r>
            <a:r>
              <a:rPr lang="en-US" altLang="zh-CN" dirty="0"/>
              <a:t>Bundle Adjustment</a:t>
            </a:r>
          </a:p>
          <a:p>
            <a:pPr lvl="1"/>
            <a:r>
              <a:rPr lang="zh-CN" altLang="en-US" dirty="0"/>
              <a:t>最小化重投影误差（</a:t>
            </a:r>
            <a:r>
              <a:rPr lang="en-US" altLang="zh-CN" dirty="0"/>
              <a:t>Minimizing a reprojection error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投影关系：</a:t>
            </a:r>
            <a:endParaRPr lang="en-US" altLang="zh-CN" dirty="0"/>
          </a:p>
          <a:p>
            <a:pPr lvl="1"/>
            <a:r>
              <a:rPr lang="zh-CN" altLang="en-US" dirty="0"/>
              <a:t>定义重投影误差并取最小化：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416402-AE5A-489D-9940-48075D38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5A4BA9-4A27-4FD4-BB65-6A2B3A4DA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031" y="2889265"/>
            <a:ext cx="2238375" cy="3619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926BBFE-4D44-4A59-BFFB-C97A71B408AD}"/>
              </a:ext>
            </a:extLst>
          </p:cNvPr>
          <p:cNvSpPr txBox="1"/>
          <p:nvPr/>
        </p:nvSpPr>
        <p:spPr>
          <a:xfrm>
            <a:off x="7372076" y="2889265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zh-CN" altLang="en-US" dirty="0"/>
              <a:t>：</a:t>
            </a:r>
            <a:r>
              <a:rPr lang="en-US" altLang="zh-CN" dirty="0"/>
              <a:t>3d</a:t>
            </a:r>
            <a:r>
              <a:rPr lang="zh-CN" altLang="en-US" dirty="0"/>
              <a:t>点，    相机位姿      内参      投影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D40988E-35FB-4A43-891D-3C0E581E409C}"/>
                  </a:ext>
                </a:extLst>
              </p:cNvPr>
              <p:cNvSpPr/>
              <p:nvPr/>
            </p:nvSpPr>
            <p:spPr>
              <a:xfrm>
                <a:off x="8391307" y="2881883"/>
                <a:ext cx="3620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D40988E-35FB-4A43-891D-3C0E581E40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307" y="2881883"/>
                <a:ext cx="362022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9EC6820-336E-4973-BEB9-6C597819D19B}"/>
                  </a:ext>
                </a:extLst>
              </p:cNvPr>
              <p:cNvSpPr/>
              <p:nvPr/>
            </p:nvSpPr>
            <p:spPr>
              <a:xfrm>
                <a:off x="9661720" y="2885574"/>
                <a:ext cx="4112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9EC6820-336E-4973-BEB9-6C597819D1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1720" y="2885574"/>
                <a:ext cx="41126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C2573AA-BD5F-4550-94F1-8688F702518D}"/>
                  </a:ext>
                </a:extLst>
              </p:cNvPr>
              <p:cNvSpPr/>
              <p:nvPr/>
            </p:nvSpPr>
            <p:spPr>
              <a:xfrm>
                <a:off x="10499247" y="2850573"/>
                <a:ext cx="3812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C2573AA-BD5F-4550-94F1-8688F7025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247" y="2850573"/>
                <a:ext cx="3812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BF908343-AE24-4ED9-8305-41691212A6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3406" y="3779705"/>
            <a:ext cx="3781425" cy="7048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0486A68-16E6-46BC-978F-B11034652C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4440" y="3637857"/>
            <a:ext cx="3376498" cy="169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49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EF0902E0-1645-4D89-9338-7233AE07128D}"/>
              </a:ext>
            </a:extLst>
          </p:cNvPr>
          <p:cNvSpPr/>
          <p:nvPr/>
        </p:nvSpPr>
        <p:spPr>
          <a:xfrm>
            <a:off x="7156623" y="2962530"/>
            <a:ext cx="4118060" cy="19157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BFBD5A2-B5DE-4AF9-9E99-45171078E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7.7 </a:t>
            </a:r>
            <a:r>
              <a:rPr lang="en-US" altLang="zh-CN" dirty="0" err="1"/>
              <a:t>pnp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F2C7B8-7889-4836-91D0-33074EF3F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线性化和雅可比</a:t>
            </a:r>
            <a:endParaRPr lang="en-US" altLang="zh-CN" dirty="0"/>
          </a:p>
          <a:p>
            <a:pPr lvl="1"/>
            <a:r>
              <a:rPr lang="zh-CN" altLang="en-US" dirty="0"/>
              <a:t>考虑单个投影点误差：</a:t>
            </a:r>
            <a:endParaRPr lang="en-US" altLang="zh-CN" dirty="0"/>
          </a:p>
          <a:p>
            <a:pPr lvl="1"/>
            <a:r>
              <a:rPr lang="zh-CN" altLang="en-US" dirty="0"/>
              <a:t>线性化：</a:t>
            </a:r>
            <a:endParaRPr lang="en-US" altLang="zh-CN" dirty="0"/>
          </a:p>
          <a:p>
            <a:pPr lvl="1"/>
            <a:r>
              <a:rPr lang="zh-CN" altLang="en-US" dirty="0"/>
              <a:t>雅可比的形式？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416402-AE5A-489D-9940-48075D38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0C30EF0-CDD1-449C-A4D9-6F31C5700B3C}"/>
                  </a:ext>
                </a:extLst>
              </p:cNvPr>
              <p:cNvSpPr/>
              <p:nvPr/>
            </p:nvSpPr>
            <p:spPr>
              <a:xfrm>
                <a:off x="4543462" y="2302926"/>
                <a:ext cx="2562560" cy="659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m:rPr>
                                  <m:lit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^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0C30EF0-CDD1-449C-A4D9-6F31C5700B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462" y="2302926"/>
                <a:ext cx="2562560" cy="659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00035EC-AF52-4337-B867-A461ECE651EF}"/>
                  </a:ext>
                </a:extLst>
              </p:cNvPr>
              <p:cNvSpPr/>
              <p:nvPr/>
            </p:nvSpPr>
            <p:spPr>
              <a:xfrm>
                <a:off x="3132049" y="2880392"/>
                <a:ext cx="30578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)≈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00035EC-AF52-4337-B867-A461ECE65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049" y="2880392"/>
                <a:ext cx="3057824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E856ACDD-16CD-4B8D-9018-DEEECDB0C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610" y="3690521"/>
            <a:ext cx="4457700" cy="84772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3B08592-09FE-4627-AFA0-CE7756A2FAB5}"/>
              </a:ext>
            </a:extLst>
          </p:cNvPr>
          <p:cNvSpPr txBox="1"/>
          <p:nvPr/>
        </p:nvSpPr>
        <p:spPr>
          <a:xfrm>
            <a:off x="7188322" y="3065058"/>
            <a:ext cx="3288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P’</a:t>
            </a:r>
            <a:r>
              <a:rPr lang="zh-CN" altLang="en-US" dirty="0"/>
              <a:t>为</a:t>
            </a:r>
            <a:r>
              <a:rPr lang="en-US" altLang="zh-CN" dirty="0"/>
              <a:t>P</a:t>
            </a:r>
            <a:r>
              <a:rPr lang="zh-CN" altLang="en-US" dirty="0"/>
              <a:t>在相机坐标系下的坐标：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P’</a:t>
            </a:r>
            <a:r>
              <a:rPr lang="zh-CN" altLang="en-US" dirty="0"/>
              <a:t>进行投影：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D9A0FF1-2C07-448A-84A5-261B185D9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770" y="3436429"/>
            <a:ext cx="3146783" cy="45758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C8FA1D5-D421-4A2A-A65E-9D0053F9BD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7656" y="4339448"/>
            <a:ext cx="1186979" cy="34684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7C53245-F349-4434-960D-6683199B0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1888" y="4822287"/>
            <a:ext cx="3181574" cy="128811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3A99414-4A27-479A-B8E6-21BF45AB812A}"/>
              </a:ext>
            </a:extLst>
          </p:cNvPr>
          <p:cNvSpPr txBox="1"/>
          <p:nvPr/>
        </p:nvSpPr>
        <p:spPr>
          <a:xfrm>
            <a:off x="480060" y="43719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第一项：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C1E0F73-8B84-4C97-927D-D556236B07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3759" y="6191391"/>
            <a:ext cx="3377832" cy="61702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80F9ADE-2706-4E5B-9494-22C572627B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13418" y="5158633"/>
            <a:ext cx="68484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38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DADF5-7289-4FC1-A012-9FCACC38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7.7 </a:t>
            </a:r>
            <a:r>
              <a:rPr lang="en-US" altLang="zh-CN" dirty="0" err="1"/>
              <a:t>pnp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36676-63D6-4843-B731-1CC4ECA92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第二项：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非齐次形式：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两项相乘：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EB3C16-EFA9-4C0E-A816-6BDD432D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36D6A5-6D5F-4D1A-8CB0-A0321214B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235" y="1429891"/>
            <a:ext cx="4457700" cy="847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507A085-426B-4B2D-A56E-B305365DF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49" y="2015732"/>
            <a:ext cx="3610477" cy="9686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A8B224-F5DA-4D2E-8930-AA6F029DC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5462" y="3146375"/>
            <a:ext cx="2076450" cy="7810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2F2A28E-5446-433A-A022-4D95C35B9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9355" y="4153960"/>
            <a:ext cx="77533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99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9E0D6-1056-4CE9-A177-C67BEED9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7.7 </a:t>
            </a:r>
            <a:r>
              <a:rPr lang="en-US" altLang="zh-CN" dirty="0" err="1"/>
              <a:t>pnp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F51CAD-F994-475E-8412-25322D4F3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也可以对</a:t>
            </a:r>
            <a:r>
              <a:rPr lang="en-US" altLang="zh-CN" dirty="0"/>
              <a:t>3D</a:t>
            </a:r>
            <a:r>
              <a:rPr lang="zh-CN" altLang="en-US" dirty="0"/>
              <a:t>点求导：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BCFB78-783A-4417-992B-96ABDA90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54F2C7-B967-4D52-9B54-D7AE3D574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667" y="3249724"/>
            <a:ext cx="4248150" cy="1085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2A55D15-C69D-439A-8381-BC51E386223A}"/>
                  </a:ext>
                </a:extLst>
              </p:cNvPr>
              <p:cNvSpPr/>
              <p:nvPr/>
            </p:nvSpPr>
            <p:spPr>
              <a:xfrm>
                <a:off x="4543462" y="2302926"/>
                <a:ext cx="2562560" cy="659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m:rPr>
                                  <m:lit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^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2A55D15-C69D-439A-8381-BC51E38622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462" y="2302926"/>
                <a:ext cx="2562560" cy="659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2959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06B63-4083-4D27-8A13-AB38B43C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7.8</a:t>
            </a:r>
            <a:r>
              <a:rPr lang="zh-CN" altLang="en-US" dirty="0"/>
              <a:t> </a:t>
            </a:r>
            <a:r>
              <a:rPr lang="en-US" altLang="zh-CN" dirty="0"/>
              <a:t>PnP</a:t>
            </a:r>
            <a:r>
              <a:rPr lang="zh-CN" altLang="en-US" dirty="0"/>
              <a:t>实践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2F6F1A-80DD-481F-9698-95E15E1470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30C160-3A9F-42D1-897B-19F479C1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17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第七讲 视觉里程计（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从本讲开始，开始介绍</a:t>
            </a:r>
            <a:r>
              <a:rPr lang="en-US" altLang="zh-CN" dirty="0"/>
              <a:t>SLAM</a:t>
            </a:r>
            <a:r>
              <a:rPr lang="zh-CN" altLang="en-US" dirty="0"/>
              <a:t>系统的重要算法</a:t>
            </a:r>
            <a:endParaRPr lang="en-US" altLang="zh-CN" dirty="0"/>
          </a:p>
          <a:p>
            <a:pPr lvl="1"/>
            <a:r>
              <a:rPr lang="zh-CN" altLang="en-US" dirty="0"/>
              <a:t>视觉里程计：特征点法和直接法</a:t>
            </a:r>
            <a:endParaRPr lang="en-US" altLang="zh-CN" dirty="0"/>
          </a:p>
          <a:p>
            <a:pPr lvl="1"/>
            <a:r>
              <a:rPr lang="zh-CN" altLang="en-US" dirty="0"/>
              <a:t>后端优化</a:t>
            </a:r>
            <a:endParaRPr lang="en-US" altLang="zh-CN" dirty="0"/>
          </a:p>
          <a:p>
            <a:pPr lvl="1"/>
            <a:r>
              <a:rPr lang="zh-CN" altLang="en-US" dirty="0"/>
              <a:t>回环检测</a:t>
            </a:r>
            <a:endParaRPr lang="en-US" altLang="zh-CN" dirty="0"/>
          </a:p>
          <a:p>
            <a:pPr lvl="1"/>
            <a:r>
              <a:rPr lang="zh-CN" altLang="en-US" dirty="0"/>
              <a:t>地图构建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698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F7FAA-5381-4A9A-8B33-086FEEC6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7.9 3D-3D ICP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50EB58-610B-45CF-BD2B-BAFF2AA80B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10121F-9293-4C0D-94DA-2E2F2D53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252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541A5-1E26-48F2-89D6-31526B7F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7.9 ICP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FDE99A-B205-44AF-8D96-68506B301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给定配对好的两组</a:t>
            </a:r>
            <a:r>
              <a:rPr lang="en-US" altLang="zh-CN" dirty="0"/>
              <a:t>3D</a:t>
            </a:r>
            <a:r>
              <a:rPr lang="zh-CN" altLang="en-US" dirty="0"/>
              <a:t>点，求其旋转和平移，可用迭代最近点（</a:t>
            </a:r>
            <a:r>
              <a:rPr lang="en-US" altLang="zh-CN" dirty="0"/>
              <a:t>Iterative Closest Point</a:t>
            </a:r>
            <a:r>
              <a:rPr lang="zh-CN" altLang="en-US" dirty="0"/>
              <a:t>，</a:t>
            </a:r>
            <a:r>
              <a:rPr lang="en-US" altLang="zh-CN" dirty="0"/>
              <a:t>ICP</a:t>
            </a:r>
            <a:r>
              <a:rPr lang="zh-CN" altLang="en-US" dirty="0"/>
              <a:t>求解）</a:t>
            </a:r>
            <a:endParaRPr lang="en-US" altLang="zh-CN" dirty="0"/>
          </a:p>
          <a:p>
            <a:r>
              <a:rPr lang="zh-CN" altLang="en-US" dirty="0"/>
              <a:t>设：</a:t>
            </a:r>
            <a:endParaRPr lang="en-US" altLang="zh-CN" dirty="0"/>
          </a:p>
          <a:p>
            <a:r>
              <a:rPr lang="zh-CN" altLang="en-US" dirty="0"/>
              <a:t>运动关系：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同样定义误差项：</a:t>
            </a:r>
            <a:endParaRPr lang="en-US" altLang="zh-CN" dirty="0"/>
          </a:p>
          <a:p>
            <a:r>
              <a:rPr lang="zh-CN" altLang="en-US" dirty="0"/>
              <a:t>以及最小二乘问题：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F5377C-38C8-4907-8C6C-30D92466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BFC6CD-52A3-4EF4-960C-CDE257DC6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494" y="2760049"/>
            <a:ext cx="5457143" cy="60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3B19D5D-702E-4442-8627-87A88DE6F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017" y="3441038"/>
            <a:ext cx="2638095" cy="6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C0F935-D160-4CEF-97F8-1246A5486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0207" y="4219843"/>
            <a:ext cx="3085714" cy="5904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BF2C0E8-D6F8-4878-9C43-55B668A41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2256" y="4972432"/>
            <a:ext cx="4895238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976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541A5-1E26-48F2-89D6-31526B7F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7.9 ICP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FDE99A-B205-44AF-8D96-68506B301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稍加推导：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定义质心：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改写目标函数：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F5377C-38C8-4907-8C6C-30D92466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FE603A2-0015-4386-9D03-21F8FFA6E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06" y="1235163"/>
            <a:ext cx="5019048" cy="9904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9CA37C5-D935-4EB9-9354-A8B5DC528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152" y="2348992"/>
            <a:ext cx="3261882" cy="7449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234667E-BA30-4E01-AE52-A6BD6698A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855" y="3605577"/>
            <a:ext cx="9300721" cy="26045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5CC0745-1183-436B-B5A1-DA874417608D}"/>
              </a:ext>
            </a:extLst>
          </p:cNvPr>
          <p:cNvSpPr txBox="1"/>
          <p:nvPr/>
        </p:nvSpPr>
        <p:spPr>
          <a:xfrm>
            <a:off x="2055137" y="5653564"/>
            <a:ext cx="2987643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交叉项部分求和为零 </a:t>
            </a:r>
            <a:r>
              <a:rPr lang="en-US" altLang="zh-CN" dirty="0"/>
              <a:t>=&gt;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923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2745A-4C24-49B9-913B-B75E9662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7.9 ICP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23EC28-303D-4B2F-8A06-CFD51EC90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目标函数简化为：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最小化第一项，然后取</a:t>
            </a:r>
            <a:r>
              <a:rPr lang="en-US" altLang="zh-CN" dirty="0"/>
              <a:t>t</a:t>
            </a:r>
            <a:r>
              <a:rPr lang="zh-CN" altLang="en-US" dirty="0"/>
              <a:t>，使得后一项为零。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左侧项如何求？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A0F76B-E2A1-4F8E-A1E7-6EE0D04F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FE7B4B-55D4-4D74-AE0A-08B9756BA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692" y="2630706"/>
            <a:ext cx="7819048" cy="9809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5F3171E-ED7A-4056-A0AF-8727E87E77BE}"/>
              </a:ext>
            </a:extLst>
          </p:cNvPr>
          <p:cNvSpPr txBox="1"/>
          <p:nvPr/>
        </p:nvSpPr>
        <p:spPr>
          <a:xfrm>
            <a:off x="5162550" y="3426992"/>
            <a:ext cx="12618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只和</a:t>
            </a:r>
            <a:r>
              <a:rPr lang="en-US" altLang="zh-CN" dirty="0"/>
              <a:t>R</a:t>
            </a:r>
            <a:r>
              <a:rPr lang="zh-CN" altLang="en-US" dirty="0"/>
              <a:t>有关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B8EFCB-6777-4228-BA1C-D098649B932D}"/>
              </a:ext>
            </a:extLst>
          </p:cNvPr>
          <p:cNvSpPr txBox="1"/>
          <p:nvPr/>
        </p:nvSpPr>
        <p:spPr>
          <a:xfrm>
            <a:off x="8108702" y="3422894"/>
            <a:ext cx="13837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和</a:t>
            </a:r>
            <a:r>
              <a:rPr lang="en-US" altLang="zh-CN" dirty="0" err="1"/>
              <a:t>R,t</a:t>
            </a:r>
            <a:r>
              <a:rPr lang="zh-CN" altLang="en-US" dirty="0"/>
              <a:t>都有关</a:t>
            </a:r>
          </a:p>
        </p:txBody>
      </p:sp>
    </p:spTree>
    <p:extLst>
      <p:ext uri="{BB962C8B-B14F-4D97-AF65-F5344CB8AC3E}">
        <p14:creationId xmlns:p14="http://schemas.microsoft.com/office/powerpoint/2010/main" val="31076506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3B2E8-40C7-4F25-AFC6-1BFE32D1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7.9 ICP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F41F7E-776D-427F-80DD-70A1CFFB1E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旋转的求取</a:t>
            </a:r>
            <a:endParaRPr lang="en-US" altLang="zh-CN" dirty="0"/>
          </a:p>
          <a:p>
            <a:pPr lvl="1"/>
            <a:r>
              <a:rPr lang="zh-CN" altLang="en-US" dirty="0"/>
              <a:t>定义去质心坐标：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最小化：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5561FD-D991-4891-B56E-0A47E4792E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推导：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最右一项：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SVD</a:t>
            </a:r>
            <a:r>
              <a:rPr lang="zh-CN" altLang="en-US" dirty="0"/>
              <a:t>解法：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D03AE7-236D-4836-B14A-00A74695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C2B33D-1859-461C-B785-DCBD0BEC4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73" y="2936937"/>
            <a:ext cx="3819048" cy="4952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724C73-3E8A-455E-8A42-52174C6D6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417" y="798973"/>
            <a:ext cx="7018162" cy="880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2CE7911-7F18-479B-89AC-CAD4E7E31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079" y="4176909"/>
            <a:ext cx="4438095" cy="8761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BE83268-A422-4B60-9951-9FB1EE459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2483" y="2431312"/>
            <a:ext cx="5250826" cy="64460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7B97F5D-2EB0-4905-B182-C2D4BC67CAF1}"/>
              </a:ext>
            </a:extLst>
          </p:cNvPr>
          <p:cNvSpPr txBox="1"/>
          <p:nvPr/>
        </p:nvSpPr>
        <p:spPr>
          <a:xfrm>
            <a:off x="8582685" y="30759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无关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BFE2D3C-095D-410C-819A-C8C8813D5AC6}"/>
              </a:ext>
            </a:extLst>
          </p:cNvPr>
          <p:cNvSpPr txBox="1"/>
          <p:nvPr/>
        </p:nvSpPr>
        <p:spPr>
          <a:xfrm>
            <a:off x="9550304" y="30637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为零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C0DECE3-FE07-4C11-9727-1E1B7E9DB8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3829" y="3946482"/>
            <a:ext cx="4759480" cy="80658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B8B8101-CEFE-48C7-912F-4E9E23AA34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2993" y="5535800"/>
            <a:ext cx="1885714" cy="46666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09AB98A-B1A0-4B85-BC39-5251F41E50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9789" y="5440959"/>
            <a:ext cx="1799635" cy="76484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313F621-A478-440E-A9C7-8DFDA7CE8E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07682" y="5440959"/>
            <a:ext cx="1809524" cy="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009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5D22F-85B2-440A-B069-93EA1480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7.9 ICP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47D63-B215-46E6-A528-2BB8CD804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ICP</a:t>
            </a:r>
            <a:r>
              <a:rPr lang="zh-CN" altLang="en-US" dirty="0"/>
              <a:t>也可以从非线性优化角度求解，但：</a:t>
            </a:r>
            <a:endParaRPr lang="en-US" altLang="zh-CN" dirty="0"/>
          </a:p>
          <a:p>
            <a:pPr lvl="1"/>
            <a:r>
              <a:rPr lang="zh-CN" altLang="en-US" dirty="0"/>
              <a:t>已知匹配时，</a:t>
            </a:r>
            <a:r>
              <a:rPr lang="en-US" altLang="zh-CN" dirty="0"/>
              <a:t>ICP</a:t>
            </a:r>
            <a:r>
              <a:rPr lang="zh-CN" altLang="en-US" dirty="0"/>
              <a:t>问题存在唯一解或无穷多解的情况。在唯一解的情况下，只要能找到极小值解，那么这个</a:t>
            </a:r>
            <a:r>
              <a:rPr lang="zh-CN" altLang="en-US" dirty="0">
                <a:solidFill>
                  <a:schemeClr val="accent1"/>
                </a:solidFill>
              </a:rPr>
              <a:t>极小值就是全局最优值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所以正常情况下，</a:t>
            </a:r>
            <a:r>
              <a:rPr lang="en-US" altLang="zh-CN" dirty="0"/>
              <a:t>SVD</a:t>
            </a:r>
            <a:r>
              <a:rPr lang="zh-CN" altLang="en-US" dirty="0"/>
              <a:t>结果和优化一样，且优化很快收敛。</a:t>
            </a:r>
            <a:endParaRPr lang="en-US" altLang="zh-CN" dirty="0"/>
          </a:p>
          <a:p>
            <a:r>
              <a:rPr lang="zh-CN" altLang="en-US" dirty="0"/>
              <a:t>注：</a:t>
            </a:r>
            <a:endParaRPr lang="en-US" altLang="zh-CN" dirty="0"/>
          </a:p>
          <a:p>
            <a:pPr lvl="1"/>
            <a:r>
              <a:rPr lang="zh-CN" altLang="en-US" dirty="0"/>
              <a:t>在激光情况下，匹配点未知，将指定最近点为匹配点。此时问题非凸，极小值不一定为最小值。</a:t>
            </a:r>
            <a:endParaRPr lang="en-US" altLang="zh-CN" dirty="0"/>
          </a:p>
          <a:p>
            <a:pPr lvl="1"/>
            <a:r>
              <a:rPr lang="zh-CN" altLang="en-US" dirty="0"/>
              <a:t>利用非线性优化可以将</a:t>
            </a:r>
            <a:r>
              <a:rPr lang="en-US" altLang="zh-CN" dirty="0"/>
              <a:t>ICP</a:t>
            </a:r>
            <a:r>
              <a:rPr lang="zh-CN" altLang="en-US" dirty="0"/>
              <a:t>与</a:t>
            </a:r>
            <a:r>
              <a:rPr lang="en-US" altLang="zh-CN" dirty="0"/>
              <a:t>PnP</a:t>
            </a:r>
            <a:r>
              <a:rPr lang="zh-CN" altLang="en-US" dirty="0"/>
              <a:t>结合在一起求解。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6C0D1D-1E4C-4EA7-9ABE-8C729A87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344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352BF-DB98-4BBC-AAF4-5C62D3807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7.10</a:t>
            </a:r>
            <a:r>
              <a:rPr lang="zh-CN" altLang="en-US" dirty="0"/>
              <a:t> 实践：</a:t>
            </a:r>
            <a:r>
              <a:rPr lang="en-US" altLang="zh-CN" dirty="0"/>
              <a:t>ICP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2ABC16-1D68-40E7-8B31-4AE5406D54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D194E9-4E03-4C88-8AAD-ADCAFE5A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26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98A59-D5F4-4F94-8DF4-64DD359B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30FA86-022D-4F11-AF16-C6925AB11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本章介绍了与特征点相关的视觉里程计部分算法，包括：</a:t>
            </a:r>
            <a:endParaRPr lang="en-US" altLang="zh-CN" dirty="0"/>
          </a:p>
          <a:p>
            <a:pPr lvl="1"/>
            <a:r>
              <a:rPr lang="zh-CN" altLang="en-US" dirty="0"/>
              <a:t>特征点是如何提取并匹配的；</a:t>
            </a:r>
            <a:endParaRPr lang="en-US" altLang="zh-CN" dirty="0"/>
          </a:p>
          <a:p>
            <a:pPr lvl="1"/>
            <a:r>
              <a:rPr lang="zh-CN" altLang="en-US" dirty="0"/>
              <a:t>如何通过</a:t>
            </a:r>
            <a:r>
              <a:rPr lang="en-US" altLang="zh-CN" dirty="0"/>
              <a:t>2D-2D</a:t>
            </a:r>
            <a:r>
              <a:rPr lang="zh-CN" altLang="en-US" dirty="0"/>
              <a:t>的特征点估计相机运动；</a:t>
            </a:r>
            <a:endParaRPr lang="en-US" altLang="zh-CN" dirty="0"/>
          </a:p>
          <a:p>
            <a:pPr lvl="1"/>
            <a:r>
              <a:rPr lang="zh-CN" altLang="en-US" dirty="0"/>
              <a:t>三角化原理；</a:t>
            </a:r>
            <a:endParaRPr lang="en-US" altLang="zh-CN" dirty="0"/>
          </a:p>
          <a:p>
            <a:pPr lvl="1"/>
            <a:r>
              <a:rPr lang="en-US" altLang="zh-CN" dirty="0"/>
              <a:t>3D-2D</a:t>
            </a:r>
            <a:r>
              <a:rPr lang="zh-CN" altLang="en-US" dirty="0"/>
              <a:t>的</a:t>
            </a:r>
            <a:r>
              <a:rPr lang="en-US" altLang="zh-CN" dirty="0"/>
              <a:t>PnP</a:t>
            </a:r>
            <a:r>
              <a:rPr lang="zh-CN" altLang="en-US" dirty="0"/>
              <a:t>问题，线性解法与</a:t>
            </a:r>
            <a:r>
              <a:rPr lang="en-US" altLang="zh-CN" dirty="0"/>
              <a:t>BA</a:t>
            </a:r>
            <a:r>
              <a:rPr lang="zh-CN" altLang="en-US" dirty="0"/>
              <a:t>解法；</a:t>
            </a:r>
            <a:endParaRPr lang="en-US" altLang="zh-CN" dirty="0"/>
          </a:p>
          <a:p>
            <a:pPr lvl="1"/>
            <a:r>
              <a:rPr lang="en-US" altLang="zh-CN" dirty="0"/>
              <a:t>3D-3DICP</a:t>
            </a:r>
            <a:r>
              <a:rPr lang="zh-CN" altLang="en-US" dirty="0"/>
              <a:t>问题，线性解法与</a:t>
            </a:r>
            <a:r>
              <a:rPr lang="en-US" altLang="zh-CN" dirty="0"/>
              <a:t>BA</a:t>
            </a:r>
            <a:r>
              <a:rPr lang="zh-CN" altLang="en-US"/>
              <a:t>解法。</a:t>
            </a:r>
            <a:endParaRPr lang="en-US" altLang="zh-CN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914FB6-52F4-42E6-B6DE-200B2601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471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特征点法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4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特征点法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经典</a:t>
            </a:r>
            <a:r>
              <a:rPr lang="en-US" altLang="zh-CN" dirty="0"/>
              <a:t>SLAM</a:t>
            </a:r>
            <a:r>
              <a:rPr lang="zh-CN" altLang="en-US" dirty="0"/>
              <a:t>模型中以位姿</a:t>
            </a:r>
            <a:r>
              <a:rPr lang="en-US" altLang="zh-CN" dirty="0"/>
              <a:t>——</a:t>
            </a:r>
            <a:r>
              <a:rPr lang="zh-CN" altLang="en-US" dirty="0"/>
              <a:t>路标（</a:t>
            </a:r>
            <a:r>
              <a:rPr lang="en-US" altLang="zh-CN" dirty="0"/>
              <a:t>Landmark</a:t>
            </a:r>
            <a:r>
              <a:rPr lang="zh-CN" altLang="en-US" dirty="0"/>
              <a:t>）来描述</a:t>
            </a:r>
            <a:r>
              <a:rPr lang="en-US" altLang="zh-CN" dirty="0"/>
              <a:t>SLAM</a:t>
            </a:r>
            <a:r>
              <a:rPr lang="zh-CN" altLang="en-US" dirty="0"/>
              <a:t>过程</a:t>
            </a:r>
            <a:endParaRPr lang="en-US" altLang="zh-CN" dirty="0"/>
          </a:p>
          <a:p>
            <a:r>
              <a:rPr lang="zh-CN" altLang="en-US" dirty="0"/>
              <a:t>路标是三维空间中固定不变的点，能够在特定位姿下观测到</a:t>
            </a:r>
            <a:endParaRPr lang="en-US" altLang="zh-CN" dirty="0"/>
          </a:p>
          <a:p>
            <a:pPr lvl="1"/>
            <a:r>
              <a:rPr lang="zh-CN" altLang="en-US" dirty="0"/>
              <a:t>数量充足，以实现良好的定位</a:t>
            </a:r>
            <a:endParaRPr lang="en-US" altLang="zh-CN" dirty="0"/>
          </a:p>
          <a:p>
            <a:pPr lvl="1"/>
            <a:r>
              <a:rPr lang="zh-CN" altLang="en-US" dirty="0"/>
              <a:t>较好的区分性，以实现数据关联</a:t>
            </a:r>
            <a:endParaRPr lang="en-US" altLang="zh-CN" dirty="0"/>
          </a:p>
          <a:p>
            <a:r>
              <a:rPr lang="zh-CN" altLang="en-US" dirty="0"/>
              <a:t>在视觉</a:t>
            </a:r>
            <a:r>
              <a:rPr lang="en-US" altLang="zh-CN" dirty="0"/>
              <a:t>SLAM</a:t>
            </a:r>
            <a:r>
              <a:rPr lang="zh-CN" altLang="en-US" dirty="0"/>
              <a:t>中，可利用图像特征点作为</a:t>
            </a:r>
            <a:r>
              <a:rPr lang="en-US" altLang="zh-CN" dirty="0"/>
              <a:t>SLAM</a:t>
            </a:r>
            <a:r>
              <a:rPr lang="zh-CN" altLang="en-US" dirty="0"/>
              <a:t>中的路标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8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特征点法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83906"/>
          </a:xfrm>
        </p:spPr>
        <p:txBody>
          <a:bodyPr/>
          <a:lstStyle/>
          <a:p>
            <a:r>
              <a:rPr lang="zh-CN" altLang="en-US" dirty="0"/>
              <a:t>特征点：图像当中具有代表性的部分</a:t>
            </a:r>
            <a:endParaRPr lang="en-US" altLang="zh-CN" dirty="0"/>
          </a:p>
          <a:p>
            <a:pPr lvl="1"/>
            <a:r>
              <a:rPr lang="zh-CN" altLang="en-US" dirty="0"/>
              <a:t>可重复性</a:t>
            </a:r>
            <a:endParaRPr lang="en-US" altLang="zh-CN" dirty="0"/>
          </a:p>
          <a:p>
            <a:pPr lvl="1"/>
            <a:r>
              <a:rPr lang="zh-CN" altLang="en-US" dirty="0"/>
              <a:t>可区别性</a:t>
            </a:r>
            <a:endParaRPr lang="en-US" altLang="zh-CN" dirty="0"/>
          </a:p>
          <a:p>
            <a:pPr lvl="1"/>
            <a:r>
              <a:rPr lang="zh-CN" altLang="en-US" dirty="0"/>
              <a:t>高效</a:t>
            </a:r>
            <a:endParaRPr lang="en-US" altLang="zh-CN" dirty="0"/>
          </a:p>
          <a:p>
            <a:pPr lvl="1"/>
            <a:r>
              <a:rPr lang="zh-CN" altLang="en-US" dirty="0"/>
              <a:t>本地</a:t>
            </a:r>
            <a:endParaRPr lang="en-US" altLang="zh-CN" dirty="0"/>
          </a:p>
          <a:p>
            <a:r>
              <a:rPr lang="zh-CN" altLang="en-US" dirty="0"/>
              <a:t>特征点的信息</a:t>
            </a:r>
            <a:endParaRPr lang="en-US" altLang="zh-CN" dirty="0"/>
          </a:p>
          <a:p>
            <a:pPr lvl="1"/>
            <a:r>
              <a:rPr lang="zh-CN" altLang="en-US" dirty="0"/>
              <a:t>位置、大小、方向、评分等</a:t>
            </a:r>
            <a:r>
              <a:rPr lang="en-US" altLang="zh-CN" dirty="0"/>
              <a:t>——</a:t>
            </a:r>
            <a:r>
              <a:rPr lang="zh-CN" altLang="en-US" dirty="0"/>
              <a:t>关键点</a:t>
            </a:r>
            <a:endParaRPr lang="en-US" altLang="zh-CN" dirty="0"/>
          </a:p>
          <a:p>
            <a:pPr lvl="1"/>
            <a:r>
              <a:rPr lang="zh-CN" altLang="en-US" dirty="0"/>
              <a:t>特征点周围的图像信息</a:t>
            </a:r>
            <a:r>
              <a:rPr lang="en-US" altLang="zh-CN" dirty="0"/>
              <a:t>——</a:t>
            </a:r>
            <a:r>
              <a:rPr lang="zh-CN" altLang="en-US" dirty="0"/>
              <a:t>描述子（</a:t>
            </a:r>
            <a:r>
              <a:rPr lang="en-US" altLang="zh-CN" dirty="0"/>
              <a:t>Descriptor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例子：</a:t>
            </a:r>
            <a:r>
              <a:rPr lang="en-US" altLang="zh-CN" dirty="0"/>
              <a:t>SIFT/SURF/ORB	</a:t>
            </a:r>
            <a:r>
              <a:rPr lang="zh-CN" altLang="en-US" dirty="0"/>
              <a:t>见</a:t>
            </a:r>
            <a:r>
              <a:rPr lang="en-US" altLang="zh-CN" dirty="0"/>
              <a:t>OpenCV features2d</a:t>
            </a:r>
            <a:r>
              <a:rPr lang="zh-CN" altLang="en-US" dirty="0"/>
              <a:t>模块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488" y="2015732"/>
            <a:ext cx="4517176" cy="196610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25488" y="4137669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特征描述应该在光照、视角发生少量变化时</a:t>
            </a:r>
            <a:endParaRPr lang="en-US" altLang="zh-CN" dirty="0"/>
          </a:p>
          <a:p>
            <a:pPr algn="ctr"/>
            <a:r>
              <a:rPr lang="zh-CN" altLang="en-US" dirty="0"/>
              <a:t>仍能保持一致</a:t>
            </a:r>
          </a:p>
        </p:txBody>
      </p:sp>
    </p:spTree>
    <p:extLst>
      <p:ext uri="{BB962C8B-B14F-4D97-AF65-F5344CB8AC3E}">
        <p14:creationId xmlns:p14="http://schemas.microsoft.com/office/powerpoint/2010/main" val="292584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特征点法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例子：</a:t>
            </a:r>
            <a:r>
              <a:rPr lang="en-US" altLang="zh-CN" dirty="0"/>
              <a:t>ORB</a:t>
            </a:r>
            <a:r>
              <a:rPr lang="zh-CN" altLang="en-US" dirty="0"/>
              <a:t>特征</a:t>
            </a:r>
            <a:endParaRPr lang="en-US" altLang="zh-CN" dirty="0"/>
          </a:p>
          <a:p>
            <a:pPr lvl="1"/>
            <a:r>
              <a:rPr lang="zh-CN" altLang="en-US" dirty="0"/>
              <a:t>关键点：</a:t>
            </a:r>
            <a:r>
              <a:rPr lang="en-US" altLang="zh-CN" dirty="0"/>
              <a:t>Oriented FAST</a:t>
            </a:r>
          </a:p>
          <a:p>
            <a:pPr lvl="1"/>
            <a:r>
              <a:rPr lang="zh-CN" altLang="en-US" dirty="0"/>
              <a:t>描述：</a:t>
            </a:r>
            <a:r>
              <a:rPr lang="en-US" altLang="zh-CN" dirty="0"/>
              <a:t>BRIEF</a:t>
            </a:r>
          </a:p>
          <a:p>
            <a:r>
              <a:rPr lang="en-US" altLang="zh-CN" dirty="0"/>
              <a:t>FAST</a:t>
            </a:r>
          </a:p>
          <a:p>
            <a:pPr lvl="1"/>
            <a:r>
              <a:rPr lang="zh-CN" altLang="en-US" dirty="0"/>
              <a:t>连续</a:t>
            </a:r>
            <a:r>
              <a:rPr lang="en-US" altLang="zh-CN" dirty="0"/>
              <a:t>N</a:t>
            </a:r>
            <a:r>
              <a:rPr lang="zh-CN" altLang="en-US" dirty="0"/>
              <a:t>个点的灰度有明显差异</a:t>
            </a:r>
            <a:endParaRPr lang="en-US" altLang="zh-CN" dirty="0"/>
          </a:p>
          <a:p>
            <a:r>
              <a:rPr lang="en-US" altLang="zh-CN" dirty="0"/>
              <a:t>Oriented FAST	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FAST</a:t>
            </a:r>
            <a:r>
              <a:rPr lang="zh-CN" altLang="en-US" dirty="0"/>
              <a:t>基础上计算旋转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590" y="385625"/>
            <a:ext cx="4856764" cy="23892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114747"/>
            <a:ext cx="5627678" cy="27870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3135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特征点法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97145"/>
          </a:xfrm>
        </p:spPr>
        <p:txBody>
          <a:bodyPr/>
          <a:lstStyle/>
          <a:p>
            <a:r>
              <a:rPr lang="en-US" altLang="zh-CN" dirty="0"/>
              <a:t>BRIEF</a:t>
            </a:r>
          </a:p>
          <a:p>
            <a:pPr lvl="1"/>
            <a:r>
              <a:rPr lang="en-US" altLang="zh-CN" dirty="0"/>
              <a:t>BRIEF-128</a:t>
            </a:r>
            <a:r>
              <a:rPr lang="zh-CN" altLang="en-US" dirty="0"/>
              <a:t>：在特征点附近的</a:t>
            </a:r>
            <a:r>
              <a:rPr lang="en-US" altLang="zh-CN" dirty="0"/>
              <a:t>128</a:t>
            </a:r>
            <a:r>
              <a:rPr lang="zh-CN" altLang="en-US" dirty="0"/>
              <a:t>次像素比较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ORB</a:t>
            </a:r>
            <a:r>
              <a:rPr lang="zh-CN" altLang="en-US" dirty="0"/>
              <a:t>：旋转之后的</a:t>
            </a:r>
            <a:r>
              <a:rPr lang="en-US" altLang="zh-CN" dirty="0"/>
              <a:t>BRIEF</a:t>
            </a:r>
            <a:r>
              <a:rPr lang="zh-CN" altLang="en-US" dirty="0"/>
              <a:t>描述</a:t>
            </a:r>
            <a:endParaRPr lang="en-US" altLang="zh-CN" dirty="0"/>
          </a:p>
          <a:p>
            <a:pPr lvl="1"/>
            <a:r>
              <a:rPr lang="en-US" altLang="zh-CN" dirty="0"/>
              <a:t>BRIEF</a:t>
            </a:r>
            <a:r>
              <a:rPr lang="zh-CN" altLang="en-US" dirty="0"/>
              <a:t>是一种二进制描述，需要用汉明距离度量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647" y="3009232"/>
            <a:ext cx="9076207" cy="18594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5503985" y="487891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BRIEF</a:t>
            </a:r>
            <a:r>
              <a:rPr lang="zh-CN" altLang="en-US" dirty="0"/>
              <a:t>的比较</a:t>
            </a:r>
            <a:r>
              <a:rPr lang="en-US" altLang="zh-CN" dirty="0"/>
              <a:t>pattern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422" y="410400"/>
            <a:ext cx="4389500" cy="57002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4355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自定义 1">
      <a:dk1>
        <a:sysClr val="windowText" lastClr="000000"/>
      </a:dk1>
      <a:lt1>
        <a:sysClr val="window" lastClr="FFFFFF"/>
      </a:lt1>
      <a:dk2>
        <a:srgbClr val="454545"/>
      </a:dk2>
      <a:lt2>
        <a:srgbClr val="F2F2F2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自定义 1">
      <a:majorFont>
        <a:latin typeface="Century Gothic"/>
        <a:ea typeface="幼圆"/>
        <a:cs typeface=""/>
      </a:majorFont>
      <a:minorFont>
        <a:latin typeface="Times New Roman"/>
        <a:ea typeface="宋体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TM10001114[[fn=库]]</Template>
  <TotalTime>1920</TotalTime>
  <Words>1850</Words>
  <Application>Microsoft Office PowerPoint</Application>
  <PresentationFormat>宽屏</PresentationFormat>
  <Paragraphs>371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5" baseType="lpstr">
      <vt:lpstr>等线</vt:lpstr>
      <vt:lpstr>宋体</vt:lpstr>
      <vt:lpstr>幼圆</vt:lpstr>
      <vt:lpstr>Arial</vt:lpstr>
      <vt:lpstr>Cambria Math</vt:lpstr>
      <vt:lpstr>Century Gothic</vt:lpstr>
      <vt:lpstr>Times New Roman</vt:lpstr>
      <vt:lpstr>Gallery</vt:lpstr>
      <vt:lpstr>视觉SLAM十四讲 从理论到实践</vt:lpstr>
      <vt:lpstr>第七讲 视觉里程计（1）</vt:lpstr>
      <vt:lpstr>第七讲 视觉里程计（1）</vt:lpstr>
      <vt:lpstr>第七讲 视觉里程计（1）</vt:lpstr>
      <vt:lpstr>7.1 特征点法</vt:lpstr>
      <vt:lpstr>7.1 特征点法</vt:lpstr>
      <vt:lpstr>7.1 特征点法</vt:lpstr>
      <vt:lpstr>7.1 特征点法</vt:lpstr>
      <vt:lpstr>7.1 特征点法</vt:lpstr>
      <vt:lpstr>7.1 特征点法</vt:lpstr>
      <vt:lpstr>7.2 实践：特征提取和匹配</vt:lpstr>
      <vt:lpstr>7.3 2D-2D：对极几何</vt:lpstr>
      <vt:lpstr>7.3 2D-2D：对极几何</vt:lpstr>
      <vt:lpstr>7.3 2D-2D：对极几何</vt:lpstr>
      <vt:lpstr>7.3 2D-2D：对极几何</vt:lpstr>
      <vt:lpstr>7.3 2D-2D：对极几何</vt:lpstr>
      <vt:lpstr>7.3 2D-2D：对极几何</vt:lpstr>
      <vt:lpstr>7.3 2D-2D：对极几何</vt:lpstr>
      <vt:lpstr>7.3 2D-2D：对极几何</vt:lpstr>
      <vt:lpstr>7.3 2D-2D：对极几何</vt:lpstr>
      <vt:lpstr>7.3 2D-2D：对极几何</vt:lpstr>
      <vt:lpstr>7.3 2D-2D：对极几何</vt:lpstr>
      <vt:lpstr>7.3 2D-2D：对极几何</vt:lpstr>
      <vt:lpstr>7.4 实践：对极约束求解相机运动</vt:lpstr>
      <vt:lpstr>7.5 三角化</vt:lpstr>
      <vt:lpstr>7.5 三角化</vt:lpstr>
      <vt:lpstr>7.6 实践：三角测量</vt:lpstr>
      <vt:lpstr>7.7 3D-2D PnP</vt:lpstr>
      <vt:lpstr>7.7 pnp</vt:lpstr>
      <vt:lpstr>7.7 pnp</vt:lpstr>
      <vt:lpstr>7.7 pnp</vt:lpstr>
      <vt:lpstr>7.7 pnp</vt:lpstr>
      <vt:lpstr>7.7 pnp</vt:lpstr>
      <vt:lpstr>7.7 pnp</vt:lpstr>
      <vt:lpstr>7.7 pnp</vt:lpstr>
      <vt:lpstr>7.7 pnp</vt:lpstr>
      <vt:lpstr>7.7 pnp</vt:lpstr>
      <vt:lpstr>7.7 pnp</vt:lpstr>
      <vt:lpstr>7.8 PnP实践</vt:lpstr>
      <vt:lpstr>7.9 3D-3D ICP</vt:lpstr>
      <vt:lpstr>7.9 ICP</vt:lpstr>
      <vt:lpstr>7.9 ICP</vt:lpstr>
      <vt:lpstr>7.9 ICP</vt:lpstr>
      <vt:lpstr>7.9 ICP</vt:lpstr>
      <vt:lpstr>7.9 ICP</vt:lpstr>
      <vt:lpstr>7.10 实践：ICP</vt:lpstr>
      <vt:lpstr>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视觉SLAM十四讲 从理论到实践</dc:title>
  <dc:creator>高翔</dc:creator>
  <cp:lastModifiedBy>高翔</cp:lastModifiedBy>
  <cp:revision>187</cp:revision>
  <dcterms:created xsi:type="dcterms:W3CDTF">2016-11-26T03:38:11Z</dcterms:created>
  <dcterms:modified xsi:type="dcterms:W3CDTF">2017-06-11T11:00:28Z</dcterms:modified>
</cp:coreProperties>
</file>