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1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95935"/>
  </p:normalViewPr>
  <p:slideViewPr>
    <p:cSldViewPr snapToGrid="0">
      <p:cViewPr>
        <p:scale>
          <a:sx n="109" d="100"/>
          <a:sy n="109" d="100"/>
        </p:scale>
        <p:origin x="65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D4D36-E3DA-4D1E-A0E4-8FFB6B632F1C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0441-0BE6-40CA-8DC8-21902BA8B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42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3AE1-8970-478F-9D28-4A62BAB5FB27}" type="datetime1">
              <a:rPr lang="en-US" altLang="zh-CN" smtClean="0"/>
              <a:t>6/18/17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4464-3A8A-49EE-BDF5-81A48F4B7D50}" type="datetime1">
              <a:rPr lang="en-US" altLang="zh-CN" smtClean="0"/>
              <a:t>6/18/17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8992-BB0E-493C-A0D4-DD2AC99B6936}" type="datetime1">
              <a:rPr lang="en-US" altLang="zh-CN" smtClean="0"/>
              <a:t>6/18/17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7DE9-5CAA-46D2-812F-E05BE1337BCF}" type="datetime1">
              <a:rPr lang="en-US" altLang="zh-CN" smtClean="0"/>
              <a:t>6/18/17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DD1E-741C-47A1-9BD0-9FEBDB37B8C1}" type="datetime1">
              <a:rPr lang="en-US" altLang="zh-CN" smtClean="0"/>
              <a:t>6/18/17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CB59-E09A-4E01-A2B8-17FC953852EF}" type="datetime1">
              <a:rPr lang="en-US" altLang="zh-CN" smtClean="0"/>
              <a:t>6/18/17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D89B-6798-433B-817F-AAD93E7D4D7F}" type="datetime1">
              <a:rPr lang="en-US" altLang="zh-CN" smtClean="0"/>
              <a:t>6/18/17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0218-A332-4298-87C2-933666B1B5C2}" type="datetime1">
              <a:rPr lang="en-US" altLang="zh-CN" smtClean="0"/>
              <a:t>6/18/17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E62A5-9AA0-4E1A-AE39-2D95318081A3}" type="datetime1">
              <a:rPr lang="en-US" altLang="zh-CN" smtClean="0"/>
              <a:t>6/18/17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805E-678F-48A7-8B58-69AF7EB82345}" type="datetime1">
              <a:rPr lang="en-US" altLang="zh-CN" smtClean="0"/>
              <a:t>6/18/17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E40F57C-30AE-4EB1-8B93-53EC1289555E}" type="datetime1">
              <a:rPr lang="en-US" altLang="zh-CN" smtClean="0"/>
              <a:t>6/18/17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400E3-656A-4625-9A18-AF7BEA34EA36}" type="datetime1">
              <a:rPr lang="en-US" altLang="zh-CN" smtClean="0"/>
              <a:t>6/18/17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视觉</a:t>
            </a:r>
            <a:r>
              <a:rPr lang="en-US" altLang="zh-CN" dirty="0"/>
              <a:t>SLAM</a:t>
            </a:r>
            <a:r>
              <a:rPr lang="zh-CN" altLang="en-US" dirty="0"/>
              <a:t>十四讲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4000" dirty="0"/>
              <a:t>从理论到实践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高翔 清华大学 </a:t>
            </a:r>
            <a:r>
              <a:rPr lang="en-US" altLang="zh-CN" dirty="0"/>
              <a:t>2016</a:t>
            </a:r>
            <a:r>
              <a:rPr lang="zh-CN" altLang="en-US" dirty="0"/>
              <a:t>年冬</a:t>
            </a:r>
          </a:p>
        </p:txBody>
      </p:sp>
    </p:spTree>
    <p:extLst>
      <p:ext uri="{BB962C8B-B14F-4D97-AF65-F5344CB8AC3E}">
        <p14:creationId xmlns:p14="http://schemas.microsoft.com/office/powerpoint/2010/main" val="3024153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8.2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光流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但本式是一个二元一次线性方程，欠定</a:t>
            </a:r>
          </a:p>
          <a:p>
            <a:pPr lvl="1"/>
            <a:r>
              <a:rPr kumimoji="1" lang="zh-CN" altLang="en-US" dirty="0" smtClean="0"/>
              <a:t>需要引用额外的约束</a:t>
            </a:r>
          </a:p>
          <a:p>
            <a:pPr lvl="1"/>
            <a:r>
              <a:rPr kumimoji="1" lang="zh-CN" altLang="en-US" dirty="0" smtClean="0"/>
              <a:t>假定一个窗口（              ）内光度不变：</a:t>
            </a:r>
          </a:p>
          <a:p>
            <a:pPr lvl="1"/>
            <a:endParaRPr kumimoji="1" lang="zh-CN" altLang="en-US" dirty="0"/>
          </a:p>
          <a:p>
            <a:pPr lvl="1"/>
            <a:r>
              <a:rPr kumimoji="1" lang="zh-CN" altLang="en-US" dirty="0" smtClean="0"/>
              <a:t>通过超定最小二乘解求得运动 </a:t>
            </a:r>
            <a:r>
              <a:rPr kumimoji="1" lang="en-US" altLang="zh-CN" dirty="0" err="1" smtClean="0"/>
              <a:t>u,v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499" y="1329136"/>
            <a:ext cx="2921000" cy="76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719" y="2890227"/>
            <a:ext cx="841086" cy="298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027" y="2525358"/>
            <a:ext cx="4711700" cy="1016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9992" y="4437645"/>
            <a:ext cx="3022600" cy="1028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8050" y="4212962"/>
            <a:ext cx="35687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86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8.2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光流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80" y="2015732"/>
            <a:ext cx="4890606" cy="3450613"/>
          </a:xfrm>
        </p:spPr>
        <p:txBody>
          <a:bodyPr/>
          <a:lstStyle/>
          <a:p>
            <a:r>
              <a:rPr kumimoji="1" lang="zh-CN" altLang="en-US" dirty="0" smtClean="0"/>
              <a:t>注解：</a:t>
            </a:r>
          </a:p>
          <a:p>
            <a:pPr lvl="1"/>
            <a:r>
              <a:rPr kumimoji="1" lang="zh-CN" altLang="en-US" dirty="0" smtClean="0"/>
              <a:t>可以看成最小化像素误差的非线性优化</a:t>
            </a:r>
          </a:p>
          <a:p>
            <a:pPr lvl="1"/>
            <a:r>
              <a:rPr kumimoji="1" lang="zh-CN" altLang="en-US" dirty="0" smtClean="0"/>
              <a:t>每次使用了</a:t>
            </a:r>
            <a:r>
              <a:rPr kumimoji="1" lang="en-US" altLang="zh-CN" dirty="0" smtClean="0"/>
              <a:t>Taylor</a:t>
            </a:r>
            <a:r>
              <a:rPr kumimoji="1" lang="zh-CN" altLang="en-US" dirty="0" smtClean="0"/>
              <a:t>一阶近似，在离优化点较远时效果不佳，往往需要迭代多次</a:t>
            </a:r>
          </a:p>
          <a:p>
            <a:pPr lvl="1"/>
            <a:r>
              <a:rPr kumimoji="1" lang="zh-CN" altLang="en-US" dirty="0" smtClean="0"/>
              <a:t>运动较大时要使用金字塔</a:t>
            </a:r>
          </a:p>
          <a:p>
            <a:pPr lvl="1"/>
            <a:r>
              <a:rPr kumimoji="1" lang="zh-CN" altLang="en-US" dirty="0" smtClean="0"/>
              <a:t>可以</a:t>
            </a:r>
            <a:r>
              <a:rPr kumimoji="1" lang="zh-CN" altLang="en-US" dirty="0" smtClean="0"/>
              <a:t>用于</a:t>
            </a:r>
            <a:r>
              <a:rPr kumimoji="1" lang="zh-CN" altLang="en-US" dirty="0" smtClean="0"/>
              <a:t>跟踪</a:t>
            </a:r>
            <a:r>
              <a:rPr kumimoji="1" lang="zh-CN" altLang="en-US" dirty="0"/>
              <a:t>图像中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/>
              <a:t>稀疏</a:t>
            </a:r>
            <a:r>
              <a:rPr kumimoji="1" lang="zh-CN" altLang="en-US" dirty="0" smtClean="0"/>
              <a:t>关键点</a:t>
            </a:r>
            <a:r>
              <a:rPr kumimoji="1" lang="zh-CN" altLang="en-US" dirty="0" smtClean="0"/>
              <a:t>的运动轨迹</a:t>
            </a:r>
            <a:endParaRPr kumimoji="1" lang="zh-CN" altLang="en-US" dirty="0"/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92" y="2250830"/>
            <a:ext cx="4207483" cy="264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00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8.3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实践：</a:t>
            </a:r>
            <a:r>
              <a:rPr kumimoji="1" lang="en-US" altLang="zh-CN" dirty="0" smtClean="0"/>
              <a:t>LK</a:t>
            </a:r>
            <a:r>
              <a:rPr kumimoji="1" lang="zh-CN" altLang="en-US" dirty="0" smtClean="0"/>
              <a:t>光流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792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8.4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直接法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9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8</a:t>
            </a:r>
            <a:r>
              <a:rPr kumimoji="1" lang="en-US" altLang="zh-CN" dirty="0" smtClean="0"/>
              <a:t>.4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直接法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光流仅估计了像素间的平移，但</a:t>
            </a:r>
          </a:p>
          <a:p>
            <a:pPr lvl="1"/>
            <a:r>
              <a:rPr kumimoji="1" lang="zh-CN" altLang="en-US" dirty="0" smtClean="0"/>
              <a:t>没有用到相机本身的几何结构</a:t>
            </a:r>
          </a:p>
          <a:p>
            <a:pPr lvl="1"/>
            <a:r>
              <a:rPr kumimoji="1" lang="zh-CN" altLang="en-US" dirty="0" smtClean="0"/>
              <a:t>没有考虑到相机的旋转和图像的缩放</a:t>
            </a:r>
          </a:p>
          <a:p>
            <a:pPr lvl="1"/>
            <a:r>
              <a:rPr kumimoji="1" lang="zh-CN" altLang="en-US" dirty="0" smtClean="0"/>
              <a:t>直接法则考虑了这些信息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86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8</a:t>
            </a:r>
            <a:r>
              <a:rPr kumimoji="1" lang="en-US" altLang="zh-CN" dirty="0" smtClean="0"/>
              <a:t>.4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直接法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4339621" cy="3450613"/>
          </a:xfrm>
        </p:spPr>
        <p:txBody>
          <a:bodyPr/>
          <a:lstStyle/>
          <a:p>
            <a:r>
              <a:rPr kumimoji="1" lang="zh-CN" altLang="en-US" dirty="0" smtClean="0"/>
              <a:t>直接法的推导</a:t>
            </a:r>
          </a:p>
          <a:p>
            <a:pPr lvl="1"/>
            <a:r>
              <a:rPr kumimoji="1" lang="zh-CN" altLang="en-US" dirty="0" smtClean="0"/>
              <a:t>假设有两个帧，运动未知，但有初始估计 </a:t>
            </a:r>
            <a:r>
              <a:rPr kumimoji="1" lang="en-US" altLang="zh-CN" dirty="0" err="1" smtClean="0"/>
              <a:t>R,t</a:t>
            </a:r>
            <a:r>
              <a:rPr kumimoji="1" lang="zh-CN" altLang="en-US" dirty="0" smtClean="0"/>
              <a:t> </a:t>
            </a:r>
          </a:p>
          <a:p>
            <a:pPr lvl="1"/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帧上看到了点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，投影为</a:t>
            </a:r>
            <a:r>
              <a:rPr kumimoji="1" lang="en-US" altLang="zh-CN" dirty="0" smtClean="0"/>
              <a:t>p1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按照初始估计，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在第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帧上投影为</a:t>
            </a:r>
            <a:r>
              <a:rPr kumimoji="1" lang="en-US" altLang="zh-CN" dirty="0" smtClean="0"/>
              <a:t>p2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216" y="798973"/>
            <a:ext cx="5140281" cy="24789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898" y="3482232"/>
            <a:ext cx="5252916" cy="244118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97569" y="48299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投影关系：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123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8.4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直接法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为了估计相机的运动，建立最小化问题</a:t>
            </a:r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待估计的量为相机运动      ，我们关心误差相对于相机的导数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038" y="2670907"/>
            <a:ext cx="2311400" cy="50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16" y="2569307"/>
            <a:ext cx="4775200" cy="711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91079" y="274024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最小化光度误差：</a:t>
            </a:r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085" y="3505356"/>
            <a:ext cx="262328" cy="44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91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8.4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直接法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2"/>
            <a:ext cx="7683500" cy="1930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697" y="2980932"/>
            <a:ext cx="2298700" cy="10287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623537" y="3141785"/>
            <a:ext cx="2028093" cy="80434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169817" y="3303764"/>
            <a:ext cx="1388029" cy="51796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579" y="4062535"/>
            <a:ext cx="70358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75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8.4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直接法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第一部分：图像梯度</a:t>
            </a:r>
          </a:p>
          <a:p>
            <a:r>
              <a:rPr kumimoji="1" lang="zh-CN" altLang="en-US" dirty="0" smtClean="0"/>
              <a:t>第二部分：像素对投影点导数（见上一章）</a:t>
            </a:r>
          </a:p>
          <a:p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r>
              <a:rPr kumimoji="1" lang="zh-CN" altLang="en-US" dirty="0" smtClean="0"/>
              <a:t>第三部分：投影点对位姿导数：</a:t>
            </a:r>
          </a:p>
          <a:p>
            <a:r>
              <a:rPr kumimoji="1" lang="zh-CN" altLang="en-US" dirty="0" smtClean="0"/>
              <a:t>综上：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350" y="1517204"/>
            <a:ext cx="2578100" cy="673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284" y="2990850"/>
            <a:ext cx="5105400" cy="1181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277" y="4333928"/>
            <a:ext cx="1879600" cy="762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0268" y="5291773"/>
            <a:ext cx="1905000" cy="673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5916" y="5125236"/>
            <a:ext cx="63246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69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8.4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直接法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可以看到，直接法的雅可比项有一个图像梯度因子</a:t>
            </a:r>
          </a:p>
          <a:p>
            <a:pPr lvl="1"/>
            <a:r>
              <a:rPr kumimoji="1" lang="zh-CN" altLang="en-US" dirty="0" smtClean="0"/>
              <a:t>因此，在图像梯度不明显的地方，对相机运动估计的贡献就小</a:t>
            </a:r>
          </a:p>
          <a:p>
            <a:r>
              <a:rPr kumimoji="1" lang="zh-CN" altLang="en-US" dirty="0" smtClean="0"/>
              <a:t>根据使用的图像信息不同，可分为：</a:t>
            </a:r>
          </a:p>
          <a:p>
            <a:pPr lvl="1"/>
            <a:r>
              <a:rPr kumimoji="1" lang="zh-CN" altLang="en-US" dirty="0" smtClean="0"/>
              <a:t>稀疏直接法：只处理稀疏角点或关键点</a:t>
            </a:r>
          </a:p>
          <a:p>
            <a:pPr lvl="1"/>
            <a:r>
              <a:rPr kumimoji="1" lang="zh-CN" altLang="en-US" dirty="0" smtClean="0"/>
              <a:t>稠密直接法：使用所有像素</a:t>
            </a:r>
          </a:p>
          <a:p>
            <a:pPr lvl="1"/>
            <a:r>
              <a:rPr kumimoji="1" lang="zh-CN" altLang="en-US" dirty="0" smtClean="0"/>
              <a:t>半稠密直接法：使用部分梯度明显的像素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350" y="1517204"/>
            <a:ext cx="2578100" cy="6731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9313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 smtClean="0"/>
              <a:t>八</a:t>
            </a:r>
            <a:r>
              <a:rPr lang="zh-CN" altLang="en-US" dirty="0" smtClean="0"/>
              <a:t>讲 </a:t>
            </a:r>
            <a:r>
              <a:rPr lang="zh-CN" altLang="en-US" dirty="0"/>
              <a:t>视觉里程计（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Chapter 8: Visual Odometry (2)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02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8.5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实践：</a:t>
            </a:r>
            <a:r>
              <a:rPr kumimoji="1" lang="en-US" altLang="zh-CN" dirty="0" smtClean="0"/>
              <a:t>RGB-D</a:t>
            </a:r>
            <a:r>
              <a:rPr kumimoji="1" lang="zh-CN" altLang="en-US" dirty="0" smtClean="0"/>
              <a:t> 直接法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025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8.5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实践直接法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80" y="2015732"/>
            <a:ext cx="3835528" cy="3450613"/>
          </a:xfrm>
        </p:spPr>
        <p:txBody>
          <a:bodyPr/>
          <a:lstStyle/>
          <a:p>
            <a:r>
              <a:rPr kumimoji="1" lang="zh-CN" altLang="en-US" dirty="0" smtClean="0"/>
              <a:t>直接法的直观解释</a:t>
            </a:r>
          </a:p>
          <a:p>
            <a:pPr lvl="1"/>
            <a:r>
              <a:rPr kumimoji="1" lang="zh-CN" altLang="en-US" dirty="0" smtClean="0"/>
              <a:t>像素灰度引导着优化的方向</a:t>
            </a:r>
          </a:p>
          <a:p>
            <a:pPr lvl="1"/>
            <a:r>
              <a:rPr kumimoji="1" lang="zh-CN" altLang="en-US" dirty="0" smtClean="0"/>
              <a:t>要使优化成立，必须保证从初始估计到最优估计中间的梯度一直下降</a:t>
            </a:r>
          </a:p>
          <a:p>
            <a:pPr lvl="1"/>
            <a:r>
              <a:rPr kumimoji="1" lang="zh-CN" altLang="en-US" dirty="0" smtClean="0"/>
              <a:t>这很容易受到图像非凸性的影响（可部分地由金字塔减轻）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570" y="361220"/>
            <a:ext cx="5826370" cy="33090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901" y="3741038"/>
            <a:ext cx="6785708" cy="303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14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8.5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实践直接法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79560"/>
          </a:xfrm>
        </p:spPr>
        <p:txBody>
          <a:bodyPr/>
          <a:lstStyle/>
          <a:p>
            <a:r>
              <a:rPr kumimoji="1" lang="zh-CN" altLang="en-US" dirty="0" smtClean="0"/>
              <a:t>优缺点小结</a:t>
            </a:r>
          </a:p>
          <a:p>
            <a:r>
              <a:rPr kumimoji="1" lang="zh-CN" altLang="en-US" dirty="0" smtClean="0"/>
              <a:t>优势</a:t>
            </a:r>
          </a:p>
          <a:p>
            <a:pPr lvl="1"/>
            <a:r>
              <a:rPr kumimoji="1" lang="zh-CN" altLang="en-US" dirty="0" smtClean="0"/>
              <a:t>省略特征提取的时间</a:t>
            </a:r>
          </a:p>
          <a:p>
            <a:pPr lvl="1"/>
            <a:r>
              <a:rPr kumimoji="1" lang="zh-CN" altLang="en-US" dirty="0" smtClean="0"/>
              <a:t>只需有像素梯度而不必是角点（对白墙等地方有较好效果）</a:t>
            </a:r>
          </a:p>
          <a:p>
            <a:pPr lvl="1"/>
            <a:r>
              <a:rPr kumimoji="1" lang="zh-CN" altLang="en-US" dirty="0" smtClean="0"/>
              <a:t>可稠密或半稠密</a:t>
            </a:r>
          </a:p>
          <a:p>
            <a:r>
              <a:rPr kumimoji="1" lang="zh-CN" altLang="en-US" dirty="0" smtClean="0"/>
              <a:t>劣势</a:t>
            </a:r>
          </a:p>
          <a:p>
            <a:pPr lvl="1"/>
            <a:r>
              <a:rPr kumimoji="1" lang="zh-CN" altLang="en-US" dirty="0" smtClean="0"/>
              <a:t>灰度不变难以满足（易受曝光和模糊影响）</a:t>
            </a:r>
          </a:p>
          <a:p>
            <a:pPr lvl="1"/>
            <a:r>
              <a:rPr kumimoji="1" lang="zh-CN" altLang="en-US" dirty="0" smtClean="0"/>
              <a:t>单像素区分性差</a:t>
            </a:r>
          </a:p>
          <a:p>
            <a:pPr lvl="1"/>
            <a:r>
              <a:rPr kumimoji="1" lang="zh-CN" altLang="en-US" dirty="0" smtClean="0"/>
              <a:t>图像非凸性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5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 smtClean="0"/>
              <a:t>八</a:t>
            </a:r>
            <a:r>
              <a:rPr lang="zh-CN" altLang="en-US" dirty="0" smtClean="0"/>
              <a:t>讲 </a:t>
            </a:r>
            <a:r>
              <a:rPr lang="zh-CN" altLang="en-US" dirty="0"/>
              <a:t>视觉里程计（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本讲目标</a:t>
            </a:r>
            <a:endParaRPr lang="en-US" altLang="zh-CN" dirty="0"/>
          </a:p>
          <a:p>
            <a:pPr lvl="1"/>
            <a:r>
              <a:rPr lang="zh-CN" altLang="en-US" dirty="0"/>
              <a:t>理解光流法</a:t>
            </a:r>
            <a:endParaRPr lang="en-US" altLang="zh-CN" dirty="0"/>
          </a:p>
          <a:p>
            <a:pPr lvl="1"/>
            <a:r>
              <a:rPr lang="zh-CN" altLang="en-US" dirty="0"/>
              <a:t>理解直接法原理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4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8.1</a:t>
            </a:r>
            <a:r>
              <a:rPr lang="zh-CN" altLang="en-US" dirty="0" smtClean="0"/>
              <a:t> </a:t>
            </a:r>
            <a:r>
              <a:rPr lang="zh-CN" altLang="en-US" dirty="0" smtClean="0"/>
              <a:t>直接法和光流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23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8.1</a:t>
            </a:r>
            <a:r>
              <a:rPr lang="zh-CN" altLang="en-US" dirty="0" smtClean="0"/>
              <a:t> </a:t>
            </a:r>
            <a:r>
              <a:rPr lang="zh-CN" altLang="en-US" dirty="0"/>
              <a:t>直接法和光流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回忆特征点法</a:t>
            </a:r>
            <a:r>
              <a:rPr lang="en-US" altLang="zh-CN" dirty="0" smtClean="0"/>
              <a:t>VO</a:t>
            </a:r>
            <a:r>
              <a:rPr lang="zh-CN" altLang="en-US" dirty="0" smtClean="0"/>
              <a:t>的做法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在图像中提取特征点并计算特征描述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在不同图像中寻找特征匹配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利用匹配点信息计算相机位姿</a:t>
            </a:r>
          </a:p>
          <a:p>
            <a:pPr marL="800100" lvl="1" indent="-342900">
              <a:buFont typeface="+mj-lt"/>
              <a:buAutoNum type="arabicPeriod"/>
            </a:pPr>
            <a:endParaRPr lang="zh-CN" altLang="en-US" dirty="0"/>
          </a:p>
          <a:p>
            <a:r>
              <a:rPr lang="zh-CN" altLang="en-US" dirty="0" smtClean="0"/>
              <a:t>能否不使用特征匹配计算</a:t>
            </a:r>
            <a:r>
              <a:rPr lang="en-US" altLang="zh-CN" dirty="0" smtClean="0"/>
              <a:t>VO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978868" y="2425633"/>
            <a:ext cx="28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非常耗时   </a:t>
            </a:r>
            <a:r>
              <a:rPr kumimoji="1" lang="en-US" altLang="zh-CN" dirty="0" smtClean="0"/>
              <a:t>~10+ms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ORB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978868" y="2845259"/>
            <a:ext cx="410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非常耗时  </a:t>
            </a:r>
            <a:r>
              <a:rPr kumimoji="1" lang="en-US" altLang="zh-CN" dirty="0" smtClean="0"/>
              <a:t>O(n^2)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brute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matching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978868" y="3233943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比较快速 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1ms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926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8.1</a:t>
            </a:r>
            <a:r>
              <a:rPr lang="zh-CN" altLang="en-US" dirty="0" smtClean="0"/>
              <a:t> </a:t>
            </a:r>
            <a:r>
              <a:rPr lang="zh-CN" altLang="en-US" dirty="0"/>
              <a:t>直接法和光流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不提特征计算</a:t>
            </a:r>
            <a:r>
              <a:rPr kumimoji="1" lang="en-US" altLang="zh-CN" dirty="0" smtClean="0"/>
              <a:t>VO</a:t>
            </a:r>
            <a:r>
              <a:rPr kumimoji="1" lang="zh-CN" altLang="en-US" dirty="0" smtClean="0"/>
              <a:t>的思路：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 smtClean="0"/>
              <a:t>通过其他方式寻找配对点</a:t>
            </a:r>
          </a:p>
          <a:p>
            <a:pPr lvl="2"/>
            <a:r>
              <a:rPr kumimoji="1" lang="zh-CN" altLang="en-US" dirty="0" smtClean="0"/>
              <a:t>光流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 smtClean="0"/>
              <a:t>无配对点</a:t>
            </a:r>
          </a:p>
          <a:p>
            <a:pPr lvl="2"/>
            <a:r>
              <a:rPr kumimoji="1" lang="zh-CN" altLang="en-US" dirty="0" smtClean="0"/>
              <a:t>直接法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0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8.2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光流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一般分为稀疏光流和稠密光流</a:t>
            </a:r>
          </a:p>
          <a:p>
            <a:pPr lvl="1"/>
            <a:r>
              <a:rPr kumimoji="1" lang="zh-CN" altLang="en-US" dirty="0" smtClean="0"/>
              <a:t>稀疏以</a:t>
            </a:r>
            <a:r>
              <a:rPr kumimoji="1" lang="en-US" altLang="zh-CN" dirty="0" smtClean="0"/>
              <a:t>Lucas-</a:t>
            </a:r>
            <a:r>
              <a:rPr kumimoji="1" lang="en-US" altLang="zh-CN" dirty="0" err="1" smtClean="0"/>
              <a:t>Kanade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LK</a:t>
            </a:r>
            <a:r>
              <a:rPr kumimoji="1" lang="zh-CN" altLang="en-US" dirty="0" smtClean="0"/>
              <a:t>）光流为代表</a:t>
            </a:r>
          </a:p>
          <a:p>
            <a:pPr lvl="1"/>
            <a:r>
              <a:rPr kumimoji="1" lang="zh-CN" altLang="en-US" dirty="0" smtClean="0"/>
              <a:t>稠密以</a:t>
            </a:r>
            <a:r>
              <a:rPr lang="en-US" altLang="zh-CN" dirty="0" smtClean="0"/>
              <a:t>Horn–</a:t>
            </a:r>
            <a:r>
              <a:rPr lang="en-US" altLang="zh-CN" dirty="0" err="1" smtClean="0"/>
              <a:t>Schunck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HS</a:t>
            </a:r>
            <a:r>
              <a:rPr lang="zh-CN" altLang="en-US" dirty="0" smtClean="0"/>
              <a:t>）</a:t>
            </a:r>
            <a:r>
              <a:rPr kumimoji="1" lang="zh-CN" altLang="en-US" dirty="0" smtClean="0"/>
              <a:t>光流为代表</a:t>
            </a:r>
          </a:p>
          <a:p>
            <a:pPr lvl="1"/>
            <a:r>
              <a:rPr kumimoji="1" lang="zh-CN" altLang="en-US" dirty="0" smtClean="0"/>
              <a:t>本质上是估计像素在不同时刻图像中的运动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303" y="3655259"/>
            <a:ext cx="7377111" cy="309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75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8.2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光流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设 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 时刻位于 </a:t>
            </a:r>
            <a:r>
              <a:rPr kumimoji="1" lang="en-US" altLang="zh-CN" dirty="0" err="1" smtClean="0"/>
              <a:t>x,y</a:t>
            </a:r>
            <a:r>
              <a:rPr kumimoji="1" lang="zh-CN" altLang="en-US" dirty="0" smtClean="0"/>
              <a:t> 处像素点的灰度值为</a:t>
            </a:r>
          </a:p>
          <a:p>
            <a:r>
              <a:rPr kumimoji="1" lang="zh-CN" altLang="en-US" dirty="0" smtClean="0"/>
              <a:t>在 </a:t>
            </a:r>
            <a:r>
              <a:rPr kumimoji="1" lang="en-US" altLang="zh-CN" dirty="0" err="1" smtClean="0"/>
              <a:t>t+dt</a:t>
            </a:r>
            <a:r>
              <a:rPr kumimoji="1" lang="zh-CN" altLang="en-US" dirty="0" smtClean="0"/>
              <a:t> 时刻，该像素运动到了</a:t>
            </a:r>
          </a:p>
          <a:p>
            <a:pPr lvl="1"/>
            <a:r>
              <a:rPr kumimoji="1" lang="zh-CN" altLang="en-US" dirty="0" smtClean="0"/>
              <a:t>希望计算运动 </a:t>
            </a:r>
            <a:r>
              <a:rPr kumimoji="1" lang="en-US" altLang="zh-CN" dirty="0" smtClean="0"/>
              <a:t>dx,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dy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zh-CN" altLang="en-US" dirty="0" smtClean="0"/>
              <a:t>灰度不变假设：</a:t>
            </a:r>
          </a:p>
          <a:p>
            <a:r>
              <a:rPr kumimoji="1" lang="zh-CN" altLang="en-US" dirty="0" smtClean="0"/>
              <a:t>注意：灰度不变是一种理想的假设，实际当中由于高光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阴影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材质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曝光等不同，很可能不成立。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307" y="2015732"/>
            <a:ext cx="1041400" cy="457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550" y="2549197"/>
            <a:ext cx="2476500" cy="330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483" y="3929580"/>
            <a:ext cx="3810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79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8.2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光流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0606"/>
          </a:xfrm>
        </p:spPr>
        <p:txBody>
          <a:bodyPr/>
          <a:lstStyle/>
          <a:p>
            <a:r>
              <a:rPr kumimoji="1" lang="zh-CN" altLang="en-US" dirty="0" smtClean="0"/>
              <a:t>对 </a:t>
            </a:r>
            <a:r>
              <a:rPr kumimoji="1" lang="en-US" altLang="zh-CN" dirty="0" err="1" smtClean="0"/>
              <a:t>t+dt</a:t>
            </a:r>
            <a:r>
              <a:rPr kumimoji="1" lang="zh-CN" altLang="en-US" dirty="0" smtClean="0"/>
              <a:t> 时刻的灰度进行</a:t>
            </a:r>
            <a:r>
              <a:rPr kumimoji="1" lang="en-US" altLang="zh-CN" dirty="0" smtClean="0"/>
              <a:t>Taylor</a:t>
            </a:r>
            <a:r>
              <a:rPr kumimoji="1" lang="zh-CN" altLang="en-US" dirty="0" smtClean="0"/>
              <a:t>展开并保留一阶项：</a:t>
            </a:r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 smtClean="0"/>
          </a:p>
          <a:p>
            <a:r>
              <a:rPr kumimoji="1" lang="zh-CN" altLang="en-US" dirty="0" smtClean="0"/>
              <a:t>由于灰度不变，所以</a:t>
            </a:r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希望求解</a:t>
            </a:r>
            <a:r>
              <a:rPr kumimoji="1" lang="en-US" altLang="zh-CN" dirty="0" smtClean="0"/>
              <a:t>dx/</a:t>
            </a:r>
            <a:r>
              <a:rPr kumimoji="1" lang="en-US" altLang="zh-CN" dirty="0" err="1" smtClean="0"/>
              <a:t>dt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dy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dt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607" y="1625154"/>
            <a:ext cx="3810000" cy="457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581" y="2598189"/>
            <a:ext cx="6286500" cy="609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585" y="4068902"/>
            <a:ext cx="2895600" cy="723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9607" y="4006885"/>
            <a:ext cx="2921000" cy="762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608969" y="4246186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因此 </a:t>
            </a:r>
            <a:r>
              <a:rPr kumimoji="1" lang="en-US" altLang="zh-CN" dirty="0" smtClean="0"/>
              <a:t>=&gt;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572694" y="493086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x</a:t>
            </a:r>
            <a:r>
              <a:rPr kumimoji="1" lang="zh-CN" altLang="en-US" dirty="0" smtClean="0"/>
              <a:t>方向梯度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688401" y="527303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y</a:t>
            </a:r>
            <a:r>
              <a:rPr kumimoji="1" lang="zh-CN" altLang="en-US" dirty="0" smtClean="0"/>
              <a:t>方向梯度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688692" y="49528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随时间变化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53222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自定义 1">
      <a:dk1>
        <a:sysClr val="windowText" lastClr="000000"/>
      </a:dk1>
      <a:lt1>
        <a:sysClr val="window" lastClr="FFFFFF"/>
      </a:lt1>
      <a:dk2>
        <a:srgbClr val="454545"/>
      </a:dk2>
      <a:lt2>
        <a:srgbClr val="F2F2F2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自定义 1">
      <a:majorFont>
        <a:latin typeface="Century Gothic"/>
        <a:ea typeface="幼圆"/>
        <a:cs typeface=""/>
      </a:majorFont>
      <a:minorFont>
        <a:latin typeface="Times New Roman"/>
        <a:ea typeface="宋体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TM10001114[[fn=库]]</Template>
  <TotalTime>1987</TotalTime>
  <Words>717</Words>
  <Application>Microsoft Macintosh PowerPoint</Application>
  <PresentationFormat>宽屏</PresentationFormat>
  <Paragraphs>134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Century Gothic</vt:lpstr>
      <vt:lpstr>Times New Roman</vt:lpstr>
      <vt:lpstr>等线</vt:lpstr>
      <vt:lpstr>宋体</vt:lpstr>
      <vt:lpstr>幼圆</vt:lpstr>
      <vt:lpstr>Arial</vt:lpstr>
      <vt:lpstr>Gallery</vt:lpstr>
      <vt:lpstr>视觉SLAM十四讲 从理论到实践</vt:lpstr>
      <vt:lpstr>第八讲 视觉里程计（2）</vt:lpstr>
      <vt:lpstr>第八讲 视觉里程计（2）</vt:lpstr>
      <vt:lpstr>8.1 直接法和光流 </vt:lpstr>
      <vt:lpstr>8.1 直接法和光流 </vt:lpstr>
      <vt:lpstr>8.1 直接法和光流 </vt:lpstr>
      <vt:lpstr>8.2 光流</vt:lpstr>
      <vt:lpstr>8.2 光流</vt:lpstr>
      <vt:lpstr>8.2 光流</vt:lpstr>
      <vt:lpstr>8.2 光流</vt:lpstr>
      <vt:lpstr>8.2 光流</vt:lpstr>
      <vt:lpstr>8.3 实践：LK光流</vt:lpstr>
      <vt:lpstr>8.4 直接法</vt:lpstr>
      <vt:lpstr>8.4 直接法</vt:lpstr>
      <vt:lpstr>8.4 直接法</vt:lpstr>
      <vt:lpstr>8.4 直接法</vt:lpstr>
      <vt:lpstr>8.4 直接法</vt:lpstr>
      <vt:lpstr>8.4 直接法</vt:lpstr>
      <vt:lpstr>8.4 直接法</vt:lpstr>
      <vt:lpstr>8.5 实践：RGB-D 直接法</vt:lpstr>
      <vt:lpstr>8.5 实践直接法</vt:lpstr>
      <vt:lpstr>8.5 实践直接法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视觉SLAM十四讲 从理论到实践</dc:title>
  <dc:creator>高翔</dc:creator>
  <cp:lastModifiedBy>高翔</cp:lastModifiedBy>
  <cp:revision>200</cp:revision>
  <dcterms:created xsi:type="dcterms:W3CDTF">2016-11-26T03:38:11Z</dcterms:created>
  <dcterms:modified xsi:type="dcterms:W3CDTF">2017-06-18T03:58:16Z</dcterms:modified>
</cp:coreProperties>
</file>