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3" r:id="rId8"/>
    <p:sldId id="272" r:id="rId9"/>
    <p:sldId id="261" r:id="rId10"/>
    <p:sldId id="262" r:id="rId11"/>
    <p:sldId id="264" r:id="rId12"/>
    <p:sldId id="265" r:id="rId13"/>
    <p:sldId id="267" r:id="rId14"/>
    <p:sldId id="268" r:id="rId15"/>
    <p:sldId id="266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5:03:2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803 700 24575,'-29'14'0,"-82"35"0,95-44 0,-1 0 0,1-1 0,-1 0 0,1-1 0,-20 0 0,-191-6 0,221 3 0,-1-1 0,1 0 0,0-1 0,0 1 0,0-1 0,1 0 0,-1-1 0,0 1 0,1-1 0,-1 0 0,1-1 0,0 1 0,0-1 0,0 0 0,1 0 0,-7-7 0,-60-50 0,50 45 0,1 0 0,-31-34 0,45 43 0,0-1 0,1 1 0,0-1 0,0-1 0,1 1 0,0-1 0,0 1 0,1-1 0,0 0 0,1 0 0,-2-14 0,2 11 0,1-1 0,0-1 0,1 1 0,0 0 0,2 0 0,-1 0 0,1 0 0,8-24 0,-6 27 0,0 0 0,1 1 0,0-1 0,0 2 0,1-1 0,0 0 0,1 1 0,0 0 0,0 1 0,1-1 0,13-9 0,15-7 0,1 2 0,1 2 0,1 1 0,51-17 0,25-12 0,-99 41 0,0 1 0,1 0 0,0 1 0,0 1 0,0 0 0,0 2 0,0 0 0,35 0 0,75-6 0,-84 4 0,68 1 0,-106 3 0,-1 1 0,1 0 0,0 0 0,0 1 0,0-1 0,-1 1 0,1 0 0,-1 0 0,1 1 0,-1-1 0,0 1 0,0 0 0,0 0 0,0 0 0,-1 1 0,1-1 0,-1 1 0,0 0 0,0 0 0,0 0 0,-1 1 0,1-1 0,3 9 0,2 7 0,-1 1 0,-1 0 0,0 0 0,2 24 0,-4-5 0,-1 1 0,-2 0 0,-4 50 0,2-76 0,0 1 0,-1-1 0,0 0 0,-1 0 0,-1 0 0,-8 20 0,5-22 0,-2 0 0,1-1 0,-2 1 0,0-2 0,0 1 0,-16 13 0,16-19 0,1-1 0,-1 0 0,0 0 0,0-1 0,0 0 0,-18 4 0,-2 1 0,13-3-1365,2-2-5461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5:03:2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24575,'0'3'0,"3"3"0,4 2 0,3 7 0,4 13 0,1 11 0,-1 1 0,0 0 0,-3-4 0,0-6 0,-2 5 0,-3-5-8191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5:03:2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24575,'-5'1'0,"1"-1"0,0 1 0,0 0 0,0 0 0,0 0 0,0 0 0,0 1 0,0-1 0,0 1 0,1 0 0,-1 0 0,0 1 0,-5 4 0,-3 4 0,0 1 0,-13 16 0,-3 4 0,-8 2 0,8-8 0,1 1 0,-42 55 0,47-53-1365,13-18-5461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03:31:2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1041 888 24575,'0'0'0,"-51"0"0,-83 10 0,71-4 0,0-2 0,-74-6 0,37 0 0,74 3 0,0-1 0,0-2 0,0-1 0,1-1 0,-36-9 0,61 12 0,-26-7 0,0-1 0,-46-24 0,64 29 0,1-1 0,0 0 0,0-1 0,0 1 0,1-1 0,0-1 0,0 1 0,0-1 0,1 0 0,0 0 0,0 0 0,1-1 0,-4-10 0,-3-8 0,-43-116 0,47 119 0,1 0 0,2 0 0,0-1 0,-1-32 0,5 40 0,1-53 0,-1 63 0,1-1 0,1 1 0,-1 0 0,1-1 0,0 1 0,0 0 0,1 0 0,4-8 0,12-17 0,-13 19 0,1 1 0,0 0 0,1 0 0,0 0 0,1 1 0,0 0 0,18-15 0,-20 20 0,20-14 0,29-15 0,-47 30 0,0-1 0,0 2 0,1-1 0,-1 1 0,1 0 0,-1 1 0,20-2 0,353-23 0,-246 16 0,-37 3 0,125 4 0,-180 9 0,51 11 0,-50-7 0,-37-7 0,1 0 0,0 0 0,-1 1 0,0 0 0,0 0 0,0 1 0,0 0 0,0 0 0,-1 1 0,1 0 0,-1 0 0,-1 1 0,1 0 0,-1 0 0,6 8 0,32 32 0,-34-37 0,0 1 0,0 0 0,-1 0 0,0 1 0,-1 0 0,-1 1 0,1 0 0,-2 0 0,10 25 0,-13-30 0,-2 0 0,1 1 0,-1-1 0,0 1 0,-1-1 0,1 1 0,-2 0 0,1-1 0,-1 1 0,0-1 0,0 1 0,-1-1 0,0 0 0,-1 0 0,1 0 0,-2 0 0,1 0 0,0 0 0,-1-1 0,-1 1 0,1-1 0,-1 0 0,0-1 0,0 1 0,0-1 0,-11 8 0,-196 133 0,37-34 0,159-102 66,0 0 0,-1-2 0,-25 10 0,-12 7-1695,41-19-5197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03:31:3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24575,'3'0'0,"4"0"0,6 6 0,7 10 0,6 8 0,4 10 0,0 1 0,-2 0 0,0-2 0,-5-4 0,-4-7 0,-4-8-8191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03:31:3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0 24575,'-5'0'0,"-9"6"0,-10 8 0,-3 4 0,-4 5 0,-2 7 0,-1 5 0,-1 1 0,3-1 0,4-5 0,6-4 0,8-7-8191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91711-4AC4-BD8D-5030-D01975802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4A26D6-A673-086F-383B-0147B66AC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CA7FB-0189-8A57-D32B-F6AD0CBE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3D93A-F475-B39A-23CE-B014A73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C70A9-4375-8A31-0DA7-1A5D315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9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19A8A-3747-97A1-7946-BD5B82B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983D9-6EE1-52A9-6B84-747282A4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F868C-5797-B8E8-FCC2-7B596E27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0FF85-9154-301C-06C5-132B9221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C9F8C-0434-95FF-42F6-72C670CB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8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CE7758-F2FE-B9F6-9C39-85B1B32C7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C83DD-32F6-3B18-B493-0CAE8F04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E1521-8CB8-6DCF-7662-C59FB635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A5D58-FCF2-AD24-4DEA-C7C1A043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AAC29-24E5-5E0E-94C4-1F4DA511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7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D3D30-AEA0-4D59-C0F6-21C68870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6A233-90A5-1862-B2AF-E64D19B2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83DCB-1C36-18AA-9128-4FFA8D3E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4D90B-963B-6EB1-7F84-09FC407C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57A2D-3316-AC06-6E4C-EF9CB4D9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67BBB-569F-3FC2-F05D-2F980D91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D97EB-312C-64BB-17C7-CB97D8D8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F6001-055D-7D38-B20A-F45BB3AF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E5996-F86A-3081-F0E8-F862A86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EF162-D13E-FC6B-6E4F-53123CE0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6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834C6-272D-CEA0-5096-22C661E2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D27DE-04B8-6EAB-3D8F-AE5FA175F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DF00AE-5451-309F-AE46-A2BEEF014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18702-B284-51B0-3C7B-ADA00126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47803-0D02-84BE-D04A-C94B2DFF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3475D-FE76-DA8B-9238-752505A6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0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493F1-200D-2581-0E34-0603B2C5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154B0-254D-8522-E03E-8DF7E797A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F94B21-0145-60D0-A516-220C5C83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36B10-7D4A-015D-A79B-BD0790512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A8A845-F0AB-11DB-D842-D4C02F596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BECDA7-C92F-095A-BF33-17565071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C6CB90-1D56-3191-CBFA-4B5D148C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CB2EA-7A34-D270-BC9D-514ED54F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3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90F6C-D77E-EB7D-FF03-C506231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5556E6-8EB0-CD7D-4CD7-6F6D362A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9A51AA-AB9F-CFAB-BFA8-B6EF87B2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92777D-A606-749D-A5CA-C61044CE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52ABE4-D4F9-25F6-6E39-E78B289B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65F9EC-5C31-0D9F-A5FF-40619865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D307A4-7069-165C-43C7-EBE7632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3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893D6-06A4-6888-8058-5CEE9588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6BB45-1A67-578B-80C3-EC58BDF4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05599-4E49-7799-BE7E-0E09362AE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61FF6-345D-8551-17C0-74A12B70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B9F1F-591A-177E-90EC-6C8E786D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DB2E84-DA97-CD12-038A-33F8E0B4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7B08B-9799-80D0-5418-C7D9C49B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FEF049-A64E-F072-B155-79B50360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4CCADA-C118-F2E4-98E6-F15144FB4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2EA20-8E11-620D-B02A-58DB7488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AB4A3-BFC6-86BC-672A-463620E9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89601-8E87-715C-E9E5-A8A42AA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1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9C4ECE-E36E-3099-BA02-25792753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66AE4-36E4-E43B-97BC-D23F51B1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36967-5AD6-7EED-40B2-B5CD10423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E54E-06DD-4758-B687-C6C324E57D7E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DEB98-7B74-062C-1A67-091E70811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D755-09F0-F464-F1E2-F252B02F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9BA7-24CB-4149-AD67-107E4719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4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5.xml"/><Relationship Id="rId3" Type="http://schemas.openxmlformats.org/officeDocument/2006/relationships/image" Target="../media/image4.emf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20B0F-6C96-F692-FC52-4A05D0DCC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VE215 Mid RC Part 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B3D7A1-A9C2-020A-81FD-A213DD15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Second-order circuits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27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66642-79F8-7412-D624-9ADFC451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RLC circuit basic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03D8BB-5C17-427E-EEB8-61DD60962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Step input parallel at initial rest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03D8BB-5C17-427E-EEB8-61DD60962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9AE86A5-CAEA-3F0E-BF5C-52CFC241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05" y="3429000"/>
            <a:ext cx="7132355" cy="29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DE9C4-A7E2-1B6E-1BD1-CD7AA71B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High-order inhomogeneous linear ODEs with constant coefficients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7B4B5-5B98-30AE-6134-C11BF687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Coefficient comparison (what you must know)</a:t>
            </a:r>
          </a:p>
          <a:p>
            <a:r>
              <a:rPr lang="en-US" altLang="zh-CN" dirty="0"/>
              <a:t>Find eigen equation and solve for eigen roots</a:t>
            </a:r>
          </a:p>
          <a:p>
            <a:r>
              <a:rPr lang="en-US" altLang="zh-CN" dirty="0"/>
              <a:t>Find the general solution to the homogeneous ODE with undetermined coefficients</a:t>
            </a:r>
          </a:p>
          <a:p>
            <a:r>
              <a:rPr lang="en-US" altLang="zh-CN" dirty="0"/>
              <a:t>Find the particular solution and add it to the general solution above</a:t>
            </a:r>
          </a:p>
          <a:p>
            <a:r>
              <a:rPr lang="en-US" altLang="zh-CN" dirty="0"/>
              <a:t>Apply the initial conditions to solve for coefficients</a:t>
            </a:r>
          </a:p>
          <a:p>
            <a:endParaRPr lang="en-US" altLang="zh-CN" dirty="0"/>
          </a:p>
          <a:p>
            <a:r>
              <a:rPr lang="en-US" altLang="zh-CN" dirty="0"/>
              <a:t>Unilateral Laplace transform (optional)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15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62C39-7949-C3BB-A1BF-A22A82C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RLC circuit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B06D1B-35C1-7CF9-C019-2F0D00E39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Plot the circuit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find the corresponding initial conditions</a:t>
                </a:r>
              </a:p>
              <a:p>
                <a:r>
                  <a:rPr lang="en-US" altLang="zh-CN" dirty="0"/>
                  <a:t>Plot the circuit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find the corresponding initial conditions</a:t>
                </a:r>
              </a:p>
              <a:p>
                <a:r>
                  <a:rPr lang="en-US" altLang="zh-CN" dirty="0"/>
                  <a:t>Find the relationship with the voltages and currents and derive an ODE (make sure that there is only one variable)</a:t>
                </a:r>
              </a:p>
              <a:p>
                <a:r>
                  <a:rPr lang="en-US" altLang="zh-CN" dirty="0"/>
                  <a:t>Solve the ODE with the initial conditions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B06D1B-35C1-7CF9-C019-2F0D00E39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64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37883-84B3-B647-BA51-82991F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problem 8.4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59F66A-8B48-DBDA-3C9D-A38FD7E90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Initial conditions: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−25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59F66A-8B48-DBDA-3C9D-A38FD7E90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CB10DD8-971E-B054-8B37-A1FDBF74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94" y="3445188"/>
            <a:ext cx="4513100" cy="298381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F589A62A-84A7-BBD1-3DC9-BA1454BF3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25" y="3429000"/>
            <a:ext cx="3985681" cy="29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6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D2ED5-0C10-0BCE-3E25-3DDA0ED8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8.7.(a)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56A9F2-60FF-F4A8-61FF-0EF48BBF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17" y="3879632"/>
            <a:ext cx="5243083" cy="216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EFE957FC-03F3-E146-4642-1A1F0C230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96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Initial conditions: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EFE957FC-03F3-E146-4642-1A1F0C230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8460E37E-CB20-41F6-DEB7-612216CCD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59" y="3321604"/>
            <a:ext cx="4372306" cy="32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9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854B2-EAB1-3089-4EFD-C6AB73C9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Second-order linear ODEs with constant coefficients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82644-D265-36E5-9123-3B33A451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you think of another system characterized by a second-order linear ODE with constant coefficients? (Mechanical oscillation in VP150.)</a:t>
            </a:r>
          </a:p>
          <a:p>
            <a:r>
              <a:rPr lang="en-US" altLang="zh-CN" dirty="0"/>
              <a:t>Underdamped: sinusoidal oscillation with decay</a:t>
            </a:r>
          </a:p>
          <a:p>
            <a:r>
              <a:rPr lang="en-US" altLang="zh-CN" dirty="0"/>
              <a:t>Critically damped: on the edge of oscillation and pure decay</a:t>
            </a:r>
          </a:p>
          <a:p>
            <a:r>
              <a:rPr lang="en-US" altLang="zh-CN" dirty="0"/>
              <a:t>Overdamped: pure decay</a:t>
            </a:r>
          </a:p>
          <a:p>
            <a:r>
              <a:rPr lang="en-US" altLang="zh-CN" dirty="0"/>
              <a:t>Final condition: characterized by the RHS (usually a constant in VE215)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366AD-9524-0F28-4E13-B51221C4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BCAC4-B083-F7D8-722C-A26C98C34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(a). 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maximum power transfer.</a:t>
                </a:r>
              </a:p>
              <a:p>
                <a:r>
                  <a:rPr lang="en-US" altLang="zh-CN" dirty="0"/>
                  <a:t>(b). Find the gain of the op 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(c). Find the voltage across the capacitor using your conclusions from (a) and (b),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BCAC4-B083-F7D8-722C-A26C98C34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70514BD-6789-122D-A450-6DEA1CFA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747" y="4395154"/>
            <a:ext cx="3831771" cy="1635276"/>
          </a:xfrm>
          <a:prstGeom prst="rect">
            <a:avLst/>
          </a:prstGeom>
        </p:spPr>
      </p:pic>
      <p:pic>
        <p:nvPicPr>
          <p:cNvPr id="9" name="图片 8" descr="图示, 示意图&#10;&#10;描述已自动生成">
            <a:extLst>
              <a:ext uri="{FF2B5EF4-FFF2-40B4-BE49-F238E27FC236}">
                <a16:creationId xmlns:a16="http://schemas.microsoft.com/office/drawing/2014/main" id="{15CF672D-2E83-0BD8-D5FB-EC2A7633A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83" y="4001294"/>
            <a:ext cx="3966233" cy="24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9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406AC-ABFD-F43A-5814-7B3AD7E7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Duality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B7935-54C8-C5B4-9D1A-5E122276C4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Resistance</a:t>
            </a:r>
          </a:p>
          <a:p>
            <a:r>
              <a:rPr lang="en-US" altLang="zh-CN" dirty="0"/>
              <a:t>Inductance</a:t>
            </a:r>
          </a:p>
          <a:p>
            <a:r>
              <a:rPr lang="en-US" altLang="zh-CN" dirty="0"/>
              <a:t>Voltage</a:t>
            </a:r>
          </a:p>
          <a:p>
            <a:r>
              <a:rPr lang="en-US" altLang="zh-CN" dirty="0"/>
              <a:t>Node</a:t>
            </a:r>
          </a:p>
          <a:p>
            <a:r>
              <a:rPr lang="en-US" altLang="zh-CN" dirty="0"/>
              <a:t>Series</a:t>
            </a:r>
          </a:p>
          <a:p>
            <a:r>
              <a:rPr lang="en-US" altLang="zh-CN" dirty="0"/>
              <a:t>Open (switch open)</a:t>
            </a:r>
          </a:p>
          <a:p>
            <a:r>
              <a:rPr lang="en-US" altLang="zh-CN" dirty="0"/>
              <a:t>KVL</a:t>
            </a:r>
          </a:p>
          <a:p>
            <a:r>
              <a:rPr lang="en-US" altLang="zh-CN" dirty="0"/>
              <a:t>Thevenin</a:t>
            </a:r>
          </a:p>
          <a:p>
            <a:r>
              <a:rPr lang="en-US" altLang="zh-CN" dirty="0"/>
              <a:t>Clockwise mesh current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E6D66F-3911-5ED5-CD11-EE4851B677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Conductance</a:t>
            </a:r>
          </a:p>
          <a:p>
            <a:r>
              <a:rPr lang="en-US" altLang="zh-CN" dirty="0"/>
              <a:t>Capacitance</a:t>
            </a:r>
          </a:p>
          <a:p>
            <a:r>
              <a:rPr lang="en-US" altLang="zh-CN" dirty="0"/>
              <a:t>Current</a:t>
            </a:r>
          </a:p>
          <a:p>
            <a:r>
              <a:rPr lang="en-US" altLang="zh-CN" dirty="0"/>
              <a:t>Mesh</a:t>
            </a:r>
          </a:p>
          <a:p>
            <a:r>
              <a:rPr lang="en-US" altLang="zh-CN" dirty="0"/>
              <a:t>Parallel</a:t>
            </a:r>
          </a:p>
          <a:p>
            <a:r>
              <a:rPr lang="en-US" altLang="zh-CN" dirty="0"/>
              <a:t>Short (switch closed)</a:t>
            </a:r>
          </a:p>
          <a:p>
            <a:r>
              <a:rPr lang="en-US" altLang="zh-CN" dirty="0"/>
              <a:t>KCL</a:t>
            </a:r>
          </a:p>
          <a:p>
            <a:r>
              <a:rPr lang="en-US" altLang="zh-CN" dirty="0"/>
              <a:t>Norton</a:t>
            </a:r>
          </a:p>
          <a:p>
            <a:r>
              <a:rPr lang="en-US" altLang="zh-CN" dirty="0"/>
              <a:t>Positive voltage from ground to nonreference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00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CD963B0-0F57-864F-52F4-270AB5B8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Duality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E9E71-2981-0117-AD22-D3458C38F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Place a node at the center of each mesh and add one extra node outside the circuit as the ground node.</a:t>
            </a:r>
          </a:p>
          <a:p>
            <a:r>
              <a:rPr lang="en-US" altLang="zh-CN" dirty="0"/>
              <a:t>Draw lines across the components to connect the nodes and replace them with their duals.</a:t>
            </a:r>
          </a:p>
          <a:p>
            <a:r>
              <a:rPr lang="en-US" altLang="zh-CN" dirty="0"/>
              <a:t>Values of resistance are changed into reciprocals.</a:t>
            </a:r>
          </a:p>
        </p:txBody>
      </p:sp>
    </p:spTree>
    <p:extLst>
      <p:ext uri="{BB962C8B-B14F-4D97-AF65-F5344CB8AC3E}">
        <p14:creationId xmlns:p14="http://schemas.microsoft.com/office/powerpoint/2010/main" val="411599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EDA39-0AF9-AB21-A6BA-ED6CB16D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conditions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3ECFC-6523-8FEF-0B84-42C04243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do we need initial conditions?</a:t>
            </a:r>
          </a:p>
          <a:p>
            <a:r>
              <a:rPr lang="en-US" altLang="zh-CN" dirty="0"/>
              <a:t>To determine that the solution to the differential equation exists and is unique.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7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EDA39-0AF9-AB21-A6BA-ED6CB16D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conditions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3ECFC-6523-8FEF-0B84-42C042435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Why must voltage across capacitor and current through inductor be continuous?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not continuous at a certain time, the derivative will not exist.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3ECFC-6523-8FEF-0B84-42C042435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11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D2ED5-0C10-0BCE-3E25-3DDA0ED8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8.2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F72974-C2F5-5F67-C82E-C4EAAC285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F72974-C2F5-5F67-C82E-C4EAAC285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42D648B-9758-4FF1-F7E6-FB0A93CD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71" y="2684064"/>
            <a:ext cx="7530057" cy="32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25E77-4A81-8B7E-1F6D-99A92C37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RLC circuit basic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F9E3EA-353D-2A37-2D49-02EEED334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Source-free series with nonzero initial conditions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F9E3EA-353D-2A37-2D49-02EEED334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3C8E38F-47F3-252C-EB4E-B4B1D535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1350"/>
            <a:ext cx="4659346" cy="32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1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B3E19-D8B3-4C2F-BA76-6379BE5E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RLC circuit basic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6F61B8-8BF4-E171-40E5-A339370AAA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Source-free parallel with nonzero initial conditions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6F61B8-8BF4-E171-40E5-A339370AA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991DC7F-BFC9-1E6A-7C0F-3011F2999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03" y="2723625"/>
            <a:ext cx="5813597" cy="35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0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DE9C4-A7E2-1B6E-1BD1-CD7AA71B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High-order homogeneous linear ODEs with constant coefficients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7B4B5-5B98-30AE-6134-C11BF687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Coefficient comparison (what you must know)</a:t>
            </a:r>
          </a:p>
          <a:p>
            <a:r>
              <a:rPr lang="en-US" altLang="zh-CN" dirty="0"/>
              <a:t>Find eigen equation and solve for eigen roots</a:t>
            </a:r>
          </a:p>
          <a:p>
            <a:r>
              <a:rPr lang="en-US" altLang="zh-CN" dirty="0"/>
              <a:t>Find the general solution with undetermined coefficients</a:t>
            </a:r>
          </a:p>
          <a:p>
            <a:r>
              <a:rPr lang="en-US" altLang="zh-CN" dirty="0"/>
              <a:t>Apply the initial conditions to solve for coefficients</a:t>
            </a:r>
          </a:p>
          <a:p>
            <a:endParaRPr lang="en-US" altLang="zh-CN" dirty="0"/>
          </a:p>
          <a:p>
            <a:r>
              <a:rPr lang="en-US" altLang="zh-CN" dirty="0"/>
              <a:t>Unilateral Laplace transform (optional for VE215, but you will learn or should have learnt it from VV256 and VE216)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71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EF03D-46F9-105A-9144-A1AF234E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error in the lecture slides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8932D-2CC1-CC68-8581-A208A1FE8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envelopes should be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8932D-2CC1-CC68-8581-A208A1FE8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3D0382C-06B8-966E-56E2-98E8537D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18" y="3557703"/>
            <a:ext cx="5158743" cy="26192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2F030A-ADBA-8261-3FF9-25B6C59AD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47" t="61924" r="16350" b="21164"/>
          <a:stretch/>
        </p:blipFill>
        <p:spPr>
          <a:xfrm>
            <a:off x="554368" y="4287395"/>
            <a:ext cx="5541632" cy="115987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A19A720-709F-3A0D-8CFC-CA277B09570C}"/>
              </a:ext>
            </a:extLst>
          </p:cNvPr>
          <p:cNvGrpSpPr/>
          <p:nvPr/>
        </p:nvGrpSpPr>
        <p:grpSpPr>
          <a:xfrm>
            <a:off x="8173679" y="3988839"/>
            <a:ext cx="504360" cy="289800"/>
            <a:chOff x="8173679" y="3988839"/>
            <a:chExt cx="50436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F479019-13FA-47FE-60A5-54ECE8F4672E}"/>
                    </a:ext>
                  </a:extLst>
                </p14:cNvPr>
                <p14:cNvContentPartPr/>
                <p14:nvPr/>
              </p14:nvContentPartPr>
              <p14:xfrm>
                <a:off x="8173679" y="3988839"/>
                <a:ext cx="382680" cy="2833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F479019-13FA-47FE-60A5-54ECE8F467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4679" y="3980199"/>
                  <a:ext cx="400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D955204-465D-6AB1-EA6D-E7DEC87C6AB1}"/>
                    </a:ext>
                  </a:extLst>
                </p14:cNvPr>
                <p14:cNvContentPartPr/>
                <p14:nvPr/>
              </p14:nvContentPartPr>
              <p14:xfrm>
                <a:off x="8603519" y="4166679"/>
                <a:ext cx="41760" cy="1119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D955204-465D-6AB1-EA6D-E7DEC87C6AB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94879" y="4158039"/>
                  <a:ext cx="59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916A6F0-70DA-91DD-D8F4-28CA4E7DB804}"/>
                    </a:ext>
                  </a:extLst>
                </p14:cNvPr>
                <p14:cNvContentPartPr/>
                <p14:nvPr/>
              </p14:nvContentPartPr>
              <p14:xfrm>
                <a:off x="8559239" y="4160559"/>
                <a:ext cx="118800" cy="1141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916A6F0-70DA-91DD-D8F4-28CA4E7DB8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50239" y="4151559"/>
                  <a:ext cx="13644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3B0CDCC-C541-89D5-E1B9-E5CB1C7E6B09}"/>
              </a:ext>
            </a:extLst>
          </p:cNvPr>
          <p:cNvGrpSpPr/>
          <p:nvPr/>
        </p:nvGrpSpPr>
        <p:grpSpPr>
          <a:xfrm>
            <a:off x="840119" y="4841679"/>
            <a:ext cx="602280" cy="327240"/>
            <a:chOff x="840119" y="4841679"/>
            <a:chExt cx="60228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E458DAC-5ED2-119F-5FA3-51E260B4F056}"/>
                    </a:ext>
                  </a:extLst>
                </p14:cNvPr>
                <p14:cNvContentPartPr/>
                <p14:nvPr/>
              </p14:nvContentPartPr>
              <p14:xfrm>
                <a:off x="840119" y="4841679"/>
                <a:ext cx="577440" cy="3272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E458DAC-5ED2-119F-5FA3-51E260B4F0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1479" y="4832679"/>
                  <a:ext cx="5950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BBAEB3B-3A40-B457-EAE2-746F325ACF4F}"/>
                    </a:ext>
                  </a:extLst>
                </p14:cNvPr>
                <p14:cNvContentPartPr/>
                <p14:nvPr/>
              </p14:nvContentPartPr>
              <p14:xfrm>
                <a:off x="1350239" y="5068839"/>
                <a:ext cx="87480" cy="900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BBAEB3B-3A40-B457-EAE2-746F325ACF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41239" y="5060199"/>
                  <a:ext cx="105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EB9D7082-5514-4E14-045A-2D081E0459A1}"/>
                    </a:ext>
                  </a:extLst>
                </p14:cNvPr>
                <p14:cNvContentPartPr/>
                <p14:nvPr/>
              </p14:nvContentPartPr>
              <p14:xfrm>
                <a:off x="1334399" y="5062719"/>
                <a:ext cx="108000" cy="982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EB9D7082-5514-4E14-045A-2D081E0459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25399" y="5053719"/>
                  <a:ext cx="125640" cy="11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333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03ABD-09B9-93DF-1400-9F7F430B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RLC circuit basic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72A0F2-7300-2921-6B50-EA4190A55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Step input series at initial rest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72A0F2-7300-2921-6B50-EA4190A55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65531BF-D7A1-682F-3A17-CD15E85F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46" y="3307797"/>
            <a:ext cx="7014753" cy="30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687</Words>
  <Application>Microsoft Office PowerPoint</Application>
  <PresentationFormat>宽屏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VE215 Mid RC Part 4</vt:lpstr>
      <vt:lpstr>Initial conditions</vt:lpstr>
      <vt:lpstr>Initial conditions</vt:lpstr>
      <vt:lpstr>Example 8.2</vt:lpstr>
      <vt:lpstr>RLC circuit basic models</vt:lpstr>
      <vt:lpstr>RLC circuit basic models</vt:lpstr>
      <vt:lpstr>High-order homogeneous linear ODEs with constant coefficients</vt:lpstr>
      <vt:lpstr>An error in the lecture slides</vt:lpstr>
      <vt:lpstr>RLC circuit basic models</vt:lpstr>
      <vt:lpstr>RLC circuit basic models</vt:lpstr>
      <vt:lpstr>High-order inhomogeneous linear ODEs with constant coefficients</vt:lpstr>
      <vt:lpstr>RLC circuit</vt:lpstr>
      <vt:lpstr>Practice problem 8.4</vt:lpstr>
      <vt:lpstr>Example 8.7.(a)</vt:lpstr>
      <vt:lpstr>Second-order linear ODEs with constant coefficients</vt:lpstr>
      <vt:lpstr>Exercise</vt:lpstr>
      <vt:lpstr>Duality</vt:lpstr>
      <vt:lpstr>Duality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VE215 Mid RC Part 4</dc:title>
  <dc:creator>c32435</dc:creator>
  <cp:lastModifiedBy>c32435</cp:lastModifiedBy>
  <cp:revision>14</cp:revision>
  <dcterms:created xsi:type="dcterms:W3CDTF">2024-11-07T08:15:28Z</dcterms:created>
  <dcterms:modified xsi:type="dcterms:W3CDTF">2024-11-10T10:59:11Z</dcterms:modified>
</cp:coreProperties>
</file>