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8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12/28/2020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92E93E-6822-4225-A4A3-74B768E644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Вычисление кратчайшего пути параллельным вариантом алгоритма А* (А-</a:t>
            </a:r>
            <a:r>
              <a:rPr lang="ru-RU" dirty="0" err="1"/>
              <a:t>star</a:t>
            </a:r>
            <a:r>
              <a:rPr lang="ru-RU" dirty="0"/>
              <a:t>)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3D211FE-0FB0-4233-BC1E-5417CDEF17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Параллельные вычисления</a:t>
            </a:r>
          </a:p>
          <a:p>
            <a:r>
              <a:rPr lang="ru-RU" dirty="0"/>
              <a:t>Домашнее задание</a:t>
            </a:r>
          </a:p>
          <a:p>
            <a:r>
              <a:rPr lang="ru-RU" dirty="0"/>
              <a:t>Егорова</a:t>
            </a:r>
            <a:r>
              <a:rPr lang="en-US" dirty="0"/>
              <a:t> </a:t>
            </a:r>
            <a:r>
              <a:rPr lang="ru-RU" dirty="0"/>
              <a:t>А.Д. </a:t>
            </a:r>
            <a:r>
              <a:rPr lang="ru-RU" dirty="0" err="1"/>
              <a:t>кемурджиан</a:t>
            </a:r>
            <a:r>
              <a:rPr lang="ru-RU" dirty="0"/>
              <a:t> </a:t>
            </a:r>
            <a:r>
              <a:rPr lang="ru-RU" dirty="0" err="1"/>
              <a:t>а.л</a:t>
            </a:r>
            <a:r>
              <a:rPr lang="ru-RU" dirty="0"/>
              <a:t>. Курганов </a:t>
            </a:r>
            <a:r>
              <a:rPr lang="ru-RU" dirty="0" err="1"/>
              <a:t>н.с</a:t>
            </a:r>
            <a:r>
              <a:rPr lang="ru-RU" dirty="0"/>
              <a:t>.</a:t>
            </a:r>
          </a:p>
          <a:p>
            <a:r>
              <a:rPr lang="ru-RU" dirty="0"/>
              <a:t>Иу8-114 </a:t>
            </a:r>
          </a:p>
        </p:txBody>
      </p:sp>
    </p:spTree>
    <p:extLst>
      <p:ext uri="{BB962C8B-B14F-4D97-AF65-F5344CB8AC3E}">
        <p14:creationId xmlns:p14="http://schemas.microsoft.com/office/powerpoint/2010/main" val="32069055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E22D81-9369-4FF1-9C78-81B4AC841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453483"/>
            <a:ext cx="10131425" cy="1456267"/>
          </a:xfrm>
        </p:spPr>
        <p:txBody>
          <a:bodyPr/>
          <a:lstStyle/>
          <a:p>
            <a:r>
              <a:rPr lang="ru-RU" sz="3600" dirty="0"/>
              <a:t>Ключевые свойства </a:t>
            </a:r>
            <a:r>
              <a:rPr lang="en-US" sz="3600" dirty="0"/>
              <a:t>A*</a:t>
            </a:r>
            <a:br>
              <a:rPr lang="ru-RU" sz="3600" dirty="0"/>
            </a:b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6F13A2-3B07-4674-9A4C-597C38B1D110}"/>
              </a:ext>
            </a:extLst>
          </p:cNvPr>
          <p:cNvSpPr txBox="1"/>
          <p:nvPr/>
        </p:nvSpPr>
        <p:spPr>
          <a:xfrm>
            <a:off x="685801" y="1490690"/>
            <a:ext cx="11056433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/>
              <a:t>Для управления расширением узлов используется две структуры данных: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Открытый список содержит все узлы, находящиеся на границе поиска (кандидаты, подлежащие расширению). Открытый список помогает алгоритму при выборе наиболее перспективного узла расширяться и обычно реализуется в виде двоичной кучи.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 В закрытом списке хранятся узлы, которые уже были расширены. Структура закрытого списка используется A*, чтобы избежать многократного расширения одного и того же состояния, и часто представляется в виде хэш-таблицы.</a:t>
            </a:r>
          </a:p>
        </p:txBody>
      </p:sp>
    </p:spTree>
    <p:extLst>
      <p:ext uri="{BB962C8B-B14F-4D97-AF65-F5344CB8AC3E}">
        <p14:creationId xmlns:p14="http://schemas.microsoft.com/office/powerpoint/2010/main" val="27174648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E22D81-9369-4FF1-9C78-81B4AC841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453483"/>
            <a:ext cx="10131425" cy="1456267"/>
          </a:xfrm>
        </p:spPr>
        <p:txBody>
          <a:bodyPr/>
          <a:lstStyle/>
          <a:p>
            <a:r>
              <a:rPr lang="ru-RU" sz="3600" dirty="0"/>
              <a:t>Ключевые свойства </a:t>
            </a:r>
            <a:r>
              <a:rPr lang="en-US" sz="3600" dirty="0"/>
              <a:t>A*</a:t>
            </a:r>
            <a:br>
              <a:rPr lang="ru-RU" sz="3600" dirty="0"/>
            </a:b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A6F13A2-3B07-4674-9A4C-597C38B1D110}"/>
                  </a:ext>
                </a:extLst>
              </p:cNvPr>
              <p:cNvSpPr txBox="1"/>
              <p:nvPr/>
            </p:nvSpPr>
            <p:spPr>
              <a:xfrm>
                <a:off x="685801" y="1600992"/>
                <a:ext cx="11056433" cy="45243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ru-RU" sz="2400" dirty="0"/>
                  <a:t>Как работают два списка – очереди в алгоритме </a:t>
                </a:r>
                <a:r>
                  <a:rPr lang="en-US" sz="2400" dirty="0"/>
                  <a:t>A* :</a:t>
                </a:r>
                <a:endParaRPr lang="ru-RU" sz="24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ru-RU" sz="2400" dirty="0"/>
                  <a:t>Перед запуском цикла расширения узла A* инициализирует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g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ru-RU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𝑠𝑡𝑎𝑟𝑡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sz="2400" dirty="0"/>
                  <a:t> с 0, а затем вставляет этот узел в открытый список.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ru-RU" sz="2400" dirty="0"/>
                  <a:t>Цикл выполняется, пока в этом списке есть какие-либо узлы 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𝑔𝑜𝑎𝑙</m:t>
                        </m:r>
                      </m:sub>
                    </m:sSub>
                  </m:oMath>
                </a14:m>
                <a:r>
                  <a:rPr lang="ru-RU" sz="2400" dirty="0"/>
                  <a:t> еще не удален из него. На каждой итерации узел с наименьшим значением f удаляется из открытого списка для расширения. 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ru-RU" sz="2400" dirty="0"/>
                  <a:t>Его преемники генерируются, а те, которые еще не были расширены (не находятся в закрытом списке), вставляются в открытый список. Возможно, что один или несколько из этих узлов уже находятся в открытом списке.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ru-RU" sz="2400" dirty="0"/>
                  <a:t>В этом случае</a:t>
                </a:r>
                <a:r>
                  <a:rPr lang="en-US" sz="2400" dirty="0"/>
                  <a:t> </a:t>
                </a:r>
                <a:r>
                  <a:rPr lang="ru-RU" sz="2400" dirty="0"/>
                  <a:t>был найден другой путь от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𝑠𝑡𝑎𝑟𝑡</m:t>
                        </m:r>
                      </m:sub>
                    </m:sSub>
                  </m:oMath>
                </a14:m>
                <a:r>
                  <a:rPr lang="ru-RU" sz="2400" dirty="0"/>
                  <a:t> к этому узлу. 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ru-RU" sz="2400" dirty="0"/>
                  <a:t>Если новая стоимость меньше, то g-значение этого узла будет обновлено. 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ru-RU" sz="2400" dirty="0"/>
                  <a:t>Развернутый узел вставляется в закрытый список.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A6F13A2-3B07-4674-9A4C-597C38B1D1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1" y="1600992"/>
                <a:ext cx="11056433" cy="4524315"/>
              </a:xfrm>
              <a:prstGeom prst="rect">
                <a:avLst/>
              </a:prstGeom>
              <a:blipFill>
                <a:blip r:embed="rId2"/>
                <a:stretch>
                  <a:fillRect l="-883" t="-1078" r="-1269" b="-283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13399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E22D81-9369-4FF1-9C78-81B4AC841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453483"/>
            <a:ext cx="10131425" cy="1456267"/>
          </a:xfrm>
        </p:spPr>
        <p:txBody>
          <a:bodyPr/>
          <a:lstStyle/>
          <a:p>
            <a:r>
              <a:rPr lang="ru-RU" sz="3600" dirty="0"/>
              <a:t>Ключевые свойства </a:t>
            </a:r>
            <a:r>
              <a:rPr lang="en-US" sz="3600" dirty="0"/>
              <a:t>A*</a:t>
            </a:r>
            <a:br>
              <a:rPr lang="ru-RU" sz="3600" dirty="0"/>
            </a:b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6F13A2-3B07-4674-9A4C-597C38B1D110}"/>
              </a:ext>
            </a:extLst>
          </p:cNvPr>
          <p:cNvSpPr txBox="1"/>
          <p:nvPr/>
        </p:nvSpPr>
        <p:spPr>
          <a:xfrm>
            <a:off x="685801" y="1600992"/>
            <a:ext cx="11056433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/>
              <a:t>Два условия завершения работы в алгоритма </a:t>
            </a:r>
            <a:r>
              <a:rPr lang="en-US" sz="2400" dirty="0"/>
              <a:t>A* :</a:t>
            </a:r>
            <a:endParaRPr lang="ru-RU" sz="2400" dirty="0"/>
          </a:p>
          <a:p>
            <a:pPr marL="457200" indent="-457200">
              <a:buFont typeface="+mj-lt"/>
              <a:buAutoNum type="arabicPeriod"/>
            </a:pPr>
            <a:r>
              <a:rPr lang="ru-RU" sz="2400" dirty="0"/>
              <a:t>Если больше нет узлов, которые нужно расширить (открытый список пуст), то решения нет. Алгоритм ничего не ищет и заканчивает свою работу.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/>
              <a:t>Если целевое состояние выбрано для расширения из открытого списка, то решение найдено (оптимальное решение, учитывая, что эвристика допустима или непротиворечива). Обычный способ извлечения узлов, составляющих конечный путь, состоит в том, чтобы сохранить указатель от каждого узла к его родительскому узлу - узлу, который был расширен для достижения его с наименьшими затратами.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54342A-05EC-4933-B621-6BE90C5D6A35}"/>
              </a:ext>
            </a:extLst>
          </p:cNvPr>
          <p:cNvSpPr txBox="1"/>
          <p:nvPr/>
        </p:nvSpPr>
        <p:spPr>
          <a:xfrm>
            <a:off x="1148938" y="5204188"/>
            <a:ext cx="1016824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/>
              <a:t>A* обычно поддерживает явное дерево поиска со всеми сгенерированными узлами, представляющее собой (надеюсь, очень небольшое) подмножество пространства поиска.</a:t>
            </a:r>
          </a:p>
        </p:txBody>
      </p:sp>
    </p:spTree>
    <p:extLst>
      <p:ext uri="{BB962C8B-B14F-4D97-AF65-F5344CB8AC3E}">
        <p14:creationId xmlns:p14="http://schemas.microsoft.com/office/powerpoint/2010/main" val="39409252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E22D81-9369-4FF1-9C78-81B4AC841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453483"/>
            <a:ext cx="10131425" cy="1456267"/>
          </a:xfrm>
        </p:spPr>
        <p:txBody>
          <a:bodyPr/>
          <a:lstStyle/>
          <a:p>
            <a:r>
              <a:rPr lang="ru-RU" sz="3600" dirty="0"/>
              <a:t>Ключевые свойства </a:t>
            </a:r>
            <a:r>
              <a:rPr lang="en-US" sz="3600" dirty="0"/>
              <a:t>A*</a:t>
            </a:r>
            <a:br>
              <a:rPr lang="ru-RU" sz="3600" dirty="0"/>
            </a:b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6F13A2-3B07-4674-9A4C-597C38B1D110}"/>
              </a:ext>
            </a:extLst>
          </p:cNvPr>
          <p:cNvSpPr txBox="1"/>
          <p:nvPr/>
        </p:nvSpPr>
        <p:spPr>
          <a:xfrm>
            <a:off x="685801" y="1600992"/>
            <a:ext cx="11056433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/>
              <a:t>Два условия завершения работы в алгоритма </a:t>
            </a:r>
            <a:r>
              <a:rPr lang="en-US" sz="2400" dirty="0"/>
              <a:t>A* :</a:t>
            </a:r>
            <a:endParaRPr lang="ru-RU" sz="2400" dirty="0"/>
          </a:p>
          <a:p>
            <a:pPr marL="457200" indent="-457200">
              <a:buFont typeface="+mj-lt"/>
              <a:buAutoNum type="arabicPeriod"/>
            </a:pPr>
            <a:r>
              <a:rPr lang="ru-RU" sz="2400" dirty="0"/>
              <a:t>Если больше нет узлов, которые нужно расширить (открытый список пуст), то решения нет. Алгоритм ничего не ищет и заканчивает свою работу.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/>
              <a:t>Если целевое состояние выбрано для расширения из открытого списка, то решение найдено (оптимальное решение, учитывая, что эвристика допустима или непротиворечива). Обычный способ извлечения узлов, составляющих конечный путь, состоит в том, чтобы сохранить указатель от каждого узла к его родительскому узлу - узлу, который был расширен для достижения его с наименьшими затратами.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54342A-05EC-4933-B621-6BE90C5D6A35}"/>
              </a:ext>
            </a:extLst>
          </p:cNvPr>
          <p:cNvSpPr txBox="1"/>
          <p:nvPr/>
        </p:nvSpPr>
        <p:spPr>
          <a:xfrm>
            <a:off x="1148938" y="5204188"/>
            <a:ext cx="1016824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/>
              <a:t>A* обычно поддерживает явное дерево поиска со всеми сгенерированными узлами, представляющее собой (надеюсь, очень небольшое) подмножество пространства поиска.</a:t>
            </a:r>
          </a:p>
        </p:txBody>
      </p:sp>
    </p:spTree>
    <p:extLst>
      <p:ext uri="{BB962C8B-B14F-4D97-AF65-F5344CB8AC3E}">
        <p14:creationId xmlns:p14="http://schemas.microsoft.com/office/powerpoint/2010/main" val="8242231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E22D81-9369-4FF1-9C78-81B4AC841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453483"/>
            <a:ext cx="10131425" cy="1456267"/>
          </a:xfrm>
        </p:spPr>
        <p:txBody>
          <a:bodyPr/>
          <a:lstStyle/>
          <a:p>
            <a:r>
              <a:rPr lang="ru-RU" sz="3600" dirty="0"/>
              <a:t>Ключевые свойства </a:t>
            </a:r>
            <a:r>
              <a:rPr lang="en-US" sz="3600" dirty="0"/>
              <a:t>A*</a:t>
            </a:r>
            <a:br>
              <a:rPr lang="ru-RU" sz="3600" dirty="0"/>
            </a:b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A6F13A2-3B07-4674-9A4C-597C38B1D110}"/>
                  </a:ext>
                </a:extLst>
              </p:cNvPr>
              <p:cNvSpPr txBox="1"/>
              <p:nvPr/>
            </p:nvSpPr>
            <p:spPr>
              <a:xfrm>
                <a:off x="685801" y="1517865"/>
                <a:ext cx="11056433" cy="28050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ru-RU" sz="2400" dirty="0"/>
                  <a:t>Следствия из алгоритма </a:t>
                </a:r>
                <a:r>
                  <a:rPr lang="en-US" sz="2400" dirty="0"/>
                  <a:t>A* :</a:t>
                </a:r>
                <a:endParaRPr lang="ru-RU" sz="2400" dirty="0"/>
              </a:p>
              <a:p>
                <a:pPr marL="457200" indent="-4572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ru-RU" sz="2400" dirty="0"/>
                  <a:t>Принятием последовательной эвристики является то, что узел </a:t>
                </a:r>
                <a14:m>
                  <m:oMath xmlns:m="http://schemas.openxmlformats.org/officeDocument/2006/math">
                    <m:r>
                      <a:rPr lang="ru-RU" sz="24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ru-RU" sz="2400" dirty="0"/>
                  <a:t> расширяется только в том случае, если уже найден самый дешевый путь от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𝑠𝑡𝑎𝑟𝑡</m:t>
                        </m:r>
                      </m:sub>
                    </m:sSub>
                  </m:oMath>
                </a14:m>
                <a:r>
                  <a:rPr lang="ru-RU" sz="2400" dirty="0"/>
                  <a:t> до </a:t>
                </a:r>
                <a14:m>
                  <m:oMath xmlns:m="http://schemas.openxmlformats.org/officeDocument/2006/math">
                    <m:r>
                      <a:rPr lang="ru-RU" sz="24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ru-RU" sz="2400" dirty="0"/>
                  <a:t>. Это гарантирует второе условие прекращения алгоритма</a:t>
                </a:r>
                <a:r>
                  <a:rPr lang="en-US" sz="2400" dirty="0"/>
                  <a:t>;</a:t>
                </a:r>
                <a:endParaRPr lang="ru-RU" sz="2400" dirty="0"/>
              </a:p>
              <a:p>
                <a:pPr marL="457200" indent="-4572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ru-RU" sz="2400" dirty="0"/>
                  <a:t>Последовательность расширенных значений f монотонно не убывает.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A6F13A2-3B07-4674-9A4C-597C38B1D1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1" y="1517865"/>
                <a:ext cx="11056433" cy="2805063"/>
              </a:xfrm>
              <a:prstGeom prst="rect">
                <a:avLst/>
              </a:prstGeom>
              <a:blipFill>
                <a:blip r:embed="rId2"/>
                <a:stretch>
                  <a:fillRect l="-883" b="-413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0C486445-E019-4A4D-95FF-F50C14B49EBE}"/>
              </a:ext>
            </a:extLst>
          </p:cNvPr>
          <p:cNvSpPr txBox="1"/>
          <p:nvPr/>
        </p:nvSpPr>
        <p:spPr>
          <a:xfrm>
            <a:off x="685801" y="4739970"/>
            <a:ext cx="1048888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/>
              <a:t>Основным недостатком A* является то, что число развернутых узлов может быть экспоненциальным по длине оптимального пути. </a:t>
            </a:r>
          </a:p>
        </p:txBody>
      </p:sp>
    </p:spTree>
    <p:extLst>
      <p:ext uri="{BB962C8B-B14F-4D97-AF65-F5344CB8AC3E}">
        <p14:creationId xmlns:p14="http://schemas.microsoft.com/office/powerpoint/2010/main" val="32002170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E22D81-9369-4FF1-9C78-81B4AC841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453483"/>
            <a:ext cx="10131425" cy="1456267"/>
          </a:xfrm>
        </p:spPr>
        <p:txBody>
          <a:bodyPr/>
          <a:lstStyle/>
          <a:p>
            <a:r>
              <a:rPr lang="ru-RU" sz="3600" dirty="0"/>
              <a:t>ПАРАЛЛЕЛЬНЫЕ АЛГОРИТМЫ </a:t>
            </a:r>
            <a:r>
              <a:rPr lang="en-US" sz="3600" dirty="0"/>
              <a:t>A*</a:t>
            </a:r>
            <a:br>
              <a:rPr lang="ru-RU" sz="3600" dirty="0"/>
            </a:b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6F13A2-3B07-4674-9A4C-597C38B1D110}"/>
              </a:ext>
            </a:extLst>
          </p:cNvPr>
          <p:cNvSpPr txBox="1"/>
          <p:nvPr/>
        </p:nvSpPr>
        <p:spPr>
          <a:xfrm>
            <a:off x="685801" y="1422863"/>
            <a:ext cx="11056433" cy="44670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dirty="0"/>
              <a:t>Существует несколько параллельных эвристических алгоритмов поиска на основе A* для решения поисковых задач</a:t>
            </a:r>
            <a:r>
              <a:rPr lang="en-US" sz="2400" dirty="0"/>
              <a:t>:</a:t>
            </a:r>
            <a:endParaRPr lang="ru-RU" sz="2400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 err="1"/>
              <a:t>Грама</a:t>
            </a:r>
            <a:r>
              <a:rPr lang="ru-RU" sz="2400" dirty="0"/>
              <a:t> и Кумар [</a:t>
            </a:r>
            <a:r>
              <a:rPr lang="ru-RU" sz="2400" dirty="0" err="1"/>
              <a:t>Grama</a:t>
            </a:r>
            <a:r>
              <a:rPr lang="ru-RU" sz="2400" dirty="0"/>
              <a:t> </a:t>
            </a:r>
            <a:r>
              <a:rPr lang="ru-RU" sz="2400" dirty="0" err="1"/>
              <a:t>and</a:t>
            </a:r>
            <a:r>
              <a:rPr lang="ru-RU" sz="2400" dirty="0"/>
              <a:t> </a:t>
            </a:r>
            <a:r>
              <a:rPr lang="ru-RU" sz="2400" dirty="0" err="1"/>
              <a:t>Kumar</a:t>
            </a:r>
            <a:r>
              <a:rPr lang="ru-RU" sz="2400" dirty="0"/>
              <a:t> 1993] дают обзор этих алгоритмов и представляют обсуждение проблем, связанных с распараллеливанием с возможными решениями для них. Можно классифицировать эти методы в соответствии с архитектурой памяти, которую они предполагают доступной: общая память или распределенная память, но большинство алгоритмов были разработаны для архитектуры распределенной памяти.</a:t>
            </a:r>
          </a:p>
        </p:txBody>
      </p:sp>
    </p:spTree>
    <p:extLst>
      <p:ext uri="{BB962C8B-B14F-4D97-AF65-F5344CB8AC3E}">
        <p14:creationId xmlns:p14="http://schemas.microsoft.com/office/powerpoint/2010/main" val="451621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E22D81-9369-4FF1-9C78-81B4AC841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172158"/>
            <a:ext cx="10131425" cy="1456267"/>
          </a:xfrm>
        </p:spPr>
        <p:txBody>
          <a:bodyPr/>
          <a:lstStyle/>
          <a:p>
            <a:r>
              <a:rPr lang="ru-RU" sz="3600" dirty="0"/>
              <a:t>ПАРАЛЛЕЛЬНЫЕ АЛГОРИТМЫ </a:t>
            </a:r>
            <a:r>
              <a:rPr lang="en-US" sz="3600" dirty="0"/>
              <a:t>A*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6F13A2-3B07-4674-9A4C-597C38B1D110}"/>
              </a:ext>
            </a:extLst>
          </p:cNvPr>
          <p:cNvSpPr txBox="1"/>
          <p:nvPr/>
        </p:nvSpPr>
        <p:spPr>
          <a:xfrm>
            <a:off x="685801" y="1422863"/>
            <a:ext cx="11056433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400" dirty="0"/>
              <a:t>Параллельный локальный A* (PLA*) [</a:t>
            </a:r>
            <a:r>
              <a:rPr lang="ru-RU" sz="2400" dirty="0" err="1"/>
              <a:t>Dutt</a:t>
            </a:r>
            <a:r>
              <a:rPr lang="ru-RU" sz="2400" dirty="0"/>
              <a:t> </a:t>
            </a:r>
            <a:r>
              <a:rPr lang="ru-RU" sz="2400" dirty="0" err="1"/>
              <a:t>and</a:t>
            </a:r>
            <a:r>
              <a:rPr lang="ru-RU" sz="2400" dirty="0"/>
              <a:t> </a:t>
            </a:r>
            <a:r>
              <a:rPr lang="ru-RU" sz="2400" dirty="0" err="1"/>
              <a:t>Mahapatra</a:t>
            </a:r>
            <a:r>
              <a:rPr lang="ru-RU" sz="2400" dirty="0"/>
              <a:t> 1993]. Каждый процессор имеет свои локальные открытые и закрытые списки, и процессоры взаимодействуют, чтобы сообщить лучшее найденное решение, перераспределить работу, отправить или получить обновления стоимости и обнаружить завершение алгоритма. Новая параллельная фаза запуска и стратегия распределения предлагаются. Первый имеет более короткое время выполнения по сравнению с предыдущими работами. Последний сочетает в себе упреждающий запрос на работу, количественный и качественный баланс нагрузки с дублирующим механизмом обрезки для улучшения масштабируемости. Различные версии этого алгоритма были оценены в среде распределенной памяти для решения задачи коммивояжера, показав заметное ускорение в среде с 256 процессорами.</a:t>
            </a:r>
          </a:p>
        </p:txBody>
      </p:sp>
    </p:spTree>
    <p:extLst>
      <p:ext uri="{BB962C8B-B14F-4D97-AF65-F5344CB8AC3E}">
        <p14:creationId xmlns:p14="http://schemas.microsoft.com/office/powerpoint/2010/main" val="7722715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E22D81-9369-4FF1-9C78-81B4AC841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172158"/>
            <a:ext cx="10131425" cy="1456267"/>
          </a:xfrm>
        </p:spPr>
        <p:txBody>
          <a:bodyPr/>
          <a:lstStyle/>
          <a:p>
            <a:r>
              <a:rPr lang="ru-RU" sz="3600" dirty="0"/>
              <a:t>ПАРАЛЛЕЛЬНЫЕ АЛГОРИТМЫ </a:t>
            </a:r>
            <a:r>
              <a:rPr lang="en-US" sz="3600" dirty="0"/>
              <a:t>A*</a:t>
            </a:r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C76764-C485-4EB9-B448-9348B68F2790}"/>
              </a:ext>
            </a:extLst>
          </p:cNvPr>
          <p:cNvSpPr txBox="1"/>
          <p:nvPr/>
        </p:nvSpPr>
        <p:spPr>
          <a:xfrm>
            <a:off x="750619" y="1628425"/>
            <a:ext cx="10690761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 err="1"/>
              <a:t>Hash</a:t>
            </a:r>
            <a:r>
              <a:rPr lang="ru-RU" sz="2000" dirty="0"/>
              <a:t> </a:t>
            </a:r>
            <a:r>
              <a:rPr lang="ru-RU" sz="2000" dirty="0" err="1"/>
              <a:t>Distributed</a:t>
            </a:r>
            <a:r>
              <a:rPr lang="ru-RU" sz="2000" dirty="0"/>
              <a:t> A* использует вычислительные кластеры с распределенной памятью, используя хэш-функцию для распределения и планирования работы между процессорами. Этот алгоритм поддерживает разделенные открытые/закрытые списки для каждого процессора. Связь осуществляется через протокол обмена сообщениями. Каждый процессор выполняет следующие шаги, пока вычисление не завершено. Он обрабатывает полученные состояния, используя закрытый список, чтобы избежать дублирования, и открытый список для хранения узлов, которые он будет расширять. Если обрабатываемых узлов больше нет, он выбирает узел с наименьшим значением f из своего открытого списка, развертывает и асинхронно отправляет те, которые ему не принадлежат, соответствующим процессорам. Когда цель найдена, сообщение передается в эфир, и вычисление продолжается до тех пор, пока все процессоры не докажут, что улучшить качество решения невозможно.  Оценка работы алгоритма на одной многоядерной машине также показала хорошие результаты.</a:t>
            </a:r>
          </a:p>
        </p:txBody>
      </p:sp>
    </p:spTree>
    <p:extLst>
      <p:ext uri="{BB962C8B-B14F-4D97-AF65-F5344CB8AC3E}">
        <p14:creationId xmlns:p14="http://schemas.microsoft.com/office/powerpoint/2010/main" val="9200194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E22D81-9369-4FF1-9C78-81B4AC841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172158"/>
            <a:ext cx="10131425" cy="1456267"/>
          </a:xfrm>
        </p:spPr>
        <p:txBody>
          <a:bodyPr/>
          <a:lstStyle/>
          <a:p>
            <a:r>
              <a:rPr lang="ru-RU" sz="3600" dirty="0"/>
              <a:t>ПАРАЛЛЕЛЬНЫЕ АЛГОРИТМЫ </a:t>
            </a:r>
            <a:r>
              <a:rPr lang="en-US" sz="3600" dirty="0"/>
              <a:t>A*</a:t>
            </a:r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C76764-C485-4EB9-B448-9348B68F2790}"/>
              </a:ext>
            </a:extLst>
          </p:cNvPr>
          <p:cNvSpPr txBox="1"/>
          <p:nvPr/>
        </p:nvSpPr>
        <p:spPr>
          <a:xfrm>
            <a:off x="750619" y="1628425"/>
            <a:ext cx="10690761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Параллельный алгоритм </a:t>
            </a:r>
            <a:r>
              <a:rPr lang="ru-RU" sz="2400" dirty="0" err="1"/>
              <a:t>Best-NBlock-First</a:t>
            </a:r>
            <a:r>
              <a:rPr lang="ru-RU" sz="2400" dirty="0"/>
              <a:t> (PBNF) [</a:t>
            </a:r>
            <a:r>
              <a:rPr lang="ru-RU" sz="2400" dirty="0" err="1"/>
              <a:t>Burns</a:t>
            </a:r>
            <a:r>
              <a:rPr lang="ru-RU" sz="2400" dirty="0"/>
              <a:t> </a:t>
            </a:r>
            <a:r>
              <a:rPr lang="ru-RU" sz="2400" dirty="0" err="1"/>
              <a:t>et</a:t>
            </a:r>
            <a:r>
              <a:rPr lang="ru-RU" sz="2400" dirty="0"/>
              <a:t> </a:t>
            </a:r>
            <a:r>
              <a:rPr lang="ru-RU" sz="2400" dirty="0" err="1"/>
              <a:t>al</a:t>
            </a:r>
            <a:r>
              <a:rPr lang="ru-RU" sz="2400" dirty="0"/>
              <a:t>. 2009] является примером конкурентного алгоритма параллельного эвристического поиска в общей памяти. Идея состоит в том, чтобы создать абстрактную функцию (специфичную для каждого вида задачи), которая отображает несколько узлов исходного графа в уникальный узел абстрактного графа (обозначается как </a:t>
            </a:r>
            <a:r>
              <a:rPr lang="ru-RU" sz="2400" dirty="0" err="1"/>
              <a:t>nblock</a:t>
            </a:r>
            <a:r>
              <a:rPr lang="ru-RU" sz="2400" dirty="0"/>
              <a:t>). PBNF поддерживает открытый список и закрытый список для каждого </a:t>
            </a:r>
            <a:r>
              <a:rPr lang="ru-RU" sz="2400" dirty="0" err="1"/>
              <a:t>nblock</a:t>
            </a:r>
            <a:r>
              <a:rPr lang="ru-RU" sz="2400" dirty="0"/>
              <a:t>. Абстрактный граф используется для выбора N блоков, которые могут быть исследованы параллельно без синхронизации. Поскольку нет никаких ограничений в порядке исследования узлов, он будет продолжать поиск, пока есть узлы с f-значениями, меньшими, чем стоимость текущего решения.</a:t>
            </a:r>
          </a:p>
        </p:txBody>
      </p:sp>
    </p:spTree>
    <p:extLst>
      <p:ext uri="{BB962C8B-B14F-4D97-AF65-F5344CB8AC3E}">
        <p14:creationId xmlns:p14="http://schemas.microsoft.com/office/powerpoint/2010/main" val="42239027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E22D81-9369-4FF1-9C78-81B4AC841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172158"/>
            <a:ext cx="10131425" cy="1456267"/>
          </a:xfrm>
        </p:spPr>
        <p:txBody>
          <a:bodyPr/>
          <a:lstStyle/>
          <a:p>
            <a:r>
              <a:rPr lang="ru-RU" sz="3600" dirty="0"/>
              <a:t>Двунаправленные АЛГОРИТМЫ поиска </a:t>
            </a:r>
            <a:r>
              <a:rPr lang="en-US" sz="3600" dirty="0"/>
              <a:t>A*</a:t>
            </a:r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C76764-C485-4EB9-B448-9348B68F2790}"/>
              </a:ext>
            </a:extLst>
          </p:cNvPr>
          <p:cNvSpPr txBox="1"/>
          <p:nvPr/>
        </p:nvSpPr>
        <p:spPr>
          <a:xfrm>
            <a:off x="750619" y="1628425"/>
            <a:ext cx="11441381" cy="5324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Двунаправленный поиск выполняет два поиска одновременно: один вперед от начального состояния, а другой назад от цели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В этих случаях количество расширений и время выполнения будут больше по сравнению с теми же значениями однонаправленных версий.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[</a:t>
            </a:r>
            <a:r>
              <a:rPr lang="ru-RU" sz="2000" dirty="0" err="1"/>
              <a:t>Kaindl</a:t>
            </a:r>
            <a:r>
              <a:rPr lang="ru-RU" sz="2000" dirty="0"/>
              <a:t> </a:t>
            </a:r>
            <a:r>
              <a:rPr lang="ru-RU" sz="2000" dirty="0" err="1"/>
              <a:t>and</a:t>
            </a:r>
            <a:r>
              <a:rPr lang="ru-RU" sz="2000" dirty="0"/>
              <a:t> </a:t>
            </a:r>
            <a:r>
              <a:rPr lang="ru-RU" sz="2000" dirty="0" err="1"/>
              <a:t>Kainz</a:t>
            </a:r>
            <a:r>
              <a:rPr lang="ru-RU" sz="2000" dirty="0"/>
              <a:t> 1997] представили доказательства того, что двунаправленный эвристический поиск более подходит для решения определенных задач, чем соответствующие однонаправленные варианты поиска.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Недавно были предложены двунаправленные эвристические алгоритмы поиска, которые выполняются быстрее, чем их соответствующая однонаправленная версия. </a:t>
            </a:r>
            <a:r>
              <a:rPr lang="ru-RU" sz="2000" dirty="0" err="1"/>
              <a:t>Whangbo</a:t>
            </a:r>
            <a:r>
              <a:rPr lang="ru-RU" sz="2000" dirty="0"/>
              <a:t> представляет эффективный модифицированный двунаправленный A* [</a:t>
            </a:r>
            <a:r>
              <a:rPr lang="ru-RU" sz="2000" dirty="0" err="1"/>
              <a:t>Whangbo</a:t>
            </a:r>
            <a:r>
              <a:rPr lang="ru-RU" sz="2000" dirty="0"/>
              <a:t> 2007], который улучшает предыдущие версии в двух аспектах: избегая повторяющихся поисков и используя новое условие остановки, которое сохраняет допустимость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В другой соответствующей работе [</a:t>
            </a:r>
            <a:r>
              <a:rPr lang="ru-RU" sz="2000" dirty="0" err="1"/>
              <a:t>Ikeda</a:t>
            </a:r>
            <a:r>
              <a:rPr lang="ru-RU" sz="2000" dirty="0"/>
              <a:t> </a:t>
            </a:r>
            <a:r>
              <a:rPr lang="ru-RU" sz="2000" dirty="0" err="1"/>
              <a:t>et</a:t>
            </a:r>
            <a:r>
              <a:rPr lang="ru-RU" sz="2000" dirty="0"/>
              <a:t> </a:t>
            </a:r>
            <a:r>
              <a:rPr lang="ru-RU" sz="2000" dirty="0" err="1"/>
              <a:t>al</a:t>
            </a:r>
            <a:r>
              <a:rPr lang="ru-RU" sz="2000" dirty="0"/>
              <a:t>. 1994] показаны способы объединения A* с двунаправленной версией алгоритма </a:t>
            </a:r>
            <a:r>
              <a:rPr lang="ru-RU" sz="2000" dirty="0" err="1"/>
              <a:t>Дейкстры</a:t>
            </a:r>
            <a:r>
              <a:rPr lang="ru-RU" sz="2000" dirty="0"/>
              <a:t> без потери гарантии нахождения оптимального решения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739880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29BCF0-EF6E-46A8-9408-6150BFDE4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96" y="141249"/>
            <a:ext cx="10131425" cy="1456267"/>
          </a:xfrm>
        </p:spPr>
        <p:txBody>
          <a:bodyPr/>
          <a:lstStyle/>
          <a:p>
            <a:r>
              <a:rPr lang="ru-RU" dirty="0"/>
              <a:t>Содержание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6B63CD-8F73-48A4-8C1C-99A06771D413}"/>
              </a:ext>
            </a:extLst>
          </p:cNvPr>
          <p:cNvSpPr txBox="1"/>
          <p:nvPr/>
        </p:nvSpPr>
        <p:spPr>
          <a:xfrm>
            <a:off x="757558" y="1597516"/>
            <a:ext cx="6679580" cy="4467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/>
              <a:t>Введение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/>
              <a:t>Постановка задачи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/>
              <a:t>Ключевые свойства </a:t>
            </a:r>
            <a:r>
              <a:rPr lang="en-US" sz="2400" dirty="0"/>
              <a:t>A*</a:t>
            </a:r>
            <a:endParaRPr lang="ru-RU" sz="2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/>
              <a:t>Параллельные алгоритмы </a:t>
            </a:r>
            <a:r>
              <a:rPr lang="en-US" sz="2400" dirty="0"/>
              <a:t>A*</a:t>
            </a:r>
            <a:endParaRPr lang="ru-RU" sz="2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/>
              <a:t>Двунаправленные алгоритмы поиска </a:t>
            </a:r>
            <a:r>
              <a:rPr lang="en-US" sz="2400" dirty="0"/>
              <a:t>A*</a:t>
            </a:r>
            <a:endParaRPr lang="ru-RU" sz="2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/>
              <a:t>Генерация карты алгоритмом </a:t>
            </a:r>
            <a:r>
              <a:rPr lang="ru-RU" sz="2400" dirty="0" err="1"/>
              <a:t>Крускала</a:t>
            </a:r>
            <a:endParaRPr lang="ru-RU" sz="2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/>
              <a:t>Решение А*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/>
              <a:t>Визуализация</a:t>
            </a:r>
          </a:p>
        </p:txBody>
      </p:sp>
    </p:spTree>
    <p:extLst>
      <p:ext uri="{BB962C8B-B14F-4D97-AF65-F5344CB8AC3E}">
        <p14:creationId xmlns:p14="http://schemas.microsoft.com/office/powerpoint/2010/main" val="4284138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B16FC7-FADE-42FD-84CA-F8290117E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03E2583-414F-426B-9779-E59B24E9AC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Реализация разделена на следующие этапы</a:t>
            </a:r>
            <a:r>
              <a:rPr lang="en-US" dirty="0"/>
              <a:t>:</a:t>
            </a:r>
          </a:p>
          <a:p>
            <a:pPr marL="342900" indent="-342900">
              <a:buAutoNum type="arabicPeriod"/>
            </a:pPr>
            <a:r>
              <a:rPr lang="ru-RU" dirty="0"/>
              <a:t>Генерация карты для поиска</a:t>
            </a:r>
            <a:r>
              <a:rPr lang="en-US" dirty="0"/>
              <a:t>;</a:t>
            </a:r>
          </a:p>
          <a:p>
            <a:pPr marL="342900" indent="-342900">
              <a:buAutoNum type="arabicPeriod"/>
            </a:pPr>
            <a:r>
              <a:rPr lang="ru-RU" dirty="0"/>
              <a:t>Реализация обычного (последовательного) варианта алгоритма </a:t>
            </a:r>
            <a:r>
              <a:rPr lang="en-US" dirty="0"/>
              <a:t>A*;</a:t>
            </a:r>
          </a:p>
          <a:p>
            <a:pPr marL="342900" indent="-342900">
              <a:buAutoNum type="arabicPeriod"/>
            </a:pPr>
            <a:r>
              <a:rPr lang="ru-RU" dirty="0"/>
              <a:t>Реализация параллельного варианта алгоритма </a:t>
            </a:r>
            <a:r>
              <a:rPr lang="en-US" dirty="0"/>
              <a:t>A*;</a:t>
            </a:r>
          </a:p>
          <a:p>
            <a:pPr marL="342900" indent="-342900">
              <a:buAutoNum type="arabicPeriod"/>
            </a:pPr>
            <a:r>
              <a:rPr lang="ru-RU" dirty="0"/>
              <a:t>Проведение экспериментов</a:t>
            </a:r>
            <a:r>
              <a:rPr lang="en-US" dirty="0"/>
              <a:t>;</a:t>
            </a:r>
          </a:p>
          <a:p>
            <a:pPr marL="342900" indent="-342900">
              <a:buAutoNum type="arabicPeriod"/>
            </a:pPr>
            <a:r>
              <a:rPr lang="ru-RU" dirty="0"/>
              <a:t>Вывод результатов в виде графиков.</a:t>
            </a:r>
            <a:endParaRPr lang="en-US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037225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45C046-16DA-434F-8BBC-39C77CC1F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Генерация карты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0CBFD28-674E-4505-AFE4-DDE0EAC1595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Для генерации карты были рассмотрены алгоритмы генерации лабиринтов. Сюда входят такие алгоритмы как рандомизированный алгоритм </a:t>
            </a:r>
            <a:r>
              <a:rPr lang="ru-RU" dirty="0" err="1"/>
              <a:t>Крускала</a:t>
            </a:r>
            <a:r>
              <a:rPr lang="ru-RU" dirty="0"/>
              <a:t>, алгоритм Прима и др. </a:t>
            </a:r>
          </a:p>
          <a:p>
            <a:pPr marL="0" indent="0">
              <a:buNone/>
            </a:pPr>
            <a:r>
              <a:rPr lang="ru-RU" dirty="0"/>
              <a:t>В качестве алгоритма генерации карты был выбран алгоритм </a:t>
            </a:r>
            <a:r>
              <a:rPr lang="ru-RU" dirty="0" err="1"/>
              <a:t>Крускала</a:t>
            </a:r>
            <a:r>
              <a:rPr lang="ru-RU" dirty="0"/>
              <a:t>, т.к. он основывается на построении минимального </a:t>
            </a:r>
            <a:r>
              <a:rPr lang="ru-RU" dirty="0" err="1"/>
              <a:t>остовного</a:t>
            </a:r>
            <a:r>
              <a:rPr lang="ru-RU" dirty="0"/>
              <a:t> дерева, что означает отсутствие недостижимых узлов в лабиринте.</a:t>
            </a:r>
          </a:p>
        </p:txBody>
      </p:sp>
      <p:pic>
        <p:nvPicPr>
          <p:cNvPr id="7" name="Picture 4" descr="Maze generation with a hybrid of Prim's and Kruskal's algorithms - YouTube">
            <a:extLst>
              <a:ext uri="{FF2B5EF4-FFF2-40B4-BE49-F238E27FC236}">
                <a16:creationId xmlns:a16="http://schemas.microsoft.com/office/drawing/2014/main" id="{EEC93F98-DEC3-4F4F-B25A-57342D6CABFB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1363" y="2561283"/>
            <a:ext cx="4995862" cy="2810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81981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5A339F6D-A500-4CBA-A669-45E083AF1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Последовательный вариант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EB87F2C9-A1AE-47D8-AC3C-A7697389D4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1482" y="1822883"/>
            <a:ext cx="8569035" cy="4652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2989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D61B79-5B50-470E-8FCD-68778E5AA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Параллельный вариант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21300264-A278-46E9-8613-B870D0D5D4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5449" y="1762847"/>
            <a:ext cx="8741102" cy="4716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7769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F1EB04-F40D-4A48-8BAD-A6839D3F7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419F7A2-B762-44BF-A09E-8988C84905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В ходе выполнения домашнего задания</a:t>
            </a:r>
            <a:r>
              <a:rPr lang="en-US" dirty="0"/>
              <a:t>:</a:t>
            </a:r>
            <a:r>
              <a:rPr lang="ru-RU" dirty="0"/>
              <a:t> </a:t>
            </a:r>
            <a:endParaRPr lang="en-US" dirty="0"/>
          </a:p>
          <a:p>
            <a:r>
              <a:rPr lang="ru-RU" dirty="0"/>
              <a:t>был изучен алгоритм </a:t>
            </a:r>
            <a:r>
              <a:rPr lang="en-US" dirty="0"/>
              <a:t>A*; </a:t>
            </a:r>
          </a:p>
          <a:p>
            <a:r>
              <a:rPr lang="ru-RU" dirty="0"/>
              <a:t>исследованы различные параллельные варианты этого алгоритма</a:t>
            </a:r>
            <a:r>
              <a:rPr lang="en-US" dirty="0"/>
              <a:t>;</a:t>
            </a:r>
            <a:r>
              <a:rPr lang="ru-RU" dirty="0"/>
              <a:t> </a:t>
            </a:r>
            <a:endParaRPr lang="en-US" dirty="0"/>
          </a:p>
          <a:p>
            <a:r>
              <a:rPr lang="ru-RU" dirty="0"/>
              <a:t>реализован один из параллельных вариантов</a:t>
            </a:r>
            <a:r>
              <a:rPr lang="en-US" dirty="0"/>
              <a:t>;</a:t>
            </a:r>
          </a:p>
          <a:p>
            <a:r>
              <a:rPr lang="ru-RU" dirty="0"/>
              <a:t>было проведено сравнение скорости работы последовательного и параллельного вариантов алгоритма.</a:t>
            </a:r>
          </a:p>
        </p:txBody>
      </p:sp>
    </p:spTree>
    <p:extLst>
      <p:ext uri="{BB962C8B-B14F-4D97-AF65-F5344CB8AC3E}">
        <p14:creationId xmlns:p14="http://schemas.microsoft.com/office/powerpoint/2010/main" val="30138591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4210200A-8851-4BE0-AB0B-82C7F93EE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Спасибо за внимание!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8B01840B-E973-4843-B12D-5E29E563E9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2837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DDCFB8-8A73-473F-8065-CDC6AABC9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591" y="0"/>
            <a:ext cx="10131425" cy="1456267"/>
          </a:xfrm>
        </p:spPr>
        <p:txBody>
          <a:bodyPr/>
          <a:lstStyle/>
          <a:p>
            <a:r>
              <a:rPr lang="ru-RU" dirty="0"/>
              <a:t>введение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E7B41E-B444-4C82-B726-F9D45A54781A}"/>
              </a:ext>
            </a:extLst>
          </p:cNvPr>
          <p:cNvSpPr txBox="1"/>
          <p:nvPr/>
        </p:nvSpPr>
        <p:spPr>
          <a:xfrm>
            <a:off x="772222" y="1456267"/>
            <a:ext cx="10131424" cy="4661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dirty="0"/>
              <a:t>A* (A-</a:t>
            </a:r>
            <a:r>
              <a:rPr lang="ru-RU" sz="2000" dirty="0" err="1"/>
              <a:t>star</a:t>
            </a:r>
            <a:r>
              <a:rPr lang="ru-RU" sz="2000" dirty="0"/>
              <a:t>) – это эвристический алгоритм поиска, используемый в различных областях, таких как робототехника, цифровые игры, выравнивание ДНК и другие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dirty="0"/>
              <a:t>Может быть вычислительно дорогостоящим в зависимости от характеристик пространства состояний и используемых эвристик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dirty="0"/>
              <a:t>В данной работе оптимизированный параллельный алгоритм </a:t>
            </a:r>
            <a:r>
              <a:rPr lang="en-US" sz="2000" dirty="0"/>
              <a:t>A* </a:t>
            </a:r>
            <a:r>
              <a:rPr lang="ru-RU" sz="2000" dirty="0"/>
              <a:t>основан на реализации алгоритма PNBA* (</a:t>
            </a:r>
            <a:r>
              <a:rPr lang="ru-RU" sz="2000" dirty="0" err="1"/>
              <a:t>Parallel</a:t>
            </a:r>
            <a:r>
              <a:rPr lang="ru-RU" sz="2000" dirty="0"/>
              <a:t> </a:t>
            </a:r>
            <a:r>
              <a:rPr lang="ru-RU" sz="2000" dirty="0" err="1"/>
              <a:t>New</a:t>
            </a:r>
            <a:r>
              <a:rPr lang="ru-RU" sz="2000" dirty="0"/>
              <a:t> </a:t>
            </a:r>
            <a:r>
              <a:rPr lang="ru-RU" sz="2000" dirty="0" err="1"/>
              <a:t>Bidirectional</a:t>
            </a:r>
            <a:r>
              <a:rPr lang="ru-RU" sz="2000" dirty="0"/>
              <a:t> A*), сочетает в себе преимущества двунаправленного поиска и параллельного выполнения при разработке эффективного алгоритма поиска на основе A*</a:t>
            </a:r>
            <a:endParaRPr lang="en-US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dirty="0"/>
              <a:t>Основная проблема </a:t>
            </a:r>
            <a:r>
              <a:rPr lang="en-US" sz="2000" dirty="0"/>
              <a:t>– </a:t>
            </a:r>
            <a:r>
              <a:rPr lang="ru-RU" sz="2000" dirty="0"/>
              <a:t>как</a:t>
            </a:r>
            <a:r>
              <a:rPr lang="en-US" sz="2000" dirty="0"/>
              <a:t> </a:t>
            </a:r>
            <a:r>
              <a:rPr lang="ru-RU" sz="2000" dirty="0"/>
              <a:t>разрешить большие периоды распределенных вычислений без синхронизации, сохраняя</a:t>
            </a:r>
            <a:r>
              <a:rPr lang="en-US" sz="2000" dirty="0"/>
              <a:t> </a:t>
            </a:r>
            <a:r>
              <a:rPr lang="ru-RU" sz="2000" dirty="0"/>
              <a:t>при этом корректность алгоритма</a:t>
            </a:r>
          </a:p>
        </p:txBody>
      </p:sp>
    </p:spTree>
    <p:extLst>
      <p:ext uri="{BB962C8B-B14F-4D97-AF65-F5344CB8AC3E}">
        <p14:creationId xmlns:p14="http://schemas.microsoft.com/office/powerpoint/2010/main" val="3496966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DDCFB8-8A73-473F-8065-CDC6AABC9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591" y="0"/>
            <a:ext cx="10131425" cy="1456267"/>
          </a:xfrm>
        </p:spPr>
        <p:txBody>
          <a:bodyPr/>
          <a:lstStyle/>
          <a:p>
            <a:r>
              <a:rPr lang="ru-RU" dirty="0"/>
              <a:t>введение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E7B41E-B444-4C82-B726-F9D45A54781A}"/>
              </a:ext>
            </a:extLst>
          </p:cNvPr>
          <p:cNvSpPr txBox="1"/>
          <p:nvPr/>
        </p:nvSpPr>
        <p:spPr>
          <a:xfrm>
            <a:off x="772221" y="1456267"/>
            <a:ext cx="10823187" cy="41996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dirty="0"/>
              <a:t>Преобразование A* в двунаправленный эвристический поиск является еще одним</a:t>
            </a:r>
            <a:r>
              <a:rPr lang="en-US" sz="2000" dirty="0"/>
              <a:t> </a:t>
            </a:r>
            <a:r>
              <a:rPr lang="ru-RU" sz="2000" dirty="0"/>
              <a:t>возможным</a:t>
            </a:r>
            <a:r>
              <a:rPr lang="en-US" sz="2000" dirty="0"/>
              <a:t> </a:t>
            </a:r>
            <a:r>
              <a:rPr lang="ru-RU" sz="2000" dirty="0"/>
              <a:t>способом повышения производительности</a:t>
            </a:r>
            <a:endParaRPr lang="en-US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dirty="0"/>
              <a:t>При двунаправленном поиске пространство состояний</a:t>
            </a:r>
            <a:r>
              <a:rPr lang="en-US" sz="2000" dirty="0"/>
              <a:t> </a:t>
            </a:r>
            <a:r>
              <a:rPr lang="ru-RU" sz="2000" dirty="0"/>
              <a:t>одновременно</a:t>
            </a:r>
            <a:r>
              <a:rPr lang="en-US" sz="2000" dirty="0"/>
              <a:t> </a:t>
            </a:r>
            <a:r>
              <a:rPr lang="ru-RU" sz="2000" dirty="0"/>
              <a:t>исследуется двумя процессами поиска: один начинается с начального узла и движется вперед</a:t>
            </a:r>
            <a:r>
              <a:rPr lang="en-US" sz="2000" dirty="0"/>
              <a:t> </a:t>
            </a:r>
            <a:r>
              <a:rPr lang="ru-RU" sz="2000" dirty="0"/>
              <a:t>, а другой</a:t>
            </a:r>
            <a:r>
              <a:rPr lang="en-US" sz="2000" dirty="0"/>
              <a:t> </a:t>
            </a:r>
            <a:r>
              <a:rPr lang="ru-RU" sz="2000" dirty="0"/>
              <a:t>–</a:t>
            </a:r>
            <a:r>
              <a:rPr lang="en-US" sz="2000" dirty="0"/>
              <a:t> </a:t>
            </a:r>
            <a:r>
              <a:rPr lang="ru-RU" sz="2000" dirty="0"/>
              <a:t>от цели и исследует состояния в обратном направлении. Решение будет найдено, когда две разведочные границы пересекутся</a:t>
            </a:r>
            <a:endParaRPr lang="en-US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dirty="0"/>
              <a:t>Доказано, что сочетание алгоритма </a:t>
            </a:r>
            <a:r>
              <a:rPr lang="en-US" sz="2000" dirty="0"/>
              <a:t>A</a:t>
            </a:r>
            <a:r>
              <a:rPr lang="ru-RU" sz="2000" dirty="0"/>
              <a:t>* с двунаправленным поиском способно значительно снизить вычислительные затраты на поиск </a:t>
            </a:r>
            <a:r>
              <a:rPr lang="en-US" sz="2000" dirty="0"/>
              <a:t>[</a:t>
            </a:r>
            <a:r>
              <a:rPr lang="en-US" sz="2000" dirty="0" err="1"/>
              <a:t>Whangbo</a:t>
            </a:r>
            <a:r>
              <a:rPr lang="en-US" sz="2000" dirty="0"/>
              <a:t> 2007, </a:t>
            </a:r>
            <a:r>
              <a:rPr lang="en-US" sz="2000" dirty="0" err="1"/>
              <a:t>Klunder</a:t>
            </a:r>
            <a:r>
              <a:rPr lang="en-US" sz="2000" dirty="0"/>
              <a:t> and Post 2006,</a:t>
            </a:r>
            <a:r>
              <a:rPr lang="ru-RU" sz="2000" dirty="0"/>
              <a:t> </a:t>
            </a:r>
            <a:r>
              <a:rPr lang="en-US" sz="2000" dirty="0" err="1"/>
              <a:t>Pijls</a:t>
            </a:r>
            <a:r>
              <a:rPr lang="en-US" sz="2000" dirty="0"/>
              <a:t> and Post 2009b]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4036929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99C6A8-A2AB-448D-AB6A-F52BF6640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347" y="107795"/>
            <a:ext cx="10131425" cy="1456267"/>
          </a:xfrm>
        </p:spPr>
        <p:txBody>
          <a:bodyPr/>
          <a:lstStyle/>
          <a:p>
            <a:r>
              <a:rPr lang="ru-RU" dirty="0"/>
              <a:t>Постановка задачи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242443-D85B-4F98-AFE4-5CB941FD83F2}"/>
              </a:ext>
            </a:extLst>
          </p:cNvPr>
          <p:cNvSpPr txBox="1"/>
          <p:nvPr/>
        </p:nvSpPr>
        <p:spPr>
          <a:xfrm>
            <a:off x="652347" y="1388546"/>
            <a:ext cx="10365058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2400" dirty="0"/>
              <a:t>Задача поиска обычно определяется следующими основными компонентами: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начальное состояние</a:t>
            </a:r>
            <a:r>
              <a:rPr lang="en-US" sz="2400" dirty="0"/>
              <a:t>;</a:t>
            </a:r>
            <a:endParaRPr lang="ru-RU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целевое состояние</a:t>
            </a:r>
            <a:r>
              <a:rPr lang="en-US" sz="2400" dirty="0"/>
              <a:t>;</a:t>
            </a:r>
            <a:endParaRPr lang="ru-RU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набор операторов,</a:t>
            </a:r>
            <a:r>
              <a:rPr lang="en-US" sz="2400" dirty="0"/>
              <a:t> </a:t>
            </a:r>
            <a:r>
              <a:rPr lang="ru-RU" sz="2400" dirty="0"/>
              <a:t>изменяющих/преобразующих состояния (функция-преемник)</a:t>
            </a:r>
            <a:r>
              <a:rPr lang="en-US" sz="2400" dirty="0"/>
              <a:t>;</a:t>
            </a:r>
            <a:endParaRPr lang="ru-RU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необязательная функция затрат шага, обеспечивающая затраты на получение одного состояния из другого путем применения функции-преемника</a:t>
            </a:r>
            <a:r>
              <a:rPr lang="en-US" sz="2400" dirty="0"/>
              <a:t>.</a:t>
            </a:r>
            <a:endParaRPr lang="ru-RU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B06F2A-5E55-4FD4-8363-6BED5D9AE02D}"/>
              </a:ext>
            </a:extLst>
          </p:cNvPr>
          <p:cNvSpPr txBox="1"/>
          <p:nvPr/>
        </p:nvSpPr>
        <p:spPr>
          <a:xfrm>
            <a:off x="652346" y="4851032"/>
            <a:ext cx="10521175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/>
              <a:t>Начальное состояние и функция-преемник в совокупности неявно определяют пространство состояний</a:t>
            </a:r>
          </a:p>
          <a:p>
            <a:r>
              <a:rPr lang="ru-RU" sz="2400" dirty="0"/>
              <a:t>Экземпляр задачи - это набор операторов вместе с начальным и целевым состояниями.</a:t>
            </a:r>
          </a:p>
        </p:txBody>
      </p:sp>
    </p:spTree>
    <p:extLst>
      <p:ext uri="{BB962C8B-B14F-4D97-AF65-F5344CB8AC3E}">
        <p14:creationId xmlns:p14="http://schemas.microsoft.com/office/powerpoint/2010/main" val="2363720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99C6A8-A2AB-448D-AB6A-F52BF6640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347" y="107795"/>
            <a:ext cx="10131425" cy="1456267"/>
          </a:xfrm>
        </p:spPr>
        <p:txBody>
          <a:bodyPr/>
          <a:lstStyle/>
          <a:p>
            <a:r>
              <a:rPr lang="ru-RU" dirty="0"/>
              <a:t>Постановка задачи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242443-D85B-4F98-AFE4-5CB941FD83F2}"/>
              </a:ext>
            </a:extLst>
          </p:cNvPr>
          <p:cNvSpPr txBox="1"/>
          <p:nvPr/>
        </p:nvSpPr>
        <p:spPr>
          <a:xfrm>
            <a:off x="652347" y="1388546"/>
            <a:ext cx="10365058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Процесс поиска состоит из систематического применения операторов от начального состояния до достижения целевого состояния (преобразование исходное состояние в целевое состояние, используя доступные правила)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Интересна последовательность шагов, необходимых для достижения состояния цели или, как вариант, для проверки возможности или невозможности достижения состояния цели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Функция стоимости шага предоставляет метрику для оценки последовательности шагов.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Можно наложить ограничения на решение и оценить его качество (целью может быть поиск менее дорогостоящей последовательности шагов)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8678090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99C6A8-A2AB-448D-AB6A-F52BF6640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347" y="107795"/>
            <a:ext cx="10131425" cy="1456267"/>
          </a:xfrm>
        </p:spPr>
        <p:txBody>
          <a:bodyPr/>
          <a:lstStyle/>
          <a:p>
            <a:r>
              <a:rPr lang="ru-RU" dirty="0"/>
              <a:t>Постановка задачи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9242443-D85B-4F98-AFE4-5CB941FD83F2}"/>
                  </a:ext>
                </a:extLst>
              </p:cNvPr>
              <p:cNvSpPr txBox="1"/>
              <p:nvPr/>
            </p:nvSpPr>
            <p:spPr>
              <a:xfrm>
                <a:off x="652347" y="1564062"/>
                <a:ext cx="10365058" cy="307706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ru-RU" sz="2400" dirty="0"/>
                  <a:t>Пространство состояний целесообразно рассматривать как граф, в котором состояния являются узлами, а ребро из состояния x в состояние y указывает на то, что применение определенного оператора на x порождает y (мы говорим, что y является преемником x)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ru-RU" sz="2400" dirty="0"/>
                  <a:t>Края помечены стоимостью этой операции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ru-RU" sz="2400" dirty="0"/>
                  <a:t>Поиск оптимального решения (самого дешевого) для задачи поиска эквивалентен вычислению кратчайшего пути между начальным узлом и целевым узлом обозначается как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𝑠𝑡𝑎𝑟𝑡</m:t>
                        </m:r>
                      </m:sub>
                    </m:sSub>
                  </m:oMath>
                </a14:m>
                <a:r>
                  <a:rPr lang="ru-RU" sz="2400" dirty="0"/>
                  <a:t> 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𝑔𝑜𝑎𝑙</m:t>
                        </m:r>
                      </m:sub>
                    </m:sSub>
                  </m:oMath>
                </a14:m>
                <a:r>
                  <a:rPr lang="ru-RU" sz="2400" dirty="0"/>
                  <a:t> соответственно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9242443-D85B-4F98-AFE4-5CB941FD83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347" y="1564062"/>
                <a:ext cx="10365058" cy="3077061"/>
              </a:xfrm>
              <a:prstGeom prst="rect">
                <a:avLst/>
              </a:prstGeom>
              <a:blipFill>
                <a:blip r:embed="rId2"/>
                <a:stretch>
                  <a:fillRect l="-765" t="-1587" r="-1471" b="-297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72502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E22D81-9369-4FF1-9C78-81B4AC841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453483"/>
            <a:ext cx="10131425" cy="1456267"/>
          </a:xfrm>
        </p:spPr>
        <p:txBody>
          <a:bodyPr/>
          <a:lstStyle/>
          <a:p>
            <a:r>
              <a:rPr lang="ru-RU" sz="3600" dirty="0"/>
              <a:t>Ключевые свойства </a:t>
            </a:r>
            <a:r>
              <a:rPr lang="en-US" sz="3600" dirty="0"/>
              <a:t>A*</a:t>
            </a:r>
            <a:br>
              <a:rPr lang="ru-RU" sz="3600" dirty="0"/>
            </a:b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A6F13A2-3B07-4674-9A4C-597C38B1D110}"/>
                  </a:ext>
                </a:extLst>
              </p:cNvPr>
              <p:cNvSpPr txBox="1"/>
              <p:nvPr/>
            </p:nvSpPr>
            <p:spPr>
              <a:xfrm>
                <a:off x="685801" y="1490690"/>
                <a:ext cx="11056433" cy="529305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ru-RU" sz="2400" dirty="0"/>
                  <a:t>На каждой итерации алгоритм выбирает наиболее перспективный узел в соответствии с функцией оценки </a:t>
                </a:r>
                <a14:m>
                  <m:oMath xmlns:m="http://schemas.openxmlformats.org/officeDocument/2006/math">
                    <m:r>
                      <a:rPr lang="ru-RU" sz="2400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ru-RU" sz="2400" dirty="0"/>
                  <a:t>, которая включает в себя реальную стоимость перехода к этому узлу и оценку стоимости от этого узла до цели.</a:t>
                </a:r>
                <a:endParaRPr lang="en-US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ru-RU" sz="2400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ru-RU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sz="2400" i="1" dirty="0" err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ru-RU" sz="2400" i="1" dirty="0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ru-RU" sz="2400" i="1" dirty="0" err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ru-RU" sz="2400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2400" dirty="0"/>
                  <a:t>- </a:t>
                </a:r>
                <a:r>
                  <a:rPr lang="ru-RU" sz="2400" dirty="0"/>
                  <a:t>обозначает вес/стоимость, связанный с ребром </a:t>
                </a:r>
                <a14:m>
                  <m:oMath xmlns:m="http://schemas.openxmlformats.org/officeDocument/2006/math">
                    <m:r>
                      <a:rPr lang="ru-RU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sz="24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ru-RU" sz="2400" i="1" dirty="0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ru-RU" sz="240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ru-RU" sz="24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ru-RU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ru-RU" sz="24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ru-RU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sz="2400" i="1" dirty="0" err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ru-RU" sz="2400" i="1" dirty="0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ru-RU" sz="2400" i="1" dirty="0" err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ru-RU" sz="24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- </a:t>
                </a:r>
                <a:r>
                  <a:rPr lang="ru-RU" sz="2400" dirty="0"/>
                  <a:t>стоимость кратчайшего пути от x до y (в данном случае не обязательно двух соседних узлов)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ru-RU" sz="2400" dirty="0"/>
                  <a:t>Для узла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sz="2400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ru-RU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sz="24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ru-RU" sz="24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sz="2400" dirty="0"/>
                  <a:t> выражает эту эвристику, которая является оценкой</a:t>
                </a:r>
                <a:r>
                  <a:rPr lang="en-US" sz="2400" dirty="0"/>
                  <a:t>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ru-RU" sz="2400" dirty="0"/>
                  <a:t>Функция </a:t>
                </a:r>
                <a14:m>
                  <m:oMath xmlns:m="http://schemas.openxmlformats.org/officeDocument/2006/math">
                    <m:r>
                      <a:rPr lang="ru-RU" sz="2400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ru-RU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sz="24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ru-RU" sz="2400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ru-RU" sz="2400" dirty="0"/>
                  <a:t>(оценка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ru-RU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24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ru-RU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ru-RU" sz="2400" i="1" dirty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𝑠𝑡𝑎𝑟𝑡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sz="2400" dirty="0"/>
                  <a:t>) - это стоимость кратчайшего пути, найденного до сих пор от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𝑠𝑡𝑎𝑟𝑡</m:t>
                        </m:r>
                      </m:sub>
                    </m:sSub>
                  </m:oMath>
                </a14:m>
                <a:r>
                  <a:rPr lang="ru-RU" sz="2400" dirty="0"/>
                  <a:t> до </a:t>
                </a:r>
                <a14:m>
                  <m:oMath xmlns:m="http://schemas.openxmlformats.org/officeDocument/2006/math">
                    <m:r>
                      <a:rPr lang="ru-RU" sz="24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ru-RU" sz="2400" dirty="0"/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ru-RU" sz="2400" dirty="0"/>
                  <a:t>Стоимость кратчайшего пути, соединяющего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𝑠𝑡𝑎𝑟𝑡</m:t>
                        </m:r>
                      </m:sub>
                    </m:sSub>
                  </m:oMath>
                </a14:m>
                <a:r>
                  <a:rPr lang="ru-RU" sz="2400" dirty="0"/>
                  <a:t> с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𝑔𝑜𝑎𝑙</m:t>
                        </m:r>
                      </m:sub>
                    </m:sSub>
                  </m:oMath>
                </a14:m>
                <a:r>
                  <a:rPr lang="ru-RU" sz="2400" dirty="0"/>
                  <a:t> и проходящего через </a:t>
                </a:r>
                <a14:m>
                  <m:oMath xmlns:m="http://schemas.openxmlformats.org/officeDocument/2006/math">
                    <m:r>
                      <a:rPr lang="ru-RU" sz="24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ru-RU" sz="2400" dirty="0"/>
                  <a:t>, представлена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24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ru-RU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sz="24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ru-RU" sz="2400" i="1" dirty="0" smtClean="0">
                        <a:latin typeface="Cambria Math" panose="02040503050406030204" pitchFamily="18" charset="0"/>
                      </a:rPr>
                      <m:t>) =</m:t>
                    </m:r>
                    <m:sSup>
                      <m:sSupPr>
                        <m:ctrlPr>
                          <a:rPr lang="ru-RU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ru-RU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sz="24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ru-RU" sz="2400" i="1" dirty="0" smtClean="0">
                        <a:latin typeface="Cambria Math" panose="02040503050406030204" pitchFamily="18" charset="0"/>
                      </a:rPr>
                      <m:t>) +</m:t>
                    </m:r>
                    <m:sSup>
                      <m:sSupPr>
                        <m:ctrlPr>
                          <a:rPr lang="ru-RU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ru-RU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sz="24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ru-RU" sz="2400" i="1" dirty="0" smtClean="0">
                        <a:latin typeface="Cambria Math" panose="02040503050406030204" pitchFamily="18" charset="0"/>
                      </a:rPr>
                      <m:t>).</m:t>
                    </m:r>
                  </m:oMath>
                </a14:m>
                <a:endParaRPr lang="en-US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ru-RU" sz="2400" dirty="0"/>
                  <a:t>Функция </a:t>
                </a:r>
                <a14:m>
                  <m:oMath xmlns:m="http://schemas.openxmlformats.org/officeDocument/2006/math">
                    <m:r>
                      <a:rPr lang="ru-RU" sz="240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ru-RU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sz="24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ru-RU" sz="2400" i="1" dirty="0" smtClean="0">
                        <a:latin typeface="Cambria Math" panose="02040503050406030204" pitchFamily="18" charset="0"/>
                      </a:rPr>
                      <m:t>) = </m:t>
                    </m:r>
                    <m:r>
                      <a:rPr lang="ru-RU" sz="2400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ru-RU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sz="24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ru-RU" sz="2400" i="1" dirty="0" smtClean="0">
                        <a:latin typeface="Cambria Math" panose="02040503050406030204" pitchFamily="18" charset="0"/>
                      </a:rPr>
                      <m:t>) + </m:t>
                    </m:r>
                    <m:r>
                      <a:rPr lang="ru-RU" sz="2400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ru-RU" sz="2400" i="1" dirty="0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ru-RU" sz="24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ru-RU" sz="2400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ru-RU" sz="2400" dirty="0"/>
                  <a:t>является оценкой этой стоимости и используется A*, чтобы решить, какой узел следует расширить следующим.</a:t>
                </a:r>
                <a:endParaRPr lang="en-US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ru-RU" sz="24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A6F13A2-3B07-4674-9A4C-597C38B1D1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1" y="1490690"/>
                <a:ext cx="11056433" cy="5293052"/>
              </a:xfrm>
              <a:prstGeom prst="rect">
                <a:avLst/>
              </a:prstGeom>
              <a:blipFill>
                <a:blip r:embed="rId2"/>
                <a:stretch>
                  <a:fillRect l="-772" t="-922" r="-121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43492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E22D81-9369-4FF1-9C78-81B4AC841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453483"/>
            <a:ext cx="10131425" cy="1456267"/>
          </a:xfrm>
        </p:spPr>
        <p:txBody>
          <a:bodyPr/>
          <a:lstStyle/>
          <a:p>
            <a:r>
              <a:rPr lang="ru-RU" sz="3600" dirty="0"/>
              <a:t>Ключевые свойства </a:t>
            </a:r>
            <a:r>
              <a:rPr lang="en-US" sz="3600" dirty="0"/>
              <a:t>A*</a:t>
            </a:r>
            <a:br>
              <a:rPr lang="ru-RU" sz="3600" dirty="0"/>
            </a:b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A6F13A2-3B07-4674-9A4C-597C38B1D110}"/>
                  </a:ext>
                </a:extLst>
              </p:cNvPr>
              <p:cNvSpPr txBox="1"/>
              <p:nvPr/>
            </p:nvSpPr>
            <p:spPr>
              <a:xfrm>
                <a:off x="685801" y="1490690"/>
                <a:ext cx="11056433" cy="41549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ru-RU" sz="2400" dirty="0"/>
                  <a:t>Эвристическая функция </a:t>
                </a:r>
                <a:r>
                  <a:rPr lang="en-US" sz="2400" dirty="0"/>
                  <a:t>A*</a:t>
                </a:r>
                <a:r>
                  <a:rPr lang="ru-RU" sz="2400" dirty="0"/>
                  <a:t> может иметь два важных свойства: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ru-RU" sz="2400" dirty="0"/>
                  <a:t>Функция допустима, если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sz="2400" dirty="0"/>
                  <a:t> для всех узлов </a:t>
                </a:r>
                <a14:m>
                  <m:oMath xmlns:m="http://schemas.openxmlformats.org/officeDocument/2006/math">
                    <m:r>
                      <a:rPr lang="ru-RU" sz="24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ru-RU" sz="2400" dirty="0"/>
                  <a:t>, то есть эвристическая функция никогда не переоценивает реальную стоимость</a:t>
                </a:r>
                <a:endParaRPr lang="en-US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ru-RU" sz="2400" dirty="0"/>
                  <a:t>Эвристическая функция называется последовательной или монотонной, если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ru-RU" sz="24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ru-RU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sz="2400" i="1" dirty="0" err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ru-RU" sz="2400" i="1" dirty="0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ru-RU" sz="2400" i="1" dirty="0" err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ru-RU" sz="2400" i="1" dirty="0" smtClean="0">
                        <a:latin typeface="Cambria Math" panose="02040503050406030204" pitchFamily="18" charset="0"/>
                      </a:rPr>
                      <m:t>) +</m:t>
                    </m:r>
                    <m:r>
                      <a:rPr lang="ru-RU" sz="2400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ru-RU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sz="240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ru-RU" sz="2400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ru-RU" sz="2400" dirty="0"/>
                  <a:t>для любых узлов </a:t>
                </a:r>
                <a14:m>
                  <m:oMath xmlns:m="http://schemas.openxmlformats.org/officeDocument/2006/math">
                    <m:r>
                      <a:rPr lang="ru-RU" sz="24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ru-RU" sz="2400" i="1" dirty="0">
                        <a:latin typeface="Cambria Math" panose="02040503050406030204" pitchFamily="18" charset="0"/>
                      </a:rPr>
                      <m:t>;</m:t>
                    </m:r>
                    <m:r>
                      <a:rPr lang="ru-RU" sz="2400" i="1" dirty="0" err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ru-RU" sz="2400" dirty="0"/>
                  <a:t> (или, альтернативно,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ru-RU" sz="24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sz="24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sz="2400" i="1" dirty="0" err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ru-RU" sz="2400" i="1" dirty="0">
                        <a:latin typeface="Cambria Math" panose="02040503050406030204" pitchFamily="18" charset="0"/>
                      </a:rPr>
                      <m:t>;</m:t>
                    </m:r>
                    <m:r>
                      <a:rPr lang="ru-RU" sz="2400" i="1" dirty="0" err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ru-RU" sz="2400" i="1" dirty="0">
                        <a:latin typeface="Cambria Math" panose="02040503050406030204" pitchFamily="18" charset="0"/>
                      </a:rPr>
                      <m:t>) +</m:t>
                    </m:r>
                    <m:r>
                      <a:rPr lang="ru-RU" sz="2400" i="1" dirty="0">
                        <a:latin typeface="Cambria Math" panose="02040503050406030204" pitchFamily="18" charset="0"/>
                      </a:rPr>
                      <m:t>h</m:t>
                    </m:r>
                    <m:r>
                      <a:rPr lang="ru-RU" sz="24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sz="2400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ru-RU" sz="24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sz="2400" dirty="0"/>
                  <a:t> для любого ребра </a:t>
                </a:r>
                <a14:m>
                  <m:oMath xmlns:m="http://schemas.openxmlformats.org/officeDocument/2006/math">
                    <m:r>
                      <a:rPr lang="ru-RU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sz="24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ru-RU" sz="2400" i="1" dirty="0" smtClean="0">
                        <a:latin typeface="Cambria Math" panose="02040503050406030204" pitchFamily="18" charset="0"/>
                      </a:rPr>
                      <m:t>; </m:t>
                    </m:r>
                    <m:r>
                      <a:rPr lang="ru-RU" sz="240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ru-RU" sz="24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sz="2400" dirty="0"/>
                  <a:t>).</a:t>
                </a:r>
                <a:endParaRPr lang="en-US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ru-RU" sz="2400" dirty="0"/>
                  <a:t>Каждая непротиворечивая эвристическая функция также допустима</a:t>
                </a:r>
                <a:endParaRPr lang="en-US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ru-RU" sz="2400" dirty="0"/>
                  <a:t>A * является полным, то есть он всегда заканчивается решением, где бы оно ни существовало, если выполняются следующие условия: </a:t>
                </a:r>
                <a:endParaRPr lang="en-US" sz="240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ru-RU" sz="2400" dirty="0"/>
                  <a:t>узлы должны иметь конечное число преемников </a:t>
                </a:r>
                <a:endParaRPr lang="en-US" sz="240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ru-RU" sz="2400" dirty="0"/>
                  <a:t>вес, связанный с ребрами, должен быть положительным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A6F13A2-3B07-4674-9A4C-597C38B1D1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1" y="1490690"/>
                <a:ext cx="11056433" cy="4154984"/>
              </a:xfrm>
              <a:prstGeom prst="rect">
                <a:avLst/>
              </a:prstGeom>
              <a:blipFill>
                <a:blip r:embed="rId2"/>
                <a:stretch>
                  <a:fillRect l="-883" t="-1175" b="-249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8953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ебесная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Небесная</Template>
  <TotalTime>653</TotalTime>
  <Words>2078</Words>
  <Application>Microsoft Office PowerPoint</Application>
  <PresentationFormat>Широкоэкранный</PresentationFormat>
  <Paragraphs>117</Paragraphs>
  <Slides>25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Cambria Math</vt:lpstr>
      <vt:lpstr>Небесная</vt:lpstr>
      <vt:lpstr>Вычисление кратчайшего пути параллельным вариантом алгоритма А* (А-star)</vt:lpstr>
      <vt:lpstr>Содержание</vt:lpstr>
      <vt:lpstr>введение</vt:lpstr>
      <vt:lpstr>введение</vt:lpstr>
      <vt:lpstr>Постановка задачи</vt:lpstr>
      <vt:lpstr>Постановка задачи</vt:lpstr>
      <vt:lpstr>Постановка задачи</vt:lpstr>
      <vt:lpstr>Ключевые свойства A* </vt:lpstr>
      <vt:lpstr>Ключевые свойства A* </vt:lpstr>
      <vt:lpstr>Ключевые свойства A* </vt:lpstr>
      <vt:lpstr>Ключевые свойства A* </vt:lpstr>
      <vt:lpstr>Ключевые свойства A* </vt:lpstr>
      <vt:lpstr>Ключевые свойства A* </vt:lpstr>
      <vt:lpstr>Ключевые свойства A* </vt:lpstr>
      <vt:lpstr>ПАРАЛЛЕЛЬНЫЕ АЛГОРИТМЫ A* </vt:lpstr>
      <vt:lpstr>ПАРАЛЛЕЛЬНЫЕ АЛГОРИТМЫ A*</vt:lpstr>
      <vt:lpstr>ПАРАЛЛЕЛЬНЫЕ АЛГОРИТМЫ A*</vt:lpstr>
      <vt:lpstr>ПАРАЛЛЕЛЬНЫЕ АЛГОРИТМЫ A*</vt:lpstr>
      <vt:lpstr>Двунаправленные АЛГОРИТМЫ поиска A*</vt:lpstr>
      <vt:lpstr>Реализация</vt:lpstr>
      <vt:lpstr>Генерация карты</vt:lpstr>
      <vt:lpstr>Последовательный вариант</vt:lpstr>
      <vt:lpstr>Параллельный вариант</vt:lpstr>
      <vt:lpstr>Результаты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Вычисление кратчайшего пути параллельным вариантом алгоритма А* (А-star)</dc:title>
  <dc:creator>Nikita</dc:creator>
  <cp:lastModifiedBy>Алена</cp:lastModifiedBy>
  <cp:revision>120</cp:revision>
  <dcterms:created xsi:type="dcterms:W3CDTF">2020-12-23T08:40:43Z</dcterms:created>
  <dcterms:modified xsi:type="dcterms:W3CDTF">2020-12-28T07:33:02Z</dcterms:modified>
</cp:coreProperties>
</file>