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69A7FDC-B041-4B62-A50F-36F7A19123DA}">
  <a:tblStyle styleId="{B69A7FDC-B041-4B62-A50F-36F7A19123DA}" styleName="Table_0">
    <a:wholeTbl>
      <a:tcTxStyle b="off" i="off">
        <a:font>
          <a:latin typeface="Calisto MT"/>
          <a:ea typeface="Calisto MT"/>
          <a:cs typeface="Calisto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8E7"/>
          </a:solidFill>
        </a:fill>
      </a:tcStyle>
    </a:wholeTbl>
    <a:band1H>
      <a:tcTxStyle/>
      <a:tcStyle>
        <a:fill>
          <a:solidFill>
            <a:srgbClr val="E7CECB"/>
          </a:solidFill>
        </a:fill>
      </a:tcStyle>
    </a:band1H>
    <a:band2H>
      <a:tcTxStyle/>
    </a:band2H>
    <a:band1V>
      <a:tcTxStyle/>
      <a:tcStyle>
        <a:fill>
          <a:solidFill>
            <a:srgbClr val="E7CECB"/>
          </a:solidFill>
        </a:fill>
      </a:tcStyle>
    </a:band1V>
    <a:band2V>
      <a:tcTxStyle/>
    </a:band2V>
    <a:lastCol>
      <a:tcTxStyle b="on" i="off">
        <a:font>
          <a:latin typeface="Calisto MT"/>
          <a:ea typeface="Calisto MT"/>
          <a:cs typeface="Calisto MT"/>
        </a:font>
        <a:schemeClr val="lt1"/>
      </a:tcTxStyle>
      <a:tcStyle>
        <a:fill>
          <a:solidFill>
            <a:schemeClr val="accent1"/>
          </a:solidFill>
        </a:fill>
      </a:tcStyle>
    </a:lastCol>
    <a:firstCol>
      <a:tcTxStyle b="on" i="off">
        <a:font>
          <a:latin typeface="Calisto MT"/>
          <a:ea typeface="Calisto MT"/>
          <a:cs typeface="Calisto MT"/>
        </a:font>
        <a:schemeClr val="lt1"/>
      </a:tcTxStyle>
      <a:tcStyle>
        <a:fill>
          <a:solidFill>
            <a:schemeClr val="accent1"/>
          </a:solidFill>
        </a:fill>
      </a:tcStyle>
    </a:firstCol>
    <a:lastRow>
      <a:tcTxStyle b="on" i="off">
        <a:font>
          <a:latin typeface="Calisto MT"/>
          <a:ea typeface="Calisto MT"/>
          <a:cs typeface="Calisto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sto MT"/>
          <a:ea typeface="Calisto MT"/>
          <a:cs typeface="Calisto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resource.com/slides/mysql-mathematical-functions-slides-presentation.php"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resource.com/slides/mysql-mathematical-functions-slides-presentation.php"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resource.com/slides/mysql-mathematical-functions-slides-presentation.php"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vgchartz.com/preorders/43464/USA/"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ingsight.com/multiple-ways-to-remove-duplicates-from-sql-table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76864104_0_1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5076864104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dd8a6ff77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2"/>
              </a:rPr>
              <a:t>https://www.w3resource.com/slides/mysql-mathematical-functions-slides-presentation.php</a:t>
            </a:r>
            <a:endParaRPr/>
          </a:p>
          <a:p>
            <a:pPr indent="0" lvl="0" marL="0" rtl="0" algn="l">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167" name="Google Shape;167;g5dd8a6ff77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dd8a6ff77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5dd8a6ff77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dd8a6ff77_0_2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2"/>
              </a:rPr>
              <a:t>https://www.w3resource.com/slides/mysql-mathematical-functions-slides-presentation.php</a:t>
            </a:r>
            <a:endParaRPr/>
          </a:p>
          <a:p>
            <a:pPr indent="0" lvl="0" marL="0" rtl="0" algn="l">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186" name="Google Shape;186;g5dd8a6ff77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dd8a6ff77_0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5dd8a6ff77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dd8a6ff77_0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2"/>
              </a:rPr>
              <a:t>https://www.w3resource.com/slides/mysql-mathematical-functions-slides-presentation.php</a:t>
            </a:r>
            <a:endParaRPr/>
          </a:p>
          <a:p>
            <a:pPr indent="0" lvl="0" marL="0" rtl="0" algn="l">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01" name="Google Shape;201;g5dd8a6ff77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dd8a6ff77_0_2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5dd8a6ff77_0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d42f5a07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d42f5a07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from (29-Dec-2018): </a:t>
            </a:r>
            <a:r>
              <a:rPr lang="en-US" sz="1100" u="sng">
                <a:solidFill>
                  <a:schemeClr val="hlink"/>
                </a:solidFill>
                <a:latin typeface="Arial"/>
                <a:ea typeface="Arial"/>
                <a:cs typeface="Arial"/>
                <a:sym typeface="Arial"/>
                <a:hlinkClick r:id="rId2"/>
              </a:rPr>
              <a:t>http://www.vgchartz.com/preorders/43464/USA/</a:t>
            </a:r>
            <a:endParaRPr/>
          </a:p>
        </p:txBody>
      </p:sp>
      <p:sp>
        <p:nvSpPr>
          <p:cNvPr id="217" name="Google Shape;217;g5d42f5a07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027544abd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Common ways to clean data with Python are available in the many libraries that you can import in your code. One of the most popular libraries is Pandas, which was designed for data manipulation and analysis, but is most commonly associated with data cleaning. Here is a common code snippet where Pandas is imported to clean a set of data:</a:t>
            </a:r>
            <a:endParaRPr/>
          </a:p>
        </p:txBody>
      </p:sp>
      <p:sp>
        <p:nvSpPr>
          <p:cNvPr id="226" name="Google Shape;226;g5027544abd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dc866f7e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indent="0" lvl="0" marL="0" rtl="0" algn="l">
              <a:spcBef>
                <a:spcPts val="0"/>
              </a:spcBef>
              <a:spcAft>
                <a:spcPts val="0"/>
              </a:spcAft>
              <a:buNone/>
            </a:pPr>
            <a:r>
              <a:t/>
            </a:r>
            <a:endParaRPr/>
          </a:p>
        </p:txBody>
      </p:sp>
      <p:sp>
        <p:nvSpPr>
          <p:cNvPr id="100" name="Google Shape;100;g5dc866f7e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f24fce185_2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solidFill>
                  <a:srgbClr val="000000"/>
                </a:solidFill>
                <a:latin typeface="Arial"/>
                <a:ea typeface="Arial"/>
                <a:cs typeface="Arial"/>
                <a:sym typeface="Arial"/>
              </a:rPr>
              <a:t>Validity - </a:t>
            </a:r>
            <a:r>
              <a:rPr lang="en-US" sz="1350">
                <a:solidFill>
                  <a:srgbClr val="444444"/>
                </a:solidFill>
                <a:highlight>
                  <a:srgbClr val="FFFFFF"/>
                </a:highlight>
                <a:latin typeface="Arial"/>
                <a:ea typeface="Arial"/>
                <a:cs typeface="Arial"/>
                <a:sym typeface="Arial"/>
              </a:rPr>
              <a:t>absence of differences between the data items representing the same objects based on specific information requirements</a:t>
            </a:r>
            <a:endParaRPr sz="1400">
              <a:solidFill>
                <a:srgbClr val="000000"/>
              </a:solidFill>
              <a:latin typeface="Arial"/>
              <a:ea typeface="Arial"/>
              <a:cs typeface="Arial"/>
              <a:sym typeface="Arial"/>
            </a:endParaRPr>
          </a:p>
          <a:p>
            <a:pPr indent="0" lvl="0" marL="0" rtl="0" algn="l">
              <a:spcBef>
                <a:spcPts val="1000"/>
              </a:spcBef>
              <a:spcAft>
                <a:spcPts val="0"/>
              </a:spcAft>
              <a:buNone/>
            </a:pPr>
            <a:r>
              <a:rPr lang="en-US" sz="1400">
                <a:solidFill>
                  <a:srgbClr val="000000"/>
                </a:solidFill>
                <a:latin typeface="Arial"/>
                <a:ea typeface="Arial"/>
                <a:cs typeface="Arial"/>
                <a:sym typeface="Arial"/>
              </a:rPr>
              <a:t>Accuracy - </a:t>
            </a:r>
            <a:r>
              <a:rPr lang="en-US" sz="1350">
                <a:solidFill>
                  <a:srgbClr val="444444"/>
                </a:solidFill>
                <a:highlight>
                  <a:srgbClr val="FFFFFF"/>
                </a:highlight>
                <a:latin typeface="Arial"/>
                <a:ea typeface="Arial"/>
                <a:cs typeface="Arial"/>
                <a:sym typeface="Arial"/>
              </a:rPr>
              <a:t>degree to which the data item correctly describes the object in context of appropriate real-world context and attributes</a:t>
            </a:r>
            <a:endParaRPr sz="1400">
              <a:solidFill>
                <a:srgbClr val="000000"/>
              </a:solidFill>
              <a:latin typeface="Arial"/>
              <a:ea typeface="Arial"/>
              <a:cs typeface="Arial"/>
              <a:sym typeface="Arial"/>
            </a:endParaRPr>
          </a:p>
          <a:p>
            <a:pPr indent="0" lvl="0" marL="0" rtl="0" algn="l">
              <a:spcBef>
                <a:spcPts val="1000"/>
              </a:spcBef>
              <a:spcAft>
                <a:spcPts val="0"/>
              </a:spcAft>
              <a:buNone/>
            </a:pPr>
            <a:r>
              <a:rPr lang="en-US" sz="1400">
                <a:solidFill>
                  <a:srgbClr val="000000"/>
                </a:solidFill>
                <a:latin typeface="Arial"/>
                <a:ea typeface="Arial"/>
                <a:cs typeface="Arial"/>
                <a:sym typeface="Arial"/>
              </a:rPr>
              <a:t>Completeness - </a:t>
            </a:r>
            <a:r>
              <a:rPr lang="en-US" sz="1350">
                <a:solidFill>
                  <a:srgbClr val="444444"/>
                </a:solidFill>
                <a:highlight>
                  <a:srgbClr val="FFFFFF"/>
                </a:highlight>
                <a:latin typeface="Arial"/>
                <a:ea typeface="Arial"/>
                <a:cs typeface="Arial"/>
                <a:sym typeface="Arial"/>
              </a:rPr>
              <a:t>An indication of the comprehensiveness of available data,</a:t>
            </a:r>
            <a:endParaRPr sz="1400">
              <a:solidFill>
                <a:srgbClr val="000000"/>
              </a:solidFill>
              <a:latin typeface="Arial"/>
              <a:ea typeface="Arial"/>
              <a:cs typeface="Arial"/>
              <a:sym typeface="Arial"/>
            </a:endParaRPr>
          </a:p>
          <a:p>
            <a:pPr indent="0" lvl="0" marL="0" rtl="0" algn="l">
              <a:spcBef>
                <a:spcPts val="1000"/>
              </a:spcBef>
              <a:spcAft>
                <a:spcPts val="0"/>
              </a:spcAft>
              <a:buNone/>
            </a:pPr>
            <a:r>
              <a:rPr lang="en-US" sz="1400">
                <a:solidFill>
                  <a:srgbClr val="000000"/>
                </a:solidFill>
                <a:latin typeface="Arial"/>
                <a:ea typeface="Arial"/>
                <a:cs typeface="Arial"/>
                <a:sym typeface="Arial"/>
              </a:rPr>
              <a:t>Consistency -  </a:t>
            </a:r>
            <a:r>
              <a:rPr lang="en-US" sz="1350">
                <a:solidFill>
                  <a:srgbClr val="444444"/>
                </a:solidFill>
                <a:highlight>
                  <a:srgbClr val="FFFFFF"/>
                </a:highlight>
                <a:latin typeface="Arial"/>
                <a:ea typeface="Arial"/>
                <a:cs typeface="Arial"/>
                <a:sym typeface="Arial"/>
              </a:rPr>
              <a:t>absence of differences between the data items representing the same objects based on specific information requirements (across data sources/Tables)</a:t>
            </a:r>
            <a:endParaRPr sz="1400">
              <a:solidFill>
                <a:srgbClr val="000000"/>
              </a:solidFill>
              <a:latin typeface="Arial"/>
              <a:ea typeface="Arial"/>
              <a:cs typeface="Arial"/>
              <a:sym typeface="Arial"/>
            </a:endParaRPr>
          </a:p>
          <a:p>
            <a:pPr indent="0" lvl="0" marL="0" rtl="0" algn="l">
              <a:spcBef>
                <a:spcPts val="1000"/>
              </a:spcBef>
              <a:spcAft>
                <a:spcPts val="1000"/>
              </a:spcAft>
              <a:buNone/>
            </a:pPr>
            <a:r>
              <a:rPr lang="en-US" sz="1400">
                <a:solidFill>
                  <a:srgbClr val="000000"/>
                </a:solidFill>
                <a:latin typeface="Arial"/>
                <a:ea typeface="Arial"/>
                <a:cs typeface="Arial"/>
                <a:sym typeface="Arial"/>
              </a:rPr>
              <a:t>Uniformity - </a:t>
            </a:r>
            <a:r>
              <a:rPr lang="en-US">
                <a:solidFill>
                  <a:srgbClr val="222222"/>
                </a:solidFill>
                <a:highlight>
                  <a:srgbClr val="FFFFFF"/>
                </a:highlight>
                <a:latin typeface="Roboto"/>
                <a:ea typeface="Roboto"/>
                <a:cs typeface="Roboto"/>
                <a:sym typeface="Roboto"/>
              </a:rPr>
              <a:t> Absolute, or very high degree of, comparability between two or more alternatives, processes, products, qualifications, sets of </a:t>
            </a:r>
            <a:r>
              <a:rPr b="1" lang="en-US">
                <a:solidFill>
                  <a:srgbClr val="222222"/>
                </a:solidFill>
                <a:highlight>
                  <a:srgbClr val="FFFFFF"/>
                </a:highlight>
                <a:latin typeface="Roboto"/>
                <a:ea typeface="Roboto"/>
                <a:cs typeface="Roboto"/>
                <a:sym typeface="Roboto"/>
              </a:rPr>
              <a:t>data</a:t>
            </a:r>
            <a:endParaRPr sz="1400">
              <a:solidFill>
                <a:srgbClr val="000000"/>
              </a:solidFill>
              <a:latin typeface="Arial"/>
              <a:ea typeface="Arial"/>
              <a:cs typeface="Arial"/>
              <a:sym typeface="Arial"/>
            </a:endParaRPr>
          </a:p>
        </p:txBody>
      </p:sp>
      <p:sp>
        <p:nvSpPr>
          <p:cNvPr id="108" name="Google Shape;108;g4f24fce185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1cdbcafd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1400">
                <a:solidFill>
                  <a:srgbClr val="000000"/>
                </a:solidFill>
                <a:latin typeface="Arial"/>
                <a:ea typeface="Arial"/>
                <a:cs typeface="Arial"/>
                <a:sym typeface="Arial"/>
              </a:rPr>
              <a:t>The goal of cleaning is ultimately to confirm the Validity, Accuracy, Completeness, Consistency, and Uniformity of the dataset.</a:t>
            </a:r>
            <a:endParaRPr sz="14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US" sz="1400">
                <a:solidFill>
                  <a:srgbClr val="000000"/>
                </a:solidFill>
                <a:latin typeface="Arial"/>
                <a:ea typeface="Arial"/>
                <a:cs typeface="Arial"/>
                <a:sym typeface="Arial"/>
              </a:rPr>
              <a:t>There are 4 main methods of cleaning data:</a:t>
            </a:r>
            <a:endParaRPr>
              <a:solidFill>
                <a:srgbClr val="000000"/>
              </a:solidFill>
            </a:endParaRPr>
          </a:p>
        </p:txBody>
      </p:sp>
      <p:sp>
        <p:nvSpPr>
          <p:cNvPr id="116" name="Google Shape;116;g51cdbcafd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dd8a6ff77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“Main clauses” in descending order of operations</a:t>
            </a:r>
            <a:endParaRPr/>
          </a:p>
          <a:p>
            <a:pPr indent="0" lvl="0" marL="0" rtl="0" algn="l">
              <a:spcBef>
                <a:spcPts val="0"/>
              </a:spcBef>
              <a:spcAft>
                <a:spcPts val="0"/>
              </a:spcAft>
              <a:buNone/>
            </a:pPr>
            <a:r>
              <a:rPr lang="en-US"/>
              <a:t>LIKE: wildcard searches: %&lt;char&gt;, %&lt;char&gt;%, &lt;char&gt;%, underscores</a:t>
            </a:r>
            <a:endParaRPr/>
          </a:p>
          <a:p>
            <a:pPr indent="0" lvl="0" marL="0" rtl="0" algn="l">
              <a:spcBef>
                <a:spcPts val="0"/>
              </a:spcBef>
              <a:spcAft>
                <a:spcPts val="0"/>
              </a:spcAft>
              <a:buNone/>
            </a:pPr>
            <a:r>
              <a:rPr lang="en-US"/>
              <a:t>Wildcard characters: %, _, *</a:t>
            </a:r>
            <a:endParaRPr/>
          </a:p>
        </p:txBody>
      </p:sp>
      <p:sp>
        <p:nvSpPr>
          <p:cNvPr id="122" name="Google Shape;122;g5dd8a6ff77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027544abd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t/>
            </a:r>
            <a:endParaRPr/>
          </a:p>
        </p:txBody>
      </p:sp>
      <p:sp>
        <p:nvSpPr>
          <p:cNvPr id="129" name="Google Shape;129;g5027544abd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27544abd_0_3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“Main clauses” in descending order of operations</a:t>
            </a:r>
            <a:endParaRPr/>
          </a:p>
          <a:p>
            <a:pPr indent="0" lvl="0" marL="0" rtl="0" algn="l">
              <a:spcBef>
                <a:spcPts val="0"/>
              </a:spcBef>
              <a:spcAft>
                <a:spcPts val="0"/>
              </a:spcAft>
              <a:buNone/>
            </a:pPr>
            <a:r>
              <a:rPr lang="en-US"/>
              <a:t>LIKE: wildcard searches: %&lt;char&gt;, %&lt;char&gt;%, &lt;char&gt;%, underscores</a:t>
            </a:r>
            <a:endParaRPr/>
          </a:p>
          <a:p>
            <a:pPr indent="0" lvl="0" marL="0" rtl="0" algn="l">
              <a:spcBef>
                <a:spcPts val="0"/>
              </a:spcBef>
              <a:spcAft>
                <a:spcPts val="0"/>
              </a:spcAft>
              <a:buNone/>
            </a:pPr>
            <a:r>
              <a:rPr lang="en-US"/>
              <a:t>Wildcard characters: %, _, *</a:t>
            </a:r>
            <a:endParaRPr/>
          </a:p>
          <a:p>
            <a:pPr indent="0" lvl="0" marL="0" rtl="0" algn="l">
              <a:spcBef>
                <a:spcPts val="0"/>
              </a:spcBef>
              <a:spcAft>
                <a:spcPts val="0"/>
              </a:spcAft>
              <a:buNone/>
            </a:pPr>
            <a:r>
              <a:rPr lang="en-US"/>
              <a:t>CASE: if-then statements</a:t>
            </a:r>
            <a:endParaRPr/>
          </a:p>
          <a:p>
            <a:pPr indent="0" lvl="0" marL="0" rtl="0" algn="l">
              <a:spcBef>
                <a:spcPts val="0"/>
              </a:spcBef>
              <a:spcAft>
                <a:spcPts val="0"/>
              </a:spcAft>
              <a:buNone/>
            </a:pPr>
            <a:r>
              <a:rPr lang="en-US"/>
              <a:t>JOIN: mostly use INNER, LEFT</a:t>
            </a:r>
            <a:endParaRPr/>
          </a:p>
          <a:p>
            <a:pPr indent="0" lvl="0" marL="0" rtl="0" algn="l">
              <a:spcBef>
                <a:spcPts val="0"/>
              </a:spcBef>
              <a:spcAft>
                <a:spcPts val="0"/>
              </a:spcAft>
              <a:buNone/>
            </a:pPr>
            <a:r>
              <a:rPr lang="en-US"/>
              <a:t>HAVING: WHERE for groups (http://www.mysqltutorial.org/mysql-having.aspx)</a:t>
            </a:r>
            <a:endParaRPr/>
          </a:p>
          <a:p>
            <a:pPr indent="0" lvl="0" marL="0" rtl="0" algn="l">
              <a:spcBef>
                <a:spcPts val="0"/>
              </a:spcBef>
              <a:spcAft>
                <a:spcPts val="0"/>
              </a:spcAft>
              <a:buNone/>
            </a:pPr>
            <a:r>
              <a:rPr lang="en-US"/>
              <a:t>BETWEEN is inclusive</a:t>
            </a:r>
            <a:endParaRPr/>
          </a:p>
        </p:txBody>
      </p:sp>
      <p:sp>
        <p:nvSpPr>
          <p:cNvPr id="138" name="Google Shape;138;g5027544abd_0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dd8a6ff7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1100" u="sng">
                <a:solidFill>
                  <a:schemeClr val="hlink"/>
                </a:solidFill>
                <a:latin typeface="Arial"/>
                <a:ea typeface="Arial"/>
                <a:cs typeface="Arial"/>
                <a:sym typeface="Arial"/>
                <a:hlinkClick r:id="rId2"/>
              </a:rPr>
              <a:t>https://codingsight.com/multiple-ways-to-remove-duplicates-from-sql-tables/</a:t>
            </a:r>
            <a:endParaRPr/>
          </a:p>
        </p:txBody>
      </p:sp>
      <p:sp>
        <p:nvSpPr>
          <p:cNvPr id="147" name="Google Shape;147;g5dd8a6ff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dd8a6ff77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“Main clauses” in descending order of operations</a:t>
            </a:r>
            <a:endParaRPr/>
          </a:p>
          <a:p>
            <a:pPr indent="0" lvl="0" marL="0" rtl="0" algn="l">
              <a:spcBef>
                <a:spcPts val="0"/>
              </a:spcBef>
              <a:spcAft>
                <a:spcPts val="0"/>
              </a:spcAft>
              <a:buNone/>
            </a:pPr>
            <a:r>
              <a:rPr lang="en-US"/>
              <a:t>LIKE: wildcard searches: %&lt;char&gt;, %&lt;char&gt;%, &lt;char&gt;%, underscores</a:t>
            </a:r>
            <a:endParaRPr/>
          </a:p>
          <a:p>
            <a:pPr indent="0" lvl="0" marL="0" rtl="0" algn="l">
              <a:spcBef>
                <a:spcPts val="0"/>
              </a:spcBef>
              <a:spcAft>
                <a:spcPts val="0"/>
              </a:spcAft>
              <a:buNone/>
            </a:pPr>
            <a:r>
              <a:rPr lang="en-US"/>
              <a:t>Wildcard characters: %, _, *</a:t>
            </a:r>
            <a:endParaRPr/>
          </a:p>
          <a:p>
            <a:pPr indent="0" lvl="0" marL="0" rtl="0" algn="l">
              <a:spcBef>
                <a:spcPts val="0"/>
              </a:spcBef>
              <a:spcAft>
                <a:spcPts val="0"/>
              </a:spcAft>
              <a:buNone/>
            </a:pPr>
            <a:r>
              <a:rPr lang="en-US"/>
              <a:t>CASE: if-then statements</a:t>
            </a:r>
            <a:endParaRPr/>
          </a:p>
          <a:p>
            <a:pPr indent="0" lvl="0" marL="0" rtl="0" algn="l">
              <a:spcBef>
                <a:spcPts val="0"/>
              </a:spcBef>
              <a:spcAft>
                <a:spcPts val="0"/>
              </a:spcAft>
              <a:buNone/>
            </a:pPr>
            <a:r>
              <a:rPr lang="en-US"/>
              <a:t>JOIN: mostly use INNER, LEFT</a:t>
            </a:r>
            <a:endParaRPr/>
          </a:p>
          <a:p>
            <a:pPr indent="0" lvl="0" marL="0" rtl="0" algn="l">
              <a:spcBef>
                <a:spcPts val="0"/>
              </a:spcBef>
              <a:spcAft>
                <a:spcPts val="0"/>
              </a:spcAft>
              <a:buNone/>
            </a:pPr>
            <a:r>
              <a:rPr lang="en-US"/>
              <a:t>HAVING: WHERE for groups (http://www.mysqltutorial.org/mysql-having.aspx)</a:t>
            </a:r>
            <a:endParaRPr/>
          </a:p>
          <a:p>
            <a:pPr indent="0" lvl="0" marL="0" rtl="0" algn="l">
              <a:spcBef>
                <a:spcPts val="0"/>
              </a:spcBef>
              <a:spcAft>
                <a:spcPts val="0"/>
              </a:spcAft>
              <a:buNone/>
            </a:pPr>
            <a:r>
              <a:rPr lang="en-US"/>
              <a:t>BETWEEN is inclusive</a:t>
            </a:r>
            <a:endParaRPr/>
          </a:p>
        </p:txBody>
      </p:sp>
      <p:sp>
        <p:nvSpPr>
          <p:cNvPr id="156" name="Google Shape;156;g5dd8a6ff77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lvl1pPr lvl="0" rtl="0" algn="ctr">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88" name="Google Shape;88;p13"/>
          <p:cNvSpPr txBox="1"/>
          <p:nvPr>
            <p:ph idx="1" type="body"/>
          </p:nvPr>
        </p:nvSpPr>
        <p:spPr>
          <a:xfrm>
            <a:off x="913795" y="1732449"/>
            <a:ext cx="103539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lvl1pPr indent="-308610" lvl="0" marL="457200" rtl="0" algn="l">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89" name="Google Shape;89;p13"/>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1" type="ftr"/>
          </p:nvPr>
        </p:nvSpPr>
        <p:spPr>
          <a:xfrm>
            <a:off x="913795"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www.vgchartz.com/preorders/43464/USA/" TargetMode="External"/><Relationship Id="rId4" Type="http://schemas.openxmlformats.org/officeDocument/2006/relationships/hyperlink" Target="http://www.vgchartz.com/preorders/43464/USA/" TargetMode="External"/><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hyperlink" Target="http://shop.oreilly.com/product/0636920023784.d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970650" y="2700745"/>
            <a:ext cx="10250700" cy="9066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Lustria"/>
              <a:buNone/>
            </a:pPr>
            <a:r>
              <a:t/>
            </a:r>
            <a:endParaRPr/>
          </a:p>
          <a:p>
            <a:pPr indent="0" lvl="0" marL="0" rtl="0" algn="l">
              <a:spcBef>
                <a:spcPts val="0"/>
              </a:spcBef>
              <a:spcAft>
                <a:spcPts val="0"/>
              </a:spcAft>
              <a:buClr>
                <a:schemeClr val="lt2"/>
              </a:buClr>
              <a:buSzPts val="5400"/>
              <a:buFont typeface="Lustria"/>
              <a:buNone/>
            </a:pPr>
            <a:r>
              <a:t/>
            </a:r>
            <a:endParaRPr/>
          </a:p>
          <a:p>
            <a:pPr indent="0" lvl="0" marL="0" rtl="0" algn="l">
              <a:spcBef>
                <a:spcPts val="0"/>
              </a:spcBef>
              <a:spcAft>
                <a:spcPts val="0"/>
              </a:spcAft>
              <a:buClr>
                <a:schemeClr val="lt2"/>
              </a:buClr>
              <a:buSzPts val="5400"/>
              <a:buFont typeface="Lustria"/>
              <a:buNone/>
            </a:pPr>
            <a:r>
              <a:rPr lang="en-US"/>
              <a:t>Cleaning Data Using SQL</a:t>
            </a:r>
            <a:endParaRPr/>
          </a:p>
        </p:txBody>
      </p:sp>
      <p:sp>
        <p:nvSpPr>
          <p:cNvPr id="97" name="Google Shape;97;p14"/>
          <p:cNvSpPr txBox="1"/>
          <p:nvPr>
            <p:ph idx="1" type="subTitle"/>
          </p:nvPr>
        </p:nvSpPr>
        <p:spPr>
          <a:xfrm>
            <a:off x="972837" y="4230533"/>
            <a:ext cx="10250700" cy="721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2400"/>
              <a:t>Jeremy Bergmann - Omaha Data Science Academy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Numeric Formatting</a:t>
            </a:r>
            <a:r>
              <a:rPr lang="en-US" sz="4200"/>
              <a:t> Functions</a:t>
            </a:r>
            <a:endParaRPr sz="4200"/>
          </a:p>
        </p:txBody>
      </p:sp>
      <p:sp>
        <p:nvSpPr>
          <p:cNvPr id="170" name="Google Shape;170;p23"/>
          <p:cNvSpPr txBox="1"/>
          <p:nvPr/>
        </p:nvSpPr>
        <p:spPr>
          <a:xfrm>
            <a:off x="11322625" y="10389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71" name="Google Shape;171;p23"/>
          <p:cNvGraphicFramePr/>
          <p:nvPr/>
        </p:nvGraphicFramePr>
        <p:xfrm>
          <a:off x="445595" y="2208160"/>
          <a:ext cx="3000000" cy="3000000"/>
        </p:xfrm>
        <a:graphic>
          <a:graphicData uri="http://schemas.openxmlformats.org/drawingml/2006/table">
            <a:tbl>
              <a:tblPr bandRow="1" firstRow="1">
                <a:noFill/>
                <a:tableStyleId>{B69A7FDC-B041-4B62-A50F-36F7A19123DA}</a:tableStyleId>
              </a:tblPr>
              <a:tblGrid>
                <a:gridCol w="1586625"/>
                <a:gridCol w="5162175"/>
                <a:gridCol w="4785250"/>
              </a:tblGrid>
              <a:tr h="360675">
                <a:tc>
                  <a:txBody>
                    <a:bodyPr/>
                    <a:lstStyle/>
                    <a:p>
                      <a:pPr indent="0" lvl="0" marL="0" marR="0" rtl="0" algn="l">
                        <a:spcBef>
                          <a:spcPts val="0"/>
                        </a:spcBef>
                        <a:spcAft>
                          <a:spcPts val="0"/>
                        </a:spcAft>
                        <a:buNone/>
                      </a:pPr>
                      <a:r>
                        <a:rPr lang="en-US" sz="1800"/>
                        <a:t>Function</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Example</a:t>
                      </a:r>
                      <a:endParaRPr sz="1800"/>
                    </a:p>
                  </a:txBody>
                  <a:tcPr marT="45725" marB="45725" marR="91450" marL="91450"/>
                </a:tc>
              </a:tr>
              <a:tr h="650350">
                <a:tc>
                  <a:txBody>
                    <a:bodyPr/>
                    <a:lstStyle/>
                    <a:p>
                      <a:pPr indent="0" lvl="0" marL="0" rtl="0" algn="l">
                        <a:spcBef>
                          <a:spcPts val="0"/>
                        </a:spcBef>
                        <a:spcAft>
                          <a:spcPts val="0"/>
                        </a:spcAft>
                        <a:buNone/>
                      </a:pPr>
                      <a:r>
                        <a:rPr lang="en-US" sz="1900">
                          <a:solidFill>
                            <a:schemeClr val="dk2"/>
                          </a:solidFill>
                        </a:rPr>
                        <a:t>FORMAT                     (N, D)</a:t>
                      </a:r>
                      <a:r>
                        <a:rPr lang="en-US" sz="1900">
                          <a:solidFill>
                            <a:schemeClr val="dk2"/>
                          </a:solidFill>
                        </a:rPr>
                        <a:t>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Number N to a format like ‘#,###,###.##’ rounded to a number of decimal places</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SELECT FORMAT(12324.2573, 3) = 12,324.257</a:t>
                      </a:r>
                      <a:endParaRPr sz="2300">
                        <a:solidFill>
                          <a:schemeClr val="dk2"/>
                        </a:solidFill>
                      </a:endParaRPr>
                    </a:p>
                  </a:txBody>
                  <a:tcPr marT="45725" marB="45725" marR="91450" marL="91450"/>
                </a:tc>
              </a:tr>
              <a:tr h="650350">
                <a:tc>
                  <a:txBody>
                    <a:bodyPr/>
                    <a:lstStyle/>
                    <a:p>
                      <a:pPr indent="0" lvl="0" marL="0" rtl="0" algn="l">
                        <a:spcBef>
                          <a:spcPts val="0"/>
                        </a:spcBef>
                        <a:spcAft>
                          <a:spcPts val="0"/>
                        </a:spcAft>
                        <a:buNone/>
                      </a:pPr>
                      <a:r>
                        <a:rPr lang="en-US" sz="1900">
                          <a:solidFill>
                            <a:schemeClr val="dk2"/>
                          </a:solidFill>
                        </a:rPr>
                        <a:t>CAST (value, type)</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The CAST() function converts a value (of any type) into the specified datatype.</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SELECT CAST ('150' AS Unsigned)= 150</a:t>
                      </a:r>
                      <a:endParaRPr sz="2300">
                        <a:solidFill>
                          <a:schemeClr val="dk2"/>
                        </a:solidFill>
                      </a:endParaRPr>
                    </a:p>
                  </a:txBody>
                  <a:tcPr marT="45725" marB="45725" marR="91450" marL="91450"/>
                </a:tc>
              </a:tr>
              <a:tr h="650350">
                <a:tc>
                  <a:txBody>
                    <a:bodyPr/>
                    <a:lstStyle/>
                    <a:p>
                      <a:pPr indent="0" lvl="0" marL="0" rtl="0" algn="l">
                        <a:spcBef>
                          <a:spcPts val="0"/>
                        </a:spcBef>
                        <a:spcAft>
                          <a:spcPts val="0"/>
                        </a:spcAft>
                        <a:buNone/>
                      </a:pPr>
                      <a:r>
                        <a:rPr lang="en-US" sz="1900">
                          <a:solidFill>
                            <a:schemeClr val="dk2"/>
                          </a:solidFill>
                        </a:rPr>
                        <a:t>IFNULL(expr ,alt_value)</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returns a specified value if the expression is NULL.</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IFNULL(NULL, 500) = 500</a:t>
                      </a:r>
                      <a:endParaRPr sz="2300">
                        <a:solidFill>
                          <a:schemeClr val="dk2"/>
                        </a:solidFill>
                      </a:endParaRPr>
                    </a:p>
                  </a:txBody>
                  <a:tcPr marT="45725" marB="45725" marR="91450" marL="91450"/>
                </a:tc>
              </a:tr>
              <a:tr h="650350">
                <a:tc>
                  <a:txBody>
                    <a:bodyPr/>
                    <a:lstStyle/>
                    <a:p>
                      <a:pPr indent="0" lvl="0" marL="0" rtl="0" algn="l">
                        <a:spcBef>
                          <a:spcPts val="0"/>
                        </a:spcBef>
                        <a:spcAft>
                          <a:spcPts val="0"/>
                        </a:spcAft>
                        <a:buNone/>
                      </a:pPr>
                      <a:r>
                        <a:rPr lang="en-US" sz="1900">
                          <a:solidFill>
                            <a:schemeClr val="dk2"/>
                          </a:solidFill>
                        </a:rPr>
                        <a:t>ISNULL(exp)</a:t>
                      </a:r>
                      <a:r>
                        <a:rPr lang="en-US" sz="1900">
                          <a:solidFill>
                            <a:schemeClr val="dk2"/>
                          </a:solidFill>
                        </a:rPr>
                        <a:t>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returns 1 or 0 depending on whether an expression is NULL.</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ISNULL(NULL) = 1</a:t>
                      </a:r>
                      <a:endParaRPr sz="1900">
                        <a:solidFill>
                          <a:schemeClr val="dk2"/>
                        </a:solidFill>
                      </a:endParaRPr>
                    </a:p>
                  </a:txBody>
                  <a:tcPr marT="45725" marB="45725" marR="91450" marL="91450"/>
                </a:tc>
              </a:tr>
              <a:tr h="930650">
                <a:tc>
                  <a:txBody>
                    <a:bodyPr/>
                    <a:lstStyle/>
                    <a:p>
                      <a:pPr indent="0" lvl="0" marL="0" rtl="0" algn="l">
                        <a:spcBef>
                          <a:spcPts val="0"/>
                        </a:spcBef>
                        <a:spcAft>
                          <a:spcPts val="0"/>
                        </a:spcAft>
                        <a:buNone/>
                      </a:pPr>
                      <a:r>
                        <a:rPr lang="en-US" sz="1900">
                          <a:solidFill>
                            <a:schemeClr val="dk2"/>
                          </a:solidFill>
                        </a:rPr>
                        <a:t>COALESCE (val1, val2, ...., val_n)</a:t>
                      </a:r>
                      <a:r>
                        <a:rPr lang="en-US" sz="1900">
                          <a:solidFill>
                            <a:schemeClr val="dk2"/>
                          </a:solidFill>
                        </a:rPr>
                        <a:t>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Function returns the first non-null value in a list.</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COALESCE(NULL, NULL, NULL, 'W3Schools.com', NULL, 'Example.com') = </a:t>
                      </a:r>
                      <a:r>
                        <a:rPr lang="en-US" sz="1900">
                          <a:solidFill>
                            <a:schemeClr val="dk2"/>
                          </a:solidFill>
                        </a:rPr>
                        <a:t>'W3Schools.com'</a:t>
                      </a:r>
                      <a:r>
                        <a:rPr lang="en-US" sz="1900">
                          <a:solidFill>
                            <a:schemeClr val="dk2"/>
                          </a:solidFill>
                        </a:rPr>
                        <a:t> </a:t>
                      </a:r>
                      <a:endParaRPr sz="1900">
                        <a:solidFill>
                          <a:schemeClr val="dk2"/>
                        </a:solidFill>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Ex. Numeric Functions</a:t>
            </a:r>
            <a:endParaRPr sz="4800"/>
          </a:p>
        </p:txBody>
      </p:sp>
      <p:sp>
        <p:nvSpPr>
          <p:cNvPr id="177" name="Google Shape;177;p24"/>
          <p:cNvSpPr txBox="1"/>
          <p:nvPr>
            <p:ph idx="1" type="subTitle"/>
          </p:nvPr>
        </p:nvSpPr>
        <p:spPr>
          <a:xfrm>
            <a:off x="345151" y="1730600"/>
            <a:ext cx="116628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0" lvl="0" marL="609600" rtl="0" algn="l">
              <a:lnSpc>
                <a:spcPct val="100000"/>
              </a:lnSpc>
              <a:spcBef>
                <a:spcPts val="0"/>
              </a:spcBef>
              <a:spcAft>
                <a:spcPts val="0"/>
              </a:spcAft>
              <a:buNone/>
            </a:pPr>
            <a:r>
              <a:rPr b="1" lang="en-US" sz="3000">
                <a:solidFill>
                  <a:srgbClr val="000000"/>
                </a:solidFill>
                <a:latin typeface="Raleway"/>
                <a:ea typeface="Raleway"/>
                <a:cs typeface="Raleway"/>
                <a:sym typeface="Raleway"/>
              </a:rPr>
              <a:t>Fill-in and convert `GNPOld` </a:t>
            </a:r>
            <a:r>
              <a:rPr b="1" lang="en-US" sz="3000">
                <a:solidFill>
                  <a:srgbClr val="000000"/>
                </a:solidFill>
                <a:latin typeface="Raleway"/>
                <a:ea typeface="Raleway"/>
                <a:cs typeface="Raleway"/>
                <a:sym typeface="Raleway"/>
              </a:rPr>
              <a:t>values</a:t>
            </a:r>
            <a:r>
              <a:rPr b="1" lang="en-US" sz="3000">
                <a:solidFill>
                  <a:srgbClr val="000000"/>
                </a:solidFill>
                <a:latin typeface="Raleway"/>
                <a:ea typeface="Raleway"/>
                <a:cs typeface="Raleway"/>
                <a:sym typeface="Raleway"/>
              </a:rPr>
              <a:t> in World.Country</a:t>
            </a:r>
            <a:endParaRPr sz="3000"/>
          </a:p>
        </p:txBody>
      </p:sp>
      <p:sp>
        <p:nvSpPr>
          <p:cNvPr id="178" name="Google Shape;178;p24"/>
          <p:cNvSpPr txBox="1"/>
          <p:nvPr/>
        </p:nvSpPr>
        <p:spPr>
          <a:xfrm>
            <a:off x="865325" y="2354250"/>
            <a:ext cx="6327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US" sz="1800">
                <a:solidFill>
                  <a:schemeClr val="accent1"/>
                </a:solidFill>
                <a:latin typeface="Lato"/>
                <a:ea typeface="Lato"/>
                <a:cs typeface="Lato"/>
                <a:sym typeface="Lato"/>
              </a:rPr>
              <a:t>SQL Query - Undesired Types - Convert </a:t>
            </a:r>
            <a:r>
              <a:rPr b="1" lang="en-US" sz="1800">
                <a:solidFill>
                  <a:schemeClr val="accent1"/>
                </a:solidFill>
                <a:latin typeface="Lato"/>
                <a:ea typeface="Lato"/>
                <a:cs typeface="Lato"/>
                <a:sym typeface="Lato"/>
              </a:rPr>
              <a:t>Decimal</a:t>
            </a:r>
            <a:r>
              <a:rPr b="1" lang="en-US" sz="1800">
                <a:solidFill>
                  <a:schemeClr val="accent1"/>
                </a:solidFill>
                <a:latin typeface="Lato"/>
                <a:ea typeface="Lato"/>
                <a:cs typeface="Lato"/>
                <a:sym typeface="Lato"/>
              </a:rPr>
              <a:t> to Integer</a:t>
            </a:r>
            <a:endParaRPr b="1" sz="1800">
              <a:solidFill>
                <a:schemeClr val="accent1"/>
              </a:solidFill>
              <a:latin typeface="Lato"/>
              <a:ea typeface="Lato"/>
              <a:cs typeface="Lato"/>
              <a:sym typeface="Lato"/>
            </a:endParaRPr>
          </a:p>
          <a:p>
            <a:pPr indent="0" lvl="0" marL="0" rtl="0" algn="l">
              <a:lnSpc>
                <a:spcPct val="150000"/>
              </a:lnSpc>
              <a:spcBef>
                <a:spcPts val="1000"/>
              </a:spcBef>
              <a:spcAft>
                <a:spcPts val="0"/>
              </a:spcAft>
              <a:buNone/>
            </a:pPr>
            <a:r>
              <a:rPr lang="en-US" sz="1800">
                <a:solidFill>
                  <a:schemeClr val="accent1"/>
                </a:solidFill>
                <a:latin typeface="Lato"/>
                <a:ea typeface="Lato"/>
                <a:cs typeface="Lato"/>
                <a:sym typeface="Lato"/>
              </a:rPr>
              <a:t>SELECT Name as Country, </a:t>
            </a:r>
            <a:r>
              <a:rPr b="1" lang="en-US" sz="1800">
                <a:solidFill>
                  <a:srgbClr val="1155CC"/>
                </a:solidFill>
                <a:latin typeface="Lato"/>
                <a:ea typeface="Lato"/>
                <a:cs typeface="Lato"/>
                <a:sym typeface="Lato"/>
              </a:rPr>
              <a:t>convert(round(GNPOld,0),unsigned) </a:t>
            </a:r>
            <a:r>
              <a:rPr lang="en-US" sz="1800">
                <a:solidFill>
                  <a:schemeClr val="accent1"/>
                </a:solidFill>
                <a:latin typeface="Lato"/>
                <a:ea typeface="Lato"/>
                <a:cs typeface="Lato"/>
                <a:sym typeface="Lato"/>
              </a:rPr>
              <a:t>as GNPOld2                       FROM world.country;</a:t>
            </a:r>
            <a:endParaRPr sz="1800">
              <a:solidFill>
                <a:schemeClr val="accent1"/>
              </a:solidFill>
              <a:latin typeface="Lato"/>
              <a:ea typeface="Lato"/>
              <a:cs typeface="Lato"/>
              <a:sym typeface="Lato"/>
            </a:endParaRPr>
          </a:p>
          <a:p>
            <a:pPr indent="0" lvl="0" marL="36899" rtl="0" algn="l">
              <a:lnSpc>
                <a:spcPct val="115000"/>
              </a:lnSpc>
              <a:spcBef>
                <a:spcPts val="1000"/>
              </a:spcBef>
              <a:spcAft>
                <a:spcPts val="0"/>
              </a:spcAft>
              <a:buNone/>
            </a:pPr>
            <a:r>
              <a:t/>
            </a:r>
            <a:endParaRPr sz="1800">
              <a:solidFill>
                <a:srgbClr val="0000FF"/>
              </a:solidFill>
              <a:latin typeface="Lato"/>
              <a:ea typeface="Lato"/>
              <a:cs typeface="Lato"/>
              <a:sym typeface="Lato"/>
            </a:endParaRPr>
          </a:p>
        </p:txBody>
      </p:sp>
      <p:sp>
        <p:nvSpPr>
          <p:cNvPr id="179" name="Google Shape;179;p24"/>
          <p:cNvSpPr txBox="1"/>
          <p:nvPr/>
        </p:nvSpPr>
        <p:spPr>
          <a:xfrm>
            <a:off x="5415750" y="4872900"/>
            <a:ext cx="68052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US" sz="1800">
                <a:solidFill>
                  <a:schemeClr val="accent1"/>
                </a:solidFill>
                <a:latin typeface="Lato"/>
                <a:ea typeface="Lato"/>
                <a:cs typeface="Lato"/>
                <a:sym typeface="Lato"/>
              </a:rPr>
              <a:t>SQL Query - Coalesce “0” for Null Values</a:t>
            </a:r>
            <a:endParaRPr b="1" sz="1800">
              <a:solidFill>
                <a:schemeClr val="accent1"/>
              </a:solidFill>
              <a:latin typeface="Lato"/>
              <a:ea typeface="Lato"/>
              <a:cs typeface="Lato"/>
              <a:sym typeface="Lato"/>
            </a:endParaRPr>
          </a:p>
          <a:p>
            <a:pPr indent="0" lvl="0" marL="0" rtl="0" algn="l">
              <a:lnSpc>
                <a:spcPct val="150000"/>
              </a:lnSpc>
              <a:spcBef>
                <a:spcPts val="1000"/>
              </a:spcBef>
              <a:spcAft>
                <a:spcPts val="0"/>
              </a:spcAft>
              <a:buNone/>
            </a:pPr>
            <a:r>
              <a:rPr lang="en-US" sz="1800">
                <a:solidFill>
                  <a:schemeClr val="accent1"/>
                </a:solidFill>
                <a:latin typeface="Lato"/>
                <a:ea typeface="Lato"/>
                <a:cs typeface="Lato"/>
                <a:sym typeface="Lato"/>
              </a:rPr>
              <a:t>SELECT Name as Country, coalesce(GNPOld,0) as GNPOld3                       FROM world.country;</a:t>
            </a:r>
            <a:endParaRPr sz="1800">
              <a:solidFill>
                <a:schemeClr val="accent1"/>
              </a:solidFill>
              <a:latin typeface="Lato"/>
              <a:ea typeface="Lato"/>
              <a:cs typeface="Lato"/>
              <a:sym typeface="Lato"/>
            </a:endParaRPr>
          </a:p>
          <a:p>
            <a:pPr indent="0" lvl="0" marL="36899" rtl="0" algn="l">
              <a:lnSpc>
                <a:spcPct val="115000"/>
              </a:lnSpc>
              <a:spcBef>
                <a:spcPts val="1000"/>
              </a:spcBef>
              <a:spcAft>
                <a:spcPts val="0"/>
              </a:spcAft>
              <a:buNone/>
            </a:pPr>
            <a:r>
              <a:t/>
            </a:r>
            <a:endParaRPr sz="1800">
              <a:solidFill>
                <a:srgbClr val="0000FF"/>
              </a:solidFill>
              <a:latin typeface="Lato"/>
              <a:ea typeface="Lato"/>
              <a:cs typeface="Lato"/>
              <a:sym typeface="Lato"/>
            </a:endParaRPr>
          </a:p>
        </p:txBody>
      </p:sp>
      <p:pic>
        <p:nvPicPr>
          <p:cNvPr id="180" name="Google Shape;180;p24"/>
          <p:cNvPicPr preferRelativeResize="0"/>
          <p:nvPr/>
        </p:nvPicPr>
        <p:blipFill>
          <a:blip r:embed="rId3">
            <a:alphaModFix/>
          </a:blip>
          <a:stretch>
            <a:fillRect/>
          </a:stretch>
        </p:blipFill>
        <p:spPr>
          <a:xfrm>
            <a:off x="8371550" y="2206875"/>
            <a:ext cx="2575225" cy="2409475"/>
          </a:xfrm>
          <a:prstGeom prst="rect">
            <a:avLst/>
          </a:prstGeom>
          <a:noFill/>
          <a:ln>
            <a:noFill/>
          </a:ln>
        </p:spPr>
      </p:pic>
      <p:cxnSp>
        <p:nvCxnSpPr>
          <p:cNvPr id="181" name="Google Shape;181;p24"/>
          <p:cNvCxnSpPr>
            <a:endCxn id="180" idx="1"/>
          </p:cNvCxnSpPr>
          <p:nvPr/>
        </p:nvCxnSpPr>
        <p:spPr>
          <a:xfrm flipH="1" rot="10800000">
            <a:off x="6170450" y="3411612"/>
            <a:ext cx="2201100" cy="164700"/>
          </a:xfrm>
          <a:prstGeom prst="straightConnector1">
            <a:avLst/>
          </a:prstGeom>
          <a:noFill/>
          <a:ln cap="flat" cmpd="sng" w="9525">
            <a:solidFill>
              <a:schemeClr val="dk2"/>
            </a:solidFill>
            <a:prstDash val="solid"/>
            <a:round/>
            <a:headEnd len="med" w="med" type="none"/>
            <a:tailEnd len="med" w="med" type="triangle"/>
          </a:ln>
        </p:spPr>
      </p:cxnSp>
      <p:pic>
        <p:nvPicPr>
          <p:cNvPr id="182" name="Google Shape;182;p24"/>
          <p:cNvPicPr preferRelativeResize="0"/>
          <p:nvPr/>
        </p:nvPicPr>
        <p:blipFill>
          <a:blip r:embed="rId4">
            <a:alphaModFix/>
          </a:blip>
          <a:stretch>
            <a:fillRect/>
          </a:stretch>
        </p:blipFill>
        <p:spPr>
          <a:xfrm>
            <a:off x="1037975" y="4284350"/>
            <a:ext cx="3293959" cy="2409475"/>
          </a:xfrm>
          <a:prstGeom prst="rect">
            <a:avLst/>
          </a:prstGeom>
          <a:noFill/>
          <a:ln>
            <a:noFill/>
          </a:ln>
        </p:spPr>
      </p:pic>
      <p:cxnSp>
        <p:nvCxnSpPr>
          <p:cNvPr id="183" name="Google Shape;183;p24"/>
          <p:cNvCxnSpPr>
            <a:endCxn id="182" idx="3"/>
          </p:cNvCxnSpPr>
          <p:nvPr/>
        </p:nvCxnSpPr>
        <p:spPr>
          <a:xfrm rot="10800000">
            <a:off x="4331934" y="5489088"/>
            <a:ext cx="1076400" cy="17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String Formatting Functions</a:t>
            </a:r>
            <a:endParaRPr sz="4200"/>
          </a:p>
        </p:txBody>
      </p:sp>
      <p:sp>
        <p:nvSpPr>
          <p:cNvPr id="189" name="Google Shape;189;p25"/>
          <p:cNvSpPr txBox="1"/>
          <p:nvPr/>
        </p:nvSpPr>
        <p:spPr>
          <a:xfrm>
            <a:off x="11322625" y="10389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0" name="Google Shape;190;p25"/>
          <p:cNvGraphicFramePr/>
          <p:nvPr/>
        </p:nvGraphicFramePr>
        <p:xfrm>
          <a:off x="445595" y="2055760"/>
          <a:ext cx="3000000" cy="3000000"/>
        </p:xfrm>
        <a:graphic>
          <a:graphicData uri="http://schemas.openxmlformats.org/drawingml/2006/table">
            <a:tbl>
              <a:tblPr bandRow="1" firstRow="1">
                <a:noFill/>
                <a:tableStyleId>{B69A7FDC-B041-4B62-A50F-36F7A19123DA}</a:tableStyleId>
              </a:tblPr>
              <a:tblGrid>
                <a:gridCol w="1660775"/>
                <a:gridCol w="5088025"/>
                <a:gridCol w="4785250"/>
              </a:tblGrid>
              <a:tr h="342875">
                <a:tc>
                  <a:txBody>
                    <a:bodyPr/>
                    <a:lstStyle/>
                    <a:p>
                      <a:pPr indent="0" lvl="0" marL="0" marR="0" rtl="0" algn="l">
                        <a:spcBef>
                          <a:spcPts val="0"/>
                        </a:spcBef>
                        <a:spcAft>
                          <a:spcPts val="0"/>
                        </a:spcAft>
                        <a:buNone/>
                      </a:pPr>
                      <a:r>
                        <a:rPr lang="en-US" sz="1800"/>
                        <a:t>Function</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Example</a:t>
                      </a:r>
                      <a:endParaRPr sz="1800"/>
                    </a:p>
                  </a:txBody>
                  <a:tcPr marT="45725" marB="45725" marR="91450" marL="91450"/>
                </a:tc>
              </a:tr>
              <a:tr h="618225">
                <a:tc>
                  <a:txBody>
                    <a:bodyPr/>
                    <a:lstStyle/>
                    <a:p>
                      <a:pPr indent="0" lvl="0" marL="0" rtl="0" algn="l">
                        <a:spcBef>
                          <a:spcPts val="0"/>
                        </a:spcBef>
                        <a:spcAft>
                          <a:spcPts val="0"/>
                        </a:spcAft>
                        <a:buNone/>
                      </a:pPr>
                      <a:r>
                        <a:rPr lang="en-US" sz="1900">
                          <a:solidFill>
                            <a:schemeClr val="dk2"/>
                          </a:solidFill>
                        </a:rPr>
                        <a:t>CONCAT</a:t>
                      </a:r>
                      <a:r>
                        <a:rPr lang="en-US" sz="1900">
                          <a:solidFill>
                            <a:schemeClr val="dk2"/>
                          </a:solidFill>
                        </a:rPr>
                        <a:t>                    (Str1,..,StrN)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add two or more strings</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SELECT </a:t>
                      </a:r>
                      <a:r>
                        <a:rPr lang="en-US" sz="1900">
                          <a:solidFill>
                            <a:schemeClr val="dk2"/>
                          </a:solidFill>
                        </a:rPr>
                        <a:t>CONCAT</a:t>
                      </a:r>
                      <a:r>
                        <a:rPr lang="en-US" sz="1900">
                          <a:solidFill>
                            <a:schemeClr val="dk2"/>
                          </a:solidFill>
                        </a:rPr>
                        <a:t>(“Jeremy “,”Bergmann”) = ‘Jeremy Bergmann’</a:t>
                      </a:r>
                      <a:endParaRPr sz="2300">
                        <a:solidFill>
                          <a:schemeClr val="dk2"/>
                        </a:solidFill>
                      </a:endParaRPr>
                    </a:p>
                  </a:txBody>
                  <a:tcPr marT="45725" marB="45725" marR="91450" marL="91450"/>
                </a:tc>
              </a:tr>
              <a:tr h="618225">
                <a:tc>
                  <a:txBody>
                    <a:bodyPr/>
                    <a:lstStyle/>
                    <a:p>
                      <a:pPr indent="0" lvl="0" marL="0" rtl="0" algn="l">
                        <a:spcBef>
                          <a:spcPts val="0"/>
                        </a:spcBef>
                        <a:spcAft>
                          <a:spcPts val="0"/>
                        </a:spcAft>
                        <a:buNone/>
                      </a:pPr>
                      <a:r>
                        <a:rPr lang="en-US" sz="1900">
                          <a:solidFill>
                            <a:schemeClr val="dk2"/>
                          </a:solidFill>
                        </a:rPr>
                        <a:t>INSTR </a:t>
                      </a:r>
                      <a:r>
                        <a:rPr lang="en-US" sz="1900">
                          <a:solidFill>
                            <a:schemeClr val="dk2"/>
                          </a:solidFill>
                        </a:rPr>
                        <a:t>(orig, substr)</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Returns an integer which indicates the position of the first occurrence of the substr.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INSTR('myteststring','st') = 5</a:t>
                      </a:r>
                      <a:endParaRPr sz="2300">
                        <a:solidFill>
                          <a:schemeClr val="dk2"/>
                        </a:solidFill>
                      </a:endParaRPr>
                    </a:p>
                  </a:txBody>
                  <a:tcPr marT="45725" marB="45725" marR="91450" marL="91450"/>
                </a:tc>
              </a:tr>
              <a:tr h="618225">
                <a:tc>
                  <a:txBody>
                    <a:bodyPr/>
                    <a:lstStyle/>
                    <a:p>
                      <a:pPr indent="0" lvl="0" marL="0" rtl="0" algn="l">
                        <a:spcBef>
                          <a:spcPts val="0"/>
                        </a:spcBef>
                        <a:spcAft>
                          <a:spcPts val="0"/>
                        </a:spcAft>
                        <a:buNone/>
                      </a:pPr>
                      <a:r>
                        <a:rPr lang="en-US" sz="1900">
                          <a:solidFill>
                            <a:schemeClr val="dk2"/>
                          </a:solidFill>
                        </a:rPr>
                        <a:t>TRIM </a:t>
                      </a:r>
                      <a:r>
                        <a:rPr lang="en-US" sz="1900">
                          <a:solidFill>
                            <a:schemeClr val="dk2"/>
                          </a:solidFill>
                        </a:rPr>
                        <a:t>(expr ,alt_value)</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string after removing all prefixes or suffixes from the given string.</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TRIM(LEADING 'leading' FROM 'leadingtext' ) = ‘text’</a:t>
                      </a:r>
                      <a:endParaRPr sz="2300">
                        <a:solidFill>
                          <a:schemeClr val="dk2"/>
                        </a:solidFill>
                      </a:endParaRPr>
                    </a:p>
                  </a:txBody>
                  <a:tcPr marT="45725" marB="45725" marR="91450" marL="91450"/>
                </a:tc>
              </a:tr>
              <a:tr h="618225">
                <a:tc>
                  <a:txBody>
                    <a:bodyPr/>
                    <a:lstStyle/>
                    <a:p>
                      <a:pPr indent="0" lvl="0" marL="0" rtl="0" algn="l">
                        <a:spcBef>
                          <a:spcPts val="0"/>
                        </a:spcBef>
                        <a:spcAft>
                          <a:spcPts val="0"/>
                        </a:spcAft>
                        <a:buNone/>
                      </a:pPr>
                      <a:r>
                        <a:rPr lang="en-US" sz="1900">
                          <a:solidFill>
                            <a:schemeClr val="dk2"/>
                          </a:solidFill>
                        </a:rPr>
                        <a:t>REPLACE (str, find, sub)</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replaces all the occurrences of a substring within a string</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REPLACE('w3resource','ur','r') = ‘w3resorce’ </a:t>
                      </a:r>
                      <a:endParaRPr sz="1900">
                        <a:solidFill>
                          <a:schemeClr val="dk2"/>
                        </a:solidFill>
                      </a:endParaRPr>
                    </a:p>
                  </a:txBody>
                  <a:tcPr marT="45725" marB="45725" marR="91450" marL="91450"/>
                </a:tc>
              </a:tr>
              <a:tr h="618225">
                <a:tc>
                  <a:txBody>
                    <a:bodyPr/>
                    <a:lstStyle/>
                    <a:p>
                      <a:pPr indent="0" lvl="0" marL="0" rtl="0" algn="l">
                        <a:spcBef>
                          <a:spcPts val="0"/>
                        </a:spcBef>
                        <a:spcAft>
                          <a:spcPts val="0"/>
                        </a:spcAft>
                        <a:buNone/>
                      </a:pPr>
                      <a:r>
                        <a:rPr lang="en-US" sz="1900">
                          <a:solidFill>
                            <a:schemeClr val="dk2"/>
                          </a:solidFill>
                        </a:rPr>
                        <a:t>LCASE(str), UCASE(str)</a:t>
                      </a:r>
                      <a:r>
                        <a:rPr lang="en-US" sz="1900">
                          <a:solidFill>
                            <a:schemeClr val="dk2"/>
                          </a:solidFill>
                        </a:rPr>
                        <a:t>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converts the characters of a string to lower/upper case characters.</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LCASE('MYTESTSTRING') = ‘myteststring’  </a:t>
                      </a:r>
                      <a:endParaRPr sz="1900">
                        <a:solidFill>
                          <a:schemeClr val="dk2"/>
                        </a:solidFill>
                      </a:endParaRPr>
                    </a:p>
                  </a:txBody>
                  <a:tcPr marT="45725" marB="45725" marR="91450" marL="91450"/>
                </a:tc>
              </a:tr>
              <a:tr h="525550">
                <a:tc>
                  <a:txBody>
                    <a:bodyPr/>
                    <a:lstStyle/>
                    <a:p>
                      <a:pPr indent="0" lvl="0" marL="0" rtl="0" algn="l">
                        <a:spcBef>
                          <a:spcPts val="0"/>
                        </a:spcBef>
                        <a:spcAft>
                          <a:spcPts val="0"/>
                        </a:spcAft>
                        <a:buNone/>
                      </a:pPr>
                      <a:r>
                        <a:rPr lang="en-US" sz="1900">
                          <a:solidFill>
                            <a:schemeClr val="dk2"/>
                          </a:solidFill>
                        </a:rPr>
                        <a:t>LENGTH(str)</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returns the length of a given string.</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Length</a:t>
                      </a:r>
                      <a:r>
                        <a:rPr lang="en-US" sz="1900">
                          <a:solidFill>
                            <a:schemeClr val="dk2"/>
                          </a:solidFill>
                        </a:rPr>
                        <a:t>(‘Bergmann’) = 8</a:t>
                      </a:r>
                      <a:endParaRPr sz="1900">
                        <a:solidFill>
                          <a:schemeClr val="dk2"/>
                        </a:solidFill>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Ex. String Functions</a:t>
            </a:r>
            <a:endParaRPr sz="4800"/>
          </a:p>
        </p:txBody>
      </p:sp>
      <p:sp>
        <p:nvSpPr>
          <p:cNvPr id="196" name="Google Shape;196;p26"/>
          <p:cNvSpPr txBox="1"/>
          <p:nvPr>
            <p:ph idx="1" type="subTitle"/>
          </p:nvPr>
        </p:nvSpPr>
        <p:spPr>
          <a:xfrm>
            <a:off x="345151" y="1730600"/>
            <a:ext cx="116628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0" lvl="0" marL="609600" rtl="0" algn="l">
              <a:lnSpc>
                <a:spcPct val="100000"/>
              </a:lnSpc>
              <a:spcBef>
                <a:spcPts val="0"/>
              </a:spcBef>
              <a:spcAft>
                <a:spcPts val="0"/>
              </a:spcAft>
              <a:buNone/>
            </a:pPr>
            <a:r>
              <a:rPr b="1" lang="en-US" sz="3000">
                <a:solidFill>
                  <a:srgbClr val="000000"/>
                </a:solidFill>
                <a:latin typeface="Raleway"/>
                <a:ea typeface="Raleway"/>
                <a:cs typeface="Raleway"/>
                <a:sym typeface="Raleway"/>
              </a:rPr>
              <a:t>C</a:t>
            </a:r>
            <a:r>
              <a:rPr b="1" lang="en-US" sz="3000">
                <a:solidFill>
                  <a:srgbClr val="000000"/>
                </a:solidFill>
                <a:latin typeface="Raleway"/>
                <a:ea typeface="Raleway"/>
                <a:cs typeface="Raleway"/>
                <a:sym typeface="Raleway"/>
              </a:rPr>
              <a:t>onvert USA City &amp; State Names to “City, St.” in World.City</a:t>
            </a:r>
            <a:endParaRPr sz="3000"/>
          </a:p>
        </p:txBody>
      </p:sp>
      <p:sp>
        <p:nvSpPr>
          <p:cNvPr id="197" name="Google Shape;197;p26"/>
          <p:cNvSpPr txBox="1"/>
          <p:nvPr/>
        </p:nvSpPr>
        <p:spPr>
          <a:xfrm>
            <a:off x="0" y="2533700"/>
            <a:ext cx="7055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US" sz="1800" u="sng">
                <a:solidFill>
                  <a:schemeClr val="accent1"/>
                </a:solidFill>
                <a:latin typeface="Lato"/>
                <a:ea typeface="Lato"/>
                <a:cs typeface="Lato"/>
                <a:sym typeface="Lato"/>
              </a:rPr>
              <a:t>SQL Query </a:t>
            </a:r>
            <a:endParaRPr b="1" sz="1800" u="sng">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SELECT `Name` as City, District as State ,</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concat(`Name`, ', ', </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case when District = 'New York' then 'NY'</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when </a:t>
            </a:r>
            <a:r>
              <a:rPr lang="en-US" sz="2000">
                <a:solidFill>
                  <a:srgbClr val="0000CD"/>
                </a:solidFill>
                <a:latin typeface="Lato"/>
                <a:ea typeface="Lato"/>
                <a:cs typeface="Lato"/>
                <a:sym typeface="Lato"/>
              </a:rPr>
              <a:t>trim(Leading 'Penn' from District) = 'sylvania'</a:t>
            </a:r>
            <a:r>
              <a:rPr lang="en-US" sz="2000">
                <a:solidFill>
                  <a:srgbClr val="1155CC"/>
                </a:solidFill>
                <a:latin typeface="Lato"/>
                <a:ea typeface="Lato"/>
                <a:cs typeface="Lato"/>
                <a:sym typeface="Lato"/>
              </a:rPr>
              <a:t> </a:t>
            </a:r>
            <a:r>
              <a:rPr lang="en-US" sz="2000">
                <a:solidFill>
                  <a:schemeClr val="dk2"/>
                </a:solidFill>
                <a:latin typeface="Lato"/>
                <a:ea typeface="Lato"/>
                <a:cs typeface="Lato"/>
                <a:sym typeface="Lato"/>
              </a:rPr>
              <a:t>then 'PA'</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when </a:t>
            </a:r>
            <a:r>
              <a:rPr lang="en-US" sz="2000">
                <a:solidFill>
                  <a:srgbClr val="0000FF"/>
                </a:solidFill>
                <a:latin typeface="Lato"/>
                <a:ea typeface="Lato"/>
                <a:cs typeface="Lato"/>
                <a:sym typeface="Lato"/>
              </a:rPr>
              <a:t>instr(District,'Tex') then 'TX'</a:t>
            </a:r>
            <a:endParaRPr sz="2000">
              <a:solidFill>
                <a:srgbClr val="0000FF"/>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when District = 'Arizona' then </a:t>
            </a:r>
            <a:r>
              <a:rPr lang="en-US" sz="2000">
                <a:solidFill>
                  <a:srgbClr val="0000CD"/>
                </a:solidFill>
                <a:latin typeface="Lato"/>
                <a:ea typeface="Lato"/>
                <a:cs typeface="Lato"/>
                <a:sym typeface="Lato"/>
              </a:rPr>
              <a:t>Replace(District, 'Arizona', 'AZ')</a:t>
            </a:r>
            <a:endParaRPr sz="2000">
              <a:solidFill>
                <a:srgbClr val="0000CD"/>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else </a:t>
            </a:r>
            <a:r>
              <a:rPr lang="en-US" sz="2000">
                <a:solidFill>
                  <a:srgbClr val="0000FF"/>
                </a:solidFill>
                <a:latin typeface="Lato"/>
                <a:ea typeface="Lato"/>
                <a:cs typeface="Lato"/>
                <a:sym typeface="Lato"/>
              </a:rPr>
              <a:t>upper(left(District,2)) </a:t>
            </a:r>
            <a:r>
              <a:rPr lang="en-US" sz="2000">
                <a:solidFill>
                  <a:schemeClr val="dk2"/>
                </a:solidFill>
                <a:latin typeface="Lato"/>
                <a:ea typeface="Lato"/>
                <a:cs typeface="Lato"/>
                <a:sym typeface="Lato"/>
              </a:rPr>
              <a:t>end</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 as City_State</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  FROM world.city as a  where a.CountryCode='USA' </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dk2"/>
              </a:solidFill>
              <a:latin typeface="Lato"/>
              <a:ea typeface="Lato"/>
              <a:cs typeface="Lato"/>
              <a:sym typeface="Lato"/>
            </a:endParaRPr>
          </a:p>
          <a:p>
            <a:pPr indent="0" lvl="0" marL="36899" rtl="0" algn="l">
              <a:lnSpc>
                <a:spcPct val="115000"/>
              </a:lnSpc>
              <a:spcBef>
                <a:spcPts val="1000"/>
              </a:spcBef>
              <a:spcAft>
                <a:spcPts val="0"/>
              </a:spcAft>
              <a:buNone/>
            </a:pPr>
            <a:r>
              <a:t/>
            </a:r>
            <a:endParaRPr sz="1800">
              <a:solidFill>
                <a:srgbClr val="0000FF"/>
              </a:solidFill>
              <a:latin typeface="Lato"/>
              <a:ea typeface="Lato"/>
              <a:cs typeface="Lato"/>
              <a:sym typeface="Lato"/>
            </a:endParaRPr>
          </a:p>
        </p:txBody>
      </p:sp>
      <p:pic>
        <p:nvPicPr>
          <p:cNvPr id="198" name="Google Shape;198;p26"/>
          <p:cNvPicPr preferRelativeResize="0"/>
          <p:nvPr/>
        </p:nvPicPr>
        <p:blipFill>
          <a:blip r:embed="rId3">
            <a:alphaModFix/>
          </a:blip>
          <a:stretch>
            <a:fillRect/>
          </a:stretch>
        </p:blipFill>
        <p:spPr>
          <a:xfrm>
            <a:off x="6822306" y="2800400"/>
            <a:ext cx="5199900" cy="318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Date </a:t>
            </a:r>
            <a:r>
              <a:rPr lang="en-US" sz="4200"/>
              <a:t>Formatting Functions</a:t>
            </a:r>
            <a:endParaRPr sz="4200"/>
          </a:p>
        </p:txBody>
      </p:sp>
      <p:sp>
        <p:nvSpPr>
          <p:cNvPr id="204" name="Google Shape;204;p27"/>
          <p:cNvSpPr txBox="1"/>
          <p:nvPr/>
        </p:nvSpPr>
        <p:spPr>
          <a:xfrm>
            <a:off x="11322625" y="10389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5" name="Google Shape;205;p27"/>
          <p:cNvGraphicFramePr/>
          <p:nvPr/>
        </p:nvGraphicFramePr>
        <p:xfrm>
          <a:off x="445595" y="1921660"/>
          <a:ext cx="3000000" cy="3000000"/>
        </p:xfrm>
        <a:graphic>
          <a:graphicData uri="http://schemas.openxmlformats.org/drawingml/2006/table">
            <a:tbl>
              <a:tblPr bandRow="1" firstRow="1">
                <a:noFill/>
                <a:tableStyleId>{B69A7FDC-B041-4B62-A50F-36F7A19123DA}</a:tableStyleId>
              </a:tblPr>
              <a:tblGrid>
                <a:gridCol w="1676150"/>
                <a:gridCol w="5072650"/>
                <a:gridCol w="4785250"/>
              </a:tblGrid>
              <a:tr h="360675">
                <a:tc>
                  <a:txBody>
                    <a:bodyPr/>
                    <a:lstStyle/>
                    <a:p>
                      <a:pPr indent="0" lvl="0" marL="0" marR="0" rtl="0" algn="l">
                        <a:spcBef>
                          <a:spcPts val="0"/>
                        </a:spcBef>
                        <a:spcAft>
                          <a:spcPts val="0"/>
                        </a:spcAft>
                        <a:buNone/>
                      </a:pPr>
                      <a:r>
                        <a:rPr lang="en-US" sz="1800"/>
                        <a:t>Function</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Example</a:t>
                      </a:r>
                      <a:endParaRPr sz="1800"/>
                    </a:p>
                  </a:txBody>
                  <a:tcPr marT="45725" marB="45725" marR="91450" marL="91450"/>
                </a:tc>
              </a:tr>
              <a:tr h="650350">
                <a:tc>
                  <a:txBody>
                    <a:bodyPr/>
                    <a:lstStyle/>
                    <a:p>
                      <a:pPr indent="0" lvl="0" marL="0" rtl="0" algn="l">
                        <a:spcBef>
                          <a:spcPts val="0"/>
                        </a:spcBef>
                        <a:spcAft>
                          <a:spcPts val="0"/>
                        </a:spcAft>
                        <a:buNone/>
                      </a:pPr>
                      <a:r>
                        <a:rPr lang="en-US" sz="1900">
                          <a:solidFill>
                            <a:schemeClr val="dk2"/>
                          </a:solidFill>
                        </a:rPr>
                        <a:t>CURDATE()</a:t>
                      </a:r>
                      <a:r>
                        <a:rPr lang="en-US" sz="1900">
                          <a:solidFill>
                            <a:schemeClr val="dk2"/>
                          </a:solidFill>
                        </a:rPr>
                        <a:t>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returns the current date in 'YYYY-MM-DD' format</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SELECT CURDATE() = '2019-07-22'</a:t>
                      </a:r>
                      <a:endParaRPr sz="1900">
                        <a:solidFill>
                          <a:schemeClr val="dk2"/>
                        </a:solidFill>
                      </a:endParaRPr>
                    </a:p>
                  </a:txBody>
                  <a:tcPr marT="45725" marB="45725" marR="91450" marL="91450"/>
                </a:tc>
              </a:tr>
              <a:tr h="650350">
                <a:tc>
                  <a:txBody>
                    <a:bodyPr/>
                    <a:lstStyle/>
                    <a:p>
                      <a:pPr indent="0" lvl="0" marL="0" rtl="0" algn="l">
                        <a:spcBef>
                          <a:spcPts val="0"/>
                        </a:spcBef>
                        <a:spcAft>
                          <a:spcPts val="0"/>
                        </a:spcAft>
                        <a:buNone/>
                      </a:pPr>
                      <a:r>
                        <a:rPr lang="en-US" sz="1900">
                          <a:solidFill>
                            <a:schemeClr val="dk2"/>
                          </a:solidFill>
                        </a:rPr>
                        <a:t>CURRENT_TIMESTAMP()</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eturns the current date and time in ‘YYYY-MM-DD HH:MM:SS’ format</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CURRENT_TIMESTAMP() =                    ‘2019-07-22 13:41:53’</a:t>
                      </a:r>
                      <a:endParaRPr sz="2300">
                        <a:solidFill>
                          <a:schemeClr val="dk2"/>
                        </a:solidFill>
                      </a:endParaRPr>
                    </a:p>
                  </a:txBody>
                  <a:tcPr marT="45725" marB="45725" marR="91450" marL="91450"/>
                </a:tc>
              </a:tr>
              <a:tr h="650350">
                <a:tc>
                  <a:txBody>
                    <a:bodyPr/>
                    <a:lstStyle/>
                    <a:p>
                      <a:pPr indent="0" lvl="0" marL="0" rtl="0" algn="l">
                        <a:spcBef>
                          <a:spcPts val="0"/>
                        </a:spcBef>
                        <a:spcAft>
                          <a:spcPts val="0"/>
                        </a:spcAft>
                        <a:buNone/>
                      </a:pPr>
                      <a:r>
                        <a:rPr lang="en-US" sz="1900">
                          <a:solidFill>
                            <a:schemeClr val="dk2"/>
                          </a:solidFill>
                        </a:rPr>
                        <a:t>HOUR(time)</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returns a specified value if the expression is NULL.</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HOUR(</a:t>
                      </a:r>
                      <a:r>
                        <a:rPr lang="en-US" sz="1900">
                          <a:solidFill>
                            <a:schemeClr val="dk2"/>
                          </a:solidFill>
                        </a:rPr>
                        <a:t>CURRENT_TIMESTAMP()</a:t>
                      </a:r>
                      <a:r>
                        <a:rPr lang="en-US" sz="1900">
                          <a:solidFill>
                            <a:schemeClr val="dk2"/>
                          </a:solidFill>
                        </a:rPr>
                        <a:t>) = 13</a:t>
                      </a:r>
                      <a:endParaRPr sz="2300">
                        <a:solidFill>
                          <a:schemeClr val="dk2"/>
                        </a:solidFill>
                      </a:endParaRPr>
                    </a:p>
                  </a:txBody>
                  <a:tcPr marT="45725" marB="45725" marR="91450" marL="91450"/>
                </a:tc>
              </a:tr>
              <a:tr h="650350">
                <a:tc>
                  <a:txBody>
                    <a:bodyPr/>
                    <a:lstStyle/>
                    <a:p>
                      <a:pPr indent="0" lvl="0" marL="0" rtl="0" algn="l">
                        <a:spcBef>
                          <a:spcPts val="0"/>
                        </a:spcBef>
                        <a:spcAft>
                          <a:spcPts val="0"/>
                        </a:spcAft>
                        <a:buNone/>
                      </a:pPr>
                      <a:r>
                        <a:rPr lang="en-US" sz="1900">
                          <a:solidFill>
                            <a:schemeClr val="dk2"/>
                          </a:solidFill>
                        </a:rPr>
                        <a:t>Datediff(date1, date2)</a:t>
                      </a:r>
                      <a:r>
                        <a:rPr lang="en-US" sz="1900">
                          <a:solidFill>
                            <a:schemeClr val="dk2"/>
                          </a:solidFill>
                        </a:rPr>
                        <a:t>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Returns the number of days between two dates or datetimes (using only date portion)</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Datediff(</a:t>
                      </a:r>
                      <a:r>
                        <a:rPr lang="en-US" sz="1900">
                          <a:solidFill>
                            <a:schemeClr val="dk2"/>
                          </a:solidFill>
                        </a:rPr>
                        <a:t>CURDATE(), ‘1999-12-31’) = 7143</a:t>
                      </a:r>
                      <a:endParaRPr sz="1900">
                        <a:solidFill>
                          <a:schemeClr val="dk2"/>
                        </a:solidFill>
                      </a:endParaRPr>
                    </a:p>
                  </a:txBody>
                  <a:tcPr marT="45725" marB="45725" marR="91450" marL="91450"/>
                </a:tc>
              </a:tr>
              <a:tr h="650350">
                <a:tc>
                  <a:txBody>
                    <a:bodyPr/>
                    <a:lstStyle/>
                    <a:p>
                      <a:pPr indent="0" lvl="0" marL="0" rtl="0" algn="l">
                        <a:spcBef>
                          <a:spcPts val="0"/>
                        </a:spcBef>
                        <a:spcAft>
                          <a:spcPts val="0"/>
                        </a:spcAft>
                        <a:buNone/>
                      </a:pPr>
                      <a:r>
                        <a:rPr lang="en-US" sz="1900">
                          <a:solidFill>
                            <a:schemeClr val="dk2"/>
                          </a:solidFill>
                        </a:rPr>
                        <a:t>DAYOFWEEK(date)</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returns the week day number (1 for Sunday,2 for Monday …… 7 for Saturday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DAYOFWEEK</a:t>
                      </a:r>
                      <a:r>
                        <a:rPr lang="en-US" sz="1900">
                          <a:solidFill>
                            <a:schemeClr val="dk2"/>
                          </a:solidFill>
                        </a:rPr>
                        <a:t>(CURDATE()) = 2</a:t>
                      </a:r>
                      <a:endParaRPr sz="1900">
                        <a:solidFill>
                          <a:schemeClr val="dk2"/>
                        </a:solidFill>
                      </a:endParaRPr>
                    </a:p>
                  </a:txBody>
                  <a:tcPr marT="45725" marB="45725" marR="91450" marL="91450"/>
                </a:tc>
              </a:tr>
              <a:tr h="930650">
                <a:tc>
                  <a:txBody>
                    <a:bodyPr/>
                    <a:lstStyle/>
                    <a:p>
                      <a:pPr indent="0" lvl="0" marL="0" rtl="0" algn="l">
                        <a:spcBef>
                          <a:spcPts val="0"/>
                        </a:spcBef>
                        <a:spcAft>
                          <a:spcPts val="0"/>
                        </a:spcAft>
                        <a:buNone/>
                      </a:pPr>
                      <a:r>
                        <a:rPr lang="en-US" sz="1900">
                          <a:solidFill>
                            <a:schemeClr val="dk2"/>
                          </a:solidFill>
                        </a:rPr>
                        <a:t>DAY(date), Month(date), </a:t>
                      </a:r>
                      <a:endParaRPr sz="1900">
                        <a:solidFill>
                          <a:schemeClr val="dk2"/>
                        </a:solidFill>
                      </a:endParaRPr>
                    </a:p>
                    <a:p>
                      <a:pPr indent="0" lvl="0" marL="0" rtl="0" algn="l">
                        <a:spcBef>
                          <a:spcPts val="0"/>
                        </a:spcBef>
                        <a:spcAft>
                          <a:spcPts val="0"/>
                        </a:spcAft>
                        <a:buNone/>
                      </a:pPr>
                      <a:r>
                        <a:rPr lang="en-US" sz="1900">
                          <a:solidFill>
                            <a:schemeClr val="dk2"/>
                          </a:solidFill>
                        </a:rPr>
                        <a:t>Year(date)</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following statement will return the day of the month/month of year/calendar year of the input date.</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DAY('2008-05-15') = 15 MONTH</a:t>
                      </a:r>
                      <a:r>
                        <a:rPr lang="en-US" sz="1900">
                          <a:solidFill>
                            <a:schemeClr val="dk2"/>
                          </a:solidFill>
                        </a:rPr>
                        <a:t>('2008-05-15') = 5</a:t>
                      </a:r>
                      <a:endParaRPr sz="1900">
                        <a:solidFill>
                          <a:schemeClr val="dk2"/>
                        </a:solidFill>
                      </a:endParaRPr>
                    </a:p>
                    <a:p>
                      <a:pPr indent="0" lvl="0" marL="0" rtl="0" algn="l">
                        <a:spcBef>
                          <a:spcPts val="0"/>
                        </a:spcBef>
                        <a:spcAft>
                          <a:spcPts val="0"/>
                        </a:spcAft>
                        <a:buNone/>
                      </a:pPr>
                      <a:r>
                        <a:rPr lang="en-US" sz="1900">
                          <a:solidFill>
                            <a:schemeClr val="dk2"/>
                          </a:solidFill>
                        </a:rPr>
                        <a:t>YEAR</a:t>
                      </a:r>
                      <a:r>
                        <a:rPr lang="en-US" sz="1900">
                          <a:solidFill>
                            <a:schemeClr val="dk2"/>
                          </a:solidFill>
                        </a:rPr>
                        <a:t>('2008-05-15') = 2008</a:t>
                      </a:r>
                      <a:endParaRPr sz="1900">
                        <a:solidFill>
                          <a:schemeClr val="dk2"/>
                        </a:solidFill>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Ex. Date Functions</a:t>
            </a:r>
            <a:endParaRPr sz="4800"/>
          </a:p>
        </p:txBody>
      </p:sp>
      <p:sp>
        <p:nvSpPr>
          <p:cNvPr id="211" name="Google Shape;211;p28"/>
          <p:cNvSpPr txBox="1"/>
          <p:nvPr>
            <p:ph idx="1" type="subTitle"/>
          </p:nvPr>
        </p:nvSpPr>
        <p:spPr>
          <a:xfrm>
            <a:off x="143625" y="1730600"/>
            <a:ext cx="118644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0" lvl="0" marL="609600" rtl="0" algn="l">
              <a:lnSpc>
                <a:spcPct val="100000"/>
              </a:lnSpc>
              <a:spcBef>
                <a:spcPts val="0"/>
              </a:spcBef>
              <a:spcAft>
                <a:spcPts val="0"/>
              </a:spcAft>
              <a:buNone/>
            </a:pPr>
            <a:r>
              <a:rPr b="1" lang="en-US" sz="3000">
                <a:solidFill>
                  <a:srgbClr val="000000"/>
                </a:solidFill>
                <a:latin typeface="Raleway"/>
                <a:ea typeface="Raleway"/>
                <a:cs typeface="Raleway"/>
                <a:sym typeface="Raleway"/>
              </a:rPr>
              <a:t>Get the number of years since each country’s independence </a:t>
            </a:r>
            <a:endParaRPr sz="3000"/>
          </a:p>
        </p:txBody>
      </p:sp>
      <p:sp>
        <p:nvSpPr>
          <p:cNvPr id="212" name="Google Shape;212;p28"/>
          <p:cNvSpPr txBox="1"/>
          <p:nvPr/>
        </p:nvSpPr>
        <p:spPr>
          <a:xfrm>
            <a:off x="578075" y="2447175"/>
            <a:ext cx="7087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US" sz="1800">
                <a:solidFill>
                  <a:schemeClr val="accent1"/>
                </a:solidFill>
                <a:latin typeface="Lato"/>
                <a:ea typeface="Lato"/>
                <a:cs typeface="Lato"/>
                <a:sym typeface="Lato"/>
              </a:rPr>
              <a:t>SQL Query</a:t>
            </a:r>
            <a:endParaRPr b="1" sz="1800">
              <a:solidFill>
                <a:schemeClr val="accent1"/>
              </a:solidFill>
              <a:latin typeface="Lato"/>
              <a:ea typeface="Lato"/>
              <a:cs typeface="Lato"/>
              <a:sym typeface="Lato"/>
            </a:endParaRPr>
          </a:p>
          <a:p>
            <a:pPr indent="0" lvl="0" marL="0" rtl="0" algn="l">
              <a:lnSpc>
                <a:spcPct val="150000"/>
              </a:lnSpc>
              <a:spcBef>
                <a:spcPts val="1000"/>
              </a:spcBef>
              <a:spcAft>
                <a:spcPts val="0"/>
              </a:spcAft>
              <a:buNone/>
            </a:pPr>
            <a:r>
              <a:rPr lang="en-US" sz="1800">
                <a:solidFill>
                  <a:schemeClr val="accent1"/>
                </a:solidFill>
                <a:latin typeface="Lato"/>
                <a:ea typeface="Lato"/>
                <a:cs typeface="Lato"/>
                <a:sym typeface="Lato"/>
              </a:rPr>
              <a:t>SELECT `name` as Country, </a:t>
            </a:r>
            <a:r>
              <a:rPr lang="en-US" sz="1800">
                <a:solidFill>
                  <a:srgbClr val="0000CD"/>
                </a:solidFill>
                <a:latin typeface="Lato"/>
                <a:ea typeface="Lato"/>
                <a:cs typeface="Lato"/>
                <a:sym typeface="Lato"/>
              </a:rPr>
              <a:t>year(curdate())</a:t>
            </a:r>
            <a:r>
              <a:rPr lang="en-US" sz="1800">
                <a:solidFill>
                  <a:schemeClr val="accent1"/>
                </a:solidFill>
                <a:latin typeface="Lato"/>
                <a:ea typeface="Lato"/>
                <a:cs typeface="Lato"/>
                <a:sym typeface="Lato"/>
              </a:rPr>
              <a:t> as curr_year, IndepYear,</a:t>
            </a:r>
            <a:endParaRPr sz="1800">
              <a:solidFill>
                <a:schemeClr val="accent1"/>
              </a:solidFill>
              <a:latin typeface="Lato"/>
              <a:ea typeface="Lato"/>
              <a:cs typeface="Lato"/>
              <a:sym typeface="Lato"/>
            </a:endParaRPr>
          </a:p>
          <a:p>
            <a:pPr indent="0" lvl="0" marL="0" rtl="0" algn="l">
              <a:lnSpc>
                <a:spcPct val="150000"/>
              </a:lnSpc>
              <a:spcBef>
                <a:spcPts val="1000"/>
              </a:spcBef>
              <a:spcAft>
                <a:spcPts val="0"/>
              </a:spcAft>
              <a:buNone/>
            </a:pPr>
            <a:r>
              <a:rPr lang="en-US" sz="1800">
                <a:solidFill>
                  <a:schemeClr val="accent1"/>
                </a:solidFill>
                <a:latin typeface="Lato"/>
                <a:ea typeface="Lato"/>
                <a:cs typeface="Lato"/>
                <a:sym typeface="Lato"/>
              </a:rPr>
              <a:t>case when IndepYear is null then 0</a:t>
            </a:r>
            <a:endParaRPr sz="1800">
              <a:solidFill>
                <a:schemeClr val="accent1"/>
              </a:solidFill>
              <a:latin typeface="Lato"/>
              <a:ea typeface="Lato"/>
              <a:cs typeface="Lato"/>
              <a:sym typeface="Lato"/>
            </a:endParaRPr>
          </a:p>
          <a:p>
            <a:pPr indent="0" lvl="0" marL="0" rtl="0" algn="l">
              <a:lnSpc>
                <a:spcPct val="150000"/>
              </a:lnSpc>
              <a:spcBef>
                <a:spcPts val="1000"/>
              </a:spcBef>
              <a:spcAft>
                <a:spcPts val="0"/>
              </a:spcAft>
              <a:buNone/>
            </a:pPr>
            <a:r>
              <a:rPr lang="en-US" sz="1800">
                <a:solidFill>
                  <a:schemeClr val="accent1"/>
                </a:solidFill>
                <a:latin typeface="Lato"/>
                <a:ea typeface="Lato"/>
                <a:cs typeface="Lato"/>
                <a:sym typeface="Lato"/>
              </a:rPr>
              <a:t>else </a:t>
            </a:r>
            <a:r>
              <a:rPr lang="en-US" sz="1800">
                <a:solidFill>
                  <a:srgbClr val="0000CD"/>
                </a:solidFill>
                <a:latin typeface="Lato"/>
                <a:ea typeface="Lato"/>
                <a:cs typeface="Lato"/>
                <a:sym typeface="Lato"/>
              </a:rPr>
              <a:t>year(curdate())-IndepYear</a:t>
            </a:r>
            <a:r>
              <a:rPr lang="en-US" sz="1800">
                <a:solidFill>
                  <a:schemeClr val="accent1"/>
                </a:solidFill>
                <a:latin typeface="Lato"/>
                <a:ea typeface="Lato"/>
                <a:cs typeface="Lato"/>
                <a:sym typeface="Lato"/>
              </a:rPr>
              <a:t> end as years_ind</a:t>
            </a:r>
            <a:endParaRPr sz="1800">
              <a:solidFill>
                <a:schemeClr val="accent1"/>
              </a:solidFill>
              <a:latin typeface="Lato"/>
              <a:ea typeface="Lato"/>
              <a:cs typeface="Lato"/>
              <a:sym typeface="Lato"/>
            </a:endParaRPr>
          </a:p>
          <a:p>
            <a:pPr indent="0" lvl="0" marL="0" rtl="0" algn="l">
              <a:lnSpc>
                <a:spcPct val="150000"/>
              </a:lnSpc>
              <a:spcBef>
                <a:spcPts val="1000"/>
              </a:spcBef>
              <a:spcAft>
                <a:spcPts val="0"/>
              </a:spcAft>
              <a:buNone/>
            </a:pPr>
            <a:r>
              <a:rPr lang="en-US" sz="1800">
                <a:solidFill>
                  <a:schemeClr val="accent1"/>
                </a:solidFill>
                <a:latin typeface="Lato"/>
                <a:ea typeface="Lato"/>
                <a:cs typeface="Lato"/>
                <a:sym typeface="Lato"/>
              </a:rPr>
              <a:t>FROM world.country;</a:t>
            </a:r>
            <a:endParaRPr sz="1800">
              <a:solidFill>
                <a:schemeClr val="accent1"/>
              </a:solidFill>
              <a:latin typeface="Lato"/>
              <a:ea typeface="Lato"/>
              <a:cs typeface="Lato"/>
              <a:sym typeface="Lato"/>
            </a:endParaRPr>
          </a:p>
          <a:p>
            <a:pPr indent="0" lvl="0" marL="36899" rtl="0" algn="l">
              <a:lnSpc>
                <a:spcPct val="115000"/>
              </a:lnSpc>
              <a:spcBef>
                <a:spcPts val="1000"/>
              </a:spcBef>
              <a:spcAft>
                <a:spcPts val="0"/>
              </a:spcAft>
              <a:buNone/>
            </a:pPr>
            <a:r>
              <a:t/>
            </a:r>
            <a:endParaRPr sz="1800">
              <a:solidFill>
                <a:srgbClr val="0000FF"/>
              </a:solidFill>
              <a:latin typeface="Lato"/>
              <a:ea typeface="Lato"/>
              <a:cs typeface="Lato"/>
              <a:sym typeface="Lato"/>
            </a:endParaRPr>
          </a:p>
        </p:txBody>
      </p:sp>
      <p:pic>
        <p:nvPicPr>
          <p:cNvPr id="213" name="Google Shape;213;p28"/>
          <p:cNvPicPr preferRelativeResize="0"/>
          <p:nvPr/>
        </p:nvPicPr>
        <p:blipFill>
          <a:blip r:embed="rId3">
            <a:alphaModFix/>
          </a:blip>
          <a:stretch>
            <a:fillRect/>
          </a:stretch>
        </p:blipFill>
        <p:spPr>
          <a:xfrm>
            <a:off x="6408775" y="3587113"/>
            <a:ext cx="5244625" cy="273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ph type="ctrTitle"/>
          </p:nvPr>
        </p:nvSpPr>
        <p:spPr>
          <a:xfrm>
            <a:off x="972825" y="697325"/>
            <a:ext cx="6758700" cy="221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Class Project </a:t>
            </a:r>
            <a:endParaRPr/>
          </a:p>
        </p:txBody>
      </p:sp>
      <p:sp>
        <p:nvSpPr>
          <p:cNvPr id="220" name="Google Shape;220;p29"/>
          <p:cNvSpPr txBox="1"/>
          <p:nvPr/>
        </p:nvSpPr>
        <p:spPr>
          <a:xfrm>
            <a:off x="205725" y="1617900"/>
            <a:ext cx="7502700" cy="69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The COO would like to know the volume of existing pre-orders for console games, to predict the most popular upcoming game genre</a:t>
            </a:r>
            <a:r>
              <a:rPr b="1" lang="en-US" sz="1800"/>
              <a:t>s</a:t>
            </a:r>
            <a:r>
              <a:rPr b="1" lang="en-US" sz="1800"/>
              <a:t>. Utilize and clean the “</a:t>
            </a:r>
            <a:r>
              <a:rPr b="1" lang="en-US" sz="1800" u="sng">
                <a:solidFill>
                  <a:schemeClr val="hlink"/>
                </a:solidFill>
                <a:hlinkClick r:id="rId3"/>
              </a:rPr>
              <a:t>USA</a:t>
            </a:r>
            <a:r>
              <a:rPr b="1" lang="en-US" sz="1800" u="sng">
                <a:solidFill>
                  <a:schemeClr val="hlink"/>
                </a:solidFill>
                <a:hlinkClick r:id="rId4"/>
              </a:rPr>
              <a:t> Pre-Order Chart</a:t>
            </a:r>
            <a:r>
              <a:rPr b="1" lang="en-US" sz="1800"/>
              <a:t>” data to answer this </a:t>
            </a:r>
            <a:r>
              <a:rPr b="1" lang="en-US" sz="1800"/>
              <a:t>question.</a:t>
            </a:r>
            <a:endParaRPr sz="1700"/>
          </a:p>
          <a:p>
            <a:pPr indent="0" lvl="0" marL="0" rtl="0" algn="l">
              <a:spcBef>
                <a:spcPts val="0"/>
              </a:spcBef>
              <a:spcAft>
                <a:spcPts val="0"/>
              </a:spcAft>
              <a:buNone/>
            </a:pPr>
            <a:r>
              <a:rPr lang="en-US" sz="1700"/>
              <a:t>1</a:t>
            </a:r>
            <a:r>
              <a:rPr lang="en-US" sz="1700"/>
              <a:t>. Use the “USA_PreOrders_Import.sql” file to create a table populated with Preorder data, obtained from the above website.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2. Create a “USA_PreOrder” view that cleans-up the following data</a:t>
            </a:r>
            <a:endParaRPr sz="1700"/>
          </a:p>
          <a:p>
            <a:pPr indent="-336550" lvl="0" marL="914400" rtl="0" algn="l">
              <a:spcBef>
                <a:spcPts val="0"/>
              </a:spcBef>
              <a:spcAft>
                <a:spcPts val="0"/>
              </a:spcAft>
              <a:buSzPts val="1700"/>
              <a:buAutoNum type="alphaLcParenR"/>
            </a:pPr>
            <a:r>
              <a:rPr lang="en-US" sz="1700"/>
              <a:t>Change the “N/A” values in the “Weeks to Launch” column to 30, then cast the field as an Integer </a:t>
            </a:r>
            <a:endParaRPr sz="1700"/>
          </a:p>
          <a:p>
            <a:pPr indent="-336550" lvl="0" marL="914400" rtl="0" algn="l">
              <a:spcBef>
                <a:spcPts val="0"/>
              </a:spcBef>
              <a:spcAft>
                <a:spcPts val="0"/>
              </a:spcAft>
              <a:buSzPts val="1700"/>
              <a:buAutoNum type="alphaLcParenR"/>
            </a:pPr>
            <a:r>
              <a:rPr lang="en-US" sz="1700"/>
              <a:t>Create “Console”, “Company” and “Genre” fields from the text in “Game_Console_Company_Genre” </a:t>
            </a:r>
            <a:endParaRPr sz="1700"/>
          </a:p>
          <a:p>
            <a:pPr indent="-336550" lvl="0" marL="914400" rtl="0" algn="l">
              <a:spcBef>
                <a:spcPts val="0"/>
              </a:spcBef>
              <a:spcAft>
                <a:spcPts val="0"/>
              </a:spcAft>
              <a:buSzPts val="1700"/>
              <a:buAutoNum type="alphaLcParenR"/>
            </a:pPr>
            <a:r>
              <a:rPr lang="en-US" sz="1700"/>
              <a:t>Fill-In the “Game” and “Genre” columns with relevant values, for games in Pos 1-10.</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4</a:t>
            </a:r>
            <a:r>
              <a:rPr lang="en-US" sz="1700"/>
              <a:t>. Calculate the difference between today and the date the preorder                       list was last published. (‘2018-12-29’)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221" name="Google Shape;221;p29"/>
          <p:cNvPicPr preferRelativeResize="0"/>
          <p:nvPr/>
        </p:nvPicPr>
        <p:blipFill>
          <a:blip r:embed="rId5">
            <a:alphaModFix/>
          </a:blip>
          <a:stretch>
            <a:fillRect/>
          </a:stretch>
        </p:blipFill>
        <p:spPr>
          <a:xfrm>
            <a:off x="7935950" y="2194500"/>
            <a:ext cx="3785475" cy="3785475"/>
          </a:xfrm>
          <a:prstGeom prst="rect">
            <a:avLst/>
          </a:prstGeom>
          <a:noFill/>
          <a:ln>
            <a:noFill/>
          </a:ln>
        </p:spPr>
      </p:pic>
      <p:sp>
        <p:nvSpPr>
          <p:cNvPr id="222" name="Google Shape;222;p29"/>
          <p:cNvSpPr txBox="1"/>
          <p:nvPr/>
        </p:nvSpPr>
        <p:spPr>
          <a:xfrm>
            <a:off x="8328688" y="1768450"/>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u="sng"/>
              <a:t>Cleaning Data</a:t>
            </a:r>
            <a:endParaRPr/>
          </a:p>
        </p:txBody>
      </p:sp>
      <p:sp>
        <p:nvSpPr>
          <p:cNvPr id="223" name="Google Shape;223;p29"/>
          <p:cNvSpPr txBox="1"/>
          <p:nvPr/>
        </p:nvSpPr>
        <p:spPr>
          <a:xfrm>
            <a:off x="205725" y="6211325"/>
            <a:ext cx="10896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t>5. Fill-in the “Genre” for the global top-10 pre-ordered games, select “Weeks to Launch”, then summarize by “Total” - What Genre has the top </a:t>
            </a:r>
            <a:r>
              <a:rPr lang="en-US" sz="1700"/>
              <a:t>pre orders</a:t>
            </a:r>
            <a:r>
              <a:rPr lang="en-US" sz="1700"/>
              <a:t> as of EOY 2018, and what genre do you think will be best in 2019?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Appendix - </a:t>
            </a:r>
            <a:r>
              <a:rPr lang="en-US" sz="4200"/>
              <a:t>Cleaning data:  Python</a:t>
            </a:r>
            <a:endParaRPr sz="4200"/>
          </a:p>
        </p:txBody>
      </p:sp>
      <p:sp>
        <p:nvSpPr>
          <p:cNvPr id="229" name="Google Shape;229;p30"/>
          <p:cNvSpPr txBox="1"/>
          <p:nvPr/>
        </p:nvSpPr>
        <p:spPr>
          <a:xfrm>
            <a:off x="11322625" y="10389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txBox="1"/>
          <p:nvPr/>
        </p:nvSpPr>
        <p:spPr>
          <a:xfrm>
            <a:off x="1179150" y="1777650"/>
            <a:ext cx="105936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Data scientists spend a large amount of their time cleaning datasets and getting them down to a form with which they can work. In fact, a lot of data scientists argue that the initial steps of obtaining and cleaning data constitute 80% of their job.</a:t>
            </a:r>
            <a:endParaRPr sz="1800"/>
          </a:p>
        </p:txBody>
      </p:sp>
      <p:pic>
        <p:nvPicPr>
          <p:cNvPr id="231" name="Google Shape;231;p30"/>
          <p:cNvPicPr preferRelativeResize="0"/>
          <p:nvPr/>
        </p:nvPicPr>
        <p:blipFill rotWithShape="1">
          <a:blip r:embed="rId3">
            <a:alphaModFix/>
          </a:blip>
          <a:srcRect b="32610" l="0" r="0" t="0"/>
          <a:stretch/>
        </p:blipFill>
        <p:spPr>
          <a:xfrm>
            <a:off x="4452025" y="2854339"/>
            <a:ext cx="7643800" cy="3122786"/>
          </a:xfrm>
          <a:prstGeom prst="rect">
            <a:avLst/>
          </a:prstGeom>
          <a:noFill/>
          <a:ln>
            <a:noFill/>
          </a:ln>
        </p:spPr>
      </p:pic>
      <p:sp>
        <p:nvSpPr>
          <p:cNvPr id="232" name="Google Shape;232;p30"/>
          <p:cNvSpPr txBox="1"/>
          <p:nvPr/>
        </p:nvSpPr>
        <p:spPr>
          <a:xfrm>
            <a:off x="283775" y="2807188"/>
            <a:ext cx="3966000" cy="312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1800" u="sng">
                <a:latin typeface="Lato"/>
                <a:ea typeface="Lato"/>
                <a:cs typeface="Lato"/>
                <a:sym typeface="Lato"/>
              </a:rPr>
              <a:t>Tasks - Using Pandas Library </a:t>
            </a:r>
            <a:endParaRPr b="1" sz="1800" u="sng">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Dropping unnecessary columns in a Pandas DataFrame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Using .str() methods to clean columns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Using the DataFrame.applymap() function to clean the entire dataset, element-wise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Renaming columns to a more recognizable set of labels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Skipping unnecessary rows in a CSV file</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
        <p:nvSpPr>
          <p:cNvPr id="233" name="Google Shape;233;p30"/>
          <p:cNvSpPr txBox="1"/>
          <p:nvPr/>
        </p:nvSpPr>
        <p:spPr>
          <a:xfrm>
            <a:off x="4452025" y="5863550"/>
            <a:ext cx="5676000" cy="8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500">
                <a:latin typeface="Lato"/>
                <a:ea typeface="Lato"/>
                <a:cs typeface="Lato"/>
                <a:sym typeface="Lato"/>
              </a:rPr>
              <a:t>Resource</a:t>
            </a:r>
            <a:r>
              <a:rPr lang="en-US" sz="1500">
                <a:latin typeface="Lato"/>
                <a:ea typeface="Lato"/>
                <a:cs typeface="Lato"/>
                <a:sym typeface="Lato"/>
              </a:rPr>
              <a:t>:  </a:t>
            </a:r>
            <a:r>
              <a:rPr lang="en-US" sz="1500" u="sng">
                <a:solidFill>
                  <a:schemeClr val="hlink"/>
                </a:solidFill>
                <a:latin typeface="Lato"/>
                <a:ea typeface="Lato"/>
                <a:cs typeface="Lato"/>
                <a:sym typeface="Lato"/>
                <a:hlinkClick r:id="rId4"/>
              </a:rPr>
              <a:t>Python for Data Analysis (O’Reilly)</a:t>
            </a:r>
            <a:endParaRPr sz="1500">
              <a:latin typeface="Lato"/>
              <a:ea typeface="Lato"/>
              <a:cs typeface="Lato"/>
              <a:sym typeface="Lato"/>
            </a:endParaRPr>
          </a:p>
        </p:txBody>
      </p:sp>
      <p:sp>
        <p:nvSpPr>
          <p:cNvPr id="234" name="Google Shape;234;p30"/>
          <p:cNvSpPr txBox="1"/>
          <p:nvPr/>
        </p:nvSpPr>
        <p:spPr>
          <a:xfrm>
            <a:off x="4411850" y="6320750"/>
            <a:ext cx="100869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ato"/>
                <a:ea typeface="Lato"/>
                <a:cs typeface="Lato"/>
                <a:sym typeface="Lato"/>
              </a:rPr>
              <a:t>*Cleaining Strings in python:  </a:t>
            </a:r>
            <a:r>
              <a:rPr lang="en-US"/>
              <a:t>https://mode.com/sql-tutorial/sql-string-functions-for-cleaning/</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913800" y="609600"/>
            <a:ext cx="1119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What is the need for data manipulation?</a:t>
            </a:r>
            <a:endParaRPr sz="4200"/>
          </a:p>
        </p:txBody>
      </p:sp>
      <p:sp>
        <p:nvSpPr>
          <p:cNvPr id="103" name="Google Shape;103;p15"/>
          <p:cNvSpPr/>
          <p:nvPr/>
        </p:nvSpPr>
        <p:spPr>
          <a:xfrm>
            <a:off x="1228375" y="4599100"/>
            <a:ext cx="8929200" cy="8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04" name="Google Shape;104;p15"/>
          <p:cNvSpPr txBox="1"/>
          <p:nvPr>
            <p:ph idx="1" type="subTitle"/>
          </p:nvPr>
        </p:nvSpPr>
        <p:spPr>
          <a:xfrm>
            <a:off x="1077723" y="1998825"/>
            <a:ext cx="5479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217100" lvl="0" marL="342900" rtl="0" algn="l">
              <a:spcBef>
                <a:spcPts val="0"/>
              </a:spcBef>
              <a:spcAft>
                <a:spcPts val="0"/>
              </a:spcAft>
              <a:buSzPts val="2400"/>
              <a:buNone/>
            </a:pPr>
            <a:r>
              <a:rPr lang="en-US" sz="2400"/>
              <a:t>Creating new datasets &amp; Combine disparate data sets</a:t>
            </a:r>
            <a:endParaRPr sz="2400"/>
          </a:p>
          <a:p>
            <a:pPr indent="-217100" lvl="0" marL="342900" rtl="0" algn="l">
              <a:spcBef>
                <a:spcPts val="1000"/>
              </a:spcBef>
              <a:spcAft>
                <a:spcPts val="0"/>
              </a:spcAft>
              <a:buSzPts val="1400"/>
              <a:buNone/>
            </a:pPr>
            <a:r>
              <a:t/>
            </a:r>
            <a:endParaRPr sz="2400"/>
          </a:p>
          <a:p>
            <a:pPr indent="-217100" lvl="0" marL="342900" rtl="0" algn="l">
              <a:spcBef>
                <a:spcPts val="1000"/>
              </a:spcBef>
              <a:spcAft>
                <a:spcPts val="0"/>
              </a:spcAft>
              <a:buSzPts val="2400"/>
              <a:buNone/>
            </a:pPr>
            <a:r>
              <a:rPr lang="en-US" sz="2400"/>
              <a:t>Perform common queries, aggregations, and joins</a:t>
            </a:r>
            <a:endParaRPr sz="2400"/>
          </a:p>
          <a:p>
            <a:pPr indent="-217100" lvl="0" marL="342900" rtl="0" algn="l">
              <a:spcBef>
                <a:spcPts val="1000"/>
              </a:spcBef>
              <a:spcAft>
                <a:spcPts val="0"/>
              </a:spcAft>
              <a:buSzPts val="1400"/>
              <a:buNone/>
            </a:pPr>
            <a:r>
              <a:t/>
            </a:r>
            <a:endParaRPr sz="2400"/>
          </a:p>
          <a:p>
            <a:pPr indent="-217100" lvl="0" marL="342900" rtl="0" algn="l">
              <a:spcBef>
                <a:spcPts val="1000"/>
              </a:spcBef>
              <a:spcAft>
                <a:spcPts val="0"/>
              </a:spcAft>
              <a:buSzPts val="2400"/>
              <a:buNone/>
            </a:pPr>
            <a:r>
              <a:rPr lang="en-US" sz="2400"/>
              <a:t>Adding, removing, or modifying data</a:t>
            </a:r>
            <a:endParaRPr sz="2400"/>
          </a:p>
          <a:p>
            <a:pPr indent="0" lvl="0" marL="36899" rtl="0" algn="l">
              <a:spcBef>
                <a:spcPts val="1000"/>
              </a:spcBef>
              <a:spcAft>
                <a:spcPts val="0"/>
              </a:spcAft>
              <a:buSzPts val="1400"/>
              <a:buNone/>
            </a:pPr>
            <a:r>
              <a:t/>
            </a:r>
            <a:endParaRPr sz="2400"/>
          </a:p>
          <a:p>
            <a:pPr indent="-217100" lvl="0" marL="342900" rtl="0" algn="l">
              <a:spcBef>
                <a:spcPts val="1000"/>
              </a:spcBef>
              <a:spcAft>
                <a:spcPts val="0"/>
              </a:spcAft>
              <a:buSzPts val="2400"/>
              <a:buNone/>
            </a:pPr>
            <a:r>
              <a:rPr lang="en-US" sz="2400"/>
              <a:t>Extracting and Storing Data</a:t>
            </a:r>
            <a:endParaRPr sz="2400"/>
          </a:p>
        </p:txBody>
      </p:sp>
      <p:sp>
        <p:nvSpPr>
          <p:cNvPr id="105" name="Google Shape;105;p15"/>
          <p:cNvSpPr txBox="1"/>
          <p:nvPr>
            <p:ph idx="4294967295" type="body"/>
          </p:nvPr>
        </p:nvSpPr>
        <p:spPr>
          <a:xfrm>
            <a:off x="6556923" y="1998825"/>
            <a:ext cx="55509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69500" lvl="0" marL="342900" rtl="0" algn="l">
              <a:spcBef>
                <a:spcPts val="0"/>
              </a:spcBef>
              <a:spcAft>
                <a:spcPts val="0"/>
              </a:spcAft>
              <a:buSzPts val="2400"/>
              <a:buChar char="●"/>
            </a:pPr>
            <a:r>
              <a:rPr lang="en-US" sz="2400"/>
              <a:t>Creation/Extraction</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369500" lvl="0" marL="342900" rtl="0" algn="l">
              <a:spcBef>
                <a:spcPts val="1000"/>
              </a:spcBef>
              <a:spcAft>
                <a:spcPts val="0"/>
              </a:spcAft>
              <a:buSzPts val="2400"/>
              <a:buChar char="●"/>
            </a:pPr>
            <a:r>
              <a:rPr lang="en-US" sz="2400"/>
              <a:t>Transformation data</a:t>
            </a:r>
            <a:endParaRPr sz="2400"/>
          </a:p>
          <a:p>
            <a:pPr indent="0" lvl="0" marL="0" rtl="0" algn="l">
              <a:spcBef>
                <a:spcPts val="1000"/>
              </a:spcBef>
              <a:spcAft>
                <a:spcPts val="0"/>
              </a:spcAft>
              <a:buSzPts val="1400"/>
              <a:buNone/>
            </a:pPr>
            <a:r>
              <a:t/>
            </a:r>
            <a:endParaRPr sz="2400"/>
          </a:p>
          <a:p>
            <a:pPr indent="-369500" lvl="0" marL="342900" rtl="0" algn="l">
              <a:spcBef>
                <a:spcPts val="1000"/>
              </a:spcBef>
              <a:spcAft>
                <a:spcPts val="0"/>
              </a:spcAft>
              <a:buSzPts val="2400"/>
              <a:buChar char="●"/>
            </a:pPr>
            <a:r>
              <a:rPr lang="en-US" sz="2400"/>
              <a:t>Cleaning data</a:t>
            </a:r>
            <a:br>
              <a:rPr lang="en-US" sz="2400"/>
            </a:br>
            <a:endParaRPr sz="2400"/>
          </a:p>
          <a:p>
            <a:pPr indent="-369500" lvl="0" marL="342900" rtl="0" algn="l">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Cleaning Data</a:t>
            </a:r>
            <a:endParaRPr sz="4200"/>
          </a:p>
        </p:txBody>
      </p:sp>
      <p:sp>
        <p:nvSpPr>
          <p:cNvPr id="111" name="Google Shape;111;p16"/>
          <p:cNvSpPr txBox="1"/>
          <p:nvPr/>
        </p:nvSpPr>
        <p:spPr>
          <a:xfrm>
            <a:off x="396500" y="1839500"/>
            <a:ext cx="5410500" cy="45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2100"/>
              <a:t>What Does Cleaning Data Mean?</a:t>
            </a:r>
            <a:endParaRPr b="1" sz="2100"/>
          </a:p>
          <a:p>
            <a:pPr indent="0" lvl="0" marL="0" rtl="0" algn="l">
              <a:spcBef>
                <a:spcPts val="1000"/>
              </a:spcBef>
              <a:spcAft>
                <a:spcPts val="0"/>
              </a:spcAft>
              <a:buClr>
                <a:srgbClr val="000000"/>
              </a:buClr>
              <a:buSzPts val="1100"/>
              <a:buFont typeface="Arial"/>
              <a:buNone/>
            </a:pPr>
            <a:r>
              <a:rPr lang="en-US" sz="2100"/>
              <a:t>Data cleaning is the process of confirming the Validity, Accuracy, Completeness, Consistency, and Uniformity data</a:t>
            </a:r>
            <a:endParaRPr sz="2100"/>
          </a:p>
          <a:p>
            <a:pPr indent="0" lvl="0" marL="0" rtl="0" algn="l">
              <a:spcBef>
                <a:spcPts val="1000"/>
              </a:spcBef>
              <a:spcAft>
                <a:spcPts val="0"/>
              </a:spcAft>
              <a:buClr>
                <a:srgbClr val="000000"/>
              </a:buClr>
              <a:buSzPts val="1100"/>
              <a:buFont typeface="Arial"/>
              <a:buNone/>
            </a:pPr>
            <a:r>
              <a:rPr b="1" lang="en-US" sz="2100"/>
              <a:t>How Can You Clean Data?</a:t>
            </a:r>
            <a:endParaRPr b="1" sz="2100"/>
          </a:p>
          <a:p>
            <a:pPr indent="0" lvl="0" marL="0" rtl="0" algn="l">
              <a:spcBef>
                <a:spcPts val="1000"/>
              </a:spcBef>
              <a:spcAft>
                <a:spcPts val="0"/>
              </a:spcAft>
              <a:buNone/>
            </a:pPr>
            <a:r>
              <a:rPr lang="en-US" sz="2100"/>
              <a:t>Using business knowledge, along with software tools or a coding language to     clean data. </a:t>
            </a:r>
            <a:endParaRPr sz="2100"/>
          </a:p>
          <a:p>
            <a:pPr indent="0" lvl="0" marL="0" rtl="0" algn="l">
              <a:spcBef>
                <a:spcPts val="1000"/>
              </a:spcBef>
              <a:spcAft>
                <a:spcPts val="0"/>
              </a:spcAft>
              <a:buNone/>
            </a:pPr>
            <a:r>
              <a:rPr b="1" lang="en-US" sz="2100"/>
              <a:t>What About Programming Languages? </a:t>
            </a:r>
            <a:endParaRPr b="1" sz="2100"/>
          </a:p>
          <a:p>
            <a:pPr indent="0" lvl="0" marL="0" rtl="0" algn="l">
              <a:spcBef>
                <a:spcPts val="1000"/>
              </a:spcBef>
              <a:spcAft>
                <a:spcPts val="0"/>
              </a:spcAft>
              <a:buClr>
                <a:srgbClr val="000000"/>
              </a:buClr>
              <a:buSzPts val="1100"/>
              <a:buFont typeface="Arial"/>
              <a:buNone/>
            </a:pPr>
            <a:r>
              <a:rPr lang="en-US" sz="2100"/>
              <a:t>Cleaning data in a language like SQL or Python gives you flexibility to run routines for specific projects, while keeping costs low</a:t>
            </a:r>
            <a:endParaRPr sz="2100"/>
          </a:p>
          <a:p>
            <a:pPr indent="0" lvl="0" marL="0" rtl="0" algn="l">
              <a:spcBef>
                <a:spcPts val="1000"/>
              </a:spcBef>
              <a:spcAft>
                <a:spcPts val="0"/>
              </a:spcAft>
              <a:buClr>
                <a:srgbClr val="000000"/>
              </a:buClr>
              <a:buSzPts val="1100"/>
              <a:buFont typeface="Arial"/>
              <a:buNone/>
            </a:pPr>
            <a:r>
              <a:t/>
            </a:r>
            <a:endParaRPr sz="2100"/>
          </a:p>
          <a:p>
            <a:pPr indent="0" lvl="0" marL="0" rtl="0" algn="l">
              <a:spcBef>
                <a:spcPts val="1000"/>
              </a:spcBef>
              <a:spcAft>
                <a:spcPts val="0"/>
              </a:spcAft>
              <a:buNone/>
            </a:pPr>
            <a:r>
              <a:t/>
            </a:r>
            <a:endParaRPr sz="2100">
              <a:latin typeface="Lato"/>
              <a:ea typeface="Lato"/>
              <a:cs typeface="Lato"/>
              <a:sym typeface="Lato"/>
            </a:endParaRPr>
          </a:p>
        </p:txBody>
      </p:sp>
      <p:pic>
        <p:nvPicPr>
          <p:cNvPr id="112" name="Google Shape;112;p16"/>
          <p:cNvPicPr preferRelativeResize="0"/>
          <p:nvPr/>
        </p:nvPicPr>
        <p:blipFill>
          <a:blip r:embed="rId3">
            <a:alphaModFix/>
          </a:blip>
          <a:stretch>
            <a:fillRect/>
          </a:stretch>
        </p:blipFill>
        <p:spPr>
          <a:xfrm>
            <a:off x="5564642" y="1580100"/>
            <a:ext cx="6513687" cy="2772125"/>
          </a:xfrm>
          <a:prstGeom prst="rect">
            <a:avLst/>
          </a:prstGeom>
          <a:noFill/>
          <a:ln>
            <a:noFill/>
          </a:ln>
        </p:spPr>
      </p:pic>
      <p:sp>
        <p:nvSpPr>
          <p:cNvPr id="113" name="Google Shape;113;p16"/>
          <p:cNvSpPr txBox="1"/>
          <p:nvPr/>
        </p:nvSpPr>
        <p:spPr>
          <a:xfrm>
            <a:off x="6027325" y="4657600"/>
            <a:ext cx="6051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t>Python:</a:t>
            </a:r>
            <a:r>
              <a:rPr lang="en-US" sz="2100"/>
              <a:t> Pandas, Dora, data cleaner, tabulate, scrubadub, and many other Python </a:t>
            </a:r>
            <a:r>
              <a:rPr lang="en-US" sz="2100"/>
              <a:t>libraries</a:t>
            </a:r>
            <a:r>
              <a:rPr lang="en-US" sz="2100"/>
              <a:t>.</a:t>
            </a:r>
            <a:endParaRPr sz="2100"/>
          </a:p>
          <a:p>
            <a:pPr indent="0" lvl="0" marL="0" rtl="0" algn="l">
              <a:spcBef>
                <a:spcPts val="1000"/>
              </a:spcBef>
              <a:spcAft>
                <a:spcPts val="1000"/>
              </a:spcAft>
              <a:buNone/>
            </a:pPr>
            <a:r>
              <a:rPr b="1" lang="en-US" sz="2100"/>
              <a:t>SQL:</a:t>
            </a:r>
            <a:r>
              <a:rPr lang="en-US" sz="2100"/>
              <a:t> T-SQL, Text &amp; Date Functions, Case Statements, “Where” clause, Select Distinct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Goals of </a:t>
            </a:r>
            <a:r>
              <a:rPr lang="en-US" sz="4200"/>
              <a:t>Cleaning Data</a:t>
            </a:r>
            <a:endParaRPr sz="4200"/>
          </a:p>
        </p:txBody>
      </p:sp>
      <p:sp>
        <p:nvSpPr>
          <p:cNvPr id="119" name="Google Shape;119;p17"/>
          <p:cNvSpPr txBox="1"/>
          <p:nvPr/>
        </p:nvSpPr>
        <p:spPr>
          <a:xfrm>
            <a:off x="803500" y="1580100"/>
            <a:ext cx="11106900" cy="471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000"/>
              </a:spcBef>
              <a:spcAft>
                <a:spcPts val="0"/>
              </a:spcAft>
              <a:buSzPts val="1800"/>
              <a:buAutoNum type="arabicPeriod"/>
            </a:pPr>
            <a:r>
              <a:rPr b="1" lang="en-US" sz="1800"/>
              <a:t>Remove Unwanted Observations</a:t>
            </a:r>
            <a:r>
              <a:rPr lang="en-US" sz="1800"/>
              <a:t> for your dataset, including duplicate and irrelevant observations</a:t>
            </a:r>
            <a:endParaRPr sz="1800"/>
          </a:p>
          <a:p>
            <a:pPr indent="-342900" lvl="1" marL="914400" rtl="0" algn="l">
              <a:lnSpc>
                <a:spcPct val="100000"/>
              </a:lnSpc>
              <a:spcBef>
                <a:spcPts val="0"/>
              </a:spcBef>
              <a:spcAft>
                <a:spcPts val="0"/>
              </a:spcAft>
              <a:buSzPts val="1800"/>
              <a:buAutoNum type="alphaLcPeriod"/>
            </a:pPr>
            <a:r>
              <a:rPr b="1" lang="en-US" sz="1800"/>
              <a:t>Duplicate Observations </a:t>
            </a:r>
            <a:r>
              <a:rPr lang="en-US" sz="1800"/>
              <a:t>arise when you combine datasets from multiple places, scrape data, and receive data from clients/other departments.</a:t>
            </a:r>
            <a:endParaRPr sz="1800"/>
          </a:p>
          <a:p>
            <a:pPr indent="-342900" lvl="1" marL="914400" rtl="0" algn="l">
              <a:lnSpc>
                <a:spcPct val="100000"/>
              </a:lnSpc>
              <a:spcBef>
                <a:spcPts val="0"/>
              </a:spcBef>
              <a:spcAft>
                <a:spcPts val="0"/>
              </a:spcAft>
              <a:buSzPts val="1800"/>
              <a:buAutoNum type="alphaLcPeriod"/>
            </a:pPr>
            <a:r>
              <a:rPr b="1" lang="en-US" sz="1800"/>
              <a:t>Irrelevant Observations &amp; Outliers </a:t>
            </a:r>
            <a:r>
              <a:rPr lang="en-US" sz="1800"/>
              <a:t>are those that don’t fit the </a:t>
            </a:r>
            <a:r>
              <a:rPr i="1" lang="en-US" sz="1800"/>
              <a:t>specific problem</a:t>
            </a:r>
            <a:r>
              <a:rPr lang="en-US" sz="1800"/>
              <a:t> you’re trying to solve. It may be useful in other projects, but not this particular one.</a:t>
            </a:r>
            <a:endParaRPr sz="1800"/>
          </a:p>
          <a:p>
            <a:pPr indent="-342900" lvl="0" marL="457200" rtl="0" algn="l">
              <a:lnSpc>
                <a:spcPct val="100000"/>
              </a:lnSpc>
              <a:spcBef>
                <a:spcPts val="1000"/>
              </a:spcBef>
              <a:spcAft>
                <a:spcPts val="0"/>
              </a:spcAft>
              <a:buSzPts val="1800"/>
              <a:buAutoNum type="arabicPeriod"/>
            </a:pPr>
            <a:r>
              <a:rPr b="1" lang="en-US" sz="1800"/>
              <a:t>Fix Structural Errors</a:t>
            </a:r>
            <a:r>
              <a:rPr lang="en-US" sz="1800"/>
              <a:t> that occur during measurement or data transfer. This can be something as simple as multiple ways to spell a word or mislabeled classes; Parsing is an example of finding syntax errors. </a:t>
            </a:r>
            <a:endParaRPr sz="1800"/>
          </a:p>
          <a:p>
            <a:pPr indent="-342900" lvl="0" marL="457200" rtl="0" algn="l">
              <a:lnSpc>
                <a:spcPct val="100000"/>
              </a:lnSpc>
              <a:spcBef>
                <a:spcPts val="1000"/>
              </a:spcBef>
              <a:spcAft>
                <a:spcPts val="0"/>
              </a:spcAft>
              <a:buSzPts val="1800"/>
              <a:buAutoNum type="arabicPeriod"/>
            </a:pPr>
            <a:r>
              <a:rPr b="1" lang="en-US" sz="1800"/>
              <a:t>Handle Missing Data </a:t>
            </a:r>
            <a:r>
              <a:rPr lang="en-US" sz="1800"/>
              <a:t>is a must. It’s bad practice to ignore missing values in your dataset, because many algorithms do not accept missing values. You have two options when handling missing data:</a:t>
            </a:r>
            <a:endParaRPr sz="1800"/>
          </a:p>
          <a:p>
            <a:pPr indent="-342900" lvl="1" marL="914400" rtl="0" algn="l">
              <a:lnSpc>
                <a:spcPct val="100000"/>
              </a:lnSpc>
              <a:spcBef>
                <a:spcPts val="0"/>
              </a:spcBef>
              <a:spcAft>
                <a:spcPts val="0"/>
              </a:spcAft>
              <a:buSzPts val="1800"/>
              <a:buAutoNum type="alphaLcPeriod"/>
            </a:pPr>
            <a:r>
              <a:rPr b="1" lang="en-US" sz="1800"/>
              <a:t>Dropping </a:t>
            </a:r>
            <a:r>
              <a:rPr lang="en-US" sz="1800"/>
              <a:t>observations that have missing values</a:t>
            </a:r>
            <a:endParaRPr sz="1800"/>
          </a:p>
          <a:p>
            <a:pPr indent="-342900" lvl="1" marL="914400" rtl="0" algn="l">
              <a:lnSpc>
                <a:spcPct val="100000"/>
              </a:lnSpc>
              <a:spcBef>
                <a:spcPts val="0"/>
              </a:spcBef>
              <a:spcAft>
                <a:spcPts val="0"/>
              </a:spcAft>
              <a:buSzPts val="1800"/>
              <a:buAutoNum type="alphaLcPeriod"/>
            </a:pPr>
            <a:r>
              <a:rPr b="1" lang="en-US" sz="1800"/>
              <a:t>Imputing </a:t>
            </a:r>
            <a:r>
              <a:rPr lang="en-US" sz="1800"/>
              <a:t>the missing values based on other observations. Appending is a method of cross-referencing multiple data sources and combining known data into a final data.</a:t>
            </a:r>
            <a:endParaRPr sz="1800"/>
          </a:p>
          <a:p>
            <a:pPr indent="0" lvl="0" marL="914400" rtl="0" algn="l">
              <a:lnSpc>
                <a:spcPct val="100000"/>
              </a:lnSpc>
              <a:spcBef>
                <a:spcPts val="0"/>
              </a:spcBef>
              <a:spcAft>
                <a:spcPts val="0"/>
              </a:spcAft>
              <a:buNone/>
            </a:pPr>
            <a:r>
              <a:t/>
            </a:r>
            <a:endParaRPr sz="1800"/>
          </a:p>
          <a:p>
            <a:pPr indent="0" lvl="0" marL="0" rtl="0" algn="l">
              <a:spcBef>
                <a:spcPts val="0"/>
              </a:spcBef>
              <a:spcAft>
                <a:spcPts val="0"/>
              </a:spcAft>
              <a:buClr>
                <a:srgbClr val="000000"/>
              </a:buClr>
              <a:buSzPts val="1100"/>
              <a:buFont typeface="Arial"/>
              <a:buNone/>
            </a:pPr>
            <a:r>
              <a:rPr lang="en-US" sz="1800"/>
              <a:t>There are other possible ways to clean data, such as, transforming files, applying statistical methods, and post-processing, but these </a:t>
            </a:r>
            <a:r>
              <a:rPr lang="en-US" sz="1800" u="sng"/>
              <a:t>four steps will always be performed on any dataset you will analyze</a:t>
            </a:r>
            <a:r>
              <a:rPr lang="en-US" sz="1800"/>
              <a:t>.</a:t>
            </a:r>
            <a:endParaRPr sz="18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SQL Wildcards</a:t>
            </a:r>
            <a:endParaRPr sz="4800"/>
          </a:p>
        </p:txBody>
      </p:sp>
      <p:graphicFrame>
        <p:nvGraphicFramePr>
          <p:cNvPr id="125" name="Google Shape;125;p18"/>
          <p:cNvGraphicFramePr/>
          <p:nvPr/>
        </p:nvGraphicFramePr>
        <p:xfrm>
          <a:off x="480595" y="3058235"/>
          <a:ext cx="3000000" cy="3000000"/>
        </p:xfrm>
        <a:graphic>
          <a:graphicData uri="http://schemas.openxmlformats.org/drawingml/2006/table">
            <a:tbl>
              <a:tblPr bandRow="1" firstRow="1">
                <a:noFill/>
                <a:tableStyleId>{B69A7FDC-B041-4B62-A50F-36F7A19123DA}</a:tableStyleId>
              </a:tblPr>
              <a:tblGrid>
                <a:gridCol w="1107225"/>
                <a:gridCol w="5000925"/>
                <a:gridCol w="5112150"/>
              </a:tblGrid>
              <a:tr h="244850">
                <a:tc>
                  <a:txBody>
                    <a:bodyPr/>
                    <a:lstStyle/>
                    <a:p>
                      <a:pPr indent="0" lvl="0" marL="0" marR="0" rtl="0" algn="l">
                        <a:spcBef>
                          <a:spcPts val="0"/>
                        </a:spcBef>
                        <a:spcAft>
                          <a:spcPts val="0"/>
                        </a:spcAft>
                        <a:buNone/>
                      </a:pPr>
                      <a:r>
                        <a:rPr lang="en-US" sz="1800"/>
                        <a:t>Symbol</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Example</a:t>
                      </a:r>
                      <a:endParaRPr sz="1800"/>
                    </a:p>
                  </a:txBody>
                  <a:tcPr marT="45725" marB="45725" marR="91450" marL="91450"/>
                </a:tc>
              </a:tr>
              <a:tr h="244850">
                <a:tc>
                  <a:txBody>
                    <a:bodyPr/>
                    <a:lstStyle/>
                    <a:p>
                      <a:pPr indent="0" lvl="0" marL="0" rtl="0" algn="l">
                        <a:spcBef>
                          <a:spcPts val="0"/>
                        </a:spcBef>
                        <a:spcAft>
                          <a:spcPts val="0"/>
                        </a:spcAft>
                        <a:buNone/>
                      </a:pPr>
                      <a:r>
                        <a:rPr lang="en-US" sz="1900">
                          <a:solidFill>
                            <a:schemeClr val="dk2"/>
                          </a:solidFill>
                        </a:rPr>
                        <a:t>%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Represents zero or more characters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bl% finds bl, black, blue, and blob</a:t>
                      </a:r>
                      <a:endParaRPr sz="2300">
                        <a:solidFill>
                          <a:schemeClr val="dk2"/>
                        </a:solidFill>
                      </a:endParaRPr>
                    </a:p>
                  </a:txBody>
                  <a:tcPr marT="45725" marB="45725" marR="91450" marL="91450"/>
                </a:tc>
              </a:tr>
              <a:tr h="244850">
                <a:tc>
                  <a:txBody>
                    <a:bodyPr/>
                    <a:lstStyle/>
                    <a:p>
                      <a:pPr indent="0" lvl="0" marL="0" rtl="0" algn="l">
                        <a:spcBef>
                          <a:spcPts val="0"/>
                        </a:spcBef>
                        <a:spcAft>
                          <a:spcPts val="0"/>
                        </a:spcAft>
                        <a:buNone/>
                      </a:pPr>
                      <a:r>
                        <a:rPr lang="en-US" sz="1900">
                          <a:solidFill>
                            <a:schemeClr val="dk2"/>
                          </a:solidFill>
                        </a:rPr>
                        <a:t>_</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Represents a single character</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h_t finds hot, hat, and hit</a:t>
                      </a:r>
                      <a:endParaRPr sz="2300">
                        <a:solidFill>
                          <a:schemeClr val="dk2"/>
                        </a:solidFill>
                      </a:endParaRPr>
                    </a:p>
                  </a:txBody>
                  <a:tcPr marT="45725" marB="45725" marR="91450" marL="91450"/>
                </a:tc>
              </a:tr>
              <a:tr h="244850">
                <a:tc>
                  <a:txBody>
                    <a:bodyPr/>
                    <a:lstStyle/>
                    <a:p>
                      <a:pPr indent="0" lvl="0" marL="0" rtl="0" algn="l">
                        <a:spcBef>
                          <a:spcPts val="0"/>
                        </a:spcBef>
                        <a:spcAft>
                          <a:spcPts val="0"/>
                        </a:spcAft>
                        <a:buNone/>
                      </a:pPr>
                      <a:r>
                        <a:rPr lang="en-US" sz="1900">
                          <a:solidFill>
                            <a:schemeClr val="dk2"/>
                          </a:solidFill>
                        </a:rPr>
                        <a:t>[]</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Represents any single character within the brackets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h[oa]t finds hot and hat, but not hit</a:t>
                      </a:r>
                      <a:endParaRPr sz="2300">
                        <a:solidFill>
                          <a:schemeClr val="dk2"/>
                        </a:solidFill>
                      </a:endParaRPr>
                    </a:p>
                  </a:txBody>
                  <a:tcPr marT="45725" marB="45725" marR="91450" marL="91450"/>
                </a:tc>
              </a:tr>
              <a:tr h="244850">
                <a:tc>
                  <a:txBody>
                    <a:bodyPr/>
                    <a:lstStyle/>
                    <a:p>
                      <a:pPr indent="0" lvl="0" marL="0" rtl="0" algn="l">
                        <a:spcBef>
                          <a:spcPts val="0"/>
                        </a:spcBef>
                        <a:spcAft>
                          <a:spcPts val="0"/>
                        </a:spcAft>
                        <a:buNone/>
                      </a:pPr>
                      <a:r>
                        <a:rPr lang="en-US" sz="1900">
                          <a:solidFill>
                            <a:schemeClr val="dk2"/>
                          </a:solidFill>
                        </a:rPr>
                        <a:t>^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Represents any character not in the bracket</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h[^oa]t finds hit, but not hot and hat</a:t>
                      </a:r>
                      <a:endParaRPr sz="1900">
                        <a:solidFill>
                          <a:schemeClr val="dk2"/>
                        </a:solidFill>
                      </a:endParaRPr>
                    </a:p>
                  </a:txBody>
                  <a:tcPr marT="45725" marB="45725" marR="91450" marL="91450"/>
                </a:tc>
              </a:tr>
              <a:tr h="244850">
                <a:tc>
                  <a:txBody>
                    <a:bodyPr/>
                    <a:lstStyle/>
                    <a:p>
                      <a:pPr indent="0" lvl="0" marL="0" rtl="0" algn="l">
                        <a:spcBef>
                          <a:spcPts val="0"/>
                        </a:spcBef>
                        <a:spcAft>
                          <a:spcPts val="0"/>
                        </a:spcAft>
                        <a:buNone/>
                      </a:pPr>
                      <a:r>
                        <a:rPr lang="en-US" sz="1900">
                          <a:solidFill>
                            <a:schemeClr val="dk2"/>
                          </a:solidFill>
                        </a:rPr>
                        <a:t>-	</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Represents a range of characters</a:t>
                      </a:r>
                      <a:endParaRPr sz="1900">
                        <a:solidFill>
                          <a:schemeClr val="dk2"/>
                        </a:solidFill>
                      </a:endParaRPr>
                    </a:p>
                  </a:txBody>
                  <a:tcPr marT="45725" marB="45725" marR="91450" marL="91450"/>
                </a:tc>
                <a:tc>
                  <a:txBody>
                    <a:bodyPr/>
                    <a:lstStyle/>
                    <a:p>
                      <a:pPr indent="0" lvl="0" marL="0" rtl="0" algn="l">
                        <a:spcBef>
                          <a:spcPts val="0"/>
                        </a:spcBef>
                        <a:spcAft>
                          <a:spcPts val="0"/>
                        </a:spcAft>
                        <a:buNone/>
                      </a:pPr>
                      <a:r>
                        <a:rPr lang="en-US" sz="1900">
                          <a:solidFill>
                            <a:schemeClr val="dk2"/>
                          </a:solidFill>
                        </a:rPr>
                        <a:t>c[a-b]t finds cat and cbt</a:t>
                      </a:r>
                      <a:endParaRPr sz="1900">
                        <a:solidFill>
                          <a:schemeClr val="dk2"/>
                        </a:solidFill>
                      </a:endParaRPr>
                    </a:p>
                  </a:txBody>
                  <a:tcPr marT="45725" marB="45725" marR="91450" marL="91450"/>
                </a:tc>
              </a:tr>
            </a:tbl>
          </a:graphicData>
        </a:graphic>
      </p:graphicFrame>
      <p:sp>
        <p:nvSpPr>
          <p:cNvPr id="126" name="Google Shape;126;p18"/>
          <p:cNvSpPr txBox="1"/>
          <p:nvPr/>
        </p:nvSpPr>
        <p:spPr>
          <a:xfrm>
            <a:off x="1202200" y="1842925"/>
            <a:ext cx="10279200" cy="12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u="sng">
                <a:solidFill>
                  <a:schemeClr val="accent1"/>
                </a:solidFill>
                <a:latin typeface="Lato"/>
                <a:ea typeface="Lato"/>
                <a:cs typeface="Lato"/>
                <a:sym typeface="Lato"/>
              </a:rPr>
              <a:t>Purpose</a:t>
            </a:r>
            <a:r>
              <a:rPr lang="en-US" sz="2400">
                <a:solidFill>
                  <a:schemeClr val="accent1"/>
                </a:solidFill>
                <a:latin typeface="Lato"/>
                <a:ea typeface="Lato"/>
                <a:cs typeface="Lato"/>
                <a:sym typeface="Lato"/>
              </a:rPr>
              <a:t>: Used with the SQL “Like” operator, A wildcard character is used to for comparing strings or for string-cleaning purposes. </a:t>
            </a:r>
            <a:endParaRPr sz="24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Case </a:t>
            </a:r>
            <a:r>
              <a:rPr lang="en-US" sz="4200"/>
              <a:t>Statements</a:t>
            </a:r>
            <a:endParaRPr sz="4200"/>
          </a:p>
        </p:txBody>
      </p:sp>
      <p:sp>
        <p:nvSpPr>
          <p:cNvPr id="132" name="Google Shape;132;p19"/>
          <p:cNvSpPr txBox="1"/>
          <p:nvPr/>
        </p:nvSpPr>
        <p:spPr>
          <a:xfrm>
            <a:off x="11322625" y="10389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nvSpPr>
        <p:spPr>
          <a:xfrm>
            <a:off x="1001550" y="1688575"/>
            <a:ext cx="10178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latin typeface="Lato"/>
                <a:ea typeface="Lato"/>
                <a:cs typeface="Lato"/>
                <a:sym typeface="Lato"/>
              </a:rPr>
              <a:t>Purpose -  </a:t>
            </a:r>
            <a:r>
              <a:rPr lang="en-US" sz="2400">
                <a:latin typeface="Lato"/>
                <a:ea typeface="Lato"/>
                <a:cs typeface="Lato"/>
                <a:sym typeface="Lato"/>
              </a:rPr>
              <a:t>The CASE statement goes through conditions and return a value when the first condition is met (like an IF-THEN-ELSE statement). If no conditions are true, it returns the value in the “ELSE” clause.</a:t>
            </a:r>
            <a:endParaRPr sz="2400"/>
          </a:p>
          <a:p>
            <a:pPr indent="0" lvl="0" marL="0" rtl="0" algn="l">
              <a:spcBef>
                <a:spcPts val="0"/>
              </a:spcBef>
              <a:spcAft>
                <a:spcPts val="0"/>
              </a:spcAft>
              <a:buNone/>
            </a:pPr>
            <a:r>
              <a:t/>
            </a:r>
            <a:endParaRPr sz="20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accent1"/>
              </a:solidFill>
              <a:latin typeface="Lato"/>
              <a:ea typeface="Lato"/>
              <a:cs typeface="Lato"/>
              <a:sym typeface="Lato"/>
            </a:endParaRPr>
          </a:p>
        </p:txBody>
      </p:sp>
      <p:sp>
        <p:nvSpPr>
          <p:cNvPr id="134" name="Google Shape;134;p19"/>
          <p:cNvSpPr txBox="1"/>
          <p:nvPr/>
        </p:nvSpPr>
        <p:spPr>
          <a:xfrm>
            <a:off x="946275" y="3314025"/>
            <a:ext cx="57669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u="sng">
                <a:latin typeface="Lato"/>
                <a:ea typeface="Lato"/>
                <a:cs typeface="Lato"/>
                <a:sym typeface="Lato"/>
              </a:rPr>
              <a:t>Syntax</a:t>
            </a:r>
            <a:r>
              <a:rPr lang="en-US" sz="2000">
                <a:latin typeface="Lato"/>
                <a:ea typeface="Lato"/>
                <a:cs typeface="Lato"/>
                <a:sym typeface="Lato"/>
              </a:rPr>
              <a:t> </a:t>
            </a:r>
            <a:endParaRPr sz="2000">
              <a:latin typeface="Lato"/>
              <a:ea typeface="Lato"/>
              <a:cs typeface="Lato"/>
              <a:sym typeface="Lato"/>
            </a:endParaRPr>
          </a:p>
          <a:p>
            <a:pPr indent="0" lvl="0" marL="457200" rtl="0" algn="l">
              <a:lnSpc>
                <a:spcPct val="115000"/>
              </a:lnSpc>
              <a:spcBef>
                <a:spcPts val="500"/>
              </a:spcBef>
              <a:spcAft>
                <a:spcPts val="600"/>
              </a:spcAft>
              <a:buNone/>
            </a:pPr>
            <a:r>
              <a:rPr lang="en-US" sz="2000"/>
              <a:t>CASE</a:t>
            </a:r>
            <a:br>
              <a:rPr lang="en-US" sz="2000"/>
            </a:br>
            <a:r>
              <a:rPr lang="en-US" sz="2000"/>
              <a:t>    WHEN condition1 THEN result1</a:t>
            </a:r>
            <a:br>
              <a:rPr lang="en-US" sz="2000"/>
            </a:br>
            <a:r>
              <a:rPr lang="en-US" sz="2000"/>
              <a:t>    WHEN condition2 THEN result2</a:t>
            </a:r>
            <a:br>
              <a:rPr lang="en-US" sz="2000"/>
            </a:br>
            <a:r>
              <a:rPr lang="en-US" sz="2000"/>
              <a:t>    WHEN conditionN THEN resultN</a:t>
            </a:r>
            <a:br>
              <a:rPr lang="en-US" sz="2000"/>
            </a:br>
            <a:r>
              <a:rPr lang="en-US" sz="2000"/>
              <a:t>    ELSE result</a:t>
            </a:r>
            <a:br>
              <a:rPr lang="en-US" sz="2000"/>
            </a:br>
            <a:r>
              <a:rPr lang="en-US" sz="2000"/>
              <a:t>END;</a:t>
            </a:r>
            <a:endParaRPr/>
          </a:p>
        </p:txBody>
      </p:sp>
      <p:sp>
        <p:nvSpPr>
          <p:cNvPr id="135" name="Google Shape;135;p19"/>
          <p:cNvSpPr txBox="1"/>
          <p:nvPr/>
        </p:nvSpPr>
        <p:spPr>
          <a:xfrm>
            <a:off x="6096000" y="3314025"/>
            <a:ext cx="5882100" cy="320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u="sng">
                <a:latin typeface="Lato"/>
                <a:ea typeface="Lato"/>
                <a:cs typeface="Lato"/>
                <a:sym typeface="Lato"/>
              </a:rPr>
              <a:t>Example</a:t>
            </a:r>
            <a:r>
              <a:rPr lang="en-US" sz="2000">
                <a:latin typeface="Lato"/>
                <a:ea typeface="Lato"/>
                <a:cs typeface="Lato"/>
                <a:sym typeface="Lato"/>
              </a:rPr>
              <a:t> </a:t>
            </a:r>
            <a:endParaRPr b="1" sz="2000">
              <a:solidFill>
                <a:srgbClr val="38761D"/>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SELECT view.Country,  </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b="1" lang="en-US" sz="2000">
                <a:solidFill>
                  <a:srgbClr val="6AA84F"/>
                </a:solidFill>
                <a:latin typeface="Lato"/>
                <a:ea typeface="Lato"/>
                <a:cs typeface="Lato"/>
                <a:sym typeface="Lato"/>
              </a:rPr>
              <a:t>CASE WHEN Country = 'India'   THEN 'Gandhi'</a:t>
            </a:r>
            <a:endParaRPr b="1" sz="2000">
              <a:solidFill>
                <a:srgbClr val="6AA84F"/>
              </a:solidFill>
              <a:latin typeface="Lato"/>
              <a:ea typeface="Lato"/>
              <a:cs typeface="Lato"/>
              <a:sym typeface="Lato"/>
            </a:endParaRPr>
          </a:p>
          <a:p>
            <a:pPr indent="0" lvl="0" marL="0" rtl="0" algn="l">
              <a:lnSpc>
                <a:spcPct val="115000"/>
              </a:lnSpc>
              <a:spcBef>
                <a:spcPts val="0"/>
              </a:spcBef>
              <a:spcAft>
                <a:spcPts val="0"/>
              </a:spcAft>
              <a:buNone/>
            </a:pPr>
            <a:r>
              <a:rPr b="1" lang="en-US" sz="2000">
                <a:solidFill>
                  <a:srgbClr val="6AA84F"/>
                </a:solidFill>
                <a:latin typeface="Lato"/>
                <a:ea typeface="Lato"/>
                <a:cs typeface="Lato"/>
                <a:sym typeface="Lato"/>
              </a:rPr>
              <a:t>   WHEN Country = 'Nepal'   THEN 'Mt. Everest'</a:t>
            </a:r>
            <a:endParaRPr b="1" sz="2000">
              <a:solidFill>
                <a:srgbClr val="6AA84F"/>
              </a:solidFill>
              <a:latin typeface="Lato"/>
              <a:ea typeface="Lato"/>
              <a:cs typeface="Lato"/>
              <a:sym typeface="Lato"/>
            </a:endParaRPr>
          </a:p>
          <a:p>
            <a:pPr indent="0" lvl="0" marL="0" rtl="0" algn="l">
              <a:lnSpc>
                <a:spcPct val="115000"/>
              </a:lnSpc>
              <a:spcBef>
                <a:spcPts val="0"/>
              </a:spcBef>
              <a:spcAft>
                <a:spcPts val="0"/>
              </a:spcAft>
              <a:buNone/>
            </a:pPr>
            <a:r>
              <a:rPr b="1" lang="en-US" sz="2000">
                <a:solidFill>
                  <a:srgbClr val="6AA84F"/>
                </a:solidFill>
                <a:latin typeface="Lato"/>
                <a:ea typeface="Lato"/>
                <a:cs typeface="Lato"/>
                <a:sym typeface="Lato"/>
              </a:rPr>
              <a:t>   WHEN Country = 'China'   THEN 'Great Wall'</a:t>
            </a:r>
            <a:endParaRPr b="1" sz="2000">
              <a:solidFill>
                <a:srgbClr val="6AA84F"/>
              </a:solidFill>
              <a:latin typeface="Lato"/>
              <a:ea typeface="Lato"/>
              <a:cs typeface="Lato"/>
              <a:sym typeface="Lato"/>
            </a:endParaRPr>
          </a:p>
          <a:p>
            <a:pPr indent="0" lvl="0" marL="0" rtl="0" algn="l">
              <a:lnSpc>
                <a:spcPct val="115000"/>
              </a:lnSpc>
              <a:spcBef>
                <a:spcPts val="0"/>
              </a:spcBef>
              <a:spcAft>
                <a:spcPts val="0"/>
              </a:spcAft>
              <a:buNone/>
            </a:pPr>
            <a:r>
              <a:rPr b="1" lang="en-US" sz="2000">
                <a:solidFill>
                  <a:srgbClr val="6AA84F"/>
                </a:solidFill>
                <a:latin typeface="Lato"/>
                <a:ea typeface="Lato"/>
                <a:cs typeface="Lato"/>
                <a:sym typeface="Lato"/>
              </a:rPr>
              <a:t>    ELSE 'Unknown' end  as famous_stuff</a:t>
            </a:r>
            <a:endParaRPr b="1" sz="2000">
              <a:solidFill>
                <a:srgbClr val="6AA84F"/>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  FROM world.vw_countries_asia as view</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  WHERE view.Country </a:t>
            </a:r>
            <a:r>
              <a:rPr lang="en-US" sz="2000" u="sng">
                <a:solidFill>
                  <a:schemeClr val="dk2"/>
                </a:solidFill>
                <a:latin typeface="Lato"/>
                <a:ea typeface="Lato"/>
                <a:cs typeface="Lato"/>
                <a:sym typeface="Lato"/>
              </a:rPr>
              <a:t>in</a:t>
            </a:r>
            <a:r>
              <a:rPr lang="en-US" sz="2000">
                <a:solidFill>
                  <a:schemeClr val="dk2"/>
                </a:solidFill>
                <a:latin typeface="Lato"/>
                <a:ea typeface="Lato"/>
                <a:cs typeface="Lato"/>
                <a:sym typeface="Lato"/>
              </a:rPr>
              <a:t> ('India', 'China', 'Nepal','Taiwan')</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u="sng"/>
              <a:t>Ex</a:t>
            </a:r>
            <a:r>
              <a:rPr lang="en-US" sz="4200"/>
              <a:t>. </a:t>
            </a:r>
            <a:r>
              <a:rPr lang="en-US" sz="4200"/>
              <a:t>Operators &amp; Case Statement</a:t>
            </a:r>
            <a:endParaRPr sz="4800"/>
          </a:p>
        </p:txBody>
      </p:sp>
      <p:sp>
        <p:nvSpPr>
          <p:cNvPr id="141" name="Google Shape;141;p20"/>
          <p:cNvSpPr txBox="1"/>
          <p:nvPr>
            <p:ph idx="1" type="subTitle"/>
          </p:nvPr>
        </p:nvSpPr>
        <p:spPr>
          <a:xfrm>
            <a:off x="345151" y="1730600"/>
            <a:ext cx="116628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0" lvl="0" marL="609600" rtl="0" algn="l">
              <a:lnSpc>
                <a:spcPct val="100000"/>
              </a:lnSpc>
              <a:spcBef>
                <a:spcPts val="0"/>
              </a:spcBef>
              <a:spcAft>
                <a:spcPts val="0"/>
              </a:spcAft>
              <a:buNone/>
            </a:pPr>
            <a:r>
              <a:rPr b="1" lang="en-US" sz="3000">
                <a:solidFill>
                  <a:srgbClr val="000000"/>
                </a:solidFill>
                <a:latin typeface="Raleway"/>
                <a:ea typeface="Raleway"/>
                <a:cs typeface="Raleway"/>
                <a:sym typeface="Raleway"/>
              </a:rPr>
              <a:t>Classify US States into their geographical “regions”</a:t>
            </a:r>
            <a:r>
              <a:rPr b="1" lang="en-US" sz="3000">
                <a:solidFill>
                  <a:srgbClr val="000000"/>
                </a:solidFill>
                <a:latin typeface="Raleway"/>
                <a:ea typeface="Raleway"/>
                <a:cs typeface="Raleway"/>
                <a:sym typeface="Raleway"/>
              </a:rPr>
              <a:t> </a:t>
            </a:r>
            <a:endParaRPr sz="3000"/>
          </a:p>
        </p:txBody>
      </p:sp>
      <p:sp>
        <p:nvSpPr>
          <p:cNvPr id="142" name="Google Shape;142;p20"/>
          <p:cNvSpPr txBox="1"/>
          <p:nvPr/>
        </p:nvSpPr>
        <p:spPr>
          <a:xfrm>
            <a:off x="865325" y="2201850"/>
            <a:ext cx="7656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US" sz="1800">
                <a:solidFill>
                  <a:schemeClr val="accent1"/>
                </a:solidFill>
                <a:latin typeface="Lato"/>
                <a:ea typeface="Lato"/>
                <a:cs typeface="Lato"/>
                <a:sym typeface="Lato"/>
              </a:rPr>
              <a:t>SQL Query</a:t>
            </a:r>
            <a:endParaRPr b="1" sz="1800">
              <a:solidFill>
                <a:schemeClr val="accent1"/>
              </a:solidFill>
              <a:latin typeface="Lato"/>
              <a:ea typeface="Lato"/>
              <a:cs typeface="Lato"/>
              <a:sym typeface="Lato"/>
            </a:endParaRPr>
          </a:p>
          <a:p>
            <a:pPr indent="0" lvl="0" marL="36899" rtl="0" algn="l">
              <a:lnSpc>
                <a:spcPct val="100000"/>
              </a:lnSpc>
              <a:spcBef>
                <a:spcPts val="1000"/>
              </a:spcBef>
              <a:spcAft>
                <a:spcPts val="0"/>
              </a:spcAft>
              <a:buNone/>
            </a:pPr>
            <a:r>
              <a:rPr lang="en-US" sz="1800">
                <a:solidFill>
                  <a:schemeClr val="accent1"/>
                </a:solidFill>
                <a:latin typeface="Lato"/>
                <a:ea typeface="Lato"/>
                <a:cs typeface="Lato"/>
                <a:sym typeface="Lato"/>
              </a:rPr>
              <a:t>SELECT</a:t>
            </a:r>
            <a:r>
              <a:rPr b="1" lang="en-US" sz="1800">
                <a:solidFill>
                  <a:schemeClr val="accent1"/>
                </a:solidFill>
                <a:latin typeface="Lato"/>
                <a:ea typeface="Lato"/>
                <a:cs typeface="Lato"/>
                <a:sym typeface="Lato"/>
              </a:rPr>
              <a:t> </a:t>
            </a:r>
            <a:r>
              <a:rPr b="1" lang="en-US" sz="1800">
                <a:solidFill>
                  <a:srgbClr val="FF9900"/>
                </a:solidFill>
                <a:latin typeface="Lato"/>
                <a:ea typeface="Lato"/>
                <a:cs typeface="Lato"/>
                <a:sym typeface="Lato"/>
              </a:rPr>
              <a:t>distinct</a:t>
            </a:r>
            <a:r>
              <a:rPr b="1" lang="en-US" sz="1800">
                <a:solidFill>
                  <a:schemeClr val="accent1"/>
                </a:solidFill>
                <a:latin typeface="Lato"/>
                <a:ea typeface="Lato"/>
                <a:cs typeface="Lato"/>
                <a:sym typeface="Lato"/>
              </a:rPr>
              <a:t> </a:t>
            </a:r>
            <a:r>
              <a:rPr lang="en-US" sz="1800">
                <a:solidFill>
                  <a:schemeClr val="accent1"/>
                </a:solidFill>
                <a:latin typeface="Lato"/>
                <a:ea typeface="Lato"/>
                <a:cs typeface="Lato"/>
                <a:sym typeface="Lato"/>
              </a:rPr>
              <a:t>District as State,  </a:t>
            </a:r>
            <a:endParaRPr sz="1800">
              <a:solidFill>
                <a:schemeClr val="accent1"/>
              </a:solidFill>
              <a:latin typeface="Lato"/>
              <a:ea typeface="Lato"/>
              <a:cs typeface="Lato"/>
              <a:sym typeface="Lato"/>
            </a:endParaRPr>
          </a:p>
          <a:p>
            <a:pPr indent="0" lvl="0" marL="36899" rtl="0" algn="l">
              <a:lnSpc>
                <a:spcPct val="100000"/>
              </a:lnSpc>
              <a:spcBef>
                <a:spcPts val="1000"/>
              </a:spcBef>
              <a:spcAft>
                <a:spcPts val="0"/>
              </a:spcAft>
              <a:buNone/>
            </a:pPr>
            <a:r>
              <a:rPr lang="en-US" sz="1800">
                <a:solidFill>
                  <a:schemeClr val="accent1"/>
                </a:solidFill>
                <a:latin typeface="Lato"/>
                <a:ea typeface="Lato"/>
                <a:cs typeface="Lato"/>
                <a:sym typeface="Lato"/>
              </a:rPr>
              <a:t>case when District in ('Nebraska','Iowa','Missouri','Kansas') then 'Midwest' </a:t>
            </a:r>
            <a:endParaRPr sz="1800">
              <a:solidFill>
                <a:schemeClr val="accent1"/>
              </a:solidFill>
              <a:latin typeface="Lato"/>
              <a:ea typeface="Lato"/>
              <a:cs typeface="Lato"/>
              <a:sym typeface="Lato"/>
            </a:endParaRPr>
          </a:p>
          <a:p>
            <a:pPr indent="0" lvl="0" marL="36899" rtl="0" algn="l">
              <a:lnSpc>
                <a:spcPct val="100000"/>
              </a:lnSpc>
              <a:spcBef>
                <a:spcPts val="1000"/>
              </a:spcBef>
              <a:spcAft>
                <a:spcPts val="0"/>
              </a:spcAft>
              <a:buNone/>
            </a:pPr>
            <a:r>
              <a:rPr lang="en-US" sz="1800">
                <a:solidFill>
                  <a:schemeClr val="accent1"/>
                </a:solidFill>
                <a:latin typeface="Lato"/>
                <a:ea typeface="Lato"/>
                <a:cs typeface="Lato"/>
                <a:sym typeface="Lato"/>
              </a:rPr>
              <a:t>when District = 'New Mexico' or District = 'Nevada' then 'Southwest'               </a:t>
            </a:r>
            <a:endParaRPr sz="1800">
              <a:solidFill>
                <a:schemeClr val="accent1"/>
              </a:solidFill>
              <a:latin typeface="Lato"/>
              <a:ea typeface="Lato"/>
              <a:cs typeface="Lato"/>
              <a:sym typeface="Lato"/>
            </a:endParaRPr>
          </a:p>
          <a:p>
            <a:pPr indent="0" lvl="0" marL="36899" rtl="0" algn="l">
              <a:lnSpc>
                <a:spcPct val="100000"/>
              </a:lnSpc>
              <a:spcBef>
                <a:spcPts val="1000"/>
              </a:spcBef>
              <a:spcAft>
                <a:spcPts val="0"/>
              </a:spcAft>
              <a:buNone/>
            </a:pPr>
            <a:r>
              <a:rPr lang="en-US" sz="1800">
                <a:solidFill>
                  <a:schemeClr val="accent1"/>
                </a:solidFill>
                <a:latin typeface="Lato"/>
                <a:ea typeface="Lato"/>
                <a:cs typeface="Lato"/>
                <a:sym typeface="Lato"/>
              </a:rPr>
              <a:t>when District </a:t>
            </a:r>
            <a:r>
              <a:rPr b="1" lang="en-US" sz="1800">
                <a:solidFill>
                  <a:srgbClr val="38761D"/>
                </a:solidFill>
                <a:latin typeface="Lato"/>
                <a:ea typeface="Lato"/>
                <a:cs typeface="Lato"/>
                <a:sym typeface="Lato"/>
              </a:rPr>
              <a:t>like ('N_w%')</a:t>
            </a:r>
            <a:r>
              <a:rPr lang="en-US" sz="1800">
                <a:solidFill>
                  <a:schemeClr val="accent1"/>
                </a:solidFill>
                <a:latin typeface="Lato"/>
                <a:ea typeface="Lato"/>
                <a:cs typeface="Lato"/>
                <a:sym typeface="Lato"/>
              </a:rPr>
              <a:t> then 'Northeast' </a:t>
            </a:r>
            <a:endParaRPr sz="1800">
              <a:solidFill>
                <a:schemeClr val="accent1"/>
              </a:solidFill>
              <a:latin typeface="Lato"/>
              <a:ea typeface="Lato"/>
              <a:cs typeface="Lato"/>
              <a:sym typeface="Lato"/>
            </a:endParaRPr>
          </a:p>
          <a:p>
            <a:pPr indent="0" lvl="0" marL="36899" rtl="0" algn="l">
              <a:lnSpc>
                <a:spcPct val="100000"/>
              </a:lnSpc>
              <a:spcBef>
                <a:spcPts val="1000"/>
              </a:spcBef>
              <a:spcAft>
                <a:spcPts val="0"/>
              </a:spcAft>
              <a:buNone/>
            </a:pPr>
            <a:r>
              <a:rPr lang="en-US" sz="1800">
                <a:solidFill>
                  <a:schemeClr val="accent1"/>
                </a:solidFill>
                <a:latin typeface="Lato"/>
                <a:ea typeface="Lato"/>
                <a:cs typeface="Lato"/>
                <a:sym typeface="Lato"/>
              </a:rPr>
              <a:t>when District </a:t>
            </a:r>
            <a:r>
              <a:rPr b="1" lang="en-US" sz="1800">
                <a:solidFill>
                  <a:srgbClr val="38761D"/>
                </a:solidFill>
                <a:latin typeface="Lato"/>
                <a:ea typeface="Lato"/>
                <a:cs typeface="Lato"/>
                <a:sym typeface="Lato"/>
              </a:rPr>
              <a:t>like ('%Dakota')</a:t>
            </a:r>
            <a:r>
              <a:rPr lang="en-US" sz="1800">
                <a:solidFill>
                  <a:srgbClr val="38761D"/>
                </a:solidFill>
                <a:latin typeface="Lato"/>
                <a:ea typeface="Lato"/>
                <a:cs typeface="Lato"/>
                <a:sym typeface="Lato"/>
              </a:rPr>
              <a:t> </a:t>
            </a:r>
            <a:r>
              <a:rPr lang="en-US" sz="1800">
                <a:solidFill>
                  <a:schemeClr val="accent1"/>
                </a:solidFill>
                <a:latin typeface="Lato"/>
                <a:ea typeface="Lato"/>
                <a:cs typeface="Lato"/>
                <a:sym typeface="Lato"/>
              </a:rPr>
              <a:t>then 'Midwest'</a:t>
            </a:r>
            <a:endParaRPr sz="1800">
              <a:solidFill>
                <a:schemeClr val="accent1"/>
              </a:solidFill>
              <a:latin typeface="Lato"/>
              <a:ea typeface="Lato"/>
              <a:cs typeface="Lato"/>
              <a:sym typeface="Lato"/>
            </a:endParaRPr>
          </a:p>
          <a:p>
            <a:pPr indent="0" lvl="0" marL="36899" rtl="0" algn="l">
              <a:lnSpc>
                <a:spcPct val="100000"/>
              </a:lnSpc>
              <a:spcBef>
                <a:spcPts val="1000"/>
              </a:spcBef>
              <a:spcAft>
                <a:spcPts val="0"/>
              </a:spcAft>
              <a:buNone/>
            </a:pPr>
            <a:r>
              <a:rPr lang="en-US" sz="1800">
                <a:solidFill>
                  <a:schemeClr val="accent1"/>
                </a:solidFill>
                <a:latin typeface="Lato"/>
                <a:ea typeface="Lato"/>
                <a:cs typeface="Lato"/>
                <a:sym typeface="Lato"/>
              </a:rPr>
              <a:t>else 'needs region' end as usa_region  </a:t>
            </a:r>
            <a:endParaRPr sz="1800">
              <a:solidFill>
                <a:schemeClr val="accent1"/>
              </a:solidFill>
              <a:latin typeface="Lato"/>
              <a:ea typeface="Lato"/>
              <a:cs typeface="Lato"/>
              <a:sym typeface="Lato"/>
            </a:endParaRPr>
          </a:p>
          <a:p>
            <a:pPr indent="0" lvl="0" marL="36899" rtl="0" algn="l">
              <a:lnSpc>
                <a:spcPct val="100000"/>
              </a:lnSpc>
              <a:spcBef>
                <a:spcPts val="1000"/>
              </a:spcBef>
              <a:spcAft>
                <a:spcPts val="0"/>
              </a:spcAft>
              <a:buNone/>
            </a:pPr>
            <a:r>
              <a:rPr lang="en-US" sz="1800">
                <a:solidFill>
                  <a:schemeClr val="accent1"/>
                </a:solidFill>
                <a:latin typeface="Lato"/>
                <a:ea typeface="Lato"/>
                <a:cs typeface="Lato"/>
                <a:sym typeface="Lato"/>
              </a:rPr>
              <a:t>FROM world.city  </a:t>
            </a:r>
            <a:endParaRPr sz="1800">
              <a:solidFill>
                <a:schemeClr val="accent1"/>
              </a:solidFill>
              <a:latin typeface="Lato"/>
              <a:ea typeface="Lato"/>
              <a:cs typeface="Lato"/>
              <a:sym typeface="Lato"/>
            </a:endParaRPr>
          </a:p>
          <a:p>
            <a:pPr indent="0" lvl="0" marL="36899" rtl="0" algn="l">
              <a:lnSpc>
                <a:spcPct val="100000"/>
              </a:lnSpc>
              <a:spcBef>
                <a:spcPts val="1000"/>
              </a:spcBef>
              <a:spcAft>
                <a:spcPts val="0"/>
              </a:spcAft>
              <a:buNone/>
            </a:pPr>
            <a:r>
              <a:rPr lang="en-US" sz="1800">
                <a:solidFill>
                  <a:schemeClr val="accent1"/>
                </a:solidFill>
                <a:latin typeface="Lato"/>
                <a:ea typeface="Lato"/>
                <a:cs typeface="Lato"/>
                <a:sym typeface="Lato"/>
              </a:rPr>
              <a:t>where CountryCode='USA'</a:t>
            </a:r>
            <a:endParaRPr sz="1800">
              <a:solidFill>
                <a:schemeClr val="accent1"/>
              </a:solidFill>
              <a:latin typeface="Lato"/>
              <a:ea typeface="Lato"/>
              <a:cs typeface="Lato"/>
              <a:sym typeface="Lato"/>
            </a:endParaRPr>
          </a:p>
          <a:p>
            <a:pPr indent="0" lvl="0" marL="36899" rtl="0" algn="l">
              <a:lnSpc>
                <a:spcPct val="100000"/>
              </a:lnSpc>
              <a:spcBef>
                <a:spcPts val="1000"/>
              </a:spcBef>
              <a:spcAft>
                <a:spcPts val="0"/>
              </a:spcAft>
              <a:buNone/>
            </a:pPr>
            <a:r>
              <a:rPr lang="en-US" sz="1800">
                <a:solidFill>
                  <a:schemeClr val="accent1"/>
                </a:solidFill>
                <a:latin typeface="Lato"/>
                <a:ea typeface="Lato"/>
                <a:cs typeface="Lato"/>
                <a:sym typeface="Lato"/>
              </a:rPr>
              <a:t>order by State</a:t>
            </a:r>
            <a:endParaRPr sz="1800">
              <a:solidFill>
                <a:schemeClr val="accent1"/>
              </a:solidFill>
              <a:latin typeface="Lato"/>
              <a:ea typeface="Lato"/>
              <a:cs typeface="Lato"/>
              <a:sym typeface="Lato"/>
            </a:endParaRPr>
          </a:p>
          <a:p>
            <a:pPr indent="0" lvl="0" marL="36899" rtl="0" algn="l">
              <a:lnSpc>
                <a:spcPct val="115000"/>
              </a:lnSpc>
              <a:spcBef>
                <a:spcPts val="1000"/>
              </a:spcBef>
              <a:spcAft>
                <a:spcPts val="0"/>
              </a:spcAft>
              <a:buNone/>
            </a:pPr>
            <a:r>
              <a:t/>
            </a:r>
            <a:endParaRPr sz="1800">
              <a:solidFill>
                <a:srgbClr val="0000FF"/>
              </a:solidFill>
              <a:latin typeface="Lato"/>
              <a:ea typeface="Lato"/>
              <a:cs typeface="Lato"/>
              <a:sym typeface="Lato"/>
            </a:endParaRPr>
          </a:p>
        </p:txBody>
      </p:sp>
      <p:sp>
        <p:nvSpPr>
          <p:cNvPr id="143" name="Google Shape;143;p20"/>
          <p:cNvSpPr txBox="1"/>
          <p:nvPr/>
        </p:nvSpPr>
        <p:spPr>
          <a:xfrm>
            <a:off x="4110450" y="5863600"/>
            <a:ext cx="6291300" cy="3000000"/>
          </a:xfrm>
          <a:prstGeom prst="rect">
            <a:avLst/>
          </a:prstGeom>
          <a:noFill/>
          <a:ln>
            <a:noFill/>
          </a:ln>
        </p:spPr>
        <p:txBody>
          <a:bodyPr anchorCtr="0" anchor="t" bIns="91425" lIns="91425" spcFirstLastPara="1" rIns="91425" wrap="square" tIns="91425">
            <a:noAutofit/>
          </a:bodyPr>
          <a:lstStyle/>
          <a:p>
            <a:pPr indent="0" lvl="0" marL="36899" rtl="0" algn="l">
              <a:lnSpc>
                <a:spcPct val="115000"/>
              </a:lnSpc>
              <a:spcBef>
                <a:spcPts val="1000"/>
              </a:spcBef>
              <a:spcAft>
                <a:spcPts val="0"/>
              </a:spcAft>
              <a:buNone/>
            </a:pPr>
            <a:r>
              <a:rPr lang="en-US" sz="1800">
                <a:latin typeface="Lato"/>
                <a:ea typeface="Lato"/>
                <a:cs typeface="Lato"/>
                <a:sym typeface="Lato"/>
              </a:rPr>
              <a:t>Legend</a:t>
            </a:r>
            <a:r>
              <a:rPr lang="en-US" sz="1800">
                <a:solidFill>
                  <a:srgbClr val="0000FF"/>
                </a:solidFill>
                <a:latin typeface="Lato"/>
                <a:ea typeface="Lato"/>
                <a:cs typeface="Lato"/>
                <a:sym typeface="Lato"/>
              </a:rPr>
              <a:t> - </a:t>
            </a:r>
            <a:r>
              <a:rPr lang="en-US" sz="1800">
                <a:solidFill>
                  <a:srgbClr val="6AA84F"/>
                </a:solidFill>
                <a:latin typeface="Lato"/>
                <a:ea typeface="Lato"/>
                <a:cs typeface="Lato"/>
                <a:sym typeface="Lato"/>
              </a:rPr>
              <a:t>Wild Cards, </a:t>
            </a:r>
            <a:r>
              <a:rPr lang="en-US" sz="1800">
                <a:solidFill>
                  <a:srgbClr val="FF9900"/>
                </a:solidFill>
                <a:latin typeface="Lato"/>
                <a:ea typeface="Lato"/>
                <a:cs typeface="Lato"/>
                <a:sym typeface="Lato"/>
              </a:rPr>
              <a:t>Distinct</a:t>
            </a:r>
            <a:endParaRPr sz="1800">
              <a:solidFill>
                <a:srgbClr val="0000FF"/>
              </a:solidFill>
              <a:latin typeface="Lato"/>
              <a:ea typeface="Lato"/>
              <a:cs typeface="Lato"/>
              <a:sym typeface="Lato"/>
            </a:endParaRPr>
          </a:p>
        </p:txBody>
      </p:sp>
      <p:pic>
        <p:nvPicPr>
          <p:cNvPr id="144" name="Google Shape;144;p20"/>
          <p:cNvPicPr preferRelativeResize="0"/>
          <p:nvPr/>
        </p:nvPicPr>
        <p:blipFill>
          <a:blip r:embed="rId3">
            <a:alphaModFix/>
          </a:blip>
          <a:stretch>
            <a:fillRect/>
          </a:stretch>
        </p:blipFill>
        <p:spPr>
          <a:xfrm>
            <a:off x="8372356" y="2274050"/>
            <a:ext cx="3341850" cy="436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Removing Duplicates</a:t>
            </a:r>
            <a:endParaRPr sz="4200"/>
          </a:p>
        </p:txBody>
      </p:sp>
      <p:sp>
        <p:nvSpPr>
          <p:cNvPr id="150" name="Google Shape;150;p21"/>
          <p:cNvSpPr txBox="1"/>
          <p:nvPr/>
        </p:nvSpPr>
        <p:spPr>
          <a:xfrm>
            <a:off x="11322625" y="10389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1001550" y="1688575"/>
            <a:ext cx="10178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3000">
                <a:latin typeface="Lato"/>
                <a:ea typeface="Lato"/>
                <a:cs typeface="Lato"/>
                <a:sym typeface="Lato"/>
              </a:rPr>
              <a:t>Purpose -  Improve the Accuracy,  </a:t>
            </a:r>
            <a:r>
              <a:rPr lang="en-US" sz="3000">
                <a:latin typeface="Lato"/>
                <a:ea typeface="Lato"/>
                <a:cs typeface="Lato"/>
                <a:sym typeface="Lato"/>
              </a:rPr>
              <a:t>Consistency</a:t>
            </a:r>
            <a:r>
              <a:rPr lang="en-US" sz="3000">
                <a:latin typeface="Lato"/>
                <a:ea typeface="Lato"/>
                <a:cs typeface="Lato"/>
                <a:sym typeface="Lato"/>
              </a:rPr>
              <a:t> and the Uniformity of data by removing identical observations that appear </a:t>
            </a:r>
            <a:r>
              <a:rPr lang="en-US" sz="3000" u="sng">
                <a:latin typeface="Lato"/>
                <a:ea typeface="Lato"/>
                <a:cs typeface="Lato"/>
                <a:sym typeface="Lato"/>
              </a:rPr>
              <a:t>more than 1 time</a:t>
            </a:r>
            <a:r>
              <a:rPr lang="en-US" sz="3000">
                <a:latin typeface="Lato"/>
                <a:ea typeface="Lato"/>
                <a:cs typeface="Lato"/>
                <a:sym typeface="Lato"/>
              </a:rPr>
              <a:t> in a SQL Table. </a:t>
            </a:r>
            <a:endParaRPr sz="3000">
              <a:latin typeface="Lato"/>
              <a:ea typeface="Lato"/>
              <a:cs typeface="Lato"/>
              <a:sym typeface="Lato"/>
            </a:endParaRPr>
          </a:p>
          <a:p>
            <a:pPr indent="0" lvl="0" marL="0" rtl="0" algn="l">
              <a:spcBef>
                <a:spcPts val="0"/>
              </a:spcBef>
              <a:spcAft>
                <a:spcPts val="0"/>
              </a:spcAft>
              <a:buNone/>
            </a:pPr>
            <a:r>
              <a:t/>
            </a:r>
            <a:endParaRPr sz="20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accent1"/>
              </a:solidFill>
              <a:latin typeface="Lato"/>
              <a:ea typeface="Lato"/>
              <a:cs typeface="Lato"/>
              <a:sym typeface="Lato"/>
            </a:endParaRPr>
          </a:p>
        </p:txBody>
      </p:sp>
      <p:sp>
        <p:nvSpPr>
          <p:cNvPr id="152" name="Google Shape;152;p21"/>
          <p:cNvSpPr txBox="1"/>
          <p:nvPr/>
        </p:nvSpPr>
        <p:spPr>
          <a:xfrm>
            <a:off x="151625" y="3616713"/>
            <a:ext cx="5964900" cy="3000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500"/>
              </a:spcBef>
              <a:spcAft>
                <a:spcPts val="0"/>
              </a:spcAft>
              <a:buNone/>
            </a:pPr>
            <a:r>
              <a:rPr b="1" lang="en-US" sz="2400" u="sng">
                <a:latin typeface="Lato"/>
                <a:ea typeface="Lato"/>
                <a:cs typeface="Lato"/>
                <a:sym typeface="Lato"/>
              </a:rPr>
              <a:t>3 Methods</a:t>
            </a:r>
            <a:endParaRPr b="1" sz="2400" u="sng">
              <a:latin typeface="Lato"/>
              <a:ea typeface="Lato"/>
              <a:cs typeface="Lato"/>
              <a:sym typeface="Lato"/>
            </a:endParaRPr>
          </a:p>
          <a:p>
            <a:pPr indent="0" lvl="0" marL="457200" rtl="0" algn="l">
              <a:lnSpc>
                <a:spcPct val="115000"/>
              </a:lnSpc>
              <a:spcBef>
                <a:spcPts val="600"/>
              </a:spcBef>
              <a:spcAft>
                <a:spcPts val="0"/>
              </a:spcAft>
              <a:buNone/>
            </a:pPr>
            <a:r>
              <a:rPr b="1" lang="en-US" sz="2400">
                <a:latin typeface="Lato"/>
                <a:ea typeface="Lato"/>
                <a:cs typeface="Lato"/>
                <a:sym typeface="Lato"/>
              </a:rPr>
              <a:t>1.   Select “Distinct”  Keyword</a:t>
            </a:r>
            <a:endParaRPr b="1" sz="2400">
              <a:latin typeface="Lato"/>
              <a:ea typeface="Lato"/>
              <a:cs typeface="Lato"/>
              <a:sym typeface="Lato"/>
            </a:endParaRPr>
          </a:p>
          <a:p>
            <a:pPr indent="0" lvl="0" marL="457200" rtl="0" algn="l">
              <a:lnSpc>
                <a:spcPct val="115000"/>
              </a:lnSpc>
              <a:spcBef>
                <a:spcPts val="600"/>
              </a:spcBef>
              <a:spcAft>
                <a:spcPts val="0"/>
              </a:spcAft>
              <a:buNone/>
            </a:pPr>
            <a:r>
              <a:rPr b="1" lang="en-US" sz="2400">
                <a:latin typeface="Lato"/>
                <a:ea typeface="Lato"/>
                <a:cs typeface="Lato"/>
                <a:sym typeface="Lato"/>
              </a:rPr>
              <a:t>2.  Finding Duplicates by Key (joins)</a:t>
            </a:r>
            <a:endParaRPr b="1" sz="2400">
              <a:latin typeface="Lato"/>
              <a:ea typeface="Lato"/>
              <a:cs typeface="Lato"/>
              <a:sym typeface="Lato"/>
            </a:endParaRPr>
          </a:p>
          <a:p>
            <a:pPr indent="0" lvl="0" marL="457200" rtl="0" algn="l">
              <a:lnSpc>
                <a:spcPct val="115000"/>
              </a:lnSpc>
              <a:spcBef>
                <a:spcPts val="600"/>
              </a:spcBef>
              <a:spcAft>
                <a:spcPts val="0"/>
              </a:spcAft>
              <a:buNone/>
            </a:pPr>
            <a:r>
              <a:rPr b="1" lang="en-US" sz="2400">
                <a:latin typeface="Lato"/>
                <a:ea typeface="Lato"/>
                <a:cs typeface="Lato"/>
                <a:sym typeface="Lato"/>
              </a:rPr>
              <a:t>3.  Finding Duplicates via </a:t>
            </a:r>
            <a:r>
              <a:rPr b="1" lang="en-US" sz="2400">
                <a:latin typeface="Lato"/>
                <a:ea typeface="Lato"/>
                <a:cs typeface="Lato"/>
                <a:sym typeface="Lato"/>
              </a:rPr>
              <a:t>Aggregation</a:t>
            </a:r>
            <a:endParaRPr b="1" sz="2400">
              <a:latin typeface="Lato"/>
              <a:ea typeface="Lato"/>
              <a:cs typeface="Lato"/>
              <a:sym typeface="Lato"/>
            </a:endParaRPr>
          </a:p>
          <a:p>
            <a:pPr indent="0" lvl="0" marL="457200" rtl="0" algn="l">
              <a:lnSpc>
                <a:spcPct val="115000"/>
              </a:lnSpc>
              <a:spcBef>
                <a:spcPts val="600"/>
              </a:spcBef>
              <a:spcAft>
                <a:spcPts val="600"/>
              </a:spcAft>
              <a:buNone/>
            </a:pPr>
            <a:r>
              <a:t/>
            </a:r>
            <a:endParaRPr b="1" sz="2000">
              <a:latin typeface="Lato"/>
              <a:ea typeface="Lato"/>
              <a:cs typeface="Lato"/>
              <a:sym typeface="Lato"/>
            </a:endParaRPr>
          </a:p>
        </p:txBody>
      </p:sp>
      <p:pic>
        <p:nvPicPr>
          <p:cNvPr id="153" name="Google Shape;153;p21"/>
          <p:cNvPicPr preferRelativeResize="0"/>
          <p:nvPr/>
        </p:nvPicPr>
        <p:blipFill>
          <a:blip r:embed="rId3">
            <a:alphaModFix/>
          </a:blip>
          <a:stretch>
            <a:fillRect/>
          </a:stretch>
        </p:blipFill>
        <p:spPr>
          <a:xfrm>
            <a:off x="6417200" y="3715262"/>
            <a:ext cx="5177025" cy="249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u="sng"/>
              <a:t>Ex</a:t>
            </a:r>
            <a:r>
              <a:rPr lang="en-US" sz="4200"/>
              <a:t>. Identifying Duplicates</a:t>
            </a:r>
            <a:endParaRPr sz="4800"/>
          </a:p>
        </p:txBody>
      </p:sp>
      <p:sp>
        <p:nvSpPr>
          <p:cNvPr id="159" name="Google Shape;159;p22"/>
          <p:cNvSpPr txBox="1"/>
          <p:nvPr>
            <p:ph idx="1" type="subTitle"/>
          </p:nvPr>
        </p:nvSpPr>
        <p:spPr>
          <a:xfrm>
            <a:off x="345151" y="1654400"/>
            <a:ext cx="116628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0" lvl="0" marL="609600" rtl="0" algn="l">
              <a:lnSpc>
                <a:spcPct val="100000"/>
              </a:lnSpc>
              <a:spcBef>
                <a:spcPts val="0"/>
              </a:spcBef>
              <a:spcAft>
                <a:spcPts val="0"/>
              </a:spcAft>
              <a:buNone/>
            </a:pPr>
            <a:r>
              <a:rPr b="1" lang="en-US" sz="3000">
                <a:solidFill>
                  <a:srgbClr val="000000"/>
                </a:solidFill>
                <a:latin typeface="Raleway"/>
                <a:ea typeface="Raleway"/>
                <a:cs typeface="Raleway"/>
                <a:sym typeface="Raleway"/>
              </a:rPr>
              <a:t>Find USA Cities with the same name (duplicate records)</a:t>
            </a:r>
            <a:endParaRPr sz="3000"/>
          </a:p>
        </p:txBody>
      </p:sp>
      <p:sp>
        <p:nvSpPr>
          <p:cNvPr id="160" name="Google Shape;160;p22"/>
          <p:cNvSpPr txBox="1"/>
          <p:nvPr/>
        </p:nvSpPr>
        <p:spPr>
          <a:xfrm>
            <a:off x="381000" y="2024888"/>
            <a:ext cx="5393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US" sz="2000">
                <a:solidFill>
                  <a:schemeClr val="accent1"/>
                </a:solidFill>
                <a:latin typeface="Lato"/>
                <a:ea typeface="Lato"/>
                <a:cs typeface="Lato"/>
                <a:sym typeface="Lato"/>
              </a:rPr>
              <a:t>SQL Query - Find Via Aggregate &amp; Join</a:t>
            </a:r>
            <a:endParaRPr b="1" sz="2000">
              <a:solidFill>
                <a:schemeClr val="accent1"/>
              </a:solidFill>
              <a:latin typeface="Lato"/>
              <a:ea typeface="Lato"/>
              <a:cs typeface="Lato"/>
              <a:sym typeface="Lato"/>
            </a:endParaRPr>
          </a:p>
          <a:p>
            <a:pPr indent="0" lvl="0" marL="36899" rtl="0" algn="l">
              <a:lnSpc>
                <a:spcPct val="115000"/>
              </a:lnSpc>
              <a:spcBef>
                <a:spcPts val="1000"/>
              </a:spcBef>
              <a:spcAft>
                <a:spcPts val="0"/>
              </a:spcAft>
              <a:buNone/>
            </a:pPr>
            <a:r>
              <a:rPr lang="en-US" sz="2000">
                <a:solidFill>
                  <a:schemeClr val="accent1"/>
                </a:solidFill>
                <a:latin typeface="Lato"/>
                <a:ea typeface="Lato"/>
                <a:cs typeface="Lato"/>
                <a:sym typeface="Lato"/>
              </a:rPr>
              <a:t>SELECT a.*   </a:t>
            </a:r>
            <a:endParaRPr sz="2000">
              <a:solidFill>
                <a:schemeClr val="accent1"/>
              </a:solidFill>
              <a:latin typeface="Lato"/>
              <a:ea typeface="Lato"/>
              <a:cs typeface="Lato"/>
              <a:sym typeface="Lato"/>
            </a:endParaRPr>
          </a:p>
          <a:p>
            <a:pPr indent="0" lvl="0" marL="36899" rtl="0" algn="l">
              <a:lnSpc>
                <a:spcPct val="115000"/>
              </a:lnSpc>
              <a:spcBef>
                <a:spcPts val="1000"/>
              </a:spcBef>
              <a:spcAft>
                <a:spcPts val="0"/>
              </a:spcAft>
              <a:buNone/>
            </a:pPr>
            <a:r>
              <a:rPr lang="en-US" sz="2000">
                <a:solidFill>
                  <a:schemeClr val="accent1"/>
                </a:solidFill>
                <a:latin typeface="Lato"/>
                <a:ea typeface="Lato"/>
                <a:cs typeface="Lato"/>
                <a:sym typeface="Lato"/>
              </a:rPr>
              <a:t>FROM world.city a inner join </a:t>
            </a:r>
            <a:endParaRPr sz="2000">
              <a:solidFill>
                <a:schemeClr val="accent1"/>
              </a:solidFill>
              <a:latin typeface="Lato"/>
              <a:ea typeface="Lato"/>
              <a:cs typeface="Lato"/>
              <a:sym typeface="Lato"/>
            </a:endParaRPr>
          </a:p>
          <a:p>
            <a:pPr indent="0" lvl="0" marL="36899" rtl="0" algn="l">
              <a:lnSpc>
                <a:spcPct val="115000"/>
              </a:lnSpc>
              <a:spcBef>
                <a:spcPts val="1000"/>
              </a:spcBef>
              <a:spcAft>
                <a:spcPts val="0"/>
              </a:spcAft>
              <a:buNone/>
            </a:pPr>
            <a:r>
              <a:rPr lang="en-US" sz="2000">
                <a:solidFill>
                  <a:schemeClr val="accent1"/>
                </a:solidFill>
                <a:latin typeface="Lato"/>
                <a:ea typeface="Lato"/>
                <a:cs typeface="Lato"/>
                <a:sym typeface="Lato"/>
              </a:rPr>
              <a:t>(</a:t>
            </a:r>
            <a:r>
              <a:rPr lang="en-US" sz="2000">
                <a:solidFill>
                  <a:srgbClr val="0000FF"/>
                </a:solidFill>
                <a:latin typeface="Lato"/>
                <a:ea typeface="Lato"/>
                <a:cs typeface="Lato"/>
                <a:sym typeface="Lato"/>
              </a:rPr>
              <a:t>SELECT `Name` as city, sum(1) as count                                 </a:t>
            </a:r>
            <a:endParaRPr sz="2000">
              <a:solidFill>
                <a:srgbClr val="0000FF"/>
              </a:solidFill>
              <a:latin typeface="Lato"/>
              <a:ea typeface="Lato"/>
              <a:cs typeface="Lato"/>
              <a:sym typeface="Lato"/>
            </a:endParaRPr>
          </a:p>
          <a:p>
            <a:pPr indent="0" lvl="0" marL="36899" rtl="0" algn="l">
              <a:lnSpc>
                <a:spcPct val="115000"/>
              </a:lnSpc>
              <a:spcBef>
                <a:spcPts val="1000"/>
              </a:spcBef>
              <a:spcAft>
                <a:spcPts val="0"/>
              </a:spcAft>
              <a:buNone/>
            </a:pPr>
            <a:r>
              <a:rPr lang="en-US" sz="2000">
                <a:solidFill>
                  <a:srgbClr val="0000FF"/>
                </a:solidFill>
                <a:latin typeface="Lato"/>
                <a:ea typeface="Lato"/>
                <a:cs typeface="Lato"/>
                <a:sym typeface="Lato"/>
              </a:rPr>
              <a:t>FROM world.city                                                                                </a:t>
            </a:r>
            <a:endParaRPr sz="2000">
              <a:solidFill>
                <a:srgbClr val="0000FF"/>
              </a:solidFill>
              <a:latin typeface="Lato"/>
              <a:ea typeface="Lato"/>
              <a:cs typeface="Lato"/>
              <a:sym typeface="Lato"/>
            </a:endParaRPr>
          </a:p>
          <a:p>
            <a:pPr indent="0" lvl="0" marL="36899" rtl="0" algn="l">
              <a:lnSpc>
                <a:spcPct val="115000"/>
              </a:lnSpc>
              <a:spcBef>
                <a:spcPts val="1000"/>
              </a:spcBef>
              <a:spcAft>
                <a:spcPts val="0"/>
              </a:spcAft>
              <a:buNone/>
            </a:pPr>
            <a:r>
              <a:rPr lang="en-US" sz="2000">
                <a:solidFill>
                  <a:srgbClr val="0000FF"/>
                </a:solidFill>
                <a:latin typeface="Lato"/>
                <a:ea typeface="Lato"/>
                <a:cs typeface="Lato"/>
                <a:sym typeface="Lato"/>
              </a:rPr>
              <a:t>where CountryCode='USA'                                                              </a:t>
            </a:r>
            <a:endParaRPr sz="2000">
              <a:solidFill>
                <a:srgbClr val="0000FF"/>
              </a:solidFill>
              <a:latin typeface="Lato"/>
              <a:ea typeface="Lato"/>
              <a:cs typeface="Lato"/>
              <a:sym typeface="Lato"/>
            </a:endParaRPr>
          </a:p>
          <a:p>
            <a:pPr indent="0" lvl="0" marL="36899" rtl="0" algn="l">
              <a:lnSpc>
                <a:spcPct val="115000"/>
              </a:lnSpc>
              <a:spcBef>
                <a:spcPts val="1000"/>
              </a:spcBef>
              <a:spcAft>
                <a:spcPts val="0"/>
              </a:spcAft>
              <a:buNone/>
            </a:pPr>
            <a:r>
              <a:rPr lang="en-US" sz="2000">
                <a:solidFill>
                  <a:srgbClr val="0000FF"/>
                </a:solidFill>
                <a:latin typeface="Lato"/>
                <a:ea typeface="Lato"/>
                <a:cs typeface="Lato"/>
                <a:sym typeface="Lato"/>
              </a:rPr>
              <a:t>Group by `Name`   </a:t>
            </a:r>
            <a:endParaRPr sz="2000">
              <a:solidFill>
                <a:srgbClr val="0000FF"/>
              </a:solidFill>
              <a:latin typeface="Lato"/>
              <a:ea typeface="Lato"/>
              <a:cs typeface="Lato"/>
              <a:sym typeface="Lato"/>
            </a:endParaRPr>
          </a:p>
          <a:p>
            <a:pPr indent="0" lvl="0" marL="36899" rtl="0" algn="l">
              <a:lnSpc>
                <a:spcPct val="115000"/>
              </a:lnSpc>
              <a:spcBef>
                <a:spcPts val="1000"/>
              </a:spcBef>
              <a:spcAft>
                <a:spcPts val="0"/>
              </a:spcAft>
              <a:buNone/>
            </a:pPr>
            <a:r>
              <a:rPr lang="en-US" sz="2000">
                <a:solidFill>
                  <a:srgbClr val="0000FF"/>
                </a:solidFill>
                <a:latin typeface="Lato"/>
                <a:ea typeface="Lato"/>
                <a:cs typeface="Lato"/>
                <a:sym typeface="Lato"/>
              </a:rPr>
              <a:t>Having count &gt; 1</a:t>
            </a:r>
            <a:r>
              <a:rPr lang="en-US" sz="2000">
                <a:solidFill>
                  <a:schemeClr val="accent1"/>
                </a:solidFill>
                <a:latin typeface="Lato"/>
                <a:ea typeface="Lato"/>
                <a:cs typeface="Lato"/>
                <a:sym typeface="Lato"/>
              </a:rPr>
              <a:t>) as b on  </a:t>
            </a:r>
            <a:r>
              <a:rPr b="1" lang="en-US" sz="2000">
                <a:solidFill>
                  <a:srgbClr val="38761D"/>
                </a:solidFill>
                <a:latin typeface="Lato"/>
                <a:ea typeface="Lato"/>
                <a:cs typeface="Lato"/>
                <a:sym typeface="Lato"/>
              </a:rPr>
              <a:t>a.Name = b.city </a:t>
            </a:r>
            <a:endParaRPr b="1" sz="2000">
              <a:solidFill>
                <a:srgbClr val="38761D"/>
              </a:solidFill>
              <a:latin typeface="Lato"/>
              <a:ea typeface="Lato"/>
              <a:cs typeface="Lato"/>
              <a:sym typeface="Lato"/>
            </a:endParaRPr>
          </a:p>
          <a:p>
            <a:pPr indent="0" lvl="0" marL="36899" rtl="0" algn="l">
              <a:lnSpc>
                <a:spcPct val="115000"/>
              </a:lnSpc>
              <a:spcBef>
                <a:spcPts val="1000"/>
              </a:spcBef>
              <a:spcAft>
                <a:spcPts val="0"/>
              </a:spcAft>
              <a:buNone/>
            </a:pPr>
            <a:r>
              <a:rPr lang="en-US" sz="2000">
                <a:solidFill>
                  <a:schemeClr val="accent1"/>
                </a:solidFill>
                <a:latin typeface="Lato"/>
                <a:ea typeface="Lato"/>
                <a:cs typeface="Lato"/>
                <a:sym typeface="Lato"/>
              </a:rPr>
              <a:t>where a.CountryCode='USA' </a:t>
            </a:r>
            <a:endParaRPr sz="2000">
              <a:solidFill>
                <a:schemeClr val="accent1"/>
              </a:solidFill>
              <a:latin typeface="Lato"/>
              <a:ea typeface="Lato"/>
              <a:cs typeface="Lato"/>
              <a:sym typeface="Lato"/>
            </a:endParaRPr>
          </a:p>
          <a:p>
            <a:pPr indent="0" lvl="0" marL="36899" rtl="0" algn="l">
              <a:lnSpc>
                <a:spcPct val="115000"/>
              </a:lnSpc>
              <a:spcBef>
                <a:spcPts val="1000"/>
              </a:spcBef>
              <a:spcAft>
                <a:spcPts val="0"/>
              </a:spcAft>
              <a:buNone/>
            </a:pPr>
            <a:r>
              <a:rPr lang="en-US" sz="2000">
                <a:solidFill>
                  <a:schemeClr val="accent1"/>
                </a:solidFill>
                <a:latin typeface="Lato"/>
                <a:ea typeface="Lato"/>
                <a:cs typeface="Lato"/>
                <a:sym typeface="Lato"/>
              </a:rPr>
              <a:t>order by a.Name</a:t>
            </a:r>
            <a:endParaRPr sz="2000">
              <a:solidFill>
                <a:schemeClr val="accent1"/>
              </a:solidFill>
              <a:latin typeface="Lato"/>
              <a:ea typeface="Lato"/>
              <a:cs typeface="Lato"/>
              <a:sym typeface="Lato"/>
            </a:endParaRPr>
          </a:p>
          <a:p>
            <a:pPr indent="0" lvl="0" marL="36899" rtl="0" algn="l">
              <a:lnSpc>
                <a:spcPct val="150000"/>
              </a:lnSpc>
              <a:spcBef>
                <a:spcPts val="1000"/>
              </a:spcBef>
              <a:spcAft>
                <a:spcPts val="0"/>
              </a:spcAft>
              <a:buNone/>
            </a:pPr>
            <a:r>
              <a:t/>
            </a:r>
            <a:endParaRPr sz="2000">
              <a:solidFill>
                <a:schemeClr val="accent1"/>
              </a:solidFill>
              <a:latin typeface="Lato"/>
              <a:ea typeface="Lato"/>
              <a:cs typeface="Lato"/>
              <a:sym typeface="Lato"/>
            </a:endParaRPr>
          </a:p>
          <a:p>
            <a:pPr indent="0" lvl="0" marL="36899" rtl="0" algn="l">
              <a:lnSpc>
                <a:spcPct val="150000"/>
              </a:lnSpc>
              <a:spcBef>
                <a:spcPts val="1000"/>
              </a:spcBef>
              <a:spcAft>
                <a:spcPts val="0"/>
              </a:spcAft>
              <a:buNone/>
            </a:pPr>
            <a:r>
              <a:rPr lang="en-US" sz="2000">
                <a:solidFill>
                  <a:schemeClr val="accent1"/>
                </a:solidFill>
                <a:latin typeface="Lato"/>
                <a:ea typeface="Lato"/>
                <a:cs typeface="Lato"/>
                <a:sym typeface="Lato"/>
              </a:rPr>
              <a:t>                                                                                          </a:t>
            </a:r>
            <a:endParaRPr sz="1800">
              <a:solidFill>
                <a:srgbClr val="0000FF"/>
              </a:solidFill>
              <a:latin typeface="Lato"/>
              <a:ea typeface="Lato"/>
              <a:cs typeface="Lato"/>
              <a:sym typeface="Lato"/>
            </a:endParaRPr>
          </a:p>
        </p:txBody>
      </p:sp>
      <p:pic>
        <p:nvPicPr>
          <p:cNvPr id="161" name="Google Shape;161;p22"/>
          <p:cNvPicPr preferRelativeResize="0"/>
          <p:nvPr/>
        </p:nvPicPr>
        <p:blipFill>
          <a:blip r:embed="rId3">
            <a:alphaModFix/>
          </a:blip>
          <a:stretch>
            <a:fillRect/>
          </a:stretch>
        </p:blipFill>
        <p:spPr>
          <a:xfrm>
            <a:off x="7682506" y="2302513"/>
            <a:ext cx="1991525" cy="2444775"/>
          </a:xfrm>
          <a:prstGeom prst="rect">
            <a:avLst/>
          </a:prstGeom>
          <a:noFill/>
          <a:ln>
            <a:noFill/>
          </a:ln>
        </p:spPr>
      </p:pic>
      <p:cxnSp>
        <p:nvCxnSpPr>
          <p:cNvPr id="162" name="Google Shape;162;p22"/>
          <p:cNvCxnSpPr>
            <a:endCxn id="161" idx="1"/>
          </p:cNvCxnSpPr>
          <p:nvPr/>
        </p:nvCxnSpPr>
        <p:spPr>
          <a:xfrm flipH="1" rot="10800000">
            <a:off x="4955206" y="3524900"/>
            <a:ext cx="2727300" cy="311700"/>
          </a:xfrm>
          <a:prstGeom prst="straightConnector1">
            <a:avLst/>
          </a:prstGeom>
          <a:noFill/>
          <a:ln cap="flat" cmpd="sng" w="9525">
            <a:solidFill>
              <a:schemeClr val="dk2"/>
            </a:solidFill>
            <a:prstDash val="solid"/>
            <a:round/>
            <a:headEnd len="med" w="med" type="none"/>
            <a:tailEnd len="med" w="med" type="triangle"/>
          </a:ln>
        </p:spPr>
      </p:cxnSp>
      <p:pic>
        <p:nvPicPr>
          <p:cNvPr id="163" name="Google Shape;163;p22"/>
          <p:cNvPicPr preferRelativeResize="0"/>
          <p:nvPr/>
        </p:nvPicPr>
        <p:blipFill>
          <a:blip r:embed="rId4">
            <a:alphaModFix/>
          </a:blip>
          <a:stretch>
            <a:fillRect/>
          </a:stretch>
        </p:blipFill>
        <p:spPr>
          <a:xfrm>
            <a:off x="5907975" y="4214853"/>
            <a:ext cx="5689276" cy="2643150"/>
          </a:xfrm>
          <a:prstGeom prst="rect">
            <a:avLst/>
          </a:prstGeom>
          <a:noFill/>
          <a:ln>
            <a:noFill/>
          </a:ln>
        </p:spPr>
      </p:pic>
      <p:cxnSp>
        <p:nvCxnSpPr>
          <p:cNvPr id="164" name="Google Shape;164;p22"/>
          <p:cNvCxnSpPr>
            <a:endCxn id="163" idx="1"/>
          </p:cNvCxnSpPr>
          <p:nvPr/>
        </p:nvCxnSpPr>
        <p:spPr>
          <a:xfrm flipH="1" rot="10800000">
            <a:off x="5126175" y="5536428"/>
            <a:ext cx="781800" cy="24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