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24fce185_2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f24fce185_2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24fce185_2_4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f24fce185_2_4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24fce185_2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70" name="Google Shape;170;g4f24fce185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f24fce185_2_4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f24fce185_2_4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24fce185_2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4f24fce185_2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24fce185_2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f24fce185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24fce185_2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f24fce185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24fce185_2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4f24fce185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24fce185_2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f24fce185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24fce185_2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125" name="Google Shape;125;g4f24fce185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24fce185_2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f24fce185_2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24fce185_2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138" name="Google Shape;138;g4f24fce185_2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24fce185_2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148" name="Google Shape;148;g4f24fce185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www.tutorialspoint.com/mysql/mysql-data-types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22" Type="http://schemas.openxmlformats.org/officeDocument/2006/relationships/hyperlink" Target="https://www.amazon.com/Joe-Celkos-SQL-Smarties-Fifth/dp/0128007613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24" Type="http://schemas.openxmlformats.org/officeDocument/2006/relationships/hyperlink" Target="https://www.khanacademy.org/computing/computer-programming/sql/sql-basics/v/welcome-to-sql" TargetMode="External"/><Relationship Id="rId23" Type="http://schemas.openxmlformats.org/officeDocument/2006/relationships/hyperlink" Target="https://www.youtube.com/watch?v=7Vtl2WggqO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odecademy.com/learn/learn-sq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26" Type="http://schemas.openxmlformats.org/officeDocument/2006/relationships/hyperlink" Target="http://sqlfiddle.com/" TargetMode="External"/><Relationship Id="rId25" Type="http://schemas.openxmlformats.org/officeDocument/2006/relationships/hyperlink" Target="https://schemaverse.com/" TargetMode="External"/><Relationship Id="rId27" Type="http://schemas.openxmlformats.org/officeDocument/2006/relationships/hyperlink" Target="https://mysqlsandbox.net/" TargetMode="External"/><Relationship Id="rId5" Type="http://schemas.openxmlformats.org/officeDocument/2006/relationships/hyperlink" Target="http://www.sqlcourse2.com/" TargetMode="External"/><Relationship Id="rId6" Type="http://schemas.openxmlformats.org/officeDocument/2006/relationships/hyperlink" Target="https://dev.mysql.com/doc/refman/5.7/en/" TargetMode="External"/><Relationship Id="rId7" Type="http://schemas.openxmlformats.org/officeDocument/2006/relationships/hyperlink" Target="https://thomaslarock.com/2018/07/databases-101/" TargetMode="External"/><Relationship Id="rId8" Type="http://schemas.openxmlformats.org/officeDocument/2006/relationships/hyperlink" Target="https://docs.microsoft.com/en-us/previous-versions/sql/sql-server-2008-r2/ms167593(v=sql.105)" TargetMode="External"/><Relationship Id="rId11" Type="http://schemas.openxmlformats.org/officeDocument/2006/relationships/hyperlink" Target="https://www.w3schools.com/sql/" TargetMode="External"/><Relationship Id="rId10" Type="http://schemas.openxmlformats.org/officeDocument/2006/relationships/hyperlink" Target="https://www.reddit.com/r/learnSQL/" TargetMode="External"/><Relationship Id="rId13" Type="http://schemas.openxmlformats.org/officeDocument/2006/relationships/hyperlink" Target="https://community.modeanalytics.com/sql/tutorial/introduction-to-sql/" TargetMode="External"/><Relationship Id="rId12" Type="http://schemas.openxmlformats.org/officeDocument/2006/relationships/hyperlink" Target="https://sqlzoo.net/" TargetMode="External"/><Relationship Id="rId15" Type="http://schemas.openxmlformats.org/officeDocument/2006/relationships/hyperlink" Target="http://www.sql-tutorial.net/" TargetMode="External"/><Relationship Id="rId14" Type="http://schemas.openxmlformats.org/officeDocument/2006/relationships/hyperlink" Target="https://www.sololearn.com/Course/SQL/" TargetMode="External"/><Relationship Id="rId17" Type="http://schemas.openxmlformats.org/officeDocument/2006/relationships/hyperlink" Target="https://use-the-index-luke.com/" TargetMode="External"/><Relationship Id="rId16" Type="http://schemas.openxmlformats.org/officeDocument/2006/relationships/hyperlink" Target="https://sqlbolt.com/" TargetMode="External"/><Relationship Id="rId19" Type="http://schemas.openxmlformats.org/officeDocument/2006/relationships/hyperlink" Target="https://www.safaribooksonline.com/library/view/head-first-sql/9780596526849/ch01.html" TargetMode="External"/><Relationship Id="rId18" Type="http://schemas.openxmlformats.org/officeDocument/2006/relationships/hyperlink" Target="https://www.tutorialspoint.com/sq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installer/" TargetMode="External"/><Relationship Id="rId4" Type="http://schemas.openxmlformats.org/officeDocument/2006/relationships/hyperlink" Target="https://dev.mysql.com/downloads/windows/installer/8.0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159" name="Google Shape;159;p23"/>
          <p:cNvSpPr txBox="1"/>
          <p:nvPr>
            <p:ph idx="4294967295" type="body"/>
          </p:nvPr>
        </p:nvSpPr>
        <p:spPr>
          <a:xfrm>
            <a:off x="913800" y="1732450"/>
            <a:ext cx="61116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/>
              <a:t>Tables:  Any display of information in tabular form, with rows and/or columns named</a:t>
            </a:r>
            <a:endParaRPr sz="2400"/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Columns (fields):  Set of named values that define the data within in a table.</a:t>
            </a:r>
            <a:endParaRPr sz="2400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Rows (records): A single, implicitly structured data item in a table.</a:t>
            </a:r>
            <a:br>
              <a:rPr lang="en-US" sz="2400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fname varchar(255),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lname varchar(255),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(fname, lname, age)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'Asad', 22),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'Stoklos', 42);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Data </a:t>
            </a:r>
            <a:r>
              <a:rPr lang="en-US" sz="4800"/>
              <a:t>Manipulation</a:t>
            </a:r>
            <a:r>
              <a:rPr lang="en-US" sz="4800"/>
              <a:t> - Example</a:t>
            </a:r>
            <a:endParaRPr sz="4800"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1133025" y="2842375"/>
            <a:ext cx="589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“what columns to get”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Continent,  </a:t>
            </a: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sum(Population)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“what schema/table to read”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“combine rows by column value”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“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50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“number of rows to “bring back””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939" y="2885126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ETL?</a:t>
            </a:r>
            <a:endParaRPr sz="4800"/>
          </a:p>
        </p:txBody>
      </p:sp>
      <p:sp>
        <p:nvSpPr>
          <p:cNvPr id="182" name="Google Shape;182;p26"/>
          <p:cNvSpPr txBox="1"/>
          <p:nvPr>
            <p:ph idx="4294967295" type="body"/>
          </p:nvPr>
        </p:nvSpPr>
        <p:spPr>
          <a:xfrm>
            <a:off x="553875" y="5372625"/>
            <a:ext cx="45015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Data often comes from multiple sources and incompatible formats</a:t>
            </a:r>
            <a:br>
              <a:rPr lang="en-US" sz="2200"/>
            </a:br>
            <a:br>
              <a:rPr lang="en-US" sz="2200"/>
            </a:b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350" y="1823625"/>
            <a:ext cx="7607209" cy="332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5640000" y="5277900"/>
            <a:ext cx="655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Common tools: IBM InfoSphere, DataStage, Oracle Warehouse Builder, SQL Server Integration Services, Talend Studio for Data Integration</a:t>
            </a:r>
            <a:b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190" name="Google Shape;190;p27"/>
          <p:cNvSpPr txBox="1"/>
          <p:nvPr>
            <p:ph idx="4294967295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0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Courses</a:t>
            </a:r>
            <a:endParaRPr sz="1400"/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400"/>
              <a:buChar char="○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400"/>
              <a:t> (self-paced, free and paid)</a:t>
            </a:r>
            <a:endParaRPr sz="1400"/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400"/>
              <a:buChar char="○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400"/>
              <a:t> </a:t>
            </a:r>
            <a:endParaRPr sz="1400"/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400"/>
              <a:buChar char="○"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SQL Course 2</a:t>
            </a:r>
            <a:endParaRPr sz="1400"/>
          </a:p>
          <a:p>
            <a:pPr indent="-3460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Documentation and Help</a:t>
            </a:r>
            <a:endParaRPr sz="1400"/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400"/>
              <a:buChar char="○"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400"/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400"/>
              <a:buChar char="○"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Databases 101</a:t>
            </a:r>
            <a:endParaRPr sz="1400"/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400"/>
              <a:buChar char="○"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MS SQL Server</a:t>
            </a:r>
            <a:endParaRPr sz="1400"/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400"/>
              <a:buChar char="○"/>
            </a:pPr>
            <a:r>
              <a:rPr lang="en-US" sz="1400" u="sng">
                <a:solidFill>
                  <a:schemeClr val="hlink"/>
                </a:solidFill>
                <a:hlinkClick r:id="rId9"/>
              </a:rPr>
              <a:t>Stack Overflow</a:t>
            </a:r>
            <a:endParaRPr sz="1400"/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400"/>
              <a:buChar char="○"/>
            </a:pPr>
            <a:r>
              <a:rPr lang="en-US" sz="1400" u="sng">
                <a:solidFill>
                  <a:schemeClr val="hlink"/>
                </a:solidFill>
                <a:hlinkClick r:id="rId10"/>
              </a:rPr>
              <a:t>Reddit</a:t>
            </a:r>
            <a:endParaRPr sz="1400"/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sz="989"/>
          </a:p>
          <a:p>
            <a:pPr indent="-2571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7"/>
          <p:cNvSpPr txBox="1"/>
          <p:nvPr/>
        </p:nvSpPr>
        <p:spPr>
          <a:xfrm>
            <a:off x="4793025" y="1580100"/>
            <a:ext cx="342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teractive Tutorials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19200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60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(OPL carries it)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9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8563025" y="1656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Understand the need and purpose behind data manipulation,    storage/</a:t>
            </a:r>
            <a:r>
              <a:rPr lang="en-US" sz="2400"/>
              <a:t>retrieval</a:t>
            </a:r>
            <a:r>
              <a:rPr lang="en-US" sz="2400"/>
              <a:t>, cleaning and management within Data Science projects.  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Combine disparate data sets for analysis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data extraction, cleaning/transform </a:t>
            </a:r>
            <a:r>
              <a:rPr lang="en-US" sz="2400"/>
              <a:t> and loading ta</a:t>
            </a:r>
            <a:r>
              <a:rPr lang="en-US" sz="2400"/>
              <a:t>sks (ETL)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Understand basic theory behind database design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 cloud storage platforms and NoSQL alternatives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1</a:t>
            </a:r>
            <a:r>
              <a:rPr lang="en-US" sz="3000"/>
              <a:t>: Previous Class Review + Quiz, Lecture on Theory</a:t>
            </a:r>
            <a:endParaRPr sz="3000"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-3048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2</a:t>
            </a:r>
            <a:r>
              <a:rPr lang="en-US" sz="3000"/>
              <a:t>: Emphasis on application, the concrete</a:t>
            </a:r>
            <a:endParaRPr sz="3000"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-3048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3</a:t>
            </a:r>
            <a:r>
              <a:rPr lang="en-US" sz="3000"/>
              <a:t>: Hands-on Exercises, Questions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1 Objectives</a:t>
            </a:r>
            <a:endParaRPr sz="4800"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077725" y="1998825"/>
            <a:ext cx="111144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Install Software</a:t>
            </a:r>
            <a:endParaRPr sz="2400"/>
          </a:p>
          <a:p>
            <a:pPr indent="-304800" lvl="1" marL="12192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MySQL Server</a:t>
            </a:r>
            <a:r>
              <a:rPr lang="en-US" sz="2400"/>
              <a:t>,</a:t>
            </a:r>
            <a:r>
              <a:rPr lang="en-US" sz="2400" u="sng">
                <a:solidFill>
                  <a:schemeClr val="accent5"/>
                </a:solidFill>
                <a:hlinkClick r:id="rId4"/>
              </a:rPr>
              <a:t>MySQL Workbench</a:t>
            </a:r>
            <a:r>
              <a:rPr lang="en-US" sz="2400"/>
              <a:t>,  </a:t>
            </a:r>
            <a:endParaRPr sz="2400"/>
          </a:p>
          <a:p>
            <a:pPr indent="-304800" lvl="1" marL="12192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Sublime Text - Python IDE</a:t>
            </a:r>
            <a:endParaRPr sz="2400"/>
          </a:p>
          <a:p>
            <a:pPr indent="-304800" lvl="1" marL="12192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Later in course:  Dataiku,  Google Cloud - BigQuery &amp; Data Studio</a:t>
            </a:r>
            <a:endParaRPr sz="2400"/>
          </a:p>
          <a:p>
            <a:pPr indent="0" lvl="0" marL="121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4800" lvl="0" marL="6096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data manipulation					Define table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database							How to create a table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SQL									How to insert data into a table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ETL									Define common data types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</a:t>
            </a:r>
            <a:r>
              <a:rPr lang="en-US" sz="2400"/>
              <a:t>Combine disparate data sets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indent="-304800" lvl="1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indent="-304800" lvl="1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indent="-304800" lvl="1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indent="0" lvl="0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825" y="1466425"/>
            <a:ext cx="3956876" cy="52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1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Structured Query Language -  Structured Query Language (SQL) is a standard computer language for relational database management and data manipulation</a:t>
            </a:r>
            <a:endParaRPr sz="20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Dialects include MySQL, SQLite, MS SQL Server, Oracle, PostgreSQL, IBM DB2</a:t>
            </a:r>
            <a:endParaRPr sz="20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Query: statement that asks for information from the database</a:t>
            </a:r>
            <a:endParaRPr sz="2000"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Runs locally, on a server, or in the cloud</a:t>
            </a:r>
            <a:endParaRPr sz="20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Simple and fast - Only one data structure, Optimized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160100" y="30080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152" name="Google Shape;152;p22"/>
          <p:cNvSpPr txBox="1"/>
          <p:nvPr/>
        </p:nvSpPr>
        <p:spPr>
          <a:xfrm>
            <a:off x="6639300" y="30080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027475" y="1929000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