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E9923D-6AE8-41DC-B2A5-6BA3C29A133A}">
  <a:tblStyle styleId="{DBE9923D-6AE8-41DC-B2A5-6BA3C29A13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0896a7f1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00896a7f1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0896a7f1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00896a7f1_1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39b7d912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g5d39b7d912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39b7d912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g5d39b7d912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09d03fa30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09d03fa30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09d03fa30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39b7d91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39b7d91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5d39b7d91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768641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table_name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0768641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7686410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07686410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24fce185_2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4f24fce185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0896a7f1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(DDL):  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Manipulation Language (DML): 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(DCL): 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Control Language (TCL);Statements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123" name="Google Shape;123;g500896a7f1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24fce185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f24fce185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76864104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076864104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76864104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076864104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76864104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076864104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.mysql.com/doc/refman/5.7/en/create-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- Part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</a:t>
            </a:r>
            <a:r>
              <a:rPr lang="en-US" sz="3600"/>
              <a:t> Values in Table</a:t>
            </a:r>
            <a:endParaRPr sz="3600"/>
          </a:p>
        </p:txBody>
      </p:sp>
      <p:sp>
        <p:nvSpPr>
          <p:cNvPr id="172" name="Google Shape;172;p23"/>
          <p:cNvSpPr txBox="1"/>
          <p:nvPr/>
        </p:nvSpPr>
        <p:spPr>
          <a:xfrm>
            <a:off x="1045875" y="1688575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classicmodels.customers </a:t>
            </a:r>
            <a:endParaRPr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customerNumber = 103;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{DBE9923D-6AE8-41DC-B2A5-6BA3C29A133A}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Omaha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</a:t>
            </a:r>
            <a:r>
              <a:rPr lang="en-US" sz="3600"/>
              <a:t> Records in Table</a:t>
            </a:r>
            <a:endParaRPr sz="3600"/>
          </a:p>
        </p:txBody>
      </p:sp>
      <p:sp>
        <p:nvSpPr>
          <p:cNvPr id="179" name="Google Shape;179;p24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 classicmodels.customers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customerNumber = 112;</a:t>
            </a:r>
            <a:endParaRPr sz="24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{DBE9923D-6AE8-41DC-B2A5-6BA3C29A133A}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Omaha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112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Jean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7025551838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NULL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Las Vegas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NV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83030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USA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1166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71800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186" name="Google Shape;186;p25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view is a named derived table.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hlinkClick r:id="rId3"/>
              </a:rPr>
              <a:t>CREATE/ALTER/DROP VIEW</a:t>
            </a:r>
            <a:r>
              <a:rPr lang="en-US" sz="2000"/>
              <a:t> clauses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Views are not stored and its query must be run every time it is needed.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to call up data without changing its underlying base tables.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world.vw_countries_asia AS</a:t>
            </a:r>
            <a:endParaRPr b="1"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tbl.Name AS 'Country'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world.country as tbl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(tbl.Continent = 'Asia')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Lato"/>
                <a:ea typeface="Lato"/>
                <a:cs typeface="Lato"/>
                <a:sym typeface="Lato"/>
              </a:rPr>
              <a:t>View Usage</a:t>
            </a:r>
            <a:endParaRPr b="1"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b="1" lang="en-US" sz="20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b="1" sz="20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b="1" lang="en-US" sz="20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b="1" sz="20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WHERE  Country in ('India', 'China', 'Nepal')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Materialized View</a:t>
            </a:r>
            <a:endParaRPr sz="3600"/>
          </a:p>
        </p:txBody>
      </p:sp>
      <p:sp>
        <p:nvSpPr>
          <p:cNvPr id="194" name="Google Shape;194;p26"/>
          <p:cNvSpPr txBox="1"/>
          <p:nvPr/>
        </p:nvSpPr>
        <p:spPr>
          <a:xfrm>
            <a:off x="1045875" y="1688575"/>
            <a:ext cx="600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view that is stored as a database object, containing the results of a query.  </a:t>
            </a: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view’s calculations are stored as well, so it has increased performance speed.</a:t>
            </a: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can be refreshed as the tables it draws from are updated at various intervals.</a:t>
            </a: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Used to call up or perform calculations on data without changing the underlying base tables.</a:t>
            </a:r>
            <a:b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750" y="2600327"/>
            <a:ext cx="5416249" cy="20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Data Storage &amp; </a:t>
            </a:r>
            <a:r>
              <a:rPr b="1" lang="en-US" sz="1800" u="sng"/>
              <a:t>Manipultaion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Create a schema named “MissingPersons”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</a:t>
            </a:r>
            <a:r>
              <a:rPr lang="en-US" sz="1800"/>
              <a:t>Create a table in “MissingPersons” schema named “person”, with the following qualities: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Fields:  ID, LastName, FirstName, 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Primary Key: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 Constraints: Not Nullable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/>
            </a:br>
            <a:r>
              <a:rPr lang="en-US" sz="1800"/>
              <a:t>3.  Alter the table to include (add) a “Gender” field.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 Insert the following records into the table: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(1,'Doe','Jane',42,F') ,(2,'Doe','John',57,M'),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(3,'Presley','Elvis',82,M') ,(4,'Shakur','Tupac',49,M')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5.  Delete the record with “LastName” = “Presley” 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7066400" y="4641450"/>
            <a:ext cx="503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r>
              <a:rPr lang="en-US" sz="1800"/>
              <a:t>. Update the</a:t>
            </a:r>
            <a:r>
              <a:rPr lang="en-US" sz="1800"/>
              <a:t> LastName in the record that contains “ID” = 4 to “LastName” = ‘Crooks’ 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7. </a:t>
            </a:r>
            <a:r>
              <a:rPr lang="en-US" sz="1800"/>
              <a:t>d</a:t>
            </a:r>
            <a:r>
              <a:rPr lang="en-US" sz="1800"/>
              <a:t>elete the column “</a:t>
            </a:r>
            <a:r>
              <a:rPr lang="en-US" sz="1800"/>
              <a:t>First</a:t>
            </a:r>
            <a:r>
              <a:rPr lang="en-US" sz="1800"/>
              <a:t> Name” from the table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8. drop the “person” table from the “MissingPersons” schema.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492375" y="16569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Data Storage &amp; Manipultaion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The business is in need of storing additional video game sales data, to understand the current “top games” in the marketplace.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/>
              <a:t>Create a table named “console_game_sales” in the consoles schema, using the “ConsoleGames_201905.csv” file in the “</a:t>
            </a:r>
            <a:r>
              <a:rPr lang="en-US" sz="1700"/>
              <a:t>Class Project/consoles</a:t>
            </a:r>
            <a:r>
              <a:rPr lang="en-US" sz="1700"/>
              <a:t>” folder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/>
              <a:t>Create a SQL script that inserts the values of the CSV file, into the “console_game_sales” table.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The company is not interested in producing Sports Games - Remove these observations from the “</a:t>
            </a:r>
            <a:r>
              <a:rPr lang="en-US" sz="1700"/>
              <a:t>console_game_sales”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The CEO insist that “</a:t>
            </a:r>
            <a:r>
              <a:rPr lang="en-US" sz="1700"/>
              <a:t>Barbie Adventure Game” is a top-seller.  Insert a record with that “Title” into the table, for comparison purposes (mock-up field values)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58875" y="20931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common SQL clauses?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are the common aggregations/functions? </a:t>
            </a:r>
            <a:br>
              <a:rPr lang="en-US" sz="2400"/>
            </a:b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How to you utilize comments for debugging or explaining code?</a:t>
            </a:r>
            <a:br>
              <a:rPr lang="en-US" sz="2400"/>
            </a:b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various SQL function types?  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is a subquery, and what is </a:t>
            </a:r>
            <a:r>
              <a:rPr lang="en-US" sz="2400"/>
              <a:t>its</a:t>
            </a:r>
            <a:r>
              <a:rPr lang="en-US" sz="2400"/>
              <a:t> purpose?  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09" name="Google Shape;109;p16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342025" y="2100700"/>
            <a:ext cx="4452000" cy="5217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343850" y="2016100"/>
            <a:ext cx="53799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 u="sng"/>
              <a:t>Part 2 - Data Manipulation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views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SQL Operators, Wildcards, Like, etc.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Case Statements &amp; Logical Functions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Clean string, numeric, and date data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Perform joins - inner, outer and left </a:t>
            </a:r>
            <a:endParaRPr sz="2400"/>
          </a:p>
        </p:txBody>
      </p:sp>
      <p:sp>
        <p:nvSpPr>
          <p:cNvPr id="112" name="Google Shape;112;p16"/>
          <p:cNvSpPr txBox="1"/>
          <p:nvPr/>
        </p:nvSpPr>
        <p:spPr>
          <a:xfrm>
            <a:off x="1084825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 u="sng"/>
              <a:t>Part 1 - Data Storage</a:t>
            </a:r>
            <a:endParaRPr b="1" sz="2400" u="sng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databases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tables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tables with constraints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fields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constraints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Insert data manually into tables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Import data from SQL and CSV files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18" name="Google Shape;118;p17"/>
          <p:cNvSpPr/>
          <p:nvPr/>
        </p:nvSpPr>
        <p:spPr>
          <a:xfrm>
            <a:off x="1228375" y="5418200"/>
            <a:ext cx="8941800" cy="9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Modify data in tables</a:t>
            </a:r>
            <a:endParaRPr sz="48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405925" y="2933600"/>
            <a:ext cx="41577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137" name="Google Shape;137;p19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 Creating a container for persistent Data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b="1"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classicmodels database is a retailer of scale models of classic cars database. It contains typical business data such as customers, products, sales orders, sales order line items, etc.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/>
              <a:t>http://www.mysqltutorial.org/mysql-sample-database.aspx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50" y="3831625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 flipH="1" rot="10800000">
            <a:off x="5244900" y="4905150"/>
            <a:ext cx="1830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Creating Tables</a:t>
            </a:r>
            <a:endParaRPr sz="3600"/>
          </a:p>
        </p:txBody>
      </p:sp>
      <p:sp>
        <p:nvSpPr>
          <p:cNvPr id="146" name="Google Shape;146;p20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use classicmodels;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`customers` (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`customerNumber` int(11)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`customerName`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`contactLastName`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`contactFirstName`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`phone`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`addressLine1`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`addressLine2`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`city`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`state`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`postalCode` varchar(15)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`country`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`salesRepEmployeeNumber` int(11)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`creditLimit` decimal(10,2)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(`customerNumber`),</a:t>
            </a:r>
            <a:b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  KEY `salesRepEmployeeNumber` (`salesRepEmployeeNumber`),</a:t>
            </a:r>
            <a:b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 CONSTRAINT `customers_ibfk_1` </a:t>
            </a:r>
            <a:r>
              <a:rPr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FOREIGN KEY (`salesRepEmployeeNumber`) REFERENCES `employees` (`employeeNumber`))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</a:t>
            </a:r>
            <a:r>
              <a:rPr b="1" lang="en-US" sz="15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Field Names</a:t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b="1" sz="15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63" y="2224200"/>
            <a:ext cx="2676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</a:t>
            </a:r>
            <a:r>
              <a:rPr lang="en-US" sz="3600"/>
              <a:t> Tables</a:t>
            </a:r>
            <a:endParaRPr sz="3600"/>
          </a:p>
        </p:txBody>
      </p:sp>
      <p:sp>
        <p:nvSpPr>
          <p:cNvPr id="154" name="Google Shape;154;p21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Add Column -  ALTER TABLE customers</a:t>
            </a:r>
            <a:br>
              <a:rPr lang="en-US" sz="1800"/>
            </a:br>
            <a:r>
              <a:rPr lang="en-US" sz="1800"/>
              <a:t>  ADD column_name varchar(255);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Drop Column -  ALTER TABLE customers</a:t>
            </a:r>
            <a:br>
              <a:rPr lang="en-US" sz="1800"/>
            </a:br>
            <a:r>
              <a:rPr lang="en-US" sz="1800"/>
              <a:t>  Drop column_name;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Drop Constraint -  DROP constraint `customers_ibfk_1`;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Delete -  DROP TABLE IF EXISTS `customers`;</a:t>
            </a:r>
            <a:endParaRPr sz="1800"/>
          </a:p>
        </p:txBody>
      </p:sp>
      <p:sp>
        <p:nvSpPr>
          <p:cNvPr id="155" name="Google Shape;155;p21"/>
          <p:cNvSpPr txBox="1"/>
          <p:nvPr/>
        </p:nvSpPr>
        <p:spPr>
          <a:xfrm>
            <a:off x="1150875" y="4971350"/>
            <a:ext cx="518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>
            <a:endCxn id="156" idx="1"/>
          </p:cNvCxnSpPr>
          <p:nvPr/>
        </p:nvCxnSpPr>
        <p:spPr>
          <a:xfrm flipH="1" rot="10800000">
            <a:off x="6141075" y="6017850"/>
            <a:ext cx="18882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5112850" y="2863750"/>
            <a:ext cx="3631800" cy="21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Manually Insert Values into Table</a:t>
            </a:r>
            <a:endParaRPr sz="3600"/>
          </a:p>
        </p:txBody>
      </p:sp>
      <p:sp>
        <p:nvSpPr>
          <p:cNvPr id="165" name="Google Shape;165;p22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persistent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values that allow for the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 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(`customerNumber`,`customerName`,`contactLastName`,`contactFirstName`,`phone`,`addressLine1`,`addressLine2`,`city`,`state`,`postalCode`,`country`,`salesRepEmployeeNumber`,`creditLimit`) </a:t>
            </a: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graphique','Schmitt','Carine ','40.32.2555','54, rue Royale',NULL,'Nantes',NULL,'44000','France',1370,'21000.00'),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St.',NULL,'Las Vegas','NV','83030','USA',1166,'71800.00')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6" name="Google Shape;166;p22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{DBE9923D-6AE8-41DC-B2A5-6BA3C29A133A}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112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King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Jean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7025551838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Las Vegas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NV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83030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USA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1166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71800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