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opedia.com/definition/26535/cloud-storag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4fce185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f24fce185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24fce185_2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f24fce185_2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4fce185_2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70" name="Google Shape;170;g4f24fce185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24fce185_2_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f24fce185_2_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05c1404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Techopedia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https://www.techopedia.com/definition/26535/cloud-storage</a:t>
            </a:r>
            <a:endParaRPr/>
          </a:p>
        </p:txBody>
      </p:sp>
      <p:sp>
        <p:nvSpPr>
          <p:cNvPr id="187" name="Google Shape;187;g5d05c1404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24fce185_2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f24fce185_2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05c1404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d05c1404a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4fce185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f24fce185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24fce185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24fce185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24fce185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f24fce185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125" name="Google Shape;125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24fce185_2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24fce185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24fce185_2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38" name="Google Shape;138;g4f24fce185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24fce185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148" name="Google Shape;148;g4f24fce185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22" Type="http://schemas.openxmlformats.org/officeDocument/2006/relationships/hyperlink" Target="https://www.amazon.com/Joe-Celkos-SQL-Smarties-Fifth/dp/0128007613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24" Type="http://schemas.openxmlformats.org/officeDocument/2006/relationships/hyperlink" Target="https://www.khanacademy.org/computing/computer-programming/sql/sql-basics/v/welcome-to-sql" TargetMode="External"/><Relationship Id="rId23" Type="http://schemas.openxmlformats.org/officeDocument/2006/relationships/hyperlink" Target="https://www.youtube.com/watch?v=7Vtl2Wggq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decademy.com/learn/learn-sq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26" Type="http://schemas.openxmlformats.org/officeDocument/2006/relationships/hyperlink" Target="http://sqlfiddle.com/" TargetMode="External"/><Relationship Id="rId25" Type="http://schemas.openxmlformats.org/officeDocument/2006/relationships/hyperlink" Target="https://schemaverse.com/" TargetMode="External"/><Relationship Id="rId27" Type="http://schemas.openxmlformats.org/officeDocument/2006/relationships/hyperlink" Target="https://mysqlsandbox.net/" TargetMode="External"/><Relationship Id="rId5" Type="http://schemas.openxmlformats.org/officeDocument/2006/relationships/hyperlink" Target="http://www.sqlcourse2.com/" TargetMode="External"/><Relationship Id="rId6" Type="http://schemas.openxmlformats.org/officeDocument/2006/relationships/hyperlink" Target="https://dev.mysql.com/doc/refman/5.7/en/" TargetMode="External"/><Relationship Id="rId7" Type="http://schemas.openxmlformats.org/officeDocument/2006/relationships/hyperlink" Target="https://thomaslarock.com/2018/07/databases-101/" TargetMode="External"/><Relationship Id="rId8" Type="http://schemas.openxmlformats.org/officeDocument/2006/relationships/hyperlink" Target="https://docs.microsoft.com/en-us/previous-versions/sql/sql-server-2008-r2/ms167593(v=sql.105)" TargetMode="External"/><Relationship Id="rId11" Type="http://schemas.openxmlformats.org/officeDocument/2006/relationships/hyperlink" Target="https://www.w3schools.com/sql/" TargetMode="External"/><Relationship Id="rId10" Type="http://schemas.openxmlformats.org/officeDocument/2006/relationships/hyperlink" Target="https://www.reddit.com/r/learnSQL/" TargetMode="External"/><Relationship Id="rId13" Type="http://schemas.openxmlformats.org/officeDocument/2006/relationships/hyperlink" Target="https://community.modeanalytics.com/sql/tutorial/introduction-to-sql/" TargetMode="External"/><Relationship Id="rId12" Type="http://schemas.openxmlformats.org/officeDocument/2006/relationships/hyperlink" Target="https://sqlzoo.net/" TargetMode="External"/><Relationship Id="rId15" Type="http://schemas.openxmlformats.org/officeDocument/2006/relationships/hyperlink" Target="http://www.sql-tutorial.net/" TargetMode="External"/><Relationship Id="rId14" Type="http://schemas.openxmlformats.org/officeDocument/2006/relationships/hyperlink" Target="https://www.sololearn.com/Course/SQL/" TargetMode="External"/><Relationship Id="rId17" Type="http://schemas.openxmlformats.org/officeDocument/2006/relationships/hyperlink" Target="https://use-the-index-luke.com/" TargetMode="External"/><Relationship Id="rId16" Type="http://schemas.openxmlformats.org/officeDocument/2006/relationships/hyperlink" Target="https://sqlbolt.com/" TargetMode="External"/><Relationship Id="rId19" Type="http://schemas.openxmlformats.org/officeDocument/2006/relationships/hyperlink" Target="https://www.safaribooksonline.com/library/view/head-first-sql/9780596526849/ch01.html" TargetMode="External"/><Relationship Id="rId18" Type="http://schemas.openxmlformats.org/officeDocument/2006/relationships/hyperlink" Target="https://www.tutorialspoint.com/sql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ev.mysql.com/downloads/windows/installer/8.0.html" TargetMode="External"/><Relationship Id="rId5" Type="http://schemas.openxmlformats.org/officeDocument/2006/relationships/hyperlink" Target="https://github.com/jbergmann56/OSDA-DataManipulationAndManag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913800" y="1732450"/>
            <a:ext cx="61116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/>
              <a:t>Tables:  Any display of information in tabular form, with rows and/or columns named</a:t>
            </a:r>
            <a:endParaRPr sz="2400"/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(fields):  Set of named values that define the data within in a table.</a:t>
            </a:r>
            <a:endParaRPr sz="24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Rows (records): A single, implicitly structured data item in a table.</a:t>
            </a:r>
            <a:br>
              <a:rPr lang="en-US" sz="2400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(fname, lname, 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'Asad', 22),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'Stoklos', 42);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Data </a:t>
            </a:r>
            <a:r>
              <a:rPr lang="en-US" sz="4800"/>
              <a:t>Manipulation</a:t>
            </a:r>
            <a:r>
              <a:rPr lang="en-US" sz="4800"/>
              <a:t> - Example</a:t>
            </a:r>
            <a:endParaRPr sz="4800"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133025" y="2842375"/>
            <a:ext cx="58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columns to get*/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schema/table to read*/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/*combine rows by column value*/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/*Sort rows in result*/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50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/*limit number of rows to “bring back*/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939" y="2885126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ETL?</a:t>
            </a:r>
            <a:endParaRPr sz="4800"/>
          </a:p>
        </p:txBody>
      </p:sp>
      <p:sp>
        <p:nvSpPr>
          <p:cNvPr id="182" name="Google Shape;182;p26"/>
          <p:cNvSpPr txBox="1"/>
          <p:nvPr>
            <p:ph idx="4294967295" type="body"/>
          </p:nvPr>
        </p:nvSpPr>
        <p:spPr>
          <a:xfrm>
            <a:off x="553875" y="5372625"/>
            <a:ext cx="45015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Data often comes from multiple sources and incompatible formats</a:t>
            </a:r>
            <a:br>
              <a:rPr lang="en-US" sz="2200"/>
            </a:br>
            <a:br>
              <a:rPr lang="en-US" sz="2200"/>
            </a:b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50" y="1823625"/>
            <a:ext cx="7607209" cy="33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640000" y="5277900"/>
            <a:ext cx="655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Common tools: IBM InfoSphere, DataStage, Oracle Warehouse Builder, SQL Server Integration Services, Talend Studio for Data Integration</a:t>
            </a:r>
            <a:b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Cloud Storage?</a:t>
            </a:r>
            <a:endParaRPr sz="4800"/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437100" y="2092250"/>
            <a:ext cx="5168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Cloud storage is a cloud computing model in which data is stored on remote servers accessed from the internet [1]</a:t>
            </a:r>
            <a:br>
              <a:rPr lang="en-US" sz="2200"/>
            </a:br>
            <a:br>
              <a:rPr lang="en-US" sz="2200"/>
            </a:b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437100" y="3505000"/>
            <a:ext cx="46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 File Storage:</a:t>
            </a:r>
            <a:r>
              <a:rPr b="1"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Dropbox, Box, Google Drive, Office 365, etc. 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 sz="2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 Platforms providing hosted services:</a:t>
            </a: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Amazon AWS, Google GCP, Microsoft Azure, etc. 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67" y="1884908"/>
            <a:ext cx="7073438" cy="421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198" name="Google Shape;198;p28"/>
          <p:cNvSpPr txBox="1"/>
          <p:nvPr>
            <p:ph idx="4294967295" type="body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indent="0" lvl="0" marL="6096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989"/>
          </a:p>
          <a:p>
            <a:pPr indent="-2571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28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teractive Tutorials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206" name="Google Shape;206;p29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“console_games_import.sql” file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“NameCo, Inc” would like to create a new smash-hit video game, intended for the hand-held console market.   After much brainstorming, the CEO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declares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that “People love drama, so let’s create a new “Barbie Adventure Game”!”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Additionally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the COO would like to create an information dashboard that supports/refutes this claim, using market information you’ve been asked to gather.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1019150" y="4556600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the need and purpose behind data manipulation,    storage/</a:t>
            </a:r>
            <a:r>
              <a:rPr lang="en-US" sz="2400"/>
              <a:t>retrieval</a:t>
            </a:r>
            <a:r>
              <a:rPr lang="en-US" sz="2400"/>
              <a:t>, cleaning and management within Data Science projects.  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Combine disparate data sets for analysis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data extraction, cleaning/transform </a:t>
            </a:r>
            <a:r>
              <a:rPr lang="en-US" sz="2400"/>
              <a:t> and loading ta</a:t>
            </a:r>
            <a:r>
              <a:rPr lang="en-US" sz="2400"/>
              <a:t>sks (ETL)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basic theory behind database design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 cloud storage platforms and NoSQL alternatives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1</a:t>
            </a:r>
            <a:r>
              <a:rPr lang="en-US" sz="3000"/>
              <a:t>: Previous Class Review + Quiz, Lecture on Theory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2</a:t>
            </a:r>
            <a:r>
              <a:rPr lang="en-US" sz="3000"/>
              <a:t>: Emphasis on application, the concrete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3</a:t>
            </a:r>
            <a:r>
              <a:rPr lang="en-US" sz="3000"/>
              <a:t>: Hands-on Exercises &amp; Class Project, Questions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1 Objectives</a:t>
            </a:r>
            <a:endParaRPr sz="48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077725" y="1998825"/>
            <a:ext cx="111144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Install Software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MySQL Server</a:t>
            </a:r>
            <a:r>
              <a:rPr lang="en-US" sz="2400"/>
              <a:t>,</a:t>
            </a:r>
            <a:r>
              <a:rPr lang="en-US" sz="2400" u="sng">
                <a:solidFill>
                  <a:schemeClr val="accent5"/>
                </a:solidFill>
                <a:hlinkClick r:id="rId4"/>
              </a:rPr>
              <a:t>MySQL Workbench</a:t>
            </a:r>
            <a:r>
              <a:rPr lang="en-US" sz="2400"/>
              <a:t> + Examples</a:t>
            </a:r>
            <a:r>
              <a:rPr lang="en-US" sz="2400"/>
              <a:t>  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Sublime Text - Anaconda Python IDE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</a:t>
            </a:r>
            <a:r>
              <a:rPr lang="en-US" sz="2400"/>
              <a:t>Github Desktop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Class Repository: 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https://github.com/jbergmann56/OSDA-DataManipulationAndManagement</a:t>
            </a:r>
            <a:endParaRPr sz="16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Later in course:  Dataiku,  Google Cloud - BigQuery &amp; Data Studio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 manipulation					Define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database							How to create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SQL									How to insert data into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ETL									Define common data types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</a:t>
            </a:r>
            <a:r>
              <a:rPr lang="en-US" sz="2400"/>
              <a:t>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indent="0" lvl="0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152" name="Google Shape;152;p22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