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FB74CC-DCDB-4D84-8F7D-45C7636C0263}">
  <a:tblStyle styleId="{3FFB74CC-DCDB-4D84-8F7D-45C7636C02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rankings.com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76864104_0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50768641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0896a7f1_1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500896a7f1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00896a7f1_1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500896a7f1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39b7d912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A derived table is the result of a query that looks like a table.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1" name="Google Shape;271;g5d39b7d91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09d03fa3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09d03fa30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SQL_SAFE_UPDATES = </a:t>
            </a:r>
            <a:r>
              <a:rPr lang="en-US" sz="1000">
                <a:solidFill>
                  <a:srgbClr val="7D2727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509d03fa30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d39b7d91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d39b7d91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https://www.gamerankings.com/</a:t>
            </a:r>
            <a:endParaRPr/>
          </a:p>
        </p:txBody>
      </p:sp>
      <p:sp>
        <p:nvSpPr>
          <p:cNvPr id="289" name="Google Shape;289;g5d39b7d912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7686410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2100" algn="l" rtl="0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column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FROM table_name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WHERE conditions 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GROUP BY column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ORDER BY column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0768641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143d9a7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5e143d9a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76864104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0768641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f24fce185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4f24fce18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00896a7f1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Definition Language (DDL):  Statements for defining and modifying data structures</a:t>
            </a:r>
            <a:br>
              <a:rPr lang="en-US"/>
            </a:br>
            <a:r>
              <a:rPr lang="en-US"/>
              <a:t>Ex: DROP, ALTER, RENAME, TRUNCATE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Manipulation Language (DML): Statements for manipulating data in tables</a:t>
            </a:r>
            <a:br>
              <a:rPr lang="en-US"/>
            </a:br>
            <a:r>
              <a:rPr lang="en-US"/>
              <a:t>Ex: SELECT, INSERT, UPDATE, DELETE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Control Language (DCL): Statements for managing users’ rights</a:t>
            </a:r>
            <a:br>
              <a:rPr lang="en-US"/>
            </a:br>
            <a:r>
              <a:rPr lang="en-US"/>
              <a:t>Ex: GRANT, REVOKE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 Control Language (TCL);Statements for saving changes; a limited kind of version control</a:t>
            </a:r>
            <a:br>
              <a:rPr lang="en-US"/>
            </a:br>
            <a:r>
              <a:rPr lang="en-US"/>
              <a:t>Ex: COMMIT, ROLLBACK</a:t>
            </a:r>
            <a:br>
              <a:rPr lang="en-US"/>
            </a:br>
            <a:endParaRPr/>
          </a:p>
        </p:txBody>
      </p:sp>
      <p:sp>
        <p:nvSpPr>
          <p:cNvPr id="212" name="Google Shape;212;g500896a7f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f24fce185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4f24fce18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076864104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507686410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076864104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507686410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99" name="Google Shape;9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06" name="Google Shape;10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13" name="Google Shape;11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21" name="Google Shape;12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0" name="Google Shape;13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7" name="Google Shape;13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44" name="Google Shape;14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51" name="Google Shape;15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4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62" name="Google Shape;16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4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create-view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0650" y="2700745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- Part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Manually Insert Values into Table</a:t>
            </a:r>
            <a:endParaRPr sz="3600"/>
          </a:p>
        </p:txBody>
      </p:sp>
      <p:sp>
        <p:nvSpPr>
          <p:cNvPr id="253" name="Google Shape;253;p36"/>
          <p:cNvSpPr txBox="1"/>
          <p:nvPr/>
        </p:nvSpPr>
        <p:spPr>
          <a:xfrm>
            <a:off x="1045875" y="1688575"/>
            <a:ext cx="10453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Store persistent values that allow for the Creation/Extraction of data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insert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into </a:t>
            </a:r>
            <a:r>
              <a:rPr lang="en-US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 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(`customerNumber`,`customerName`,`contactLastName`,`contactFirstName`,`phone`,`addressLine1`,`addressLine2`,`city`,`state`,`postalCode`,`country`,`salesRepEmployeeNumber`,`creditLimit`) </a:t>
            </a:r>
            <a:r>
              <a:rPr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values 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(103,'Atelier graphique','Schmitt','Carine ','40.32.2555','54, rue Royale',NULL,'Nantes',NULL,'44000','France',1370,'21000.00'),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(112,'Signal Gift Stores','King','Jean','7025551838','8489 Strong St.',NULL,'Las Vegas','NV','83030','USA',1166,'71800.00')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54" name="Google Shape;254;p36"/>
          <p:cNvGraphicFramePr/>
          <p:nvPr/>
        </p:nvGraphicFramePr>
        <p:xfrm>
          <a:off x="79900" y="447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{3FFB74CC-DCDB-4D84-8F7D-45C7636C0263}</a:tableStyleId>
              </a:tblPr>
              <a:tblGrid>
                <a:gridCol w="93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contactLastName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contactFirstName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phone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addressLine1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addressLine2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city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state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postalCode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country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salesRepEmployeeNumber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creditLimit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103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Atelier graphique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Schmitt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Carine 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40.32.2555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54, rue Royale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Nantes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44000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France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1370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21000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112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Signal Gift Stores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King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Jean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7025551838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8489 Strong St.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Las Vegas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NV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83030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USA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1166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71800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Update Existing Values in Table</a:t>
            </a:r>
            <a:endParaRPr sz="3600"/>
          </a:p>
        </p:txBody>
      </p:sp>
      <p:sp>
        <p:nvSpPr>
          <p:cNvPr id="260" name="Google Shape;260;p37"/>
          <p:cNvSpPr txBox="1"/>
          <p:nvPr/>
        </p:nvSpPr>
        <p:spPr>
          <a:xfrm>
            <a:off x="1045875" y="1688575"/>
            <a:ext cx="10715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Store persistent values that allow for the Creation/Extraction of data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  classicmodels.customers </a:t>
            </a:r>
            <a:endParaRPr sz="20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SET city = 'Omaha'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customerNumber = 103;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Changes the top (Old) record value to bottom (New) values specified in “SET” keyword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61" name="Google Shape;261;p37"/>
          <p:cNvGraphicFramePr/>
          <p:nvPr/>
        </p:nvGraphicFramePr>
        <p:xfrm>
          <a:off x="79900" y="447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{3FFB74CC-DCDB-4D84-8F7D-45C7636C0263}</a:tableStyleId>
              </a:tblPr>
              <a:tblGrid>
                <a:gridCol w="93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contactLastName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contactFirstName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phone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addressLine1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addressLine2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city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state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postalCode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country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salesRepEmployeeNumber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creditLimit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103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Atelier graphique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Schmitt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Carine 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40.32.2555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54, rue Royale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NULL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Nantes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NULL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44000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France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1370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21000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103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Atelier graphique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Schmitt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Carine 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40.32.2555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54, rue Royale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Omaha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44000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France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1370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21000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Delete Records in Table</a:t>
            </a:r>
            <a:endParaRPr sz="3600"/>
          </a:p>
        </p:txBody>
      </p:sp>
      <p:sp>
        <p:nvSpPr>
          <p:cNvPr id="267" name="Google Shape;267;p38"/>
          <p:cNvSpPr txBox="1"/>
          <p:nvPr/>
        </p:nvSpPr>
        <p:spPr>
          <a:xfrm>
            <a:off x="588675" y="1688575"/>
            <a:ext cx="11514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Remove/Delete existing records in a table.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Delete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from  classicmodels.customers </a:t>
            </a:r>
            <a:r>
              <a:rPr lang="en-US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customerNumber = 112;</a:t>
            </a:r>
            <a:endParaRPr sz="24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 (Excludes </a:t>
            </a:r>
            <a:r>
              <a:rPr lang="en-US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RED 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record)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68" name="Google Shape;268;p38"/>
          <p:cNvGraphicFramePr/>
          <p:nvPr/>
        </p:nvGraphicFramePr>
        <p:xfrm>
          <a:off x="79900" y="447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{3FFB74CC-DCDB-4D84-8F7D-45C7636C0263}</a:tableStyleId>
              </a:tblPr>
              <a:tblGrid>
                <a:gridCol w="93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contactLastName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contactFirstName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phone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addressLine1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addressLine2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city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state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postalCode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country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salesRepEmployeeNumber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creditLimit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103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Atelier graphique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Schmitt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Carine 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40.32.2555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54, rue Royale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Omaha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44000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France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1370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21000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112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Signal Gift Stores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King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Jean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7025551838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8489 Strong St.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NULL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Las Vegas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NV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83030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USA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1166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71800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What is a View?</a:t>
            </a:r>
            <a:endParaRPr sz="3600"/>
          </a:p>
        </p:txBody>
      </p:sp>
      <p:sp>
        <p:nvSpPr>
          <p:cNvPr id="274" name="Google Shape;274;p39"/>
          <p:cNvSpPr txBox="1"/>
          <p:nvPr/>
        </p:nvSpPr>
        <p:spPr>
          <a:xfrm>
            <a:off x="1001550" y="158010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Purpose -  A view is a “virtual table” based on the result-set of an SQL statement, saved as a database object for future data creation/extraction.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1001550" y="2595200"/>
            <a:ext cx="576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latin typeface="Lato"/>
                <a:ea typeface="Lato"/>
                <a:cs typeface="Lato"/>
                <a:sym typeface="Lato"/>
              </a:rPr>
              <a:t>SQL Views have the following properties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 view is a named derived table.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hlinkClick r:id="rId3"/>
              </a:rPr>
              <a:t>CREATE/ALTER/DROP VIEW</a:t>
            </a:r>
            <a:r>
              <a:rPr lang="en-US" sz="2000"/>
              <a:t> clauses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Views are not stored and its query must be run every time it is needed.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Used to call up data without changing its underlying base tables.</a:t>
            </a:r>
            <a:endParaRPr/>
          </a:p>
        </p:txBody>
      </p:sp>
      <p:sp>
        <p:nvSpPr>
          <p:cNvPr id="276" name="Google Shape;276;p39"/>
          <p:cNvSpPr txBox="1"/>
          <p:nvPr/>
        </p:nvSpPr>
        <p:spPr>
          <a:xfrm>
            <a:off x="6544200" y="2595200"/>
            <a:ext cx="5647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CREATE VIEW world.vw_countries_asia AS</a:t>
            </a:r>
            <a:endParaRPr sz="2000" b="1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SELECT  tbl.Name AS 'Country'</a:t>
            </a:r>
            <a:endParaRPr sz="2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FROM world.country as tbl</a:t>
            </a:r>
            <a:endParaRPr sz="2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WHERE  (tbl.Continent = 'Asia')</a:t>
            </a:r>
            <a:endParaRPr sz="2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latin typeface="Lato"/>
                <a:ea typeface="Lato"/>
                <a:cs typeface="Lato"/>
                <a:sym typeface="Lato"/>
              </a:rPr>
              <a:t>View Usage</a:t>
            </a:r>
            <a:endParaRPr sz="2000" b="1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 SELECT  </a:t>
            </a:r>
            <a:r>
              <a:rPr lang="en-US" sz="2000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country</a:t>
            </a:r>
            <a:endParaRPr sz="2000"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 FROM </a:t>
            </a:r>
            <a:r>
              <a:rPr lang="en-US" sz="2000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world.vw_countries_asia</a:t>
            </a:r>
            <a:endParaRPr sz="2000"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 WHERE  Country in ('India', 'China', 'Nepal')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83" name="Google Shape;283;p40"/>
          <p:cNvSpPr txBox="1"/>
          <p:nvPr/>
        </p:nvSpPr>
        <p:spPr>
          <a:xfrm>
            <a:off x="972825" y="1612175"/>
            <a:ext cx="61572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/>
              <a:t>Data Storage &amp; Manipulation</a:t>
            </a:r>
            <a:endParaRPr sz="18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1. Create a schema named “MissingPersons”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2. Create a table in “MissingPersons” schema named “Person”, with the following qualities: 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Fields:  ID, LastName, FirstName, Age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Primary Key: ID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Field Constraints: Not Nullable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/>
            </a:br>
            <a:r>
              <a:rPr lang="en-US" sz="1800"/>
              <a:t>3.  Alter the table to include (add) a “Gender” field.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  Insert the following records into the table: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(1,'Doe','Jane',42,’F’) ,(2,'Doe','John',57,’M’),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(3,'Presley','Elvis',82,’M') ,(4,'Shakur','Tupac',49,’M’)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5.  Delete the record with “LastName” = “Presley” </a:t>
            </a:r>
            <a:br>
              <a:rPr lang="en-US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925" y="831342"/>
            <a:ext cx="4745334" cy="363618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0"/>
          <p:cNvSpPr txBox="1"/>
          <p:nvPr/>
        </p:nvSpPr>
        <p:spPr>
          <a:xfrm>
            <a:off x="7066400" y="4641450"/>
            <a:ext cx="5036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6. Update the LastName in the record that contains “ID” = 4 to “LastName” = ‘Crooks’ </a:t>
            </a:r>
            <a:br>
              <a:rPr lang="en-US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7. delete the column “First Name” from the table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8. drop the “Person” table from the “MissingPersons” schema.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 </a:t>
            </a:r>
            <a:endParaRPr/>
          </a:p>
        </p:txBody>
      </p:sp>
      <p:sp>
        <p:nvSpPr>
          <p:cNvPr id="292" name="Google Shape;292;p41"/>
          <p:cNvSpPr txBox="1"/>
          <p:nvPr/>
        </p:nvSpPr>
        <p:spPr>
          <a:xfrm>
            <a:off x="492375" y="1656925"/>
            <a:ext cx="66723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/>
              <a:t>Data Storage &amp; Manipulation</a:t>
            </a:r>
            <a:endParaRPr sz="18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The business is in need of storing additional video game sales data, to understand the current “top games” in the marketplace.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-US" sz="1700"/>
              <a:t>Create a table named “console_game_sales” in the consoles schema, using the “ConsoleGames_201905.csv” file in the “Class Project/consoles” folder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-US" sz="1700"/>
              <a:t>Create a SQL script that inserts the values of the CSV file, into the “console_game_sales” table.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The company is not interested in producing Sports Games - Remove these observations from the “console_game_sales” table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3. The CEO insist that “Barbie Adventure Game” is a top-seller.  Insert a record with that “Title” into the table, for comparison purposes (mock-up field values)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875" y="2150517"/>
            <a:ext cx="3636183" cy="363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Review: Class 2 - Writing Queries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58875" y="20931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What are the common SQL clauses?</a:t>
            </a: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/>
            </a:br>
            <a:r>
              <a:rPr lang="en-US" sz="2400"/>
              <a:t>What are the common aggregations/functions? </a:t>
            </a:r>
            <a:br>
              <a:rPr lang="en-US" sz="2400"/>
            </a:b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How to you utilize comments for debugging or explaining code?</a:t>
            </a:r>
            <a:br>
              <a:rPr lang="en-US" sz="2400"/>
            </a:b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What are the various SQL function types?  </a:t>
            </a: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/>
            </a:br>
            <a:r>
              <a:rPr lang="en-US" sz="2400"/>
              <a:t>What is a subquery, and what is its purpose?  </a:t>
            </a:r>
            <a:br>
              <a:rPr lang="en-US" sz="2400"/>
            </a:br>
            <a:br>
              <a:rPr lang="en-US" sz="2400"/>
            </a:b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4294967295"/>
          </p:nvPr>
        </p:nvSpPr>
        <p:spPr>
          <a:xfrm>
            <a:off x="1001545" y="19957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Import data into MySQL database (Class 1)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Query Data for Data Understanding/Relevant Information (Class 2) 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6AA84F"/>
                </a:solidFill>
              </a:rPr>
              <a:t>Storing/Joining data for analysis (Class 3-4)</a:t>
            </a:r>
            <a:endParaRPr sz="2400">
              <a:solidFill>
                <a:srgbClr val="6AA84F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Cleaning Data (Class 5)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Normalize Data &amp; Create Data Model (Class 6)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Analyze Data Quality &amp; Create Data Dictionary (Class 7) 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Connect Data to PowerBI Desktop/Cloud, Answer Business Questions Automate data workflow using ETL (Python - Optional) (Class 8)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3 Objectives</a:t>
            </a:r>
            <a:endParaRPr sz="4800"/>
          </a:p>
        </p:txBody>
      </p:sp>
      <p:sp>
        <p:nvSpPr>
          <p:cNvPr id="198" name="Google Shape;198;p30"/>
          <p:cNvSpPr txBox="1"/>
          <p:nvPr/>
        </p:nvSpPr>
        <p:spPr>
          <a:xfrm>
            <a:off x="8285450" y="2016100"/>
            <a:ext cx="14967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1342025" y="2100700"/>
            <a:ext cx="4452000" cy="521700"/>
          </a:xfrm>
          <a:prstGeom prst="rect">
            <a:avLst/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6343850" y="2016100"/>
            <a:ext cx="5379900" cy="3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b="1" u="sng"/>
              <a:t>Part 2 - Data Manipulation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and delete views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SQL Operators, Wildcards, Like, etc.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Case Statements &amp; Logical Functions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Clean string, numeric, and date data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/>
              <a:t>Perform joins - inner, outer and left </a:t>
            </a:r>
            <a:endParaRPr sz="2400"/>
          </a:p>
        </p:txBody>
      </p:sp>
      <p:sp>
        <p:nvSpPr>
          <p:cNvPr id="201" name="Google Shape;201;p30"/>
          <p:cNvSpPr txBox="1"/>
          <p:nvPr/>
        </p:nvSpPr>
        <p:spPr>
          <a:xfrm>
            <a:off x="1084825" y="2016100"/>
            <a:ext cx="5188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b="1" u="sng"/>
              <a:t>Part 1 - Data Storage</a:t>
            </a:r>
            <a:endParaRPr sz="2400" b="1" u="sng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and delete databases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and delete tables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tables with constraints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Add and delete table fields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Add and delete table constraints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Insert data manually into tables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Import data from SQL and CSV files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207" name="Google Shape;207;p31"/>
          <p:cNvSpPr/>
          <p:nvPr/>
        </p:nvSpPr>
        <p:spPr>
          <a:xfrm>
            <a:off x="1228375" y="5418200"/>
            <a:ext cx="8941800" cy="97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1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Creating new datasets &amp; Combine disparate data sets</a:t>
            </a: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Perform common queries, aggregations, and joins</a:t>
            </a: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Adding, removing, or modifying data</a:t>
            </a:r>
            <a:endParaRPr sz="240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Extracting and Storing Data</a:t>
            </a:r>
            <a:endParaRPr sz="2400"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4294967295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Creation/Extraction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Transformation data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Cleaning data</a:t>
            </a:r>
            <a:br>
              <a:rPr lang="en-US" sz="2400"/>
            </a:b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Storage &amp; Retrieval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Modify data in tables</a:t>
            </a:r>
            <a:endParaRPr sz="4800"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975" y="1808275"/>
            <a:ext cx="8841067" cy="49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/>
        </p:nvSpPr>
        <p:spPr>
          <a:xfrm>
            <a:off x="2596275" y="55706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data structures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17" name="Google Shape;217;p32"/>
          <p:cNvSpPr txBox="1"/>
          <p:nvPr/>
        </p:nvSpPr>
        <p:spPr>
          <a:xfrm>
            <a:off x="4652638" y="60261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6709000" y="506077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8755875" y="544052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2405925" y="2933600"/>
            <a:ext cx="4157700" cy="3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Create a New Database/Schema</a:t>
            </a:r>
            <a:endParaRPr sz="3600"/>
          </a:p>
        </p:txBody>
      </p:sp>
      <p:sp>
        <p:nvSpPr>
          <p:cNvPr id="226" name="Google Shape;226;p33"/>
          <p:cNvSpPr txBox="1"/>
          <p:nvPr/>
        </p:nvSpPr>
        <p:spPr>
          <a:xfrm>
            <a:off x="1045875" y="179235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container for persistent Data Storage &amp; Retrieval.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Database Description</a:t>
            </a:r>
            <a:endParaRPr sz="2000" b="1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classicmodels database is a retailer of scale models of classic cars database. It contains typical business data such as customers, products, sales orders, sales order line items, etc.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DATABASE classicmodels;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classicmodels;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1045875" y="6254250"/>
            <a:ext cx="7046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Source: http://www.mysqltutorial.org/mysql-sample-database.aspx</a:t>
            </a:r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450" y="3831625"/>
            <a:ext cx="2971200" cy="290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3"/>
          <p:cNvCxnSpPr/>
          <p:nvPr/>
        </p:nvCxnSpPr>
        <p:spPr>
          <a:xfrm rot="10800000" flipH="1">
            <a:off x="5244900" y="4905150"/>
            <a:ext cx="18300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Creating Tables</a:t>
            </a:r>
            <a:endParaRPr sz="3600"/>
          </a:p>
        </p:txBody>
      </p:sp>
      <p:sp>
        <p:nvSpPr>
          <p:cNvPr id="235" name="Google Shape;235;p34"/>
          <p:cNvSpPr txBox="1"/>
          <p:nvPr/>
        </p:nvSpPr>
        <p:spPr>
          <a:xfrm>
            <a:off x="1045875" y="1688575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tabular structure for persistent Data Storage &amp; Retrieval.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use classicmodels;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CREATE TABLE `customers` (</a:t>
            </a:r>
            <a:b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`customerNumber` int(11) </a:t>
            </a:r>
            <a:r>
              <a:rPr lang="en-US" b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`customerName` varchar(50) </a:t>
            </a:r>
            <a:r>
              <a:rPr lang="en-US" b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`contactLastName` varchar(50) </a:t>
            </a:r>
            <a:r>
              <a:rPr lang="en-US" b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`contactFirstName` varchar(50) </a:t>
            </a:r>
            <a:r>
              <a:rPr lang="en-US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`phone` varchar(50) </a:t>
            </a:r>
            <a:r>
              <a:rPr lang="en-US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`addressLine1` varchar(50) </a:t>
            </a:r>
            <a:r>
              <a:rPr lang="en-US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`addressLine2` varchar(50) </a:t>
            </a:r>
            <a:r>
              <a:rPr lang="en-US" b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`city` varchar(50) </a:t>
            </a:r>
            <a:r>
              <a:rPr lang="en-US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`state` varchar(50) </a:t>
            </a:r>
            <a:r>
              <a:rPr lang="en-US" b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`postalCode` varchar(15) </a:t>
            </a:r>
            <a:r>
              <a:rPr lang="en-US" b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`country` varchar(50) </a:t>
            </a:r>
            <a:r>
              <a:rPr lang="en-US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`salesRepEmployeeNumber` int(11) </a:t>
            </a:r>
            <a:r>
              <a:rPr lang="en-US" b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`creditLimit` decimal(10,2) </a:t>
            </a:r>
            <a:r>
              <a:rPr lang="en-US" b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PRIMARY KEY (`customerNumber`);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207500" y="2854050"/>
            <a:ext cx="1452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Table &amp; Field Names</a:t>
            </a:r>
            <a:endParaRPr sz="1500"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Constraints</a:t>
            </a:r>
            <a:endParaRPr sz="1500" b="1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Table Keys - Primary &amp; Foreign</a:t>
            </a:r>
            <a:endParaRPr sz="1500" b="1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63" y="2224200"/>
            <a:ext cx="26765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Modifying &amp; Deleting Tables</a:t>
            </a:r>
            <a:endParaRPr sz="3600"/>
          </a:p>
        </p:txBody>
      </p:sp>
      <p:sp>
        <p:nvSpPr>
          <p:cNvPr id="243" name="Google Shape;243;p35"/>
          <p:cNvSpPr txBox="1"/>
          <p:nvPr/>
        </p:nvSpPr>
        <p:spPr>
          <a:xfrm>
            <a:off x="1045875" y="1688575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Change (Modify) or Delete (Drop) a tabular structure from the database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/>
              <a:t>Add Column </a:t>
            </a:r>
            <a:endParaRPr sz="18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/>
              <a:t>ALTER TABLE customers</a:t>
            </a:r>
            <a:br>
              <a:rPr lang="en-US" sz="1800"/>
            </a:br>
            <a:r>
              <a:rPr lang="en-US" sz="1800"/>
              <a:t>ADD column_name varchar(255);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/>
              <a:t>Drop Column </a:t>
            </a:r>
            <a:endParaRPr sz="18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ALTER TABLE customers</a:t>
            </a:r>
            <a:br>
              <a:rPr lang="en-US" sz="1800"/>
            </a:br>
            <a:r>
              <a:rPr lang="en-US" sz="1800"/>
              <a:t>Drop column_name;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/>
              <a:t>Drop Constraint </a:t>
            </a:r>
            <a:endParaRPr sz="18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DROP constraint `customers_ibfk_1`;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/>
              <a:t>Delete</a:t>
            </a:r>
            <a:endParaRPr sz="18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/>
              <a:t>DROP TABLE IF EXISTS `customers`;</a:t>
            </a:r>
            <a:endParaRPr sz="1800"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275" y="5274900"/>
            <a:ext cx="2828925" cy="148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35"/>
          <p:cNvCxnSpPr>
            <a:endCxn id="244" idx="1"/>
          </p:cNvCxnSpPr>
          <p:nvPr/>
        </p:nvCxnSpPr>
        <p:spPr>
          <a:xfrm rot="10800000" flipH="1">
            <a:off x="6141075" y="6017850"/>
            <a:ext cx="1888200" cy="5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6" name="Google Shape;2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875" y="2178053"/>
            <a:ext cx="2551724" cy="30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35"/>
          <p:cNvCxnSpPr/>
          <p:nvPr/>
        </p:nvCxnSpPr>
        <p:spPr>
          <a:xfrm>
            <a:off x="4615550" y="3048000"/>
            <a:ext cx="4129200" cy="19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1229</Words>
  <Application>Microsoft Office PowerPoint</Application>
  <PresentationFormat>Widescreen</PresentationFormat>
  <Paragraphs>311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Verdana</vt:lpstr>
      <vt:lpstr>Calibri</vt:lpstr>
      <vt:lpstr>Lato</vt:lpstr>
      <vt:lpstr>Courier New</vt:lpstr>
      <vt:lpstr>Raleway</vt:lpstr>
      <vt:lpstr>Lustria</vt:lpstr>
      <vt:lpstr>Arial</vt:lpstr>
      <vt:lpstr>Streamline</vt:lpstr>
      <vt:lpstr>Streamline</vt:lpstr>
      <vt:lpstr>Data Manipulation - Part 1 </vt:lpstr>
      <vt:lpstr>Review: Class 2 - Writing Queries</vt:lpstr>
      <vt:lpstr>Project Milestones</vt:lpstr>
      <vt:lpstr>Class 3 Objectives</vt:lpstr>
      <vt:lpstr>What is the need for data manipulation?</vt:lpstr>
      <vt:lpstr>Modify data in tables</vt:lpstr>
      <vt:lpstr>Create a New Database/Schema</vt:lpstr>
      <vt:lpstr>Creating Tables</vt:lpstr>
      <vt:lpstr>Modifying &amp; Deleting Tables</vt:lpstr>
      <vt:lpstr>Manually Insert Values into Table</vt:lpstr>
      <vt:lpstr>Update Existing Values in Table</vt:lpstr>
      <vt:lpstr>Delete Records in Table</vt:lpstr>
      <vt:lpstr>What is a View?</vt:lpstr>
      <vt:lpstr>Exercises</vt:lpstr>
      <vt:lpstr>Class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- Part 1</dc:title>
  <dc:creator>JTB Ventures LLC</dc:creator>
  <cp:lastModifiedBy>Jeremy Bergmann</cp:lastModifiedBy>
  <cp:revision>2</cp:revision>
  <dcterms:modified xsi:type="dcterms:W3CDTF">2019-07-29T22:54:51Z</dcterms:modified>
</cp:coreProperties>
</file>