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Lato" panose="020B0604020202020204" charset="0"/>
      <p:regular r:id="rId20"/>
      <p:bold r:id="rId21"/>
      <p:italic r:id="rId22"/>
      <p:boldItalic r:id="rId23"/>
    </p:embeddedFont>
    <p:embeddedFont>
      <p:font typeface="Ralew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tackoverflow.com/questions/43437884/jupyter-notebook-import-error-no-module-named-matplotlib"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earchstorage.techtarget.com/definition/data-life-cycle-managemen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01fb7fb4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501fb7fb40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20567870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20567870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If error that cant find python library: </a:t>
            </a:r>
            <a:r>
              <a:rPr lang="en-US" sz="1100" u="sng">
                <a:solidFill>
                  <a:schemeClr val="hlink"/>
                </a:solidFill>
                <a:latin typeface="Arial"/>
                <a:ea typeface="Arial"/>
                <a:cs typeface="Arial"/>
                <a:sym typeface="Arial"/>
                <a:hlinkClick r:id="rId3"/>
              </a:rPr>
              <a:t>https://stackoverflow.com/questions/43437884/jupyter-notebook-import-error-no-module-named-matplotlib</a:t>
            </a:r>
            <a:endParaRPr/>
          </a:p>
        </p:txBody>
      </p:sp>
      <p:sp>
        <p:nvSpPr>
          <p:cNvPr id="253" name="Google Shape;253;g520567870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1c7a8fa13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51c7a8fa13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3b401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83" name="Google Shape;183;g5dd83b401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e15005e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5e15005e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01fb7fb4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Transactional data supports the daily operations of an organization (i.e. describes business events). </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Analytical data supports decision-making, reporting, query, and analysis (i.e. describes business performance). </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While master data represents the key business entities upon which transactions are executed and the dimensions around which analysis is conducted (i.e. describes key business entities).</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lowest granularity</a:t>
            </a:r>
            <a:endParaRPr sz="1400">
              <a:solidFill>
                <a:srgbClr val="000000"/>
              </a:solidFill>
              <a:latin typeface="Arial"/>
              <a:ea typeface="Arial"/>
              <a:cs typeface="Arial"/>
              <a:sym typeface="Arial"/>
            </a:endParaRPr>
          </a:p>
        </p:txBody>
      </p:sp>
      <p:sp>
        <p:nvSpPr>
          <p:cNvPr id="201" name="Google Shape;201;g501fb7fb4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01fb7fb40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Relationship:   OLTP = Source for OLAP </a:t>
            </a:r>
            <a:endParaRPr/>
          </a:p>
        </p:txBody>
      </p:sp>
      <p:sp>
        <p:nvSpPr>
          <p:cNvPr id="208" name="Google Shape;208;g501fb7fb4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038ce4af1_0_3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350">
                <a:solidFill>
                  <a:srgbClr val="6C6C6C"/>
                </a:solidFill>
                <a:highlight>
                  <a:srgbClr val="FFFFFF"/>
                </a:highlight>
                <a:latin typeface="Arial"/>
                <a:ea typeface="Arial"/>
                <a:cs typeface="Arial"/>
                <a:sym typeface="Arial"/>
              </a:rPr>
              <a:t>Approaches to data management eventually permeated what came to be known as the </a:t>
            </a:r>
            <a:r>
              <a:rPr lang="en-US" sz="1350" u="sng">
                <a:solidFill>
                  <a:srgbClr val="00B3AC"/>
                </a:solidFill>
                <a:highlight>
                  <a:srgbClr val="FFFFFF"/>
                </a:highlight>
                <a:latin typeface="Arial"/>
                <a:ea typeface="Arial"/>
                <a:cs typeface="Arial"/>
                <a:sym typeface="Arial"/>
                <a:hlinkClick r:id="rId3"/>
              </a:rPr>
              <a:t>data lifecycle</a:t>
            </a:r>
            <a:r>
              <a:rPr lang="en-US" sz="1350">
                <a:solidFill>
                  <a:srgbClr val="6C6C6C"/>
                </a:solidFill>
                <a:highlight>
                  <a:srgbClr val="FFFFFF"/>
                </a:highlight>
                <a:latin typeface="Arial"/>
                <a:ea typeface="Arial"/>
                <a:cs typeface="Arial"/>
                <a:sym typeface="Arial"/>
              </a:rPr>
              <a:t>, spanning data creation, storage, processing, archiving and, sometimes, data destruction.</a:t>
            </a:r>
            <a:endParaRPr/>
          </a:p>
        </p:txBody>
      </p:sp>
      <p:sp>
        <p:nvSpPr>
          <p:cNvPr id="219" name="Google Shape;219;g5038ce4af1_0_3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00000"/>
                </a:solidFill>
                <a:latin typeface="Lato"/>
                <a:ea typeface="Lato"/>
                <a:cs typeface="Lato"/>
                <a:sym typeface="Lato"/>
              </a:rPr>
              <a:t>It is a system of decision rights and accountabilities for information-related processes, executed according to agreed-upon models which describe who can take what actions with what information, and when, under what circumstances, using what methods</a:t>
            </a:r>
            <a:endParaRPr/>
          </a:p>
        </p:txBody>
      </p:sp>
      <p:sp>
        <p:nvSpPr>
          <p:cNvPr id="228" name="Google Shape;228;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01fb7fb4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501fb7fb4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6"/>
        <p:cNvGrpSpPr/>
        <p:nvPr/>
      </p:nvGrpSpPr>
      <p:grpSpPr>
        <a:xfrm>
          <a:off x="0" y="0"/>
          <a:ext cx="0" cy="0"/>
          <a:chOff x="0" y="0"/>
          <a:chExt cx="0" cy="0"/>
        </a:xfrm>
      </p:grpSpPr>
      <p:sp>
        <p:nvSpPr>
          <p:cNvPr id="97" name="Google Shape;97;p15"/>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5"/>
          <p:cNvGrpSpPr/>
          <p:nvPr/>
        </p:nvGrpSpPr>
        <p:grpSpPr>
          <a:xfrm>
            <a:off x="1107035" y="1588472"/>
            <a:ext cx="994316" cy="61102"/>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5"/>
          <p:cNvSpPr txBox="1">
            <a:spLocks noGrp="1"/>
          </p:cNvSpPr>
          <p:nvPr>
            <p:ph type="ctrTitle"/>
          </p:nvPr>
        </p:nvSpPr>
        <p:spPr>
          <a:xfrm>
            <a:off x="972600" y="1763267"/>
            <a:ext cx="10250700" cy="221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5600"/>
              <a:buNone/>
              <a:defRPr sz="5600">
                <a:solidFill>
                  <a:schemeClr val="dk2"/>
                </a:solidFill>
              </a:defRPr>
            </a:lvl1pPr>
            <a:lvl2pPr lvl="1" algn="l" rtl="0">
              <a:lnSpc>
                <a:spcPct val="100000"/>
              </a:lnSpc>
              <a:spcBef>
                <a:spcPts val="0"/>
              </a:spcBef>
              <a:spcAft>
                <a:spcPts val="0"/>
              </a:spcAft>
              <a:buClr>
                <a:schemeClr val="dk2"/>
              </a:buClr>
              <a:buSzPts val="5600"/>
              <a:buNone/>
              <a:defRPr sz="5600">
                <a:solidFill>
                  <a:schemeClr val="dk2"/>
                </a:solidFill>
              </a:defRPr>
            </a:lvl2pPr>
            <a:lvl3pPr lvl="2" algn="l" rtl="0">
              <a:lnSpc>
                <a:spcPct val="100000"/>
              </a:lnSpc>
              <a:spcBef>
                <a:spcPts val="0"/>
              </a:spcBef>
              <a:spcAft>
                <a:spcPts val="0"/>
              </a:spcAft>
              <a:buClr>
                <a:schemeClr val="dk2"/>
              </a:buClr>
              <a:buSzPts val="5600"/>
              <a:buNone/>
              <a:defRPr sz="5600">
                <a:solidFill>
                  <a:schemeClr val="dk2"/>
                </a:solidFill>
              </a:defRPr>
            </a:lvl3pPr>
            <a:lvl4pPr lvl="3" algn="l" rtl="0">
              <a:lnSpc>
                <a:spcPct val="100000"/>
              </a:lnSpc>
              <a:spcBef>
                <a:spcPts val="0"/>
              </a:spcBef>
              <a:spcAft>
                <a:spcPts val="0"/>
              </a:spcAft>
              <a:buClr>
                <a:schemeClr val="dk2"/>
              </a:buClr>
              <a:buSzPts val="5600"/>
              <a:buNone/>
              <a:defRPr sz="5600">
                <a:solidFill>
                  <a:schemeClr val="dk2"/>
                </a:solidFill>
              </a:defRPr>
            </a:lvl4pPr>
            <a:lvl5pPr lvl="4" algn="l" rtl="0">
              <a:lnSpc>
                <a:spcPct val="100000"/>
              </a:lnSpc>
              <a:spcBef>
                <a:spcPts val="0"/>
              </a:spcBef>
              <a:spcAft>
                <a:spcPts val="0"/>
              </a:spcAft>
              <a:buClr>
                <a:schemeClr val="dk2"/>
              </a:buClr>
              <a:buSzPts val="5600"/>
              <a:buNone/>
              <a:defRPr sz="5600">
                <a:solidFill>
                  <a:schemeClr val="dk2"/>
                </a:solidFill>
              </a:defRPr>
            </a:lvl5pPr>
            <a:lvl6pPr lvl="5" algn="l" rtl="0">
              <a:lnSpc>
                <a:spcPct val="100000"/>
              </a:lnSpc>
              <a:spcBef>
                <a:spcPts val="0"/>
              </a:spcBef>
              <a:spcAft>
                <a:spcPts val="0"/>
              </a:spcAft>
              <a:buClr>
                <a:schemeClr val="dk2"/>
              </a:buClr>
              <a:buSzPts val="5600"/>
              <a:buNone/>
              <a:defRPr sz="5600">
                <a:solidFill>
                  <a:schemeClr val="dk2"/>
                </a:solidFill>
              </a:defRPr>
            </a:lvl6pPr>
            <a:lvl7pPr lvl="6" algn="l" rtl="0">
              <a:lnSpc>
                <a:spcPct val="100000"/>
              </a:lnSpc>
              <a:spcBef>
                <a:spcPts val="0"/>
              </a:spcBef>
              <a:spcAft>
                <a:spcPts val="0"/>
              </a:spcAft>
              <a:buClr>
                <a:schemeClr val="dk2"/>
              </a:buClr>
              <a:buSzPts val="5600"/>
              <a:buNone/>
              <a:defRPr sz="5600">
                <a:solidFill>
                  <a:schemeClr val="dk2"/>
                </a:solidFill>
              </a:defRPr>
            </a:lvl7pPr>
            <a:lvl8pPr lvl="7" algn="l" rtl="0">
              <a:lnSpc>
                <a:spcPct val="100000"/>
              </a:lnSpc>
              <a:spcBef>
                <a:spcPts val="0"/>
              </a:spcBef>
              <a:spcAft>
                <a:spcPts val="0"/>
              </a:spcAft>
              <a:buClr>
                <a:schemeClr val="dk2"/>
              </a:buClr>
              <a:buSzPts val="5600"/>
              <a:buNone/>
              <a:defRPr sz="5600">
                <a:solidFill>
                  <a:schemeClr val="dk2"/>
                </a:solidFill>
              </a:defRPr>
            </a:lvl8pPr>
            <a:lvl9pPr lvl="8" algn="l" rtl="0">
              <a:lnSpc>
                <a:spcPct val="100000"/>
              </a:lnSpc>
              <a:spcBef>
                <a:spcPts val="0"/>
              </a:spcBef>
              <a:spcAft>
                <a:spcPts val="0"/>
              </a:spcAft>
              <a:buClr>
                <a:schemeClr val="dk2"/>
              </a:buClr>
              <a:buSzPts val="5600"/>
              <a:buNone/>
              <a:defRPr sz="5600">
                <a:solidFill>
                  <a:schemeClr val="dk2"/>
                </a:solidFill>
              </a:defRPr>
            </a:lvl9pPr>
          </a:lstStyle>
          <a:p>
            <a:endParaRPr/>
          </a:p>
        </p:txBody>
      </p:sp>
      <p:sp>
        <p:nvSpPr>
          <p:cNvPr id="102" name="Google Shape;102;p15"/>
          <p:cNvSpPr txBox="1">
            <a:spLocks noGrp="1"/>
          </p:cNvSpPr>
          <p:nvPr>
            <p:ph type="subTitle" idx="1"/>
          </p:nvPr>
        </p:nvSpPr>
        <p:spPr>
          <a:xfrm>
            <a:off x="972837" y="4230533"/>
            <a:ext cx="10250700" cy="721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4"/>
        <p:cNvGrpSpPr/>
        <p:nvPr/>
      </p:nvGrpSpPr>
      <p:grpSpPr>
        <a:xfrm>
          <a:off x="0" y="0"/>
          <a:ext cx="0" cy="0"/>
          <a:chOff x="0" y="0"/>
          <a:chExt cx="0" cy="0"/>
        </a:xfrm>
      </p:grpSpPr>
      <p:grpSp>
        <p:nvGrpSpPr>
          <p:cNvPr id="105" name="Google Shape;105;p16"/>
          <p:cNvGrpSpPr/>
          <p:nvPr/>
        </p:nvGrpSpPr>
        <p:grpSpPr>
          <a:xfrm>
            <a:off x="1107035" y="1588472"/>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16"/>
          <p:cNvSpPr txBox="1">
            <a:spLocks noGrp="1"/>
          </p:cNvSpPr>
          <p:nvPr>
            <p:ph type="title"/>
          </p:nvPr>
        </p:nvSpPr>
        <p:spPr>
          <a:xfrm>
            <a:off x="972600" y="1763267"/>
            <a:ext cx="10251300" cy="2024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9" name="Google Shape;109;p1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1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 name="Google Shape;112;p17"/>
          <p:cNvGrpSpPr/>
          <p:nvPr/>
        </p:nvGrpSpPr>
        <p:grpSpPr>
          <a:xfrm>
            <a:off x="1107035" y="1588472"/>
            <a:ext cx="994316" cy="61102"/>
            <a:chOff x="4580561" y="2589004"/>
            <a:chExt cx="1064464" cy="25200"/>
          </a:xfrm>
        </p:grpSpPr>
        <p:sp>
          <p:nvSpPr>
            <p:cNvPr id="113" name="Google Shape;113;p1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 name="Google Shape;115;p17"/>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16" name="Google Shape;116;p17"/>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17" name="Google Shape;117;p17"/>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1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 name="Google Shape;120;p18"/>
          <p:cNvGrpSpPr/>
          <p:nvPr/>
        </p:nvGrpSpPr>
        <p:grpSpPr>
          <a:xfrm>
            <a:off x="1107035" y="1588472"/>
            <a:ext cx="994316" cy="61102"/>
            <a:chOff x="4580561" y="2589004"/>
            <a:chExt cx="1064464" cy="25200"/>
          </a:xfrm>
        </p:grpSpPr>
        <p:sp>
          <p:nvSpPr>
            <p:cNvPr id="121" name="Google Shape;121;p18"/>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8"/>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24" name="Google Shape;124;p18"/>
          <p:cNvSpPr txBox="1">
            <a:spLocks noGrp="1"/>
          </p:cNvSpPr>
          <p:nvPr>
            <p:ph type="body" idx="1"/>
          </p:nvPr>
        </p:nvSpPr>
        <p:spPr>
          <a:xfrm>
            <a:off x="972434"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5" name="Google Shape;125;p18"/>
          <p:cNvSpPr txBox="1">
            <a:spLocks noGrp="1"/>
          </p:cNvSpPr>
          <p:nvPr>
            <p:ph type="body" idx="2"/>
          </p:nvPr>
        </p:nvSpPr>
        <p:spPr>
          <a:xfrm>
            <a:off x="6191471"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6" name="Google Shape;126;p1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1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19"/>
          <p:cNvGrpSpPr/>
          <p:nvPr/>
        </p:nvGrpSpPr>
        <p:grpSpPr>
          <a:xfrm>
            <a:off x="1107035" y="1588472"/>
            <a:ext cx="994316" cy="61102"/>
            <a:chOff x="4580561" y="2589004"/>
            <a:chExt cx="1064464" cy="25200"/>
          </a:xfrm>
        </p:grpSpPr>
        <p:sp>
          <p:nvSpPr>
            <p:cNvPr id="130" name="Google Shape;130;p1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19"/>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33" name="Google Shape;133;p19"/>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sp>
        <p:nvSpPr>
          <p:cNvPr id="135" name="Google Shape;135;p2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20"/>
          <p:cNvGrpSpPr/>
          <p:nvPr/>
        </p:nvGrpSpPr>
        <p:grpSpPr>
          <a:xfrm>
            <a:off x="1107035" y="1588472"/>
            <a:ext cx="994316" cy="61102"/>
            <a:chOff x="4580561" y="2589004"/>
            <a:chExt cx="1064464" cy="25200"/>
          </a:xfrm>
        </p:grpSpPr>
        <p:sp>
          <p:nvSpPr>
            <p:cNvPr id="137" name="Google Shape;137;p20"/>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0"/>
          <p:cNvSpPr txBox="1">
            <a:spLocks noGrp="1"/>
          </p:cNvSpPr>
          <p:nvPr>
            <p:ph type="title"/>
          </p:nvPr>
        </p:nvSpPr>
        <p:spPr>
          <a:xfrm>
            <a:off x="973333" y="1758200"/>
            <a:ext cx="4401300" cy="18420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40" name="Google Shape;140;p20"/>
          <p:cNvSpPr txBox="1">
            <a:spLocks noGrp="1"/>
          </p:cNvSpPr>
          <p:nvPr>
            <p:ph type="body" idx="1"/>
          </p:nvPr>
        </p:nvSpPr>
        <p:spPr>
          <a:xfrm>
            <a:off x="961633" y="3708967"/>
            <a:ext cx="4401300" cy="21300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41" name="Google Shape;141;p2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2"/>
        <p:cNvGrpSpPr/>
        <p:nvPr/>
      </p:nvGrpSpPr>
      <p:grpSpPr>
        <a:xfrm>
          <a:off x="0" y="0"/>
          <a:ext cx="0" cy="0"/>
          <a:chOff x="0" y="0"/>
          <a:chExt cx="0" cy="0"/>
        </a:xfrm>
      </p:grpSpPr>
      <p:grpSp>
        <p:nvGrpSpPr>
          <p:cNvPr id="143" name="Google Shape;143;p21"/>
          <p:cNvGrpSpPr/>
          <p:nvPr/>
        </p:nvGrpSpPr>
        <p:grpSpPr>
          <a:xfrm>
            <a:off x="1107035" y="5558971"/>
            <a:ext cx="994316" cy="61102"/>
            <a:chOff x="4580561" y="2589004"/>
            <a:chExt cx="1064464" cy="25200"/>
          </a:xfrm>
        </p:grpSpPr>
        <p:sp>
          <p:nvSpPr>
            <p:cNvPr id="144" name="Google Shape;144;p2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1"/>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7" name="Google Shape;147;p2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22"/>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 name="Google Shape;150;p22"/>
          <p:cNvGrpSpPr/>
          <p:nvPr/>
        </p:nvGrpSpPr>
        <p:grpSpPr>
          <a:xfrm>
            <a:off x="1107035" y="1588472"/>
            <a:ext cx="994316" cy="61102"/>
            <a:chOff x="4580561" y="2589004"/>
            <a:chExt cx="1064464" cy="25200"/>
          </a:xfrm>
        </p:grpSpPr>
        <p:sp>
          <p:nvSpPr>
            <p:cNvPr id="151" name="Google Shape;151;p2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 name="Google Shape;153;p22"/>
          <p:cNvSpPr txBox="1">
            <a:spLocks noGrp="1"/>
          </p:cNvSpPr>
          <p:nvPr>
            <p:ph type="title"/>
          </p:nvPr>
        </p:nvSpPr>
        <p:spPr>
          <a:xfrm>
            <a:off x="973333" y="1758200"/>
            <a:ext cx="4401300" cy="224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54" name="Google Shape;154;p22"/>
          <p:cNvSpPr txBox="1">
            <a:spLocks noGrp="1"/>
          </p:cNvSpPr>
          <p:nvPr>
            <p:ph type="subTitle" idx="1"/>
          </p:nvPr>
        </p:nvSpPr>
        <p:spPr>
          <a:xfrm>
            <a:off x="966600" y="4215367"/>
            <a:ext cx="4401300" cy="10119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55" name="Google Shape;155;p22"/>
          <p:cNvSpPr txBox="1">
            <a:spLocks noGrp="1"/>
          </p:cNvSpPr>
          <p:nvPr>
            <p:ph type="body" idx="2"/>
          </p:nvPr>
        </p:nvSpPr>
        <p:spPr>
          <a:xfrm>
            <a:off x="6898967" y="1803500"/>
            <a:ext cx="4499100" cy="40341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56" name="Google Shape;156;p2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966600" y="5830068"/>
            <a:ext cx="10263300" cy="614100"/>
          </a:xfrm>
          <a:prstGeom prst="rect">
            <a:avLst/>
          </a:prstGeom>
          <a:noFill/>
          <a:ln>
            <a:noFill/>
          </a:ln>
        </p:spPr>
        <p:txBody>
          <a:bodyPr spcFirstLastPara="1" wrap="square" lIns="121900" tIns="121900" rIns="121900" bIns="121900" anchor="ctr" anchorCtr="0">
            <a:noAutofit/>
          </a:bodyPr>
          <a:lstStyle>
            <a:lvl1pPr marL="457200" lvl="0" indent="-228600" algn="l" rtl="0">
              <a:lnSpc>
                <a:spcPct val="100000"/>
              </a:lnSpc>
              <a:spcBef>
                <a:spcPts val="0"/>
              </a:spcBef>
              <a:spcAft>
                <a:spcPts val="0"/>
              </a:spcAft>
              <a:buSzPts val="1700"/>
              <a:buNone/>
              <a:defRPr/>
            </a:lvl1pPr>
          </a:lstStyle>
          <a:p>
            <a:endParaRPr/>
          </a:p>
        </p:txBody>
      </p:sp>
      <p:sp>
        <p:nvSpPr>
          <p:cNvPr id="159" name="Google Shape;159;p23"/>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60"/>
        <p:cNvGrpSpPr/>
        <p:nvPr/>
      </p:nvGrpSpPr>
      <p:grpSpPr>
        <a:xfrm>
          <a:off x="0" y="0"/>
          <a:ext cx="0" cy="0"/>
          <a:chOff x="0" y="0"/>
          <a:chExt cx="0" cy="0"/>
        </a:xfrm>
      </p:grpSpPr>
      <p:grpSp>
        <p:nvGrpSpPr>
          <p:cNvPr id="161" name="Google Shape;161;p24"/>
          <p:cNvGrpSpPr/>
          <p:nvPr/>
        </p:nvGrpSpPr>
        <p:grpSpPr>
          <a:xfrm>
            <a:off x="1107035" y="5558971"/>
            <a:ext cx="994316" cy="61102"/>
            <a:chOff x="4580561" y="2589004"/>
            <a:chExt cx="1064464" cy="25200"/>
          </a:xfrm>
        </p:grpSpPr>
        <p:sp>
          <p:nvSpPr>
            <p:cNvPr id="162" name="Google Shape;162;p24"/>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4"/>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p24"/>
          <p:cNvSpPr txBox="1">
            <a:spLocks noGrp="1"/>
          </p:cNvSpPr>
          <p:nvPr>
            <p:ph type="title" hasCustomPrompt="1"/>
          </p:nvPr>
        </p:nvSpPr>
        <p:spPr>
          <a:xfrm>
            <a:off x="972600" y="978600"/>
            <a:ext cx="10251300" cy="16596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10700"/>
              <a:buNone/>
              <a:defRPr sz="10700">
                <a:solidFill>
                  <a:schemeClr val="lt1"/>
                </a:solidFill>
              </a:defRPr>
            </a:lvl1pPr>
            <a:lvl2pPr lvl="1" algn="l" rtl="0">
              <a:lnSpc>
                <a:spcPct val="100000"/>
              </a:lnSpc>
              <a:spcBef>
                <a:spcPts val="0"/>
              </a:spcBef>
              <a:spcAft>
                <a:spcPts val="0"/>
              </a:spcAft>
              <a:buClr>
                <a:schemeClr val="lt1"/>
              </a:buClr>
              <a:buSzPts val="10700"/>
              <a:buNone/>
              <a:defRPr sz="10700">
                <a:solidFill>
                  <a:schemeClr val="lt1"/>
                </a:solidFill>
              </a:defRPr>
            </a:lvl2pPr>
            <a:lvl3pPr lvl="2" algn="l" rtl="0">
              <a:lnSpc>
                <a:spcPct val="100000"/>
              </a:lnSpc>
              <a:spcBef>
                <a:spcPts val="0"/>
              </a:spcBef>
              <a:spcAft>
                <a:spcPts val="0"/>
              </a:spcAft>
              <a:buClr>
                <a:schemeClr val="lt1"/>
              </a:buClr>
              <a:buSzPts val="10700"/>
              <a:buNone/>
              <a:defRPr sz="10700">
                <a:solidFill>
                  <a:schemeClr val="lt1"/>
                </a:solidFill>
              </a:defRPr>
            </a:lvl3pPr>
            <a:lvl4pPr lvl="3" algn="l" rtl="0">
              <a:lnSpc>
                <a:spcPct val="100000"/>
              </a:lnSpc>
              <a:spcBef>
                <a:spcPts val="0"/>
              </a:spcBef>
              <a:spcAft>
                <a:spcPts val="0"/>
              </a:spcAft>
              <a:buClr>
                <a:schemeClr val="lt1"/>
              </a:buClr>
              <a:buSzPts val="10700"/>
              <a:buNone/>
              <a:defRPr sz="10700">
                <a:solidFill>
                  <a:schemeClr val="lt1"/>
                </a:solidFill>
              </a:defRPr>
            </a:lvl4pPr>
            <a:lvl5pPr lvl="4" algn="l" rtl="0">
              <a:lnSpc>
                <a:spcPct val="100000"/>
              </a:lnSpc>
              <a:spcBef>
                <a:spcPts val="0"/>
              </a:spcBef>
              <a:spcAft>
                <a:spcPts val="0"/>
              </a:spcAft>
              <a:buClr>
                <a:schemeClr val="lt1"/>
              </a:buClr>
              <a:buSzPts val="10700"/>
              <a:buNone/>
              <a:defRPr sz="10700">
                <a:solidFill>
                  <a:schemeClr val="lt1"/>
                </a:solidFill>
              </a:defRPr>
            </a:lvl5pPr>
            <a:lvl6pPr lvl="5" algn="l" rtl="0">
              <a:lnSpc>
                <a:spcPct val="100000"/>
              </a:lnSpc>
              <a:spcBef>
                <a:spcPts val="0"/>
              </a:spcBef>
              <a:spcAft>
                <a:spcPts val="0"/>
              </a:spcAft>
              <a:buClr>
                <a:schemeClr val="lt1"/>
              </a:buClr>
              <a:buSzPts val="10700"/>
              <a:buNone/>
              <a:defRPr sz="10700">
                <a:solidFill>
                  <a:schemeClr val="lt1"/>
                </a:solidFill>
              </a:defRPr>
            </a:lvl6pPr>
            <a:lvl7pPr lvl="6" algn="l" rtl="0">
              <a:lnSpc>
                <a:spcPct val="100000"/>
              </a:lnSpc>
              <a:spcBef>
                <a:spcPts val="0"/>
              </a:spcBef>
              <a:spcAft>
                <a:spcPts val="0"/>
              </a:spcAft>
              <a:buClr>
                <a:schemeClr val="lt1"/>
              </a:buClr>
              <a:buSzPts val="10700"/>
              <a:buNone/>
              <a:defRPr sz="10700">
                <a:solidFill>
                  <a:schemeClr val="lt1"/>
                </a:solidFill>
              </a:defRPr>
            </a:lvl7pPr>
            <a:lvl8pPr lvl="7" algn="l" rtl="0">
              <a:lnSpc>
                <a:spcPct val="100000"/>
              </a:lnSpc>
              <a:spcBef>
                <a:spcPts val="0"/>
              </a:spcBef>
              <a:spcAft>
                <a:spcPts val="0"/>
              </a:spcAft>
              <a:buClr>
                <a:schemeClr val="lt1"/>
              </a:buClr>
              <a:buSzPts val="10700"/>
              <a:buNone/>
              <a:defRPr sz="10700">
                <a:solidFill>
                  <a:schemeClr val="lt1"/>
                </a:solidFill>
              </a:defRPr>
            </a:lvl8pPr>
            <a:lvl9pPr lvl="8" algn="l" rtl="0">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5" name="Google Shape;165;p24"/>
          <p:cNvSpPr txBox="1">
            <a:spLocks noGrp="1"/>
          </p:cNvSpPr>
          <p:nvPr>
            <p:ph type="body" idx="1"/>
          </p:nvPr>
        </p:nvSpPr>
        <p:spPr>
          <a:xfrm>
            <a:off x="972600" y="3030517"/>
            <a:ext cx="10251300" cy="21072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Clr>
                <a:schemeClr val="lt1"/>
              </a:buClr>
              <a:buSzPts val="1700"/>
              <a:buChar char="●"/>
              <a:defRPr>
                <a:solidFill>
                  <a:schemeClr val="lt1"/>
                </a:solidFill>
              </a:defRPr>
            </a:lvl1pPr>
            <a:lvl2pPr marL="914400" lvl="1" indent="-323850" algn="l" rtl="0">
              <a:lnSpc>
                <a:spcPct val="115000"/>
              </a:lnSpc>
              <a:spcBef>
                <a:spcPts val="2100"/>
              </a:spcBef>
              <a:spcAft>
                <a:spcPts val="0"/>
              </a:spcAft>
              <a:buClr>
                <a:schemeClr val="lt1"/>
              </a:buClr>
              <a:buSzPts val="1500"/>
              <a:buChar char="○"/>
              <a:defRPr>
                <a:solidFill>
                  <a:schemeClr val="lt1"/>
                </a:solidFill>
              </a:defRPr>
            </a:lvl2pPr>
            <a:lvl3pPr marL="1371600" lvl="2" indent="-323850" algn="l" rtl="0">
              <a:lnSpc>
                <a:spcPct val="115000"/>
              </a:lnSpc>
              <a:spcBef>
                <a:spcPts val="2100"/>
              </a:spcBef>
              <a:spcAft>
                <a:spcPts val="0"/>
              </a:spcAft>
              <a:buClr>
                <a:schemeClr val="lt1"/>
              </a:buClr>
              <a:buSzPts val="1500"/>
              <a:buChar char="■"/>
              <a:defRPr>
                <a:solidFill>
                  <a:schemeClr val="lt1"/>
                </a:solidFill>
              </a:defRPr>
            </a:lvl3pPr>
            <a:lvl4pPr marL="1828800" lvl="3" indent="-323850" algn="l" rtl="0">
              <a:lnSpc>
                <a:spcPct val="115000"/>
              </a:lnSpc>
              <a:spcBef>
                <a:spcPts val="2100"/>
              </a:spcBef>
              <a:spcAft>
                <a:spcPts val="0"/>
              </a:spcAft>
              <a:buClr>
                <a:schemeClr val="lt1"/>
              </a:buClr>
              <a:buSzPts val="1500"/>
              <a:buChar char="●"/>
              <a:defRPr>
                <a:solidFill>
                  <a:schemeClr val="lt1"/>
                </a:solidFill>
              </a:defRPr>
            </a:lvl4pPr>
            <a:lvl5pPr marL="2286000" lvl="4" indent="-323850" algn="l" rtl="0">
              <a:lnSpc>
                <a:spcPct val="115000"/>
              </a:lnSpc>
              <a:spcBef>
                <a:spcPts val="2100"/>
              </a:spcBef>
              <a:spcAft>
                <a:spcPts val="0"/>
              </a:spcAft>
              <a:buClr>
                <a:schemeClr val="lt1"/>
              </a:buClr>
              <a:buSzPts val="1500"/>
              <a:buChar char="○"/>
              <a:defRPr>
                <a:solidFill>
                  <a:schemeClr val="lt1"/>
                </a:solidFill>
              </a:defRPr>
            </a:lvl5pPr>
            <a:lvl6pPr marL="2743200" lvl="5" indent="-323850" algn="l" rtl="0">
              <a:lnSpc>
                <a:spcPct val="115000"/>
              </a:lnSpc>
              <a:spcBef>
                <a:spcPts val="2100"/>
              </a:spcBef>
              <a:spcAft>
                <a:spcPts val="0"/>
              </a:spcAft>
              <a:buClr>
                <a:schemeClr val="lt1"/>
              </a:buClr>
              <a:buSzPts val="1500"/>
              <a:buChar char="■"/>
              <a:defRPr>
                <a:solidFill>
                  <a:schemeClr val="lt1"/>
                </a:solidFill>
              </a:defRPr>
            </a:lvl6pPr>
            <a:lvl7pPr marL="3200400" lvl="6" indent="-323850" algn="l" rtl="0">
              <a:lnSpc>
                <a:spcPct val="115000"/>
              </a:lnSpc>
              <a:spcBef>
                <a:spcPts val="2100"/>
              </a:spcBef>
              <a:spcAft>
                <a:spcPts val="0"/>
              </a:spcAft>
              <a:buClr>
                <a:schemeClr val="lt1"/>
              </a:buClr>
              <a:buSzPts val="1500"/>
              <a:buChar char="●"/>
              <a:defRPr>
                <a:solidFill>
                  <a:schemeClr val="lt1"/>
                </a:solidFill>
              </a:defRPr>
            </a:lvl7pPr>
            <a:lvl8pPr marL="3657600" lvl="7" indent="-323850" algn="l" rtl="0">
              <a:lnSpc>
                <a:spcPct val="115000"/>
              </a:lnSpc>
              <a:spcBef>
                <a:spcPts val="2100"/>
              </a:spcBef>
              <a:spcAft>
                <a:spcPts val="0"/>
              </a:spcAft>
              <a:buClr>
                <a:schemeClr val="lt1"/>
              </a:buClr>
              <a:buSzPts val="1500"/>
              <a:buChar char="○"/>
              <a:defRPr>
                <a:solidFill>
                  <a:schemeClr val="lt1"/>
                </a:solidFill>
              </a:defRPr>
            </a:lvl8pPr>
            <a:lvl9pPr marL="4114800" lvl="8" indent="-323850" algn="l" rtl="0">
              <a:lnSpc>
                <a:spcPct val="115000"/>
              </a:lnSpc>
              <a:spcBef>
                <a:spcPts val="2100"/>
              </a:spcBef>
              <a:spcAft>
                <a:spcPts val="2100"/>
              </a:spcAft>
              <a:buClr>
                <a:schemeClr val="lt1"/>
              </a:buClr>
              <a:buSzPts val="1500"/>
              <a:buChar char="■"/>
              <a:defRPr>
                <a:solidFill>
                  <a:schemeClr val="lt1"/>
                </a:solidFill>
              </a:defRPr>
            </a:lvl9pPr>
          </a:lstStyle>
          <a:p>
            <a:endParaRPr/>
          </a:p>
        </p:txBody>
      </p:sp>
      <p:sp>
        <p:nvSpPr>
          <p:cNvPr id="166" name="Google Shape;166;p2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171" name="Google Shape;171;p26"/>
          <p:cNvSpPr txBox="1">
            <a:spLocks noGrp="1"/>
          </p:cNvSpPr>
          <p:nvPr>
            <p:ph type="body" idx="1"/>
          </p:nvPr>
        </p:nvSpPr>
        <p:spPr>
          <a:xfrm>
            <a:off x="913795" y="1732449"/>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lvl1pPr marL="457200" lvl="0" indent="-308610" algn="l" rtl="0">
              <a:lnSpc>
                <a:spcPct val="115000"/>
              </a:lnSpc>
              <a:spcBef>
                <a:spcPts val="360"/>
              </a:spcBef>
              <a:spcAft>
                <a:spcPts val="0"/>
              </a:spcAft>
              <a:buSzPts val="1260"/>
              <a:buChar char="●"/>
              <a:defRPr/>
            </a:lvl1pPr>
            <a:lvl2pPr marL="914400" lvl="1" indent="-308610" algn="l" rtl="0">
              <a:lnSpc>
                <a:spcPct val="115000"/>
              </a:lnSpc>
              <a:spcBef>
                <a:spcPts val="600"/>
              </a:spcBef>
              <a:spcAft>
                <a:spcPts val="0"/>
              </a:spcAft>
              <a:buSzPts val="1260"/>
              <a:buChar char="○"/>
              <a:defRPr/>
            </a:lvl2pPr>
            <a:lvl3pPr marL="1371600" lvl="2" indent="-308610" algn="l" rtl="0">
              <a:lnSpc>
                <a:spcPct val="115000"/>
              </a:lnSpc>
              <a:spcBef>
                <a:spcPts val="600"/>
              </a:spcBef>
              <a:spcAft>
                <a:spcPts val="0"/>
              </a:spcAft>
              <a:buSzPts val="1260"/>
              <a:buChar char="■"/>
              <a:defRPr/>
            </a:lvl3pPr>
            <a:lvl4pPr marL="1828800" lvl="3" indent="-308610" algn="l" rtl="0">
              <a:lnSpc>
                <a:spcPct val="115000"/>
              </a:lnSpc>
              <a:spcBef>
                <a:spcPts val="600"/>
              </a:spcBef>
              <a:spcAft>
                <a:spcPts val="0"/>
              </a:spcAft>
              <a:buSzPts val="1260"/>
              <a:buChar char="●"/>
              <a:defRPr/>
            </a:lvl4pPr>
            <a:lvl5pPr marL="2286000" lvl="4" indent="-308610" algn="l" rtl="0">
              <a:lnSpc>
                <a:spcPct val="115000"/>
              </a:lnSpc>
              <a:spcBef>
                <a:spcPts val="600"/>
              </a:spcBef>
              <a:spcAft>
                <a:spcPts val="0"/>
              </a:spcAft>
              <a:buSzPts val="1260"/>
              <a:buChar char="○"/>
              <a:defRPr/>
            </a:lvl5pPr>
            <a:lvl6pPr marL="2743200" lvl="5" indent="-308610" algn="l" rtl="0">
              <a:lnSpc>
                <a:spcPct val="115000"/>
              </a:lnSpc>
              <a:spcBef>
                <a:spcPts val="600"/>
              </a:spcBef>
              <a:spcAft>
                <a:spcPts val="0"/>
              </a:spcAft>
              <a:buSzPts val="1260"/>
              <a:buChar char="■"/>
              <a:defRPr/>
            </a:lvl6pPr>
            <a:lvl7pPr marL="3200400" lvl="6" indent="-308610" algn="l" rtl="0">
              <a:lnSpc>
                <a:spcPct val="115000"/>
              </a:lnSpc>
              <a:spcBef>
                <a:spcPts val="600"/>
              </a:spcBef>
              <a:spcAft>
                <a:spcPts val="0"/>
              </a:spcAft>
              <a:buSzPts val="1260"/>
              <a:buChar char="●"/>
              <a:defRPr/>
            </a:lvl7pPr>
            <a:lvl8pPr marL="3657600" lvl="7" indent="-308609" algn="l" rtl="0">
              <a:lnSpc>
                <a:spcPct val="115000"/>
              </a:lnSpc>
              <a:spcBef>
                <a:spcPts val="600"/>
              </a:spcBef>
              <a:spcAft>
                <a:spcPts val="0"/>
              </a:spcAft>
              <a:buSzPts val="1260"/>
              <a:buChar char="○"/>
              <a:defRPr/>
            </a:lvl8pPr>
            <a:lvl9pPr marL="4114800" lvl="8" indent="-308609" algn="l" rtl="0">
              <a:lnSpc>
                <a:spcPct val="115000"/>
              </a:lnSpc>
              <a:spcBef>
                <a:spcPts val="600"/>
              </a:spcBef>
              <a:spcAft>
                <a:spcPts val="600"/>
              </a:spcAft>
              <a:buSzPts val="1260"/>
              <a:buChar char="■"/>
              <a:defRPr/>
            </a:lvl9pPr>
          </a:lstStyle>
          <a:p>
            <a:endParaRPr/>
          </a:p>
        </p:txBody>
      </p:sp>
      <p:sp>
        <p:nvSpPr>
          <p:cNvPr id="172" name="Google Shape;172;p26"/>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3" name="Google Shape;173;p26"/>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4" name="Google Shape;174;p26"/>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endParaRPr/>
          </a:p>
        </p:txBody>
      </p:sp>
      <p:sp>
        <p:nvSpPr>
          <p:cNvPr id="94" name="Google Shape;94;p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36550" algn="l" rtl="0">
              <a:lnSpc>
                <a:spcPct val="115000"/>
              </a:lnSpc>
              <a:spcBef>
                <a:spcPts val="0"/>
              </a:spcBef>
              <a:spcAft>
                <a:spcPts val="0"/>
              </a:spcAft>
              <a:buClr>
                <a:schemeClr val="accent1"/>
              </a:buClr>
              <a:buSzPts val="1700"/>
              <a:buFont typeface="Lato"/>
              <a:buChar char="●"/>
              <a:defRPr sz="1700" b="0" i="0" u="none" strike="noStrike" cap="none">
                <a:solidFill>
                  <a:schemeClr val="accent1"/>
                </a:solidFill>
                <a:latin typeface="Lato"/>
                <a:ea typeface="Lato"/>
                <a:cs typeface="Lato"/>
                <a:sym typeface="Lato"/>
              </a:defRPr>
            </a:lvl1pPr>
            <a:lvl2pPr marL="914400" marR="0" lvl="1"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2pPr>
            <a:lvl3pPr marL="1371600" marR="0" lvl="2"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3pPr>
            <a:lvl4pPr marL="1828800" marR="0" lvl="3"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4pPr>
            <a:lvl5pPr marL="2286000" marR="0" lvl="4"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5pPr>
            <a:lvl6pPr marL="2743200" marR="0" lvl="5"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6pPr>
            <a:lvl7pPr marL="3200400" marR="0" lvl="6"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7pPr>
            <a:lvl8pPr marL="3657600" marR="0" lvl="7"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8pPr>
            <a:lvl9pPr marL="4114800" marR="0" lvl="8" indent="-323850" algn="l" rtl="0">
              <a:lnSpc>
                <a:spcPct val="115000"/>
              </a:lnSpc>
              <a:spcBef>
                <a:spcPts val="2100"/>
              </a:spcBef>
              <a:spcAft>
                <a:spcPts val="2100"/>
              </a:spcAft>
              <a:buClr>
                <a:schemeClr val="accent1"/>
              </a:buClr>
              <a:buSzPts val="1500"/>
              <a:buFont typeface="Lato"/>
              <a:buChar char="■"/>
              <a:defRPr sz="1500" b="0" i="0" u="none" strike="noStrike" cap="none">
                <a:solidFill>
                  <a:schemeClr val="accent1"/>
                </a:solidFill>
                <a:latin typeface="Lato"/>
                <a:ea typeface="Lato"/>
                <a:cs typeface="Lato"/>
                <a:sym typeface="Lato"/>
              </a:defRPr>
            </a:lvl9pPr>
          </a:lstStyle>
          <a:p>
            <a:endParaRPr/>
          </a:p>
        </p:txBody>
      </p:sp>
      <p:sp>
        <p:nvSpPr>
          <p:cNvPr id="95" name="Google Shape;95;p1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power-bi/guided-learning/modeling?tutorial-step=2"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Storing &amp; Managing Data</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Measuring Data Quality</a:t>
            </a:r>
            <a:endParaRPr sz="4800"/>
          </a:p>
        </p:txBody>
      </p:sp>
      <p:pic>
        <p:nvPicPr>
          <p:cNvPr id="248" name="Google Shape;248;p36"/>
          <p:cNvPicPr preferRelativeResize="0"/>
          <p:nvPr/>
        </p:nvPicPr>
        <p:blipFill>
          <a:blip r:embed="rId3">
            <a:alphaModFix/>
          </a:blip>
          <a:stretch>
            <a:fillRect/>
          </a:stretch>
        </p:blipFill>
        <p:spPr>
          <a:xfrm>
            <a:off x="7754800" y="1580100"/>
            <a:ext cx="4179250" cy="4733850"/>
          </a:xfrm>
          <a:prstGeom prst="rect">
            <a:avLst/>
          </a:prstGeom>
          <a:noFill/>
          <a:ln>
            <a:noFill/>
          </a:ln>
        </p:spPr>
      </p:pic>
      <p:sp>
        <p:nvSpPr>
          <p:cNvPr id="249" name="Google Shape;249;p36"/>
          <p:cNvSpPr txBox="1"/>
          <p:nvPr/>
        </p:nvSpPr>
        <p:spPr>
          <a:xfrm>
            <a:off x="272800" y="1879950"/>
            <a:ext cx="7406100" cy="44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a:latin typeface="Lato"/>
                <a:ea typeface="Lato"/>
                <a:cs typeface="Lato"/>
                <a:sym typeface="Lato"/>
              </a:rPr>
              <a:t>What is Data Quality?</a:t>
            </a:r>
            <a:endParaRPr sz="1800" b="1">
              <a:latin typeface="Lato"/>
              <a:ea typeface="Lato"/>
              <a:cs typeface="Lato"/>
              <a:sym typeface="Lato"/>
            </a:endParaRPr>
          </a:p>
          <a:p>
            <a:pPr marL="0" lvl="0" indent="0" algn="l" rtl="0">
              <a:spcBef>
                <a:spcPts val="0"/>
              </a:spcBef>
              <a:spcAft>
                <a:spcPts val="0"/>
              </a:spcAft>
              <a:buNone/>
            </a:pPr>
            <a:r>
              <a:rPr lang="en-US" sz="1800">
                <a:latin typeface="Lato"/>
                <a:ea typeface="Lato"/>
                <a:cs typeface="Lato"/>
                <a:sym typeface="Lato"/>
              </a:rPr>
              <a:t>Sometimes errors or incorrect  elements are present in your data set. It’s important to be proactive and clean your data and periodically test it for inaccuracies.</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b="1">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a:latin typeface="Lato"/>
                <a:ea typeface="Lato"/>
                <a:cs typeface="Lato"/>
                <a:sym typeface="Lato"/>
              </a:rPr>
              <a:t>What is a Data Quality Assessment?</a:t>
            </a:r>
            <a:endParaRPr sz="1800" b="1">
              <a:latin typeface="Lato"/>
              <a:ea typeface="Lato"/>
              <a:cs typeface="Lato"/>
              <a:sym typeface="Lato"/>
            </a:endParaRPr>
          </a:p>
          <a:p>
            <a:pPr marL="0" lvl="0" indent="0" algn="l" rtl="0">
              <a:spcBef>
                <a:spcPts val="0"/>
              </a:spcBef>
              <a:spcAft>
                <a:spcPts val="0"/>
              </a:spcAft>
              <a:buNone/>
            </a:pPr>
            <a:r>
              <a:rPr lang="en-US" sz="1800">
                <a:latin typeface="Lato"/>
                <a:ea typeface="Lato"/>
                <a:cs typeface="Lato"/>
                <a:sym typeface="Lato"/>
              </a:rPr>
              <a:t>You can identify these errors and understand their implications by both qualitative assessments and quantitative measurement. This ensures you have quality data on hand when you run your jobs. This will let you improve your data quality processes for quality and effectiveness.</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a:latin typeface="Lato"/>
                <a:ea typeface="Lato"/>
                <a:cs typeface="Lato"/>
                <a:sym typeface="Lato"/>
              </a:rPr>
              <a:t>What is an Example of Measuring Data Quality?</a:t>
            </a:r>
            <a:endParaRPr sz="1800" b="1">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This is a common type of data quality metric. It allows you to track how the number of known errors – such as missing, incomplete or redundant entries – within a data set corresponds to the size of the data set. If you find fewer errors while the size of your data stays the same or grows, you know that your data quality is improving.</a:t>
            </a:r>
            <a:endParaRPr sz="18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ctrTitle"/>
          </p:nvPr>
        </p:nvSpPr>
        <p:spPr>
          <a:xfrm>
            <a:off x="972825" y="697325"/>
            <a:ext cx="9792900" cy="1049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Class Project</a:t>
            </a:r>
            <a:endParaRPr/>
          </a:p>
        </p:txBody>
      </p:sp>
      <p:sp>
        <p:nvSpPr>
          <p:cNvPr id="256" name="Google Shape;256;p37"/>
          <p:cNvSpPr txBox="1"/>
          <p:nvPr/>
        </p:nvSpPr>
        <p:spPr>
          <a:xfrm>
            <a:off x="522975" y="1693200"/>
            <a:ext cx="6364500" cy="692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800" b="1" u="sng"/>
              <a:t>Data Dictionary</a:t>
            </a:r>
            <a:endParaRPr sz="1800" b="1" u="sng"/>
          </a:p>
          <a:p>
            <a:pPr marL="0" lvl="0" indent="0" algn="l" rtl="0">
              <a:spcBef>
                <a:spcPts val="0"/>
              </a:spcBef>
              <a:spcAft>
                <a:spcPts val="0"/>
              </a:spcAft>
              <a:buNone/>
            </a:pPr>
            <a:r>
              <a:rPr lang="en-US" sz="1800"/>
              <a:t>1. Create a Data Dictionary for the “Consoles” schema, highlighting the original data source, database schema/table, fields values/types and business significance. </a:t>
            </a:r>
            <a:endParaRPr sz="1800"/>
          </a:p>
          <a:p>
            <a:pPr marL="0" lvl="0" indent="0" algn="l" rtl="0">
              <a:spcBef>
                <a:spcPts val="0"/>
              </a:spcBef>
              <a:spcAft>
                <a:spcPts val="0"/>
              </a:spcAft>
              <a:buNone/>
            </a:pPr>
            <a:endParaRPr sz="1800"/>
          </a:p>
          <a:p>
            <a:pPr marL="0" lvl="0" indent="0" algn="ctr" rtl="0">
              <a:spcBef>
                <a:spcPts val="0"/>
              </a:spcBef>
              <a:spcAft>
                <a:spcPts val="0"/>
              </a:spcAft>
              <a:buClr>
                <a:srgbClr val="000000"/>
              </a:buClr>
              <a:buSzPts val="1100"/>
              <a:buFont typeface="Arial"/>
              <a:buNone/>
            </a:pPr>
            <a:r>
              <a:rPr lang="en-US" sz="1800" b="1" u="sng"/>
              <a:t>Power BI - Connect</a:t>
            </a:r>
            <a:endParaRPr sz="1800"/>
          </a:p>
          <a:p>
            <a:pPr marL="0" lvl="0" indent="0" algn="l" rtl="0">
              <a:spcBef>
                <a:spcPts val="0"/>
              </a:spcBef>
              <a:spcAft>
                <a:spcPts val="0"/>
              </a:spcAft>
              <a:buNone/>
            </a:pPr>
            <a:r>
              <a:rPr lang="en-US" sz="1800"/>
              <a:t>1. Import the views you created in the “Consoles” schema  into Power BI’s “</a:t>
            </a:r>
            <a:r>
              <a:rPr lang="en-US" sz="1800" u="sng">
                <a:solidFill>
                  <a:schemeClr val="hlink"/>
                </a:solidFill>
                <a:hlinkClick r:id="rId3"/>
              </a:rPr>
              <a:t>Relationships</a:t>
            </a:r>
            <a:r>
              <a:rPr lang="en-US" sz="1800"/>
              <a:t>” view.</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2. Re-Create the entity relationships in last week’s ERD, by adding relationships via the data modeling view in Power BI.</a:t>
            </a:r>
            <a:endParaRPr sz="1800"/>
          </a:p>
          <a:p>
            <a:pPr marL="0" lvl="0" indent="0" algn="l" rtl="0">
              <a:spcBef>
                <a:spcPts val="0"/>
              </a:spcBef>
              <a:spcAft>
                <a:spcPts val="0"/>
              </a:spcAft>
              <a:buNone/>
            </a:pPr>
            <a:endParaRPr sz="1800"/>
          </a:p>
          <a:p>
            <a:pPr marL="0" lvl="0" indent="0" algn="ctr" rtl="0">
              <a:spcBef>
                <a:spcPts val="0"/>
              </a:spcBef>
              <a:spcAft>
                <a:spcPts val="0"/>
              </a:spcAft>
              <a:buNone/>
            </a:pPr>
            <a:r>
              <a:rPr lang="en-US" sz="1800" b="1" u="sng"/>
              <a:t>Data Quality (Extra Credit)</a:t>
            </a:r>
            <a:endParaRPr sz="1800"/>
          </a:p>
          <a:p>
            <a:pPr marL="0" lvl="0" indent="0" algn="l" rtl="0">
              <a:spcBef>
                <a:spcPts val="0"/>
              </a:spcBef>
              <a:spcAft>
                <a:spcPts val="0"/>
              </a:spcAft>
              <a:buNone/>
            </a:pPr>
            <a:r>
              <a:rPr lang="en-US" sz="1800"/>
              <a:t>1. Analyze Data Quality with Python code, via the Jupyter notebook (Python_DataQuality.ipynb) located in the “Examples” folder.</a:t>
            </a:r>
            <a:endParaRPr sz="1800"/>
          </a:p>
        </p:txBody>
      </p:sp>
      <p:pic>
        <p:nvPicPr>
          <p:cNvPr id="257" name="Google Shape;257;p37"/>
          <p:cNvPicPr preferRelativeResize="0"/>
          <p:nvPr/>
        </p:nvPicPr>
        <p:blipFill>
          <a:blip r:embed="rId4">
            <a:alphaModFix/>
          </a:blip>
          <a:stretch>
            <a:fillRect/>
          </a:stretch>
        </p:blipFill>
        <p:spPr>
          <a:xfrm>
            <a:off x="7277100" y="1949750"/>
            <a:ext cx="4096275" cy="4096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400"/>
              <a:t>Appendix B: Data Quality w/Python</a:t>
            </a:r>
            <a:endParaRPr sz="4400"/>
          </a:p>
        </p:txBody>
      </p:sp>
      <p:sp>
        <p:nvSpPr>
          <p:cNvPr id="263" name="Google Shape;263;p38"/>
          <p:cNvSpPr txBox="1"/>
          <p:nvPr/>
        </p:nvSpPr>
        <p:spPr>
          <a:xfrm>
            <a:off x="1152850" y="1803200"/>
            <a:ext cx="8105100" cy="44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264" name="Google Shape;264;p38"/>
          <p:cNvSpPr txBox="1"/>
          <p:nvPr/>
        </p:nvSpPr>
        <p:spPr>
          <a:xfrm>
            <a:off x="913800" y="1697550"/>
            <a:ext cx="10982400" cy="516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Lato"/>
                <a:ea typeface="Lato"/>
                <a:cs typeface="Lato"/>
                <a:sym typeface="Lato"/>
              </a:rPr>
              <a:t>There are ways to monitor and measure data quality with Python. Some of these libraries can help with the following tasks:</a:t>
            </a:r>
            <a:endParaRPr sz="1600">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a:p>
            <a:pPr marL="457200" lvl="0" indent="-330200" algn="l" rtl="0">
              <a:spcBef>
                <a:spcPts val="0"/>
              </a:spcBef>
              <a:spcAft>
                <a:spcPts val="0"/>
              </a:spcAft>
              <a:buSzPts val="1600"/>
              <a:buFont typeface="Lato"/>
              <a:buChar char="●"/>
            </a:pPr>
            <a:r>
              <a:rPr lang="en-US" sz="1600">
                <a:latin typeface="Lato"/>
                <a:ea typeface="Lato"/>
                <a:cs typeface="Lato"/>
                <a:sym typeface="Lato"/>
              </a:rPr>
              <a:t>Data Integration</a:t>
            </a:r>
            <a:endParaRPr sz="1600">
              <a:latin typeface="Lato"/>
              <a:ea typeface="Lato"/>
              <a:cs typeface="Lato"/>
              <a:sym typeface="Lato"/>
            </a:endParaRPr>
          </a:p>
          <a:p>
            <a:pPr marL="457200" lvl="0" indent="-330200" algn="l" rtl="0">
              <a:spcBef>
                <a:spcPts val="0"/>
              </a:spcBef>
              <a:spcAft>
                <a:spcPts val="0"/>
              </a:spcAft>
              <a:buSzPts val="1600"/>
              <a:buFont typeface="Lato"/>
              <a:buChar char="●"/>
            </a:pPr>
            <a:r>
              <a:rPr lang="en-US" sz="1600">
                <a:latin typeface="Lato"/>
                <a:ea typeface="Lato"/>
                <a:cs typeface="Lato"/>
                <a:sym typeface="Lato"/>
              </a:rPr>
              <a:t>Data Cleansing</a:t>
            </a:r>
            <a:endParaRPr sz="1600">
              <a:latin typeface="Lato"/>
              <a:ea typeface="Lato"/>
              <a:cs typeface="Lato"/>
              <a:sym typeface="Lato"/>
            </a:endParaRPr>
          </a:p>
          <a:p>
            <a:pPr marL="457200" lvl="0" indent="-330200" algn="l" rtl="0">
              <a:spcBef>
                <a:spcPts val="0"/>
              </a:spcBef>
              <a:spcAft>
                <a:spcPts val="0"/>
              </a:spcAft>
              <a:buSzPts val="1600"/>
              <a:buFont typeface="Lato"/>
              <a:buChar char="●"/>
            </a:pPr>
            <a:r>
              <a:rPr lang="en-US" sz="1600">
                <a:latin typeface="Lato"/>
                <a:ea typeface="Lato"/>
                <a:cs typeface="Lato"/>
                <a:sym typeface="Lato"/>
              </a:rPr>
              <a:t>Data Monitoring</a:t>
            </a:r>
            <a:endParaRPr sz="1600">
              <a:latin typeface="Lato"/>
              <a:ea typeface="Lato"/>
              <a:cs typeface="Lato"/>
              <a:sym typeface="Lato"/>
            </a:endParaRPr>
          </a:p>
          <a:p>
            <a:pPr marL="457200" lvl="0" indent="-330200" algn="l" rtl="0">
              <a:spcBef>
                <a:spcPts val="0"/>
              </a:spcBef>
              <a:spcAft>
                <a:spcPts val="0"/>
              </a:spcAft>
              <a:buSzPts val="1600"/>
              <a:buFont typeface="Lato"/>
              <a:buChar char="●"/>
            </a:pPr>
            <a:r>
              <a:rPr lang="en-US" sz="1600">
                <a:latin typeface="Lato"/>
                <a:ea typeface="Lato"/>
                <a:cs typeface="Lato"/>
                <a:sym typeface="Lato"/>
              </a:rPr>
              <a:t>Data Auditing</a:t>
            </a:r>
            <a:endParaRPr sz="1600">
              <a:latin typeface="Lato"/>
              <a:ea typeface="Lato"/>
              <a:cs typeface="Lato"/>
              <a:sym typeface="Lato"/>
            </a:endParaRPr>
          </a:p>
          <a:p>
            <a:pPr marL="457200" lvl="0" indent="-330200" algn="l" rtl="0">
              <a:spcBef>
                <a:spcPts val="0"/>
              </a:spcBef>
              <a:spcAft>
                <a:spcPts val="0"/>
              </a:spcAft>
              <a:buSzPts val="1600"/>
              <a:buFont typeface="Lato"/>
              <a:buChar char="●"/>
            </a:pPr>
            <a:r>
              <a:rPr lang="en-US" sz="1600">
                <a:latin typeface="Lato"/>
                <a:ea typeface="Lato"/>
                <a:cs typeface="Lato"/>
                <a:sym typeface="Lato"/>
              </a:rPr>
              <a:t>Investigating  Unknown Datasets</a:t>
            </a:r>
            <a:endParaRPr sz="1600">
              <a:latin typeface="Lato"/>
              <a:ea typeface="Lato"/>
              <a:cs typeface="Lato"/>
              <a:sym typeface="Lato"/>
            </a:endParaRPr>
          </a:p>
          <a:p>
            <a:pPr marL="457200" lvl="0" indent="0" algn="l" rtl="0">
              <a:spcBef>
                <a:spcPts val="0"/>
              </a:spcBef>
              <a:spcAft>
                <a:spcPts val="0"/>
              </a:spcAft>
              <a:buNone/>
            </a:pPr>
            <a:endParaRPr sz="1600">
              <a:latin typeface="Lato"/>
              <a:ea typeface="Lato"/>
              <a:cs typeface="Lato"/>
              <a:sym typeface="Lato"/>
            </a:endParaRPr>
          </a:p>
          <a:p>
            <a:pPr marL="0" lvl="0" indent="0" algn="l" rtl="0">
              <a:spcBef>
                <a:spcPts val="0"/>
              </a:spcBef>
              <a:spcAft>
                <a:spcPts val="0"/>
              </a:spcAft>
              <a:buNone/>
            </a:pPr>
            <a:r>
              <a:rPr lang="en-US" sz="1600">
                <a:latin typeface="Lato"/>
                <a:ea typeface="Lato"/>
                <a:cs typeface="Lato"/>
                <a:sym typeface="Lato"/>
              </a:rPr>
              <a:t>To the right, you can see an example of a Python library: pydqc. </a:t>
            </a:r>
            <a:endParaRPr sz="1600">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a:p>
            <a:pPr marL="0" lvl="0" indent="0" algn="l" rtl="0">
              <a:spcBef>
                <a:spcPts val="0"/>
              </a:spcBef>
              <a:spcAft>
                <a:spcPts val="0"/>
              </a:spcAft>
              <a:buNone/>
            </a:pPr>
            <a:r>
              <a:rPr lang="en-US" sz="1600">
                <a:latin typeface="Lato"/>
                <a:ea typeface="Lato"/>
                <a:cs typeface="Lato"/>
                <a:sym typeface="Lato"/>
              </a:rPr>
              <a:t>You can use libraries like this to set up a notebook to</a:t>
            </a:r>
            <a:endParaRPr sz="1600">
              <a:latin typeface="Lato"/>
              <a:ea typeface="Lato"/>
              <a:cs typeface="Lato"/>
              <a:sym typeface="Lato"/>
            </a:endParaRPr>
          </a:p>
          <a:p>
            <a:pPr marL="0" lvl="0" indent="0" algn="l" rtl="0">
              <a:spcBef>
                <a:spcPts val="0"/>
              </a:spcBef>
              <a:spcAft>
                <a:spcPts val="0"/>
              </a:spcAft>
              <a:buNone/>
            </a:pPr>
            <a:r>
              <a:rPr lang="en-US" sz="1600">
                <a:latin typeface="Lato"/>
                <a:ea typeface="Lato"/>
                <a:cs typeface="Lato"/>
                <a:sym typeface="Lato"/>
              </a:rPr>
              <a:t>import libraries like pandas to clean data, numpy to run </a:t>
            </a:r>
            <a:endParaRPr sz="1600">
              <a:latin typeface="Lato"/>
              <a:ea typeface="Lato"/>
              <a:cs typeface="Lato"/>
              <a:sym typeface="Lato"/>
            </a:endParaRPr>
          </a:p>
          <a:p>
            <a:pPr marL="0" lvl="0" indent="0" algn="l" rtl="0">
              <a:spcBef>
                <a:spcPts val="0"/>
              </a:spcBef>
              <a:spcAft>
                <a:spcPts val="0"/>
              </a:spcAft>
              <a:buNone/>
            </a:pPr>
            <a:r>
              <a:rPr lang="en-US" sz="1600">
                <a:latin typeface="Lato"/>
                <a:ea typeface="Lato"/>
                <a:cs typeface="Lato"/>
                <a:sym typeface="Lato"/>
              </a:rPr>
              <a:t>calculations, and pydqc to add automatic data quality checks.</a:t>
            </a:r>
            <a:endParaRPr sz="1600">
              <a:latin typeface="Lato"/>
              <a:ea typeface="Lato"/>
              <a:cs typeface="Lato"/>
              <a:sym typeface="Lato"/>
            </a:endParaRPr>
          </a:p>
          <a:p>
            <a:pPr marL="0" lvl="0" indent="0" algn="l" rtl="0">
              <a:spcBef>
                <a:spcPts val="0"/>
              </a:spcBef>
              <a:spcAft>
                <a:spcPts val="0"/>
              </a:spcAft>
              <a:buNone/>
            </a:pPr>
            <a:r>
              <a:rPr lang="en-US" sz="1600">
                <a:latin typeface="Lato"/>
                <a:ea typeface="Lato"/>
                <a:cs typeface="Lato"/>
                <a:sym typeface="Lato"/>
              </a:rPr>
              <a:t>It lets you load the data (CSV), infer the schema of your </a:t>
            </a:r>
            <a:endParaRPr sz="1600">
              <a:latin typeface="Lato"/>
              <a:ea typeface="Lato"/>
              <a:cs typeface="Lato"/>
              <a:sym typeface="Lato"/>
            </a:endParaRPr>
          </a:p>
          <a:p>
            <a:pPr marL="0" lvl="0" indent="0" algn="l" rtl="0">
              <a:spcBef>
                <a:spcPts val="0"/>
              </a:spcBef>
              <a:spcAft>
                <a:spcPts val="0"/>
              </a:spcAft>
              <a:buNone/>
            </a:pPr>
            <a:r>
              <a:rPr lang="en-US" sz="1600">
                <a:latin typeface="Lato"/>
                <a:ea typeface="Lato"/>
                <a:cs typeface="Lato"/>
                <a:sym typeface="Lato"/>
              </a:rPr>
              <a:t>database, and generate a summary of your data.</a:t>
            </a:r>
            <a:endParaRPr sz="1600">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a:p>
            <a:pPr marL="0" lvl="0" indent="0" algn="l" rtl="0">
              <a:spcBef>
                <a:spcPts val="0"/>
              </a:spcBef>
              <a:spcAft>
                <a:spcPts val="0"/>
              </a:spcAft>
              <a:buNone/>
            </a:pPr>
            <a:r>
              <a:rPr lang="en-US" sz="1600" b="1" u="sng">
                <a:latin typeface="Lato"/>
                <a:ea typeface="Lato"/>
                <a:cs typeface="Lato"/>
                <a:sym typeface="Lato"/>
              </a:rPr>
              <a:t>Library Documentation and Examples</a:t>
            </a:r>
            <a:endParaRPr sz="1600" b="1" u="sng">
              <a:latin typeface="Lato"/>
              <a:ea typeface="Lato"/>
              <a:cs typeface="Lato"/>
              <a:sym typeface="Lato"/>
            </a:endParaRPr>
          </a:p>
          <a:p>
            <a:pPr marL="0" lvl="0" indent="0" algn="l" rtl="0">
              <a:spcBef>
                <a:spcPts val="0"/>
              </a:spcBef>
              <a:spcAft>
                <a:spcPts val="0"/>
              </a:spcAft>
              <a:buNone/>
            </a:pPr>
            <a:r>
              <a:rPr lang="en-US" sz="1600">
                <a:latin typeface="Lato"/>
                <a:ea typeface="Lato"/>
                <a:cs typeface="Lato"/>
                <a:sym typeface="Lato"/>
              </a:rPr>
              <a:t>https://github.com/SauceCat/pydqc</a:t>
            </a:r>
            <a:endParaRPr sz="1600">
              <a:latin typeface="Lato"/>
              <a:ea typeface="Lato"/>
              <a:cs typeface="Lato"/>
              <a:sym typeface="Lato"/>
            </a:endParaRPr>
          </a:p>
          <a:p>
            <a:pPr marL="0" lvl="0" indent="0" algn="l" rtl="0">
              <a:spcBef>
                <a:spcPts val="0"/>
              </a:spcBef>
              <a:spcAft>
                <a:spcPts val="0"/>
              </a:spcAft>
              <a:buNone/>
            </a:pPr>
            <a:r>
              <a:rPr lang="en-US" sz="1600">
                <a:latin typeface="Lato"/>
                <a:ea typeface="Lato"/>
                <a:cs typeface="Lato"/>
                <a:sym typeface="Lato"/>
              </a:rPr>
              <a:t>https://github.com/SauceCat/pydqc/blob/master/test/pydqc_test_on_Zillow.ipynb</a:t>
            </a:r>
            <a:endParaRPr sz="1600">
              <a:latin typeface="Lato"/>
              <a:ea typeface="Lato"/>
              <a:cs typeface="Lato"/>
              <a:sym typeface="Lato"/>
            </a:endParaRPr>
          </a:p>
        </p:txBody>
      </p:sp>
      <p:pic>
        <p:nvPicPr>
          <p:cNvPr id="265" name="Google Shape;265;p38"/>
          <p:cNvPicPr preferRelativeResize="0"/>
          <p:nvPr/>
        </p:nvPicPr>
        <p:blipFill>
          <a:blip r:embed="rId3">
            <a:alphaModFix/>
          </a:blip>
          <a:stretch>
            <a:fillRect/>
          </a:stretch>
        </p:blipFill>
        <p:spPr>
          <a:xfrm>
            <a:off x="7210225" y="2070150"/>
            <a:ext cx="4618850" cy="415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Review: Class 6</a:t>
            </a:r>
            <a:endParaRPr sz="4800"/>
          </a:p>
        </p:txBody>
      </p:sp>
      <p:sp>
        <p:nvSpPr>
          <p:cNvPr id="186" name="Google Shape;186;p28"/>
          <p:cNvSpPr txBox="1">
            <a:spLocks noGrp="1"/>
          </p:cNvSpPr>
          <p:nvPr>
            <p:ph type="subTitle" idx="1"/>
          </p:nvPr>
        </p:nvSpPr>
        <p:spPr>
          <a:xfrm>
            <a:off x="1077725" y="184642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a:t>Purpose of Database Modeling</a:t>
            </a:r>
            <a:endParaRPr sz="3000"/>
          </a:p>
          <a:p>
            <a:pPr marL="609600" lvl="0" indent="-304800" algn="l" rtl="0">
              <a:lnSpc>
                <a:spcPct val="150000"/>
              </a:lnSpc>
              <a:spcBef>
                <a:spcPts val="0"/>
              </a:spcBef>
              <a:spcAft>
                <a:spcPts val="0"/>
              </a:spcAft>
              <a:buSzPts val="3000"/>
              <a:buNone/>
            </a:pPr>
            <a:r>
              <a:rPr lang="en-US" sz="3000"/>
              <a:t>Entity-Relationship Diagrams</a:t>
            </a:r>
            <a:endParaRPr sz="3000"/>
          </a:p>
          <a:p>
            <a:pPr marL="609600" lvl="0" indent="-304800" algn="l" rtl="0">
              <a:lnSpc>
                <a:spcPct val="150000"/>
              </a:lnSpc>
              <a:spcBef>
                <a:spcPts val="1000"/>
              </a:spcBef>
              <a:spcAft>
                <a:spcPts val="0"/>
              </a:spcAft>
              <a:buSzPts val="3000"/>
              <a:buNone/>
            </a:pPr>
            <a:r>
              <a:rPr lang="en-US" sz="3000"/>
              <a:t>SQL Constraints &amp; Relational Database Modeling</a:t>
            </a:r>
            <a:endParaRPr sz="3000"/>
          </a:p>
          <a:p>
            <a:pPr marL="609600" lvl="0" indent="-304800" algn="l" rtl="0">
              <a:lnSpc>
                <a:spcPct val="150000"/>
              </a:lnSpc>
              <a:spcBef>
                <a:spcPts val="1000"/>
              </a:spcBef>
              <a:spcAft>
                <a:spcPts val="0"/>
              </a:spcAft>
              <a:buSzPts val="3000"/>
              <a:buNone/>
            </a:pPr>
            <a:r>
              <a:rPr lang="en-US" sz="3000"/>
              <a:t>Normal Forms: 1NF, 2NF, 3NF</a:t>
            </a:r>
            <a:endParaRPr sz="3000"/>
          </a:p>
          <a:p>
            <a:pPr marL="609600" lvl="0" indent="-304800" algn="l" rtl="0">
              <a:lnSpc>
                <a:spcPct val="150000"/>
              </a:lnSpc>
              <a:spcBef>
                <a:spcPts val="1000"/>
              </a:spcBef>
              <a:spcAft>
                <a:spcPts val="0"/>
              </a:spcAft>
              <a:buSzPts val="3000"/>
              <a:buNone/>
            </a:pPr>
            <a:r>
              <a:rPr lang="en-US" sz="3000"/>
              <a:t>Dimensional Data Modeling: Kimball</a:t>
            </a:r>
            <a:endParaRPr sz="3000"/>
          </a:p>
          <a:p>
            <a:pPr marL="609600" lvl="0" indent="-304800" algn="l" rtl="0">
              <a:lnSpc>
                <a:spcPct val="150000"/>
              </a:lnSpc>
              <a:spcBef>
                <a:spcPts val="1000"/>
              </a:spcBef>
              <a:spcAft>
                <a:spcPts val="0"/>
              </a:spcAft>
              <a:buSzPts val="3000"/>
              <a:buNone/>
            </a:pPr>
            <a:r>
              <a:rPr lang="en-US" sz="3000"/>
              <a:t>Database Modeling</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idx="4294967295"/>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a:t>Project Milestones</a:t>
            </a:r>
            <a:endParaRPr/>
          </a:p>
        </p:txBody>
      </p:sp>
      <p:sp>
        <p:nvSpPr>
          <p:cNvPr id="192" name="Google Shape;192;p29"/>
          <p:cNvSpPr txBox="1">
            <a:spLocks noGrp="1"/>
          </p:cNvSpPr>
          <p:nvPr>
            <p:ph type="body" idx="4294967295"/>
          </p:nvPr>
        </p:nvSpPr>
        <p:spPr>
          <a:xfrm>
            <a:off x="1001545" y="1995724"/>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494098" lvl="0" indent="-494098" algn="l" rtl="0">
              <a:lnSpc>
                <a:spcPct val="115000"/>
              </a:lnSpc>
              <a:spcBef>
                <a:spcPts val="0"/>
              </a:spcBef>
              <a:spcAft>
                <a:spcPts val="0"/>
              </a:spcAft>
              <a:buClr>
                <a:srgbClr val="000000"/>
              </a:buClr>
              <a:buSzPts val="2400"/>
              <a:buFont typeface="Lustria"/>
              <a:buAutoNum type="arabicPeriod"/>
            </a:pPr>
            <a:r>
              <a:rPr lang="en-US" sz="2400">
                <a:solidFill>
                  <a:srgbClr val="000000"/>
                </a:solidFill>
              </a:rPr>
              <a:t>Import data into MySQL database (Class 1)</a:t>
            </a:r>
            <a:endParaRPr sz="2400">
              <a:solidFill>
                <a:srgbClr val="000000"/>
              </a:solidFill>
            </a:endParaRPr>
          </a:p>
          <a:p>
            <a:pPr marL="494098" lvl="0" indent="-494098" algn="l" rtl="0">
              <a:lnSpc>
                <a:spcPct val="115000"/>
              </a:lnSpc>
              <a:spcBef>
                <a:spcPts val="0"/>
              </a:spcBef>
              <a:spcAft>
                <a:spcPts val="0"/>
              </a:spcAft>
              <a:buClr>
                <a:srgbClr val="000000"/>
              </a:buClr>
              <a:buSzPts val="2400"/>
              <a:buFont typeface="Lustria"/>
              <a:buAutoNum type="arabicPeriod"/>
            </a:pPr>
            <a:r>
              <a:rPr lang="en-US" sz="2400">
                <a:solidFill>
                  <a:srgbClr val="000000"/>
                </a:solidFill>
              </a:rPr>
              <a:t>Query Data for Data Understanding/Relevant Information (Class 2) </a:t>
            </a:r>
            <a:endParaRPr sz="240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a:solidFill>
                  <a:srgbClr val="000000"/>
                </a:solidFill>
              </a:rPr>
              <a:t>Storing/Joining data for analysis (Class 3-4)</a:t>
            </a:r>
            <a:endParaRPr sz="2400">
              <a:solidFill>
                <a:srgbClr val="000000"/>
              </a:solidFill>
            </a:endParaRPr>
          </a:p>
          <a:p>
            <a:pPr marL="494098" lvl="0" indent="-494098" algn="l" rtl="0">
              <a:lnSpc>
                <a:spcPct val="115000"/>
              </a:lnSpc>
              <a:spcBef>
                <a:spcPts val="1000"/>
              </a:spcBef>
              <a:spcAft>
                <a:spcPts val="0"/>
              </a:spcAft>
              <a:buClr>
                <a:srgbClr val="000000"/>
              </a:buClr>
              <a:buSzPts val="2400"/>
              <a:buAutoNum type="arabicPeriod"/>
            </a:pPr>
            <a:r>
              <a:rPr lang="en-US" sz="2400">
                <a:solidFill>
                  <a:srgbClr val="000000"/>
                </a:solidFill>
              </a:rPr>
              <a:t>Cleaning Data (Class 5)</a:t>
            </a:r>
            <a:endParaRPr sz="240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a:solidFill>
                  <a:srgbClr val="000000"/>
                </a:solidFill>
              </a:rPr>
              <a:t>Normalize Data &amp; Create Data Model (Class 6)</a:t>
            </a:r>
            <a:endParaRPr sz="2400">
              <a:solidFill>
                <a:srgbClr val="000000"/>
              </a:solidFill>
            </a:endParaRPr>
          </a:p>
          <a:p>
            <a:pPr marL="494098" lvl="0" indent="-494098" algn="l" rtl="0">
              <a:lnSpc>
                <a:spcPct val="115000"/>
              </a:lnSpc>
              <a:spcBef>
                <a:spcPts val="1000"/>
              </a:spcBef>
              <a:spcAft>
                <a:spcPts val="0"/>
              </a:spcAft>
              <a:buClr>
                <a:srgbClr val="6AA84F"/>
              </a:buClr>
              <a:buSzPts val="2400"/>
              <a:buFont typeface="Lustria"/>
              <a:buAutoNum type="arabicPeriod"/>
            </a:pPr>
            <a:r>
              <a:rPr lang="en-US" sz="2400">
                <a:solidFill>
                  <a:srgbClr val="6AA84F"/>
                </a:solidFill>
              </a:rPr>
              <a:t>Analyze Data Quality &amp; Create Data Dictionary (Class 7) </a:t>
            </a:r>
            <a:endParaRPr sz="2400">
              <a:solidFill>
                <a:srgbClr val="6AA84F"/>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a:solidFill>
                  <a:srgbClr val="000000"/>
                </a:solidFill>
              </a:rPr>
              <a:t>Connect Data to PowerBI Desktop/Cloud, Answer Business Questions Automate data workflow using ETL (Python - Optional) (Class 8)</a:t>
            </a:r>
            <a:endParaRPr sz="2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7 Objectives</a:t>
            </a:r>
            <a:endParaRPr sz="4800"/>
          </a:p>
        </p:txBody>
      </p:sp>
      <p:sp>
        <p:nvSpPr>
          <p:cNvPr id="198" name="Google Shape;198;p30"/>
          <p:cNvSpPr txBox="1">
            <a:spLocks noGrp="1"/>
          </p:cNvSpPr>
          <p:nvPr>
            <p:ph type="subTitle" idx="1"/>
          </p:nvPr>
        </p:nvSpPr>
        <p:spPr>
          <a:xfrm>
            <a:off x="1021600" y="196927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1000"/>
              </a:spcBef>
              <a:spcAft>
                <a:spcPts val="0"/>
              </a:spcAft>
              <a:buSzPts val="3000"/>
              <a:buNone/>
            </a:pPr>
            <a:r>
              <a:rPr lang="en-US" sz="3000"/>
              <a:t>Data Storage Terminology </a:t>
            </a:r>
            <a:endParaRPr sz="3000"/>
          </a:p>
          <a:p>
            <a:pPr marL="609600" lvl="0" indent="-304800" algn="l" rtl="0">
              <a:lnSpc>
                <a:spcPct val="150000"/>
              </a:lnSpc>
              <a:spcBef>
                <a:spcPts val="0"/>
              </a:spcBef>
              <a:spcAft>
                <a:spcPts val="0"/>
              </a:spcAft>
              <a:buSzPts val="3000"/>
              <a:buNone/>
            </a:pPr>
            <a:r>
              <a:rPr lang="en-US" sz="3000"/>
              <a:t>Data Management vs. Administration (DBA)</a:t>
            </a:r>
            <a:br>
              <a:rPr lang="en-US" sz="3000"/>
            </a:br>
            <a:r>
              <a:rPr lang="en-US" sz="3000"/>
              <a:t>Data Governance &amp; Measuring Data Quality</a:t>
            </a:r>
            <a:endParaRPr sz="3000"/>
          </a:p>
          <a:p>
            <a:pPr marL="609600" lvl="0" indent="-304800" algn="l" rtl="0">
              <a:lnSpc>
                <a:spcPct val="150000"/>
              </a:lnSpc>
              <a:spcBef>
                <a:spcPts val="1000"/>
              </a:spcBef>
              <a:spcAft>
                <a:spcPts val="0"/>
              </a:spcAft>
              <a:buSzPts val="3000"/>
              <a:buNone/>
            </a:pPr>
            <a:r>
              <a:rPr lang="en-US" sz="3000"/>
              <a:t>Data Dictionaries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Types of Enterprise Data</a:t>
            </a:r>
            <a:endParaRPr sz="4200"/>
          </a:p>
        </p:txBody>
      </p:sp>
      <p:pic>
        <p:nvPicPr>
          <p:cNvPr id="204" name="Google Shape;204;p31" descr="Data Element Types" title="Data Element Types"/>
          <p:cNvPicPr preferRelativeResize="0"/>
          <p:nvPr/>
        </p:nvPicPr>
        <p:blipFill>
          <a:blip r:embed="rId3">
            <a:alphaModFix/>
          </a:blip>
          <a:stretch>
            <a:fillRect/>
          </a:stretch>
        </p:blipFill>
        <p:spPr>
          <a:xfrm>
            <a:off x="6921650" y="2464525"/>
            <a:ext cx="4861725" cy="3273100"/>
          </a:xfrm>
          <a:prstGeom prst="rect">
            <a:avLst/>
          </a:prstGeom>
          <a:noFill/>
          <a:ln w="9525" cap="flat" cmpd="sng">
            <a:solidFill>
              <a:srgbClr val="CCCCCC"/>
            </a:solidFill>
            <a:prstDash val="solid"/>
            <a:miter lim="8000"/>
            <a:headEnd type="none" w="sm" len="sm"/>
            <a:tailEnd type="none" w="sm" len="sm"/>
          </a:ln>
        </p:spPr>
      </p:pic>
      <p:sp>
        <p:nvSpPr>
          <p:cNvPr id="205" name="Google Shape;205;p31"/>
          <p:cNvSpPr txBox="1"/>
          <p:nvPr/>
        </p:nvSpPr>
        <p:spPr>
          <a:xfrm>
            <a:off x="798425" y="1782200"/>
            <a:ext cx="5831400" cy="4904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US" sz="1800"/>
              <a:t>All business enterprises have three varieties of physical data located within their numerous information systems.  These varieties of data are characterized by their data types and their purpose within the organization.</a:t>
            </a:r>
            <a:endParaRPr sz="1800"/>
          </a:p>
          <a:p>
            <a:pPr marL="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AutoNum type="arabicPeriod"/>
            </a:pPr>
            <a:r>
              <a:rPr lang="en-US" sz="1800" b="1"/>
              <a:t>Transactional Data</a:t>
            </a:r>
            <a:r>
              <a:rPr lang="en-US" sz="1800"/>
              <a:t> describes the business events of an organization </a:t>
            </a:r>
            <a:endParaRPr sz="1800"/>
          </a:p>
          <a:p>
            <a:pPr marL="457200" lvl="0" indent="-342900" algn="l" rtl="0">
              <a:lnSpc>
                <a:spcPct val="115000"/>
              </a:lnSpc>
              <a:spcBef>
                <a:spcPts val="1000"/>
              </a:spcBef>
              <a:spcAft>
                <a:spcPts val="0"/>
              </a:spcAft>
              <a:buSzPts val="1800"/>
              <a:buAutoNum type="arabicPeriod"/>
            </a:pPr>
            <a:r>
              <a:rPr lang="en-US" sz="1800" b="1"/>
              <a:t>Analytical Data</a:t>
            </a:r>
            <a:r>
              <a:rPr lang="en-US" sz="1800"/>
              <a:t> supports decision making, reporting, query, and analysis (i.e. describes business performance).</a:t>
            </a:r>
            <a:endParaRPr sz="1800"/>
          </a:p>
          <a:p>
            <a:pPr marL="457200" lvl="0" indent="-342900" algn="l" rtl="0">
              <a:lnSpc>
                <a:spcPct val="115000"/>
              </a:lnSpc>
              <a:spcBef>
                <a:spcPts val="1000"/>
              </a:spcBef>
              <a:spcAft>
                <a:spcPts val="0"/>
              </a:spcAft>
              <a:buSzPts val="1800"/>
              <a:buAutoNum type="arabicPeriod"/>
            </a:pPr>
            <a:r>
              <a:rPr lang="en-US" sz="1800" b="1"/>
              <a:t>Master Data</a:t>
            </a:r>
            <a:r>
              <a:rPr lang="en-US" sz="1800"/>
              <a:t> represents the key business entities upon which transactions are executed and the dimensions around which analysis is conducted (i.e. describes key business entities).</a:t>
            </a:r>
            <a:endParaRPr sz="1800"/>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sz="1000">
              <a:solidFill>
                <a:srgbClr val="77777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Storage Terminology</a:t>
            </a:r>
            <a:endParaRPr sz="4800"/>
          </a:p>
        </p:txBody>
      </p:sp>
      <p:sp>
        <p:nvSpPr>
          <p:cNvPr id="211" name="Google Shape;211;p32"/>
          <p:cNvSpPr txBox="1"/>
          <p:nvPr/>
        </p:nvSpPr>
        <p:spPr>
          <a:xfrm>
            <a:off x="100700" y="1622788"/>
            <a:ext cx="4445700" cy="48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OLTP </a:t>
            </a:r>
            <a:r>
              <a:rPr lang="en-US" sz="1800">
                <a:latin typeface="Lato"/>
                <a:ea typeface="Lato"/>
                <a:cs typeface="Lato"/>
                <a:sym typeface="Lato"/>
              </a:rPr>
              <a:t>- Focused on the operation of a particular system - goal is to capture events. </a:t>
            </a:r>
            <a:endParaRPr sz="1800">
              <a:latin typeface="Lato"/>
              <a:ea typeface="Lato"/>
              <a:cs typeface="Lato"/>
              <a:sym typeface="Lato"/>
            </a:endParaRPr>
          </a:p>
          <a:p>
            <a:pPr marL="0" lvl="0" indent="0" algn="l" rtl="0">
              <a:spcBef>
                <a:spcPts val="0"/>
              </a:spcBef>
              <a:spcAft>
                <a:spcPts val="0"/>
              </a:spcAft>
              <a:buNone/>
            </a:pPr>
            <a:r>
              <a:rPr lang="en-US" sz="1800">
                <a:latin typeface="Lato"/>
                <a:ea typeface="Lato"/>
                <a:cs typeface="Lato"/>
                <a:sym typeface="Lato"/>
              </a:rPr>
              <a:t> </a:t>
            </a: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ODS</a:t>
            </a:r>
            <a:r>
              <a:rPr lang="en-US" sz="1800">
                <a:latin typeface="Lato"/>
                <a:ea typeface="Lato"/>
                <a:cs typeface="Lato"/>
                <a:sym typeface="Lato"/>
              </a:rPr>
              <a:t> - “pulls together” data from multiple transaction processing systems and sources.  Usually contains cleaned, “normalized” data</a:t>
            </a:r>
            <a:endParaRPr sz="1800">
              <a:latin typeface="Lato"/>
              <a:ea typeface="Lato"/>
              <a:cs typeface="Lato"/>
              <a:sym typeface="Lato"/>
            </a:endParaRPr>
          </a:p>
          <a:p>
            <a:pPr marL="457200" lvl="0" indent="0" algn="l" rtl="0">
              <a:spcBef>
                <a:spcPts val="0"/>
              </a:spcBef>
              <a:spcAft>
                <a:spcPts val="0"/>
              </a:spcAft>
              <a:buNone/>
            </a:pP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OLAP</a:t>
            </a:r>
            <a:r>
              <a:rPr lang="en-US" sz="1800">
                <a:latin typeface="Lato"/>
                <a:ea typeface="Lato"/>
                <a:cs typeface="Lato"/>
                <a:sym typeface="Lato"/>
              </a:rPr>
              <a:t> - capabilities to  </a:t>
            </a:r>
            <a:r>
              <a:rPr lang="en-US" sz="1800" u="sng">
                <a:latin typeface="Lato"/>
                <a:ea typeface="Lato"/>
                <a:cs typeface="Lato"/>
                <a:sym typeface="Lato"/>
              </a:rPr>
              <a:t>analyze</a:t>
            </a:r>
            <a:r>
              <a:rPr lang="en-US" sz="1800">
                <a:latin typeface="Lato"/>
                <a:ea typeface="Lato"/>
                <a:cs typeface="Lato"/>
                <a:sym typeface="Lato"/>
              </a:rPr>
              <a:t> data from multi-dimensional perspectives.   Usually contains “denormalized” data</a:t>
            </a:r>
            <a:endParaRPr sz="1800">
              <a:latin typeface="Lato"/>
              <a:ea typeface="Lato"/>
              <a:cs typeface="Lato"/>
              <a:sym typeface="Lato"/>
            </a:endParaRPr>
          </a:p>
          <a:p>
            <a:pPr marL="457200" lvl="0" indent="0" algn="l" rtl="0">
              <a:spcBef>
                <a:spcPts val="0"/>
              </a:spcBef>
              <a:spcAft>
                <a:spcPts val="0"/>
              </a:spcAft>
              <a:buNone/>
            </a:pP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MDM: </a:t>
            </a:r>
            <a:r>
              <a:rPr lang="en-US" sz="1800">
                <a:latin typeface="Lato"/>
                <a:ea typeface="Lato"/>
                <a:cs typeface="Lato"/>
                <a:sym typeface="Lato"/>
              </a:rPr>
              <a:t>Define and manage the critical data of an organization to provide, with data integration, from a single point of reference.</a:t>
            </a:r>
            <a:endParaRPr sz="1800">
              <a:latin typeface="Lato"/>
              <a:ea typeface="Lato"/>
              <a:cs typeface="Lato"/>
              <a:sym typeface="Lato"/>
            </a:endParaRPr>
          </a:p>
        </p:txBody>
      </p:sp>
      <p:pic>
        <p:nvPicPr>
          <p:cNvPr id="212" name="Google Shape;212;p32"/>
          <p:cNvPicPr preferRelativeResize="0"/>
          <p:nvPr/>
        </p:nvPicPr>
        <p:blipFill>
          <a:blip r:embed="rId3">
            <a:alphaModFix/>
          </a:blip>
          <a:stretch>
            <a:fillRect/>
          </a:stretch>
        </p:blipFill>
        <p:spPr>
          <a:xfrm>
            <a:off x="4804050" y="1505850"/>
            <a:ext cx="7130275" cy="5347700"/>
          </a:xfrm>
          <a:prstGeom prst="rect">
            <a:avLst/>
          </a:prstGeom>
          <a:noFill/>
          <a:ln>
            <a:noFill/>
          </a:ln>
        </p:spPr>
      </p:pic>
      <p:sp>
        <p:nvSpPr>
          <p:cNvPr id="213" name="Google Shape;213;p32"/>
          <p:cNvSpPr txBox="1"/>
          <p:nvPr/>
        </p:nvSpPr>
        <p:spPr>
          <a:xfrm>
            <a:off x="8231925" y="5206900"/>
            <a:ext cx="16986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Online Analytical Processing</a:t>
            </a:r>
            <a:endParaRPr sz="1800" b="1">
              <a:solidFill>
                <a:srgbClr val="FF0000"/>
              </a:solidFill>
              <a:latin typeface="Lato"/>
              <a:ea typeface="Lato"/>
              <a:cs typeface="Lato"/>
              <a:sym typeface="Lato"/>
            </a:endParaRPr>
          </a:p>
          <a:p>
            <a:pPr marL="0" lvl="0" indent="0" algn="ctr" rtl="0">
              <a:spcBef>
                <a:spcPts val="0"/>
              </a:spcBef>
              <a:spcAft>
                <a:spcPts val="0"/>
              </a:spcAft>
              <a:buNone/>
            </a:pPr>
            <a:r>
              <a:rPr lang="en-US" sz="1800" b="1">
                <a:solidFill>
                  <a:srgbClr val="FF0000"/>
                </a:solidFill>
                <a:latin typeface="Lato"/>
                <a:ea typeface="Lato"/>
                <a:cs typeface="Lato"/>
                <a:sym typeface="Lato"/>
              </a:rPr>
              <a:t>(OLAP)</a:t>
            </a:r>
            <a:endParaRPr sz="1800" b="1">
              <a:solidFill>
                <a:srgbClr val="FF0000"/>
              </a:solidFill>
              <a:latin typeface="Lato"/>
              <a:ea typeface="Lato"/>
              <a:cs typeface="Lato"/>
              <a:sym typeface="Lato"/>
            </a:endParaRPr>
          </a:p>
        </p:txBody>
      </p:sp>
      <p:sp>
        <p:nvSpPr>
          <p:cNvPr id="214" name="Google Shape;214;p32"/>
          <p:cNvSpPr txBox="1"/>
          <p:nvPr/>
        </p:nvSpPr>
        <p:spPr>
          <a:xfrm>
            <a:off x="4622250" y="5950450"/>
            <a:ext cx="2777700" cy="12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highlight>
                  <a:srgbClr val="FFFFFF"/>
                </a:highlight>
                <a:latin typeface="Lato"/>
                <a:ea typeface="Lato"/>
                <a:cs typeface="Lato"/>
                <a:sym typeface="Lato"/>
              </a:rPr>
              <a:t>Online Transactional Processing</a:t>
            </a:r>
            <a:endParaRPr sz="1800" b="1">
              <a:solidFill>
                <a:srgbClr val="FF0000"/>
              </a:solidFill>
              <a:highlight>
                <a:srgbClr val="FFFFFF"/>
              </a:highlight>
              <a:latin typeface="Lato"/>
              <a:ea typeface="Lato"/>
              <a:cs typeface="Lato"/>
              <a:sym typeface="Lato"/>
            </a:endParaRPr>
          </a:p>
          <a:p>
            <a:pPr marL="0" lvl="0" indent="0" algn="ctr" rtl="0">
              <a:spcBef>
                <a:spcPts val="0"/>
              </a:spcBef>
              <a:spcAft>
                <a:spcPts val="0"/>
              </a:spcAft>
              <a:buNone/>
            </a:pPr>
            <a:r>
              <a:rPr lang="en-US" sz="1800" b="1">
                <a:solidFill>
                  <a:srgbClr val="FF0000"/>
                </a:solidFill>
                <a:highlight>
                  <a:srgbClr val="FFFFFF"/>
                </a:highlight>
                <a:latin typeface="Lato"/>
                <a:ea typeface="Lato"/>
                <a:cs typeface="Lato"/>
                <a:sym typeface="Lato"/>
              </a:rPr>
              <a:t>(OLTP)</a:t>
            </a:r>
            <a:endParaRPr sz="1800" b="1">
              <a:solidFill>
                <a:srgbClr val="FF0000"/>
              </a:solidFill>
              <a:highlight>
                <a:srgbClr val="FFFFFF"/>
              </a:highlight>
              <a:latin typeface="Lato"/>
              <a:ea typeface="Lato"/>
              <a:cs typeface="Lato"/>
              <a:sym typeface="Lato"/>
            </a:endParaRPr>
          </a:p>
        </p:txBody>
      </p:sp>
      <p:sp>
        <p:nvSpPr>
          <p:cNvPr id="215" name="Google Shape;215;p32"/>
          <p:cNvSpPr txBox="1"/>
          <p:nvPr/>
        </p:nvSpPr>
        <p:spPr>
          <a:xfrm>
            <a:off x="6038700" y="4303850"/>
            <a:ext cx="30000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(ODS)</a:t>
            </a:r>
            <a:endParaRPr/>
          </a:p>
        </p:txBody>
      </p:sp>
      <p:sp>
        <p:nvSpPr>
          <p:cNvPr id="216" name="Google Shape;216;p32"/>
          <p:cNvSpPr txBox="1"/>
          <p:nvPr/>
        </p:nvSpPr>
        <p:spPr>
          <a:xfrm>
            <a:off x="9993325" y="1580100"/>
            <a:ext cx="20166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Semantic Layer</a:t>
            </a:r>
            <a:endParaRPr sz="1800" b="1">
              <a:solidFill>
                <a:srgbClr val="FF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Management vs. DBA</a:t>
            </a:r>
            <a:endParaRPr sz="4800"/>
          </a:p>
        </p:txBody>
      </p:sp>
      <p:sp>
        <p:nvSpPr>
          <p:cNvPr id="222" name="Google Shape;222;p33"/>
          <p:cNvSpPr txBox="1"/>
          <p:nvPr/>
        </p:nvSpPr>
        <p:spPr>
          <a:xfrm>
            <a:off x="151800" y="1661075"/>
            <a:ext cx="11529300" cy="10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What is Data Management?</a:t>
            </a: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Data Management (Stewardship) is the practice of organizing and maintaining data processes to meet ongoing information lifecycle needs.   This includes </a:t>
            </a:r>
            <a:r>
              <a:rPr lang="en-US" b="1"/>
              <a:t>data creation, storage, processing, archiving, and data destruction. </a:t>
            </a:r>
            <a:endParaRPr b="1"/>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 </a:t>
            </a:r>
            <a:endParaRPr/>
          </a:p>
        </p:txBody>
      </p:sp>
      <p:pic>
        <p:nvPicPr>
          <p:cNvPr id="223" name="Google Shape;223;p33"/>
          <p:cNvPicPr preferRelativeResize="0"/>
          <p:nvPr/>
        </p:nvPicPr>
        <p:blipFill rotWithShape="1">
          <a:blip r:embed="rId3">
            <a:alphaModFix/>
          </a:blip>
          <a:srcRect b="8792"/>
          <a:stretch/>
        </p:blipFill>
        <p:spPr>
          <a:xfrm>
            <a:off x="6610450" y="2943175"/>
            <a:ext cx="5460149" cy="3734875"/>
          </a:xfrm>
          <a:prstGeom prst="rect">
            <a:avLst/>
          </a:prstGeom>
          <a:noFill/>
          <a:ln>
            <a:noFill/>
          </a:ln>
        </p:spPr>
      </p:pic>
      <p:sp>
        <p:nvSpPr>
          <p:cNvPr id="224" name="Google Shape;224;p33"/>
          <p:cNvSpPr txBox="1"/>
          <p:nvPr/>
        </p:nvSpPr>
        <p:spPr>
          <a:xfrm>
            <a:off x="151800" y="2649775"/>
            <a:ext cx="6291900" cy="97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en-US" b="1"/>
              <a:t>What is Database Administration (DBA)?</a:t>
            </a:r>
            <a:endParaRPr b="1"/>
          </a:p>
          <a:p>
            <a:pPr marL="0" lvl="0" indent="0" algn="l" rtl="0">
              <a:lnSpc>
                <a:spcPct val="115000"/>
              </a:lnSpc>
              <a:spcBef>
                <a:spcPts val="1000"/>
              </a:spcBef>
              <a:spcAft>
                <a:spcPts val="0"/>
              </a:spcAft>
              <a:buClr>
                <a:srgbClr val="000000"/>
              </a:buClr>
              <a:buSzPts val="1100"/>
              <a:buFont typeface="Arial"/>
              <a:buNone/>
            </a:pPr>
            <a:r>
              <a:rPr lang="en-US"/>
              <a:t>Database administration is the use of specialized software to store and organize data. This is the technical aspects of the planning, installation, configuration, design, migration, performance monitoring, security, troubleshooting, backup, and data recovery of a database system.</a:t>
            </a:r>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225" name="Google Shape;225;p33"/>
          <p:cNvSpPr txBox="1"/>
          <p:nvPr/>
        </p:nvSpPr>
        <p:spPr>
          <a:xfrm>
            <a:off x="151800" y="4127200"/>
            <a:ext cx="6143700" cy="263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en-US" b="1"/>
              <a:t>What are the Similarities Between the Two Roles?</a:t>
            </a:r>
            <a:endParaRPr b="1"/>
          </a:p>
          <a:p>
            <a:pPr marL="0" lvl="0" indent="0" algn="l" rtl="0">
              <a:lnSpc>
                <a:spcPct val="115000"/>
              </a:lnSpc>
              <a:spcBef>
                <a:spcPts val="1000"/>
              </a:spcBef>
              <a:spcAft>
                <a:spcPts val="0"/>
              </a:spcAft>
              <a:buClr>
                <a:srgbClr val="000000"/>
              </a:buClr>
              <a:buSzPts val="1100"/>
              <a:buFont typeface="Arial"/>
              <a:buNone/>
            </a:pPr>
            <a:r>
              <a:rPr lang="en-US"/>
              <a:t>Professionals in both specializations have to coordinate the database planning, goals, design, and communicate with each other while the project is being implemented. </a:t>
            </a:r>
            <a:endParaRPr/>
          </a:p>
          <a:p>
            <a:pPr marL="0" lvl="0" indent="0" algn="l" rtl="0">
              <a:lnSpc>
                <a:spcPct val="115000"/>
              </a:lnSpc>
              <a:spcBef>
                <a:spcPts val="1000"/>
              </a:spcBef>
              <a:spcAft>
                <a:spcPts val="0"/>
              </a:spcAft>
              <a:buClr>
                <a:srgbClr val="000000"/>
              </a:buClr>
              <a:buSzPts val="1100"/>
              <a:buFont typeface="Arial"/>
              <a:buNone/>
            </a:pPr>
            <a:r>
              <a:rPr lang="en-US" b="1"/>
              <a:t>What are the Differences?</a:t>
            </a:r>
            <a:endParaRPr b="1"/>
          </a:p>
          <a:p>
            <a:pPr marL="0" lvl="0" indent="0" algn="l" rtl="0">
              <a:lnSpc>
                <a:spcPct val="115000"/>
              </a:lnSpc>
              <a:spcBef>
                <a:spcPts val="1000"/>
              </a:spcBef>
              <a:spcAft>
                <a:spcPts val="0"/>
              </a:spcAft>
              <a:buClr>
                <a:srgbClr val="000000"/>
              </a:buClr>
              <a:buSzPts val="1100"/>
              <a:buFont typeface="Arial"/>
              <a:buNone/>
            </a:pPr>
            <a:r>
              <a:rPr lang="en-US"/>
              <a:t>Data management focuses on the “Logical” design - planning, organization, and design of a database system. DBA’s focus in the physical design of the database  performance, storage, access, backups, etc. </a:t>
            </a:r>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Governance </a:t>
            </a:r>
            <a:endParaRPr sz="4800"/>
          </a:p>
        </p:txBody>
      </p:sp>
      <p:pic>
        <p:nvPicPr>
          <p:cNvPr id="231" name="Google Shape;231;p34"/>
          <p:cNvPicPr preferRelativeResize="0"/>
          <p:nvPr/>
        </p:nvPicPr>
        <p:blipFill>
          <a:blip r:embed="rId3">
            <a:alphaModFix/>
          </a:blip>
          <a:stretch>
            <a:fillRect/>
          </a:stretch>
        </p:blipFill>
        <p:spPr>
          <a:xfrm>
            <a:off x="7630004" y="1997625"/>
            <a:ext cx="4000347" cy="4018200"/>
          </a:xfrm>
          <a:prstGeom prst="rect">
            <a:avLst/>
          </a:prstGeom>
          <a:noFill/>
          <a:ln>
            <a:noFill/>
          </a:ln>
        </p:spPr>
      </p:pic>
      <p:sp>
        <p:nvSpPr>
          <p:cNvPr id="232" name="Google Shape;232;p34"/>
          <p:cNvSpPr txBox="1"/>
          <p:nvPr/>
        </p:nvSpPr>
        <p:spPr>
          <a:xfrm>
            <a:off x="801425" y="1921425"/>
            <a:ext cx="5675700" cy="464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33" name="Google Shape;233;p34"/>
          <p:cNvSpPr txBox="1"/>
          <p:nvPr/>
        </p:nvSpPr>
        <p:spPr>
          <a:xfrm>
            <a:off x="742300" y="1980775"/>
            <a:ext cx="6887700" cy="24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Lato"/>
                <a:ea typeface="Lato"/>
                <a:cs typeface="Lato"/>
                <a:sym typeface="Lato"/>
              </a:rPr>
              <a:t>What is Data Governance?</a:t>
            </a:r>
            <a:endParaRPr sz="1800" b="1">
              <a:latin typeface="Lato"/>
              <a:ea typeface="Lato"/>
              <a:cs typeface="Lato"/>
              <a:sym typeface="Lato"/>
            </a:endParaRPr>
          </a:p>
          <a:p>
            <a:pPr marL="0" lvl="0" indent="0" algn="l" rtl="0">
              <a:lnSpc>
                <a:spcPct val="100000"/>
              </a:lnSpc>
              <a:spcBef>
                <a:spcPts val="0"/>
              </a:spcBef>
              <a:spcAft>
                <a:spcPts val="0"/>
              </a:spcAft>
              <a:buClr>
                <a:srgbClr val="000000"/>
              </a:buClr>
              <a:buSzPts val="1100"/>
              <a:buFont typeface="Arial"/>
              <a:buNone/>
            </a:pPr>
            <a:r>
              <a:rPr lang="en-US" sz="1800">
                <a:latin typeface="Lato"/>
                <a:ea typeface="Lato"/>
                <a:cs typeface="Lato"/>
                <a:sym typeface="Lato"/>
              </a:rPr>
              <a:t>Data Governance is a quality control discipline for assessing, managing, using, improving, monitoring, maintaining, and protecting organizational information. </a:t>
            </a:r>
            <a:endParaRPr sz="1800">
              <a:latin typeface="Lato"/>
              <a:ea typeface="Lato"/>
              <a:cs typeface="Lato"/>
              <a:sym typeface="Lato"/>
            </a:endParaRPr>
          </a:p>
        </p:txBody>
      </p:sp>
      <p:sp>
        <p:nvSpPr>
          <p:cNvPr id="234" name="Google Shape;234;p34"/>
          <p:cNvSpPr txBox="1"/>
          <p:nvPr/>
        </p:nvSpPr>
        <p:spPr>
          <a:xfrm>
            <a:off x="742300" y="3418700"/>
            <a:ext cx="6887700" cy="23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Lato"/>
                <a:ea typeface="Lato"/>
                <a:cs typeface="Lato"/>
                <a:sym typeface="Lato"/>
              </a:rPr>
              <a:t>Who Needs Data Governance?</a:t>
            </a:r>
            <a:endParaRPr sz="1800" b="1">
              <a:latin typeface="Lato"/>
              <a:ea typeface="Lato"/>
              <a:cs typeface="Lato"/>
              <a:sym typeface="Lato"/>
            </a:endParaRPr>
          </a:p>
          <a:p>
            <a:pPr marL="0" lvl="0" indent="0" algn="l" rtl="0">
              <a:spcBef>
                <a:spcPts val="0"/>
              </a:spcBef>
              <a:spcAft>
                <a:spcPts val="0"/>
              </a:spcAft>
              <a:buNone/>
            </a:pPr>
            <a:r>
              <a:rPr lang="en-US" sz="1800">
                <a:latin typeface="Lato"/>
                <a:ea typeface="Lato"/>
                <a:cs typeface="Lato"/>
                <a:sym typeface="Lato"/>
              </a:rPr>
              <a:t>Organizations that need to prevent sensitive information from being accessed by unauthorized users.</a:t>
            </a: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a:latin typeface="Lato"/>
                <a:ea typeface="Lato"/>
                <a:cs typeface="Lato"/>
                <a:sym typeface="Lato"/>
              </a:rPr>
              <a:t>What is a Data Steward?</a:t>
            </a:r>
            <a:endParaRPr sz="1800" b="1">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This is a position within an organization that ensures data governance processes are followed, guidelines are enforced, and recommends improvements to be made to data governance processes.</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Dictionaries</a:t>
            </a:r>
            <a:endParaRPr sz="4800"/>
          </a:p>
        </p:txBody>
      </p:sp>
      <p:sp>
        <p:nvSpPr>
          <p:cNvPr id="240" name="Google Shape;240;p35"/>
          <p:cNvSpPr txBox="1"/>
          <p:nvPr/>
        </p:nvSpPr>
        <p:spPr>
          <a:xfrm>
            <a:off x="0" y="1650675"/>
            <a:ext cx="5866200" cy="475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sz="1800" b="1"/>
              <a:t>What is a Data Dictionary?</a:t>
            </a:r>
            <a:endParaRPr sz="1800" b="1"/>
          </a:p>
          <a:p>
            <a:pPr marL="0" lvl="0" indent="0" algn="l" rtl="0">
              <a:lnSpc>
                <a:spcPct val="115000"/>
              </a:lnSpc>
              <a:spcBef>
                <a:spcPts val="0"/>
              </a:spcBef>
              <a:spcAft>
                <a:spcPts val="0"/>
              </a:spcAft>
              <a:buNone/>
            </a:pPr>
            <a:r>
              <a:rPr lang="en-US" sz="1800"/>
              <a:t>A Data Dictionary is a collection of sources, names, definitions, and attributes about data elements that define the data captured in a system.  </a:t>
            </a:r>
            <a:endParaRPr sz="1800"/>
          </a:p>
          <a:p>
            <a:pPr marL="0" lvl="0" indent="0" algn="l" rtl="0">
              <a:lnSpc>
                <a:spcPct val="115000"/>
              </a:lnSpc>
              <a:spcBef>
                <a:spcPts val="0"/>
              </a:spcBef>
              <a:spcAft>
                <a:spcPts val="0"/>
              </a:spcAft>
              <a:buClr>
                <a:srgbClr val="000000"/>
              </a:buClr>
              <a:buSzPts val="1100"/>
              <a:buFont typeface="Arial"/>
              <a:buNone/>
            </a:pPr>
            <a:endParaRPr sz="1800"/>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2400">
              <a:latin typeface="Lato"/>
              <a:ea typeface="Lato"/>
              <a:cs typeface="Lato"/>
              <a:sym typeface="Lato"/>
            </a:endParaRPr>
          </a:p>
        </p:txBody>
      </p:sp>
      <p:sp>
        <p:nvSpPr>
          <p:cNvPr id="241" name="Google Shape;241;p35"/>
          <p:cNvSpPr txBox="1"/>
          <p:nvPr/>
        </p:nvSpPr>
        <p:spPr>
          <a:xfrm>
            <a:off x="0" y="2989025"/>
            <a:ext cx="6078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1"/>
              <a:t>The data dictionary in general contains information about the following:</a:t>
            </a:r>
            <a:endParaRPr sz="1800" b="1"/>
          </a:p>
          <a:p>
            <a:pPr marL="457200" lvl="0" indent="-342900" algn="l" rtl="0">
              <a:lnSpc>
                <a:spcPct val="115000"/>
              </a:lnSpc>
              <a:spcBef>
                <a:spcPts val="0"/>
              </a:spcBef>
              <a:spcAft>
                <a:spcPts val="0"/>
              </a:spcAft>
              <a:buSzPts val="1800"/>
              <a:buAutoNum type="arabicPeriod"/>
            </a:pPr>
            <a:r>
              <a:rPr lang="en-US" sz="1800"/>
              <a:t>Names and physical information of all database schemas, tables and fields.</a:t>
            </a:r>
            <a:endParaRPr sz="1800"/>
          </a:p>
          <a:p>
            <a:pPr marL="45720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AutoNum type="arabicPeriod"/>
            </a:pPr>
            <a:r>
              <a:rPr lang="en-US" sz="1800"/>
              <a:t>“System of record” information. </a:t>
            </a:r>
            <a:endParaRPr sz="1800"/>
          </a:p>
          <a:p>
            <a:pPr marL="457200" lvl="0" indent="0" algn="l" rtl="0">
              <a:lnSpc>
                <a:spcPct val="115000"/>
              </a:lnSpc>
              <a:spcBef>
                <a:spcPts val="0"/>
              </a:spcBef>
              <a:spcAft>
                <a:spcPts val="0"/>
              </a:spcAft>
              <a:buNone/>
            </a:pPr>
            <a:r>
              <a:rPr lang="en-US" sz="1800"/>
              <a:t> </a:t>
            </a:r>
            <a:endParaRPr sz="1800"/>
          </a:p>
          <a:p>
            <a:pPr marL="457200" lvl="0" indent="-342900" algn="l" rtl="0">
              <a:lnSpc>
                <a:spcPct val="115000"/>
              </a:lnSpc>
              <a:spcBef>
                <a:spcPts val="0"/>
              </a:spcBef>
              <a:spcAft>
                <a:spcPts val="0"/>
              </a:spcAft>
              <a:buSzPts val="1800"/>
              <a:buAutoNum type="arabicPeriod"/>
            </a:pPr>
            <a:r>
              <a:rPr lang="en-US" sz="1800"/>
              <a:t>Table constraints such as primary key attributes, foreign key information etc.</a:t>
            </a:r>
            <a:endParaRPr sz="1800"/>
          </a:p>
          <a:p>
            <a:pPr marL="45720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AutoNum type="arabicPeriod"/>
            </a:pPr>
            <a:r>
              <a:rPr lang="en-US" sz="1800"/>
              <a:t>Business rules, transformations and metadata               about field values.</a:t>
            </a:r>
            <a:endParaRPr/>
          </a:p>
        </p:txBody>
      </p:sp>
      <p:pic>
        <p:nvPicPr>
          <p:cNvPr id="242" name="Google Shape;242;p35"/>
          <p:cNvPicPr preferRelativeResize="0"/>
          <p:nvPr/>
        </p:nvPicPr>
        <p:blipFill>
          <a:blip r:embed="rId3">
            <a:alphaModFix/>
          </a:blip>
          <a:stretch>
            <a:fillRect/>
          </a:stretch>
        </p:blipFill>
        <p:spPr>
          <a:xfrm>
            <a:off x="5797025" y="1807100"/>
            <a:ext cx="6315225" cy="4602774"/>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1348</Words>
  <Application>Microsoft Office PowerPoint</Application>
  <PresentationFormat>Widescreen</PresentationFormat>
  <Paragraphs>139</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Lustria</vt:lpstr>
      <vt:lpstr>Calibri</vt:lpstr>
      <vt:lpstr>Arial</vt:lpstr>
      <vt:lpstr>Raleway</vt:lpstr>
      <vt:lpstr>Lato</vt:lpstr>
      <vt:lpstr>Streamline</vt:lpstr>
      <vt:lpstr>Streamline</vt:lpstr>
      <vt:lpstr>Storing &amp; Managing Data</vt:lpstr>
      <vt:lpstr>Review: Class 6</vt:lpstr>
      <vt:lpstr>Project Milestones</vt:lpstr>
      <vt:lpstr>Class 7 Objectives</vt:lpstr>
      <vt:lpstr>Types of Enterprise Data</vt:lpstr>
      <vt:lpstr>Data Storage Terminology</vt:lpstr>
      <vt:lpstr>Data Management vs. DBA</vt:lpstr>
      <vt:lpstr>Data Governance </vt:lpstr>
      <vt:lpstr>Data Dictionaries</vt:lpstr>
      <vt:lpstr>Measuring Data Quality</vt:lpstr>
      <vt:lpstr>Class Project</vt:lpstr>
      <vt:lpstr>Appendix B: Data Quality w/Python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Storing &amp; Managing Data</dc:title>
  <dc:creator>JTB Ventures LLC</dc:creator>
  <cp:lastModifiedBy>Jeremy Bergmann</cp:lastModifiedBy>
  <cp:revision>1</cp:revision>
  <dcterms:modified xsi:type="dcterms:W3CDTF">2019-07-29T23:01:19Z</dcterms:modified>
</cp:coreProperties>
</file>