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ee1f394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dee1f394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Y9GhKlDneFCqDSSHyWLC09beGWrC0qpc/view"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Relational Database models convert the conceptual representation of entities (ERD) to a model that can be implemented directly in a database.</a:t>
            </a:r>
            <a:endParaRPr sz="2000"/>
          </a:p>
          <a:p>
            <a:pPr marL="0" lvl="0" indent="0" algn="l" rtl="0">
              <a:spcBef>
                <a:spcPts val="0"/>
              </a:spcBef>
              <a:spcAft>
                <a:spcPts val="0"/>
              </a:spcAft>
              <a:buNone/>
            </a:pPr>
            <a:endParaRPr sz="180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5" y="1513075"/>
            <a:ext cx="4740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a:br>
            <a:r>
              <a:rPr lang="en-US" sz="2400"/>
              <a:t>Normal forms are standard rules for structuring a database to reduce redundancy and increase data integrity.</a:t>
            </a:r>
            <a:br>
              <a:rPr lang="en-US" sz="2400"/>
            </a:br>
            <a:br>
              <a:rPr lang="en-US" sz="2400"/>
            </a:br>
            <a:r>
              <a:rPr lang="en-US" sz="2400"/>
              <a:t>In essence, the rules serve to minimize space costs and error costs.</a:t>
            </a:r>
            <a:br>
              <a:rPr lang="en-US" sz="2400"/>
            </a:br>
            <a:br>
              <a:rPr lang="en-US" sz="2400"/>
            </a:br>
            <a:r>
              <a:rPr lang="en-US" sz="2400"/>
              <a:t>Denormalization involves selectively increasing redundancy to improve speed performance and reduce query complexity.</a:t>
            </a:r>
            <a:br>
              <a:rPr lang="en-US" sz="2400" b="1"/>
            </a:br>
            <a:endParaRPr sz="24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a:t>E</a:t>
            </a:r>
            <a:r>
              <a:rPr lang="en-US" sz="2200"/>
              <a:t>very non-prime key attribute must provide a fact about</a:t>
            </a:r>
            <a:r>
              <a:rPr lang="en-US" sz="2200">
                <a:solidFill>
                  <a:srgbClr val="DADADA"/>
                </a:solidFill>
              </a:rPr>
              <a:t> </a:t>
            </a:r>
            <a:r>
              <a:rPr lang="en-US" sz="2200">
                <a:solidFill>
                  <a:srgbClr val="FF0000"/>
                </a:solidFill>
              </a:rPr>
              <a:t>the key</a:t>
            </a:r>
            <a:r>
              <a:rPr lang="en-US" sz="2200">
                <a:solidFill>
                  <a:srgbClr val="DADADA"/>
                </a:solidFill>
              </a:rPr>
              <a:t>, </a:t>
            </a:r>
            <a:r>
              <a:rPr lang="en-US" sz="2200">
                <a:solidFill>
                  <a:srgbClr val="00B050"/>
                </a:solidFill>
              </a:rPr>
              <a:t>the whole key</a:t>
            </a:r>
            <a:r>
              <a:rPr lang="en-US" sz="2200">
                <a:solidFill>
                  <a:srgbClr val="DADADA"/>
                </a:solidFill>
              </a:rPr>
              <a:t>, </a:t>
            </a:r>
            <a:r>
              <a:rPr lang="en-US" sz="2200"/>
              <a:t>and</a:t>
            </a:r>
            <a:r>
              <a:rPr lang="en-US" sz="2200">
                <a:solidFill>
                  <a:srgbClr val="DADADA"/>
                </a:solidFill>
              </a:rPr>
              <a:t> </a:t>
            </a:r>
            <a:r>
              <a:rPr lang="en-US" sz="2200">
                <a:solidFill>
                  <a:srgbClr val="00B0F0"/>
                </a:solidFill>
              </a:rPr>
              <a:t>nothing but the key</a:t>
            </a:r>
            <a:r>
              <a:rPr lang="en-US" sz="2200">
                <a:solidFill>
                  <a:srgbClr val="DADADA"/>
                </a:solidFill>
              </a:rPr>
              <a:t>.</a:t>
            </a:r>
            <a:endParaRPr sz="2200">
              <a:solidFill>
                <a:srgbClr val="DADADA"/>
              </a:solidFill>
            </a:endParaRPr>
          </a:p>
          <a:p>
            <a:pPr marL="0" lvl="0" indent="0" algn="ctr" rtl="0">
              <a:lnSpc>
                <a:spcPct val="115000"/>
              </a:lnSpc>
              <a:spcBef>
                <a:spcPts val="600"/>
              </a:spcBef>
              <a:spcAft>
                <a:spcPts val="0"/>
              </a:spcAft>
              <a:buNone/>
            </a:pPr>
            <a:r>
              <a:rPr lang="en-US" sz="2200">
                <a:solidFill>
                  <a:srgbClr val="FF0000"/>
                </a:solidFill>
              </a:rPr>
              <a:t>1NF: first normal form</a:t>
            </a:r>
            <a:endParaRPr sz="2200">
              <a:solidFill>
                <a:srgbClr val="FF0000"/>
              </a:solidFill>
            </a:endParaRPr>
          </a:p>
          <a:p>
            <a:pPr marL="0" lvl="0" indent="0" algn="ctr" rtl="0">
              <a:lnSpc>
                <a:spcPct val="115000"/>
              </a:lnSpc>
              <a:spcBef>
                <a:spcPts val="600"/>
              </a:spcBef>
              <a:spcAft>
                <a:spcPts val="0"/>
              </a:spcAft>
              <a:buNone/>
            </a:pPr>
            <a:r>
              <a:rPr lang="en-US" sz="2200">
                <a:solidFill>
                  <a:srgbClr val="00B050"/>
                </a:solidFill>
              </a:rPr>
              <a:t>2NF: second normal form</a:t>
            </a:r>
            <a:endParaRPr sz="2200">
              <a:solidFill>
                <a:srgbClr val="00B050"/>
              </a:solidFill>
            </a:endParaRPr>
          </a:p>
          <a:p>
            <a:pPr marL="0" lvl="0" indent="0" algn="ctr" rtl="0">
              <a:lnSpc>
                <a:spcPct val="115000"/>
              </a:lnSpc>
              <a:spcBef>
                <a:spcPts val="600"/>
              </a:spcBef>
              <a:spcAft>
                <a:spcPts val="600"/>
              </a:spcAft>
              <a:buNone/>
            </a:pPr>
            <a:r>
              <a:rPr lang="en-US" sz="2200">
                <a:solidFill>
                  <a:srgbClr val="00B0F0"/>
                </a:solidFill>
              </a:rPr>
              <a:t>3NF: third normal form</a:t>
            </a:r>
            <a:endParaRPr sz="220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3000000" cy="3000000"/>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Dimensional Data Modeling</a:t>
            </a:r>
            <a:br>
              <a:rPr lang="en-US" sz="4800"/>
            </a:br>
            <a:endParaRPr sz="480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a:p>
          <a:p>
            <a:pPr marL="0" lvl="0" indent="0" algn="l" rtl="0">
              <a:lnSpc>
                <a:spcPct val="115000"/>
              </a:lnSpc>
              <a:spcBef>
                <a:spcPts val="0"/>
              </a:spcBef>
              <a:spcAft>
                <a:spcPts val="0"/>
              </a:spcAft>
              <a:buNone/>
            </a:pPr>
            <a:r>
              <a:rPr lang="en-US" sz="1800" b="1" u="sng"/>
              <a:t>Advantage</a:t>
            </a:r>
            <a:r>
              <a:rPr lang="en-US" sz="1800"/>
              <a:t>: Simple to model and understand, Simple queries, Fast. </a:t>
            </a:r>
            <a:endParaRPr sz="1800"/>
          </a:p>
          <a:p>
            <a:pPr marL="0" lvl="0" indent="0" algn="l" rtl="0">
              <a:lnSpc>
                <a:spcPct val="115000"/>
              </a:lnSpc>
              <a:spcBef>
                <a:spcPts val="0"/>
              </a:spcBef>
              <a:spcAft>
                <a:spcPts val="0"/>
              </a:spcAft>
              <a:buNone/>
            </a:pPr>
            <a:r>
              <a:rPr lang="en-US" sz="1800" b="1" u="sng"/>
              <a:t>Disadvantage</a:t>
            </a:r>
            <a:r>
              <a:rPr lang="en-US" sz="1800"/>
              <a:t>: Increased space cost and  data integrity risk due to redundancies.</a:t>
            </a:r>
            <a:endParaRPr/>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492375" y="1809325"/>
            <a:ext cx="66723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a:t>ERD using Draw.IO</a:t>
            </a:r>
            <a:endParaRPr sz="1800" b="1" u="sng"/>
          </a:p>
          <a:p>
            <a:pPr marL="0" lvl="0" indent="0" algn="ctr" rtl="0">
              <a:spcBef>
                <a:spcPts val="0"/>
              </a:spcBef>
              <a:spcAft>
                <a:spcPts val="0"/>
              </a:spcAft>
              <a:buNone/>
            </a:pPr>
            <a:r>
              <a:rPr lang="en-US" sz="1700" b="1" u="sng"/>
              <a:t>Entity Relationship Diagram</a:t>
            </a:r>
            <a:endParaRPr sz="1700" b="1" u="sng"/>
          </a:p>
          <a:p>
            <a:pPr marL="0" lvl="0" indent="0" algn="l" rtl="0">
              <a:spcBef>
                <a:spcPts val="0"/>
              </a:spcBef>
              <a:spcAft>
                <a:spcPts val="0"/>
              </a:spcAft>
              <a:buNone/>
            </a:pPr>
            <a:r>
              <a:rPr lang="en-US" sz="1700"/>
              <a:t>1. Identifies the Entities (Nouns), Attributes (Adjectives) and relationships (verbs) in the “console” schema.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Create an ERD diagram in draw.io </a:t>
            </a:r>
            <a:endParaRPr sz="1700"/>
          </a:p>
          <a:p>
            <a:pPr marL="0" lvl="0" indent="0" algn="l" rtl="0">
              <a:spcBef>
                <a:spcPts val="0"/>
              </a:spcBef>
              <a:spcAft>
                <a:spcPts val="0"/>
              </a:spcAft>
              <a:buNone/>
            </a:pPr>
            <a:endParaRPr sz="1700"/>
          </a:p>
          <a:p>
            <a:pPr marL="0" lvl="0" indent="0" algn="ctr" rtl="0">
              <a:spcBef>
                <a:spcPts val="0"/>
              </a:spcBef>
              <a:spcAft>
                <a:spcPts val="0"/>
              </a:spcAft>
              <a:buNone/>
            </a:pPr>
            <a:r>
              <a:rPr lang="en-US" sz="1700" b="1" u="sng"/>
              <a:t>Relational Database Modeling</a:t>
            </a:r>
            <a:endParaRPr sz="1700" b="1" u="sng"/>
          </a:p>
          <a:p>
            <a:pPr marL="0" lvl="0" indent="0" algn="l" rtl="0">
              <a:spcBef>
                <a:spcPts val="0"/>
              </a:spcBef>
              <a:spcAft>
                <a:spcPts val="0"/>
              </a:spcAft>
              <a:buNone/>
            </a:pPr>
            <a:r>
              <a:rPr lang="en-US" sz="1700"/>
              <a:t>1. Convert the ERD diagram to a relational model, using draw.io</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2. If the opportunity exists, identify the associations that could be normalized, then modify your tables accordingly.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Once designing and normalization of the database is complete, create the SQL code (via views) that creates the relationship between tables.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Example at:  </a:t>
            </a:r>
            <a:r>
              <a:rPr lang="en-US" u="sng">
                <a:solidFill>
                  <a:schemeClr val="hlink"/>
                </a:solidFill>
                <a:hlinkClick r:id="rId3"/>
              </a:rPr>
              <a:t>https://drive.google.com/file/d/1Y9GhKlDneFCqDSSHyWLC09beGWrC0qpc/view</a:t>
            </a:r>
            <a:endParaRPr/>
          </a:p>
        </p:txBody>
      </p:sp>
      <p:pic>
        <p:nvPicPr>
          <p:cNvPr id="293" name="Google Shape;293;p41"/>
          <p:cNvPicPr preferRelativeResize="0"/>
          <p:nvPr/>
        </p:nvPicPr>
        <p:blipFill>
          <a:blip r:embed="rId4">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3000000" cy="300000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3000000" cy="3000000"/>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3000000" cy="3000000"/>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3000000" cy="3000000"/>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3-5</a:t>
            </a:r>
            <a:endParaRPr sz="420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a:solidFill>
                  <a:srgbClr val="000000"/>
                </a:solidFill>
              </a:rPr>
              <a:t>Cleaning Data (Class 5)</a:t>
            </a:r>
            <a:endParaRPr sz="2400">
              <a:solidFill>
                <a:srgbClr val="000000"/>
              </a:solidFill>
            </a:endParaRPr>
          </a:p>
          <a:p>
            <a:pPr marL="494098" lvl="0" indent="-494098" algn="l" rtl="0">
              <a:lnSpc>
                <a:spcPct val="115000"/>
              </a:lnSpc>
              <a:spcBef>
                <a:spcPts val="1000"/>
              </a:spcBef>
              <a:spcAft>
                <a:spcPts val="0"/>
              </a:spcAft>
              <a:buClr>
                <a:srgbClr val="38761D"/>
              </a:buClr>
              <a:buSzPts val="2400"/>
              <a:buFont typeface="Lustria"/>
              <a:buAutoNum type="arabicPeriod"/>
            </a:pPr>
            <a:r>
              <a:rPr lang="en-US" sz="2400">
                <a:solidFill>
                  <a:srgbClr val="38761D"/>
                </a:solidFill>
              </a:rPr>
              <a:t>Normalize Data &amp; Create Data Model (Class 6)</a:t>
            </a:r>
            <a:endParaRPr sz="2400">
              <a:solidFill>
                <a:srgbClr val="38761D"/>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Analyze Data Quality &amp; Create Data Dictionary (Class 7) </a:t>
            </a:r>
            <a:endParaRPr sz="240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a:solidFill>
                  <a:srgbClr val="000000"/>
                </a:solidFill>
              </a:rPr>
              <a:t>Connect Data to PowerBI Desktop/Cloud, Answer Business Questions Automate data workflow using ETL (Python - Optional) (Class 8)</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a:t>Purpose of Database Modeling</a:t>
            </a:r>
            <a:endParaRPr sz="3000"/>
          </a:p>
          <a:p>
            <a:pPr marL="609600" lvl="0" indent="-304800" algn="l" rtl="0">
              <a:lnSpc>
                <a:spcPct val="150000"/>
              </a:lnSpc>
              <a:spcBef>
                <a:spcPts val="0"/>
              </a:spcBef>
              <a:spcAft>
                <a:spcPts val="0"/>
              </a:spcAft>
              <a:buSzPts val="3000"/>
              <a:buNone/>
            </a:pPr>
            <a:r>
              <a:rPr lang="en-US" sz="3000"/>
              <a:t>Entity-Relationship Diagrams</a:t>
            </a:r>
            <a:endParaRPr sz="3000"/>
          </a:p>
          <a:p>
            <a:pPr marL="609600" lvl="0" indent="-304800" algn="l" rtl="0">
              <a:lnSpc>
                <a:spcPct val="150000"/>
              </a:lnSpc>
              <a:spcBef>
                <a:spcPts val="1000"/>
              </a:spcBef>
              <a:spcAft>
                <a:spcPts val="0"/>
              </a:spcAft>
              <a:buSzPts val="3000"/>
              <a:buNone/>
            </a:pPr>
            <a:r>
              <a:rPr lang="en-US" sz="3000"/>
              <a:t>SQL Constraints &amp; Relational Database Modeling</a:t>
            </a:r>
            <a:endParaRPr sz="3000"/>
          </a:p>
          <a:p>
            <a:pPr marL="609600" lvl="0" indent="-304800" algn="l" rtl="0">
              <a:lnSpc>
                <a:spcPct val="150000"/>
              </a:lnSpc>
              <a:spcBef>
                <a:spcPts val="1000"/>
              </a:spcBef>
              <a:spcAft>
                <a:spcPts val="0"/>
              </a:spcAft>
              <a:buSzPts val="3000"/>
              <a:buNone/>
            </a:pPr>
            <a:r>
              <a:rPr lang="en-US" sz="3000"/>
              <a:t>Normal Forms: 1NF, 2NF, 3NF</a:t>
            </a:r>
            <a:endParaRPr sz="3000"/>
          </a:p>
          <a:p>
            <a:pPr marL="609600" lvl="0" indent="-304800" algn="l" rtl="0">
              <a:lnSpc>
                <a:spcPct val="150000"/>
              </a:lnSpc>
              <a:spcBef>
                <a:spcPts val="1000"/>
              </a:spcBef>
              <a:spcAft>
                <a:spcPts val="0"/>
              </a:spcAft>
              <a:buSzPts val="3000"/>
              <a:buNone/>
            </a:pPr>
            <a:r>
              <a:rPr lang="en-US" sz="3000"/>
              <a:t>Dimensional Data Modeling: Kimball</a:t>
            </a:r>
            <a:endParaRPr sz="3000"/>
          </a:p>
          <a:p>
            <a:pPr marL="609600" lvl="0" indent="-304800" algn="l" rtl="0">
              <a:lnSpc>
                <a:spcPct val="150000"/>
              </a:lnSpc>
              <a:spcBef>
                <a:spcPts val="1000"/>
              </a:spcBef>
              <a:spcAft>
                <a:spcPts val="0"/>
              </a:spcAft>
              <a:buSzPts val="3000"/>
              <a:buNone/>
            </a:pPr>
            <a:r>
              <a:rPr lang="en-US" sz="3000"/>
              <a:t>Database Modeling using Draw.io</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42425" y="2189125"/>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A map of a database schema</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Data modeling is a process for creating a database’s data model that focuses on the data. (vs. Data Science Modeling)</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The model maps how information is stored and relates to other data.</a:t>
            </a:r>
            <a:endParaRPr sz="1800" b="1">
              <a:latin typeface="Lato"/>
              <a:ea typeface="Lato"/>
              <a:cs typeface="Lato"/>
              <a:sym typeface="Lato"/>
            </a:endParaRPr>
          </a:p>
          <a:p>
            <a:pPr marL="45720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Entity-relationship (ER) diagrams are formal mapping processes.</a:t>
            </a:r>
            <a:br>
              <a:rPr lang="en-US" sz="1800" b="1">
                <a:latin typeface="Lato"/>
                <a:ea typeface="Lato"/>
                <a:cs typeface="Lato"/>
                <a:sym typeface="Lato"/>
              </a:rPr>
            </a:br>
            <a:endParaRPr sz="180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Database Modeling </a:t>
            </a:r>
            <a:r>
              <a:rPr lang="en-US" sz="2000">
                <a:latin typeface="Lato"/>
                <a:ea typeface="Lato"/>
                <a:cs typeface="Lato"/>
                <a:sym typeface="Lato"/>
              </a:rPr>
              <a:t>is focused on the operation of a particular system - goal is to design a DBMS that captures events. </a:t>
            </a:r>
            <a:endParaRPr sz="200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1368</Words>
  <Application>Microsoft Office PowerPoint</Application>
  <PresentationFormat>Widescreen</PresentationFormat>
  <Paragraphs>316</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Calibri</vt:lpstr>
      <vt:lpstr>Lato</vt:lpstr>
      <vt:lpstr>Raleway</vt:lpstr>
      <vt:lpstr>Lustria</vt:lpstr>
      <vt:lpstr>Arial</vt:lpstr>
      <vt:lpstr>Streamline</vt:lpstr>
      <vt:lpstr>Streamline</vt:lpstr>
      <vt:lpstr>Structuring &amp; Modeling Data</vt:lpstr>
      <vt:lpstr>Review: Class 3-5</vt:lpstr>
      <vt:lpstr>Project Milestones</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Dimensional Data Modeling </vt:lpstr>
      <vt:lpstr>Class Project </vt:lpstr>
      <vt:lpstr>Appendix - 3rd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2</cp:revision>
  <dcterms:modified xsi:type="dcterms:W3CDTF">2019-07-29T22:49:35Z</dcterms:modified>
</cp:coreProperties>
</file>