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8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8" r:id="rId13"/>
    <p:sldId id="274" r:id="rId14"/>
    <p:sldId id="260" r:id="rId15"/>
    <p:sldId id="269" r:id="rId16"/>
    <p:sldId id="285" r:id="rId17"/>
    <p:sldId id="289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Lato" panose="020B0604020202020204" charset="0"/>
      <p:regular r:id="rId24"/>
      <p:bold r:id="rId25"/>
      <p:italic r:id="rId26"/>
      <p:boldItalic r:id="rId27"/>
    </p:embeddedFont>
    <p:embeddedFont>
      <p:font typeface="Raleway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475" autoAdjust="0"/>
  </p:normalViewPr>
  <p:slideViewPr>
    <p:cSldViewPr snapToGrid="0">
      <p:cViewPr varScale="1">
        <p:scale>
          <a:sx n="93" d="100"/>
          <a:sy n="93" d="100"/>
        </p:scale>
        <p:origin x="762" y="90"/>
      </p:cViewPr>
      <p:guideLst/>
    </p:cSldViewPr>
  </p:slideViewPr>
  <p:notesTextViewPr>
    <p:cViewPr>
      <p:scale>
        <a:sx n="1" d="1"/>
        <a:sy n="1" d="1"/>
      </p:scale>
      <p:origin x="0" y="-49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rgmann" userId="c2589a63-7d35-4bd4-b1d6-7fbcacc677e5" providerId="ADAL" clId="{ED85BE75-8E8B-4722-9590-3937157AD407}"/>
    <pc:docChg chg="delSld delMainMaster">
      <pc:chgData name="Jeremy Bergmann" userId="c2589a63-7d35-4bd4-b1d6-7fbcacc677e5" providerId="ADAL" clId="{ED85BE75-8E8B-4722-9590-3937157AD407}" dt="2020-05-26T13:06:12.403" v="0" actId="47"/>
      <pc:docMkLst>
        <pc:docMk/>
      </pc:docMkLst>
      <pc:sldChg chg="del">
        <pc:chgData name="Jeremy Bergmann" userId="c2589a63-7d35-4bd4-b1d6-7fbcacc677e5" providerId="ADAL" clId="{ED85BE75-8E8B-4722-9590-3937157AD407}" dt="2020-05-26T13:06:12.403" v="0" actId="47"/>
        <pc:sldMkLst>
          <pc:docMk/>
          <pc:sldMk cId="0" sldId="260"/>
        </pc:sldMkLst>
      </pc:sldChg>
      <pc:sldChg chg="del">
        <pc:chgData name="Jeremy Bergmann" userId="c2589a63-7d35-4bd4-b1d6-7fbcacc677e5" providerId="ADAL" clId="{ED85BE75-8E8B-4722-9590-3937157AD407}" dt="2020-05-26T13:06:12.403" v="0" actId="47"/>
        <pc:sldMkLst>
          <pc:docMk/>
          <pc:sldMk cId="0" sldId="270"/>
        </pc:sldMkLst>
      </pc:sldChg>
      <pc:sldChg chg="del">
        <pc:chgData name="Jeremy Bergmann" userId="c2589a63-7d35-4bd4-b1d6-7fbcacc677e5" providerId="ADAL" clId="{ED85BE75-8E8B-4722-9590-3937157AD407}" dt="2020-05-26T13:06:12.403" v="0" actId="47"/>
        <pc:sldMkLst>
          <pc:docMk/>
          <pc:sldMk cId="0" sldId="287"/>
        </pc:sldMkLst>
      </pc:sldChg>
      <pc:sldChg chg="del">
        <pc:chgData name="Jeremy Bergmann" userId="c2589a63-7d35-4bd4-b1d6-7fbcacc677e5" providerId="ADAL" clId="{ED85BE75-8E8B-4722-9590-3937157AD407}" dt="2020-05-26T13:06:12.403" v="0" actId="47"/>
        <pc:sldMkLst>
          <pc:docMk/>
          <pc:sldMk cId="0" sldId="290"/>
        </pc:sldMkLst>
      </pc:sldChg>
      <pc:sldMasterChg chg="del delSldLayout">
        <pc:chgData name="Jeremy Bergmann" userId="c2589a63-7d35-4bd4-b1d6-7fbcacc677e5" providerId="ADAL" clId="{ED85BE75-8E8B-4722-9590-3937157AD407}" dt="2020-05-26T13:06:12.403" v="0" actId="47"/>
        <pc:sldMasterMkLst>
          <pc:docMk/>
          <pc:sldMasterMk cId="0" sldId="2147483673"/>
        </pc:sldMasterMkLst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0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1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2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3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4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5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6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7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8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9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70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f24fce185_2_4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students 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fname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varchar(255),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lname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varchar(255),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age int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students (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fname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lname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age)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VALUES ('Nathan', 'Booth', 31),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('Fatima', '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Asad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22),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('Zoe', '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Stoklos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42);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" name="Google Shape;245;g4f24fce185_2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f24fce185_2_4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4f24fce185_2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038ce4af1_0_3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5038ce4af1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38ce4af1_0_3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General</a:t>
            </a:r>
            <a:r>
              <a:rPr lang="en-US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Syntax: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[ALL/DISTINCT]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conditional_expression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group_by_column_list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group_by_conditional_expression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order_by_column_list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number_of_records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Write a summary of the information as if explaining to a 14 year old. </a:t>
            </a:r>
            <a:br>
              <a:rPr lang="en-US" dirty="0"/>
            </a:br>
            <a:r>
              <a:rPr lang="en-US" dirty="0"/>
              <a:t>Avoid jargon</a:t>
            </a:r>
            <a:br>
              <a:rPr lang="en-US" dirty="0"/>
            </a:br>
            <a:r>
              <a:rPr lang="en-US" dirty="0"/>
              <a:t>Keep the words and sentences simple</a:t>
            </a:r>
            <a:br>
              <a:rPr lang="en-US" dirty="0"/>
            </a:br>
            <a:r>
              <a:rPr lang="en-US" dirty="0"/>
              <a:t>Rely on memory</a:t>
            </a:r>
            <a:br>
              <a:rPr lang="en-US" dirty="0"/>
            </a:br>
            <a:r>
              <a:rPr lang="en-US" dirty="0"/>
              <a:t>Make the explanation visual, if possible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Note where you had difficulty or have knowledge gaps.</a:t>
            </a:r>
            <a:br>
              <a:rPr lang="en-US" dirty="0"/>
            </a:br>
            <a:r>
              <a:rPr lang="en-US" dirty="0"/>
              <a:t>These indicate things you should review, research, or ask questions about</a:t>
            </a:r>
            <a:br>
              <a:rPr lang="en-US" dirty="0"/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g5038ce4af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fe779e5c2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Format for readability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FROM: what table to read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SELECT: what columns to get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AS: rename the column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GROUP BY: combine rows by column value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ORDER BY: sort in ascending or descending order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HAVING: </a:t>
            </a:r>
            <a:r>
              <a:rPr lang="en-US" sz="12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Limit final results of aggregate function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LIMIT: constrain the number of rows displayed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SELECT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continent,  name AS country </a:t>
            </a:r>
            <a:r>
              <a:rPr lang="en-US" sz="12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columns to get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FROM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schema/table to read</a:t>
            </a:r>
          </a:p>
          <a:p>
            <a:pPr marL="36899" lvl="0">
              <a:lnSpc>
                <a:spcPct val="115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continent  = '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' </a:t>
            </a:r>
            <a:r>
              <a:rPr lang="en-US" sz="12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#limit results”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continent, country DESC  </a:t>
            </a:r>
            <a:r>
              <a:rPr lang="en-US" sz="12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#Sort rows in result”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LIMIT 10 </a:t>
            </a:r>
            <a:r>
              <a:rPr lang="en-US" sz="12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#number of rows to “bring back”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01" name="Google Shape;201;g4fe779e5c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f24fce185_2_4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4f24fce185_2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038ce4af1_0_3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2" name="Google Shape;282;g5038ce4af1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038ce4af1_0_3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Query, Using Standards: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CASE</a:t>
            </a:r>
            <a:r>
              <a:rPr lang="en-US" dirty="0"/>
              <a:t> postcode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'BN1'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'Brighton'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'EH1'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'Edinburgh'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en-US" dirty="0"/>
              <a:t> city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dirty="0"/>
              <a:t> </a:t>
            </a:r>
            <a:r>
              <a:rPr lang="en-US" dirty="0" err="1"/>
              <a:t>office_locations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dirty="0"/>
              <a:t> country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'United Kingdom’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dirty="0"/>
              <a:t> </a:t>
            </a:r>
            <a:r>
              <a:rPr lang="en-US" dirty="0" err="1"/>
              <a:t>opening_time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BETWEEN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dirty="0"/>
              <a:t> postcode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dirty="0"/>
              <a:t> (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'EH1'</a:t>
            </a:r>
            <a:r>
              <a:rPr lang="en-US" dirty="0"/>
              <a:t>,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'BN1'</a:t>
            </a:r>
            <a:r>
              <a:rPr lang="en-US" dirty="0"/>
              <a:t>,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'NN1'</a:t>
            </a:r>
            <a:r>
              <a:rPr lang="en-US" dirty="0"/>
              <a:t>,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'KW1'</a:t>
            </a:r>
            <a:r>
              <a:rPr lang="en-US" dirty="0"/>
              <a:t>);</a:t>
            </a:r>
            <a:endParaRPr dirty="0"/>
          </a:p>
        </p:txBody>
      </p:sp>
      <p:sp>
        <p:nvSpPr>
          <p:cNvPr id="282" name="Google Shape;282;g5038ce4af1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2667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f24fce185_2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4f24fce185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f24fce185_2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4f24fce185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38ce4af1_0_2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g5038ce4af1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f24fce185_2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Creation: creating tables and databases, the things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Storage: where data are stored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Cleaning: adding, removing, or modifying data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Retrieval: selecting only the data you want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4f24fce185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f24fce185_2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Not?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came first by about 40 years, so more businesses use it.</a:t>
            </a:r>
            <a:br>
              <a:rPr lang="en-US"/>
            </a:br>
            <a:r>
              <a:rPr lang="en-US"/>
              <a:t>Python is harder to learn.</a:t>
            </a:r>
            <a:br>
              <a:rPr lang="en-US"/>
            </a:br>
            <a:r>
              <a:rPr lang="en-US"/>
              <a:t>SQL is designed to only handle data, so it is fast. Faster than native Python lists or dictionaries.</a:t>
            </a:r>
            <a:br>
              <a:rPr lang="en-US"/>
            </a:br>
            <a:r>
              <a:rPr lang="en-US"/>
              <a:t>Pandas dataframes are appropriate depending on the context. It’s easier to show and share your work if you document your cleaning process in Jupyter Lab.</a:t>
            </a:r>
            <a:endParaRPr/>
          </a:p>
        </p:txBody>
      </p:sp>
      <p:sp>
        <p:nvSpPr>
          <p:cNvPr id="214" name="Google Shape;214;g4f24fce185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f24fce185_2_4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 Coding Standards </a:t>
            </a:r>
            <a:endParaRPr dirty="0"/>
          </a:p>
        </p:txBody>
      </p:sp>
      <p:sp>
        <p:nvSpPr>
          <p:cNvPr id="221" name="Google Shape;221;g4f24fce185_2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f24fce185_2_4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Definition Language (DDL)</a:t>
            </a:r>
            <a:br>
              <a:rPr lang="en-US"/>
            </a:br>
            <a:r>
              <a:rPr lang="en-US"/>
              <a:t>Statements for defining and modifying data structures</a:t>
            </a:r>
            <a:br>
              <a:rPr lang="en-US"/>
            </a:br>
            <a:r>
              <a:rPr lang="en-US"/>
              <a:t>Ex: DROP, ALTER, RENAME, TRUNCATE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Data Manipulation Language (DML)</a:t>
            </a:r>
            <a:br>
              <a:rPr lang="en-US"/>
            </a:br>
            <a:r>
              <a:rPr lang="en-US"/>
              <a:t>Statements for manipulating data in tables</a:t>
            </a:r>
            <a:br>
              <a:rPr lang="en-US"/>
            </a:br>
            <a:r>
              <a:rPr lang="en-US"/>
              <a:t>Ex: SELECT, INSERT, UPDATE, DELETE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Control Language (DCL)</a:t>
            </a:r>
            <a:br>
              <a:rPr lang="en-US"/>
            </a:br>
            <a:r>
              <a:rPr lang="en-US"/>
              <a:t>Statements for managing users’ rights</a:t>
            </a:r>
            <a:br>
              <a:rPr lang="en-US"/>
            </a:br>
            <a:r>
              <a:rPr lang="en-US"/>
              <a:t>Ex: GRANT, REVOKE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Transaction Control Language (TCL)</a:t>
            </a:r>
            <a:br>
              <a:rPr lang="en-US"/>
            </a:br>
            <a:r>
              <a:rPr lang="en-US"/>
              <a:t>Statements for saving changes; a limited kind of version control</a:t>
            </a:r>
            <a:br>
              <a:rPr lang="en-US"/>
            </a:br>
            <a:r>
              <a:rPr lang="en-US"/>
              <a:t>Ex: COMMIT, ROLLBACK</a:t>
            </a:r>
            <a:br>
              <a:rPr lang="en-US"/>
            </a:br>
            <a:endParaRPr/>
          </a:p>
        </p:txBody>
      </p:sp>
      <p:sp>
        <p:nvSpPr>
          <p:cNvPr id="227" name="Google Shape;227;g4f24fce185_2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f24fce185_2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Security: databases have additional security measures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Data integrity: data changes require intent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Customization: you can organize it best on your needs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Recovery: you don’t lose the data if there’s a catastrophic error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Learning curve: you have to learn how to manipulate 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Abstract: a less visual representation and demands more from the user</a:t>
            </a:r>
            <a:endParaRPr/>
          </a:p>
        </p:txBody>
      </p:sp>
      <p:sp>
        <p:nvSpPr>
          <p:cNvPr id="237" name="Google Shape;237;g4f24fce185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utorialspoint.com/mysql/mysql-data-types.ht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previous-versions/sql/sql-server-2008-r2/ms167593(v=sql.105)" TargetMode="External"/><Relationship Id="rId13" Type="http://schemas.openxmlformats.org/officeDocument/2006/relationships/hyperlink" Target="https://community.modeanalytics.com/sql/tutorial/introduction-to-sql/" TargetMode="External"/><Relationship Id="rId18" Type="http://schemas.openxmlformats.org/officeDocument/2006/relationships/hyperlink" Target="https://www.tutorialspoint.com/sql/" TargetMode="External"/><Relationship Id="rId26" Type="http://schemas.openxmlformats.org/officeDocument/2006/relationships/hyperlink" Target="http://sqlfiddle.com/" TargetMode="External"/><Relationship Id="rId3" Type="http://schemas.openxmlformats.org/officeDocument/2006/relationships/hyperlink" Target="https://www.codecademy.com/learn/learn-sql" TargetMode="External"/><Relationship Id="rId21" Type="http://schemas.openxmlformats.org/officeDocument/2006/relationships/hyperlink" Target="https://www.amazon.com/SQL-Nutshell-OReilly-Kevin-Kline/dp/0596518846/ref=as_at?tag=aboutcom02jobsearchtech-20&amp;linkCode=as2&amp;ie=UTF8&amp;*Version*=1&amp;*entries*=0&amp;ascsubtag=2071909%7C%7C%7C%7C29,37,12%7C25%7C" TargetMode="External"/><Relationship Id="rId7" Type="http://schemas.openxmlformats.org/officeDocument/2006/relationships/hyperlink" Target="https://thomaslarock.com/2018/07/databases-101/" TargetMode="External"/><Relationship Id="rId12" Type="http://schemas.openxmlformats.org/officeDocument/2006/relationships/hyperlink" Target="https://sqlzoo.net/" TargetMode="External"/><Relationship Id="rId17" Type="http://schemas.openxmlformats.org/officeDocument/2006/relationships/hyperlink" Target="https://use-the-index-luke.com/" TargetMode="External"/><Relationship Id="rId25" Type="http://schemas.openxmlformats.org/officeDocument/2006/relationships/hyperlink" Target="https://schemaverse.com/" TargetMode="External"/><Relationship Id="rId2" Type="http://schemas.openxmlformats.org/officeDocument/2006/relationships/notesSlide" Target="../notesSlides/notesSlide15.xml"/><Relationship Id="rId16" Type="http://schemas.openxmlformats.org/officeDocument/2006/relationships/hyperlink" Target="https://sqlbolt.com/" TargetMode="External"/><Relationship Id="rId20" Type="http://schemas.openxmlformats.org/officeDocument/2006/relationships/hyperlink" Target="https://www.amazon.com/SQL-Beginners-Guide-Andy-Oppel/dp/0071548645/ref=as_at?tag=aboutcom02jobsearchtech-20&amp;linkCode=as2&amp;ie=UTF8&amp;*Version*=1&amp;*entries*=0&amp;ascsubtag=2071909%7C%7C%7C%7C29,37,12%7C25%7C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.mysql.com/doc/refman/5.7/en/" TargetMode="External"/><Relationship Id="rId11" Type="http://schemas.openxmlformats.org/officeDocument/2006/relationships/hyperlink" Target="https://www.w3schools.com/sql/" TargetMode="External"/><Relationship Id="rId24" Type="http://schemas.openxmlformats.org/officeDocument/2006/relationships/hyperlink" Target="https://www.khanacademy.org/computing/computer-programming/sql/sql-basics/v/welcome-to-sql" TargetMode="External"/><Relationship Id="rId5" Type="http://schemas.openxmlformats.org/officeDocument/2006/relationships/hyperlink" Target="http://www.sqlcourse2.com/" TargetMode="External"/><Relationship Id="rId15" Type="http://schemas.openxmlformats.org/officeDocument/2006/relationships/hyperlink" Target="http://www.sql-tutorial.net/" TargetMode="External"/><Relationship Id="rId23" Type="http://schemas.openxmlformats.org/officeDocument/2006/relationships/hyperlink" Target="https://www.youtube.com/watch?v=7Vtl2WggqOg" TargetMode="External"/><Relationship Id="rId10" Type="http://schemas.openxmlformats.org/officeDocument/2006/relationships/hyperlink" Target="https://www.reddit.com/r/learnSQL/" TargetMode="External"/><Relationship Id="rId19" Type="http://schemas.openxmlformats.org/officeDocument/2006/relationships/hyperlink" Target="https://www.safaribooksonline.com/library/view/head-first-sql/9780596526849/ch01.html" TargetMode="External"/><Relationship Id="rId4" Type="http://schemas.openxmlformats.org/officeDocument/2006/relationships/hyperlink" Target="https://lagunita.stanford.edu/courses/DB/2014/SelfPaced/about" TargetMode="External"/><Relationship Id="rId9" Type="http://schemas.openxmlformats.org/officeDocument/2006/relationships/hyperlink" Target="https://stackoverflow.com/questions/tagged/sql" TargetMode="External"/><Relationship Id="rId14" Type="http://schemas.openxmlformats.org/officeDocument/2006/relationships/hyperlink" Target="https://www.sololearn.com/Course/SQL/" TargetMode="External"/><Relationship Id="rId22" Type="http://schemas.openxmlformats.org/officeDocument/2006/relationships/hyperlink" Target="https://www.amazon.com/Joe-Celkos-SQL-Smarties-Fifth/dp/0128007613" TargetMode="External"/><Relationship Id="rId27" Type="http://schemas.openxmlformats.org/officeDocument/2006/relationships/hyperlink" Target="https://mysqlsandbox.net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ackerrank.com/" TargetMode="External"/><Relationship Id="rId3" Type="http://schemas.openxmlformats.org/officeDocument/2006/relationships/hyperlink" Target="http://www.mysqltutorial.org/mysql-data-types.aspx" TargetMode="External"/><Relationship Id="rId7" Type="http://schemas.openxmlformats.org/officeDocument/2006/relationships/hyperlink" Target="https://www.codewars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qlzoo.net/" TargetMode="External"/><Relationship Id="rId5" Type="http://schemas.openxmlformats.org/officeDocument/2006/relationships/hyperlink" Target="http://www.mysqltutorial.org/mysql-subquery/" TargetMode="External"/><Relationship Id="rId4" Type="http://schemas.openxmlformats.org/officeDocument/2006/relationships/hyperlink" Target="http://www.mysqltutorial.org/mysql-aggregate-functions.aspx" TargetMode="External"/><Relationship Id="rId9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style.guide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2825" y="3513370"/>
            <a:ext cx="10250700" cy="906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Data Manipulation &amp; Management - Overview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What is a table?</a:t>
            </a:r>
            <a:endParaRPr/>
          </a:p>
        </p:txBody>
      </p:sp>
      <p:sp>
        <p:nvSpPr>
          <p:cNvPr id="248" name="Google Shape;248;p37"/>
          <p:cNvSpPr txBox="1">
            <a:spLocks noGrp="1"/>
          </p:cNvSpPr>
          <p:nvPr>
            <p:ph type="body" idx="4294967295"/>
          </p:nvPr>
        </p:nvSpPr>
        <p:spPr>
          <a:xfrm>
            <a:off x="297750" y="1886275"/>
            <a:ext cx="6880121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Char char="●"/>
            </a:pPr>
            <a:r>
              <a:rPr lang="en-US" sz="2400" dirty="0"/>
              <a:t>Tables:  Any display of information in tabular form, with rows and/or columns named</a:t>
            </a:r>
            <a:endParaRPr sz="2400" dirty="0"/>
          </a:p>
          <a:p>
            <a:pPr marL="6096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609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Columns (fields):  Set of named values that define the data within in a table.</a:t>
            </a:r>
            <a:endParaRPr sz="2400" dirty="0"/>
          </a:p>
          <a:p>
            <a:pPr marL="609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609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Rows (records): A single, implicitly structured data item in a table.</a:t>
            </a:r>
            <a:br>
              <a:rPr lang="en-US" sz="2400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249" name="Google Shape;249;p37"/>
          <p:cNvSpPr txBox="1"/>
          <p:nvPr/>
        </p:nvSpPr>
        <p:spPr>
          <a:xfrm>
            <a:off x="7442250" y="2004775"/>
            <a:ext cx="4452000" cy="4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students (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varchar(255),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varchar(255),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age int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students (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age)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VALUES ('Nathan', 'Booth', 31),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('Fatima', '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Asad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22),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('Zoe', '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Stoklos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42);</a:t>
            </a: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data types can you use?</a:t>
            </a:r>
            <a:endParaRPr sz="4800"/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13" y="1676650"/>
            <a:ext cx="8466875" cy="5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8"/>
          <p:cNvSpPr txBox="1"/>
          <p:nvPr/>
        </p:nvSpPr>
        <p:spPr>
          <a:xfrm>
            <a:off x="3448700" y="6325925"/>
            <a:ext cx="6184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Tutorial: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https://www.tutorialspoint.com/mysql/mysql-data-types.htm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Common Data Types</a:t>
            </a:r>
            <a:endParaRPr sz="4800"/>
          </a:p>
        </p:txBody>
      </p:sp>
      <p:graphicFrame>
        <p:nvGraphicFramePr>
          <p:cNvPr id="227" name="Google Shape;227;p34"/>
          <p:cNvGraphicFramePr/>
          <p:nvPr>
            <p:extLst>
              <p:ext uri="{D42A27DB-BD31-4B8C-83A1-F6EECF244321}">
                <p14:modId xmlns:p14="http://schemas.microsoft.com/office/powerpoint/2010/main" val="72048887"/>
              </p:ext>
            </p:extLst>
          </p:nvPr>
        </p:nvGraphicFramePr>
        <p:xfrm>
          <a:off x="914400" y="2112963"/>
          <a:ext cx="10353700" cy="1854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8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Strings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Numeric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Dates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Other</a:t>
                      </a:r>
                      <a:endParaRPr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BLOB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VARCHAR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DECIMAL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DATETIME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BOOLEAN (TINYINT(1))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FLOAT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TIMESTAMP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DOUBLE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8" name="Google Shape;228;p34"/>
          <p:cNvSpPr txBox="1"/>
          <p:nvPr/>
        </p:nvSpPr>
        <p:spPr>
          <a:xfrm>
            <a:off x="162175" y="4239000"/>
            <a:ext cx="10134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Size matters as scale increases.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Signed values: positive and negative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Unsigned values: positive only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“Big” Data Types:  Hold very “large” signed/unsigned values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6631625" y="4239000"/>
            <a:ext cx="5264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Precision: number of digits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Scale: number of digits right of decimal point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Fixed-point decimals: represent exact values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Floating-point decimals: represent approximate values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BLOB: binary large object, stores files as binary data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What is a Query?</a:t>
            </a:r>
            <a:endParaRPr sz="4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95E7A5-A05F-4BE6-916D-D22EAC8CDF4D}"/>
              </a:ext>
            </a:extLst>
          </p:cNvPr>
          <p:cNvSpPr/>
          <p:nvPr/>
        </p:nvSpPr>
        <p:spPr>
          <a:xfrm>
            <a:off x="491319" y="2533247"/>
            <a:ext cx="612784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555555"/>
                </a:solidFill>
                <a:latin typeface="Lato" panose="020B0604020202020204" charset="0"/>
              </a:rPr>
              <a:t>A </a:t>
            </a:r>
            <a:r>
              <a:rPr lang="en-US" sz="2600" b="1" dirty="0">
                <a:solidFill>
                  <a:srgbClr val="555555"/>
                </a:solidFill>
                <a:latin typeface="Lato" panose="020B0604020202020204" charset="0"/>
              </a:rPr>
              <a:t>query</a:t>
            </a:r>
            <a:r>
              <a:rPr lang="en-US" sz="2600" dirty="0">
                <a:solidFill>
                  <a:srgbClr val="555555"/>
                </a:solidFill>
                <a:latin typeface="Lato" panose="020B0604020202020204" charset="0"/>
              </a:rPr>
              <a:t> is a request to the SQL Database for data, to answer a question. </a:t>
            </a:r>
          </a:p>
          <a:p>
            <a:endParaRPr lang="en-US" sz="2600" dirty="0">
              <a:solidFill>
                <a:srgbClr val="555555"/>
              </a:solidFill>
              <a:latin typeface="Lato" panose="020B0604020202020204" charset="0"/>
            </a:endParaRPr>
          </a:p>
          <a:p>
            <a:r>
              <a:rPr lang="en-US" sz="2600" dirty="0">
                <a:solidFill>
                  <a:srgbClr val="555555"/>
                </a:solidFill>
                <a:latin typeface="Lato" panose="020B0604020202020204" charset="0"/>
              </a:rPr>
              <a:t>When we query databases, we use a common language to get information - </a:t>
            </a:r>
            <a:r>
              <a:rPr lang="en-US" sz="2600" b="1" dirty="0">
                <a:solidFill>
                  <a:srgbClr val="555555"/>
                </a:solidFill>
                <a:latin typeface="Lato" panose="020B0604020202020204" charset="0"/>
              </a:rPr>
              <a:t>SQL</a:t>
            </a:r>
            <a:r>
              <a:rPr lang="en-US" sz="2600" dirty="0">
                <a:solidFill>
                  <a:srgbClr val="555555"/>
                </a:solidFill>
                <a:latin typeface="Lato" panose="020B0604020202020204" charset="0"/>
              </a:rPr>
              <a:t> or </a:t>
            </a:r>
            <a:r>
              <a:rPr lang="en-US" sz="2600" b="1" dirty="0">
                <a:solidFill>
                  <a:srgbClr val="555555"/>
                </a:solidFill>
                <a:latin typeface="Lato" panose="020B0604020202020204" charset="0"/>
              </a:rPr>
              <a:t>Structured Query Language</a:t>
            </a:r>
            <a:r>
              <a:rPr lang="en-US" sz="2600" dirty="0">
                <a:solidFill>
                  <a:srgbClr val="555555"/>
                </a:solidFill>
                <a:latin typeface="Lato" panose="020B0604020202020204" charset="0"/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8593C7-8844-4F64-83E4-96D73B36F9E8}"/>
              </a:ext>
            </a:extLst>
          </p:cNvPr>
          <p:cNvSpPr/>
          <p:nvPr/>
        </p:nvSpPr>
        <p:spPr>
          <a:xfrm>
            <a:off x="7037696" y="2056193"/>
            <a:ext cx="5154304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latin typeface="Lato" panose="020B0604020202020204" charset="0"/>
                <a:cs typeface="Courier New" panose="02070309020205020404" pitchFamily="49" charset="0"/>
              </a:rPr>
              <a:t>MySQL Query Syntax</a:t>
            </a:r>
          </a:p>
          <a:p>
            <a:endParaRPr lang="en-US" sz="1800" b="1" dirty="0">
              <a:latin typeface="Lato" panose="020B0604020202020204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accent3"/>
                </a:solidFill>
                <a:latin typeface="Lato" panose="020B0604020202020204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[ALL/DISTINCT]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column_list</a:t>
            </a:r>
            <a:endParaRPr lang="en-US" sz="2000" dirty="0">
              <a:latin typeface="Lato" panose="020B0604020202020204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accent3"/>
                </a:solidFill>
                <a:latin typeface="Lato" panose="020B0604020202020204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B050"/>
                </a:solidFill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table_list</a:t>
            </a:r>
            <a:endParaRPr lang="en-US" sz="2000" dirty="0">
              <a:latin typeface="Lato" panose="020B060402020202020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latin typeface="Lato" panose="020B0604020202020204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conditional_expression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latin typeface="Lato" panose="020B0604020202020204" charset="0"/>
                <a:cs typeface="Courier New" panose="02070309020205020404" pitchFamily="49" charset="0"/>
              </a:rPr>
              <a:t>GROUP BY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group_by_column_list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latin typeface="Lato" panose="020B0604020202020204" charset="0"/>
                <a:cs typeface="Courier New" panose="02070309020205020404" pitchFamily="49" charset="0"/>
              </a:rPr>
              <a:t>HAVING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group_by_conditional_expression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latin typeface="Lato" panose="020B0604020202020204" charset="0"/>
                <a:cs typeface="Courier New" panose="02070309020205020404" pitchFamily="49" charset="0"/>
              </a:rPr>
              <a:t>ORDER BY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order_by_column_list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]</a:t>
            </a:r>
          </a:p>
          <a:p>
            <a:pPr lvl="0">
              <a:buSzPts val="1400"/>
              <a:defRPr/>
            </a:pP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latin typeface="Lato" panose="020B0604020202020204" charset="0"/>
                <a:cs typeface="Courier New" panose="02070309020205020404" pitchFamily="49" charset="0"/>
              </a:rPr>
              <a:t>LIMIT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number_of_records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]</a:t>
            </a:r>
          </a:p>
          <a:p>
            <a:pPr lvl="0">
              <a:buSzPts val="1400"/>
              <a:defRPr/>
            </a:pPr>
            <a:endParaRPr lang="en-US" sz="2000" dirty="0">
              <a:latin typeface="Lato" panose="020B0604020202020204" charset="0"/>
              <a:cs typeface="Courier New" panose="02070309020205020404" pitchFamily="49" charset="0"/>
            </a:endParaRPr>
          </a:p>
          <a:p>
            <a:pPr lvl="0">
              <a:buSzPts val="1400"/>
              <a:defRPr/>
            </a:pPr>
            <a:r>
              <a:rPr lang="en-US" sz="2000" b="1" dirty="0">
                <a:solidFill>
                  <a:schemeClr val="accent3"/>
                </a:solidFill>
                <a:latin typeface="Lato" panose="020B0604020202020204" charset="0"/>
                <a:cs typeface="Courier New" panose="02070309020205020404" pitchFamily="49" charset="0"/>
              </a:rPr>
              <a:t>* Required Clauses</a:t>
            </a:r>
            <a:endParaRPr lang="en-US" sz="2000" dirty="0">
              <a:solidFill>
                <a:schemeClr val="accent3"/>
              </a:solidFill>
              <a:latin typeface="Lato" panose="020B060402020202020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Example - World Query</a:t>
            </a:r>
            <a:endParaRPr sz="4800"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Obtain a list of countries within the continent of Asia. </a:t>
            </a:r>
            <a:endParaRPr sz="3000"/>
          </a:p>
        </p:txBody>
      </p:sp>
      <p:sp>
        <p:nvSpPr>
          <p:cNvPr id="205" name="Google Shape;205;p31"/>
          <p:cNvSpPr txBox="1"/>
          <p:nvPr/>
        </p:nvSpPr>
        <p:spPr>
          <a:xfrm>
            <a:off x="913795" y="2738603"/>
            <a:ext cx="6972515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20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SELECT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continent,  name AS country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columns to get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FROM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schema/table to read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>
              <a:lnSpc>
                <a:spcPct val="115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continent  = '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'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#limit results”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continent, country DESC 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#Sort rows in result”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LIMIT 10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#number of rows to “bring back”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415" y="2839490"/>
            <a:ext cx="2863752" cy="2899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Where can you learn more SQL?</a:t>
            </a:r>
            <a:endParaRPr sz="4800"/>
          </a:p>
        </p:txBody>
      </p:sp>
      <p:sp>
        <p:nvSpPr>
          <p:cNvPr id="271" name="Google Shape;271;p40"/>
          <p:cNvSpPr txBox="1">
            <a:spLocks noGrp="1"/>
          </p:cNvSpPr>
          <p:nvPr>
            <p:ph type="body" idx="4294967295"/>
          </p:nvPr>
        </p:nvSpPr>
        <p:spPr>
          <a:xfrm>
            <a:off x="4565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7140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Courses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Codecademy</a:t>
            </a:r>
            <a:r>
              <a:rPr lang="en-US" sz="1800"/>
              <a:t> (self-paced, free and paid)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Stanford’s Database Mini-Courses</a:t>
            </a:r>
            <a:r>
              <a:rPr lang="en-US" sz="1800"/>
              <a:t> 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SQL Course 2</a:t>
            </a:r>
            <a:endParaRPr sz="1800"/>
          </a:p>
          <a:p>
            <a:pPr marL="60960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1800"/>
          </a:p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Documentation and Help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6"/>
              </a:rPr>
              <a:t>MySQL Reference Manual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7"/>
              </a:rPr>
              <a:t>Databases 101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8"/>
              </a:rPr>
              <a:t>MS SQL Server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9"/>
              </a:rPr>
              <a:t>Stack Overflow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10"/>
              </a:rPr>
              <a:t>Reddit</a:t>
            </a:r>
            <a:endParaRPr sz="1800"/>
          </a:p>
          <a:p>
            <a:pPr marL="0" marR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989"/>
          </a:p>
          <a:p>
            <a:pPr marL="342900" lvl="0" indent="-2571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SzPts val="770"/>
              <a:buNone/>
            </a:pPr>
            <a:endParaRPr sz="1100"/>
          </a:p>
        </p:txBody>
      </p:sp>
      <p:sp>
        <p:nvSpPr>
          <p:cNvPr id="272" name="Google Shape;272;p40"/>
          <p:cNvSpPr txBox="1"/>
          <p:nvPr/>
        </p:nvSpPr>
        <p:spPr>
          <a:xfrm>
            <a:off x="5326425" y="1580100"/>
            <a:ext cx="4171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Interactive Tutorials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1"/>
              </a:rPr>
              <a:t>W3schools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2"/>
              </a:rPr>
              <a:t>SQLZoo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3"/>
              </a:rPr>
              <a:t>Mode Analytics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4"/>
              </a:rPr>
              <a:t>SoloLearn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5"/>
              </a:rPr>
              <a:t>SQL Tutorial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6"/>
              </a:rPr>
              <a:t>SQLBolt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7"/>
              </a:rPr>
              <a:t>Database Performance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(advanced)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1219200" lvl="0" indent="0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Static Tutorials and Books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8"/>
              </a:rPr>
              <a:t>TutorialsPoint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9"/>
              </a:rPr>
              <a:t>Head First SQL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(Chpt.1 free)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0"/>
              </a:rPr>
              <a:t>SQL: A Beginner's Guide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 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1"/>
              </a:rPr>
              <a:t>SQL in a Nutshell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2"/>
              </a:rPr>
              <a:t>SQL for Smarties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(advanced)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0"/>
          <p:cNvSpPr txBox="1"/>
          <p:nvPr/>
        </p:nvSpPr>
        <p:spPr>
          <a:xfrm>
            <a:off x="8870900" y="16581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Video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3"/>
              </a:rPr>
              <a:t>Basics in an hour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4"/>
              </a:rPr>
              <a:t>Khan Academy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1219200" lvl="0" indent="0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Game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5"/>
              </a:rPr>
              <a:t>Schemaverse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1219200" lvl="0" indent="0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Sandbox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6"/>
              </a:rPr>
              <a:t>SQLfiddle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7"/>
              </a:rPr>
              <a:t>MySQL Sandbox</a:t>
            </a:r>
            <a:endParaRPr sz="18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Practice Resources</a:t>
            </a:r>
            <a:endParaRPr sz="4800" dirty="0"/>
          </a:p>
        </p:txBody>
      </p:sp>
      <p:sp>
        <p:nvSpPr>
          <p:cNvPr id="285" name="Google Shape;285;p41"/>
          <p:cNvSpPr txBox="1">
            <a:spLocks noGrp="1"/>
          </p:cNvSpPr>
          <p:nvPr>
            <p:ph type="subTitle" idx="1"/>
          </p:nvPr>
        </p:nvSpPr>
        <p:spPr>
          <a:xfrm>
            <a:off x="223425" y="1923350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 dirty="0"/>
              <a:t>References (mysqltutorial.org)</a:t>
            </a:r>
            <a:endParaRPr sz="17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>
                <a:solidFill>
                  <a:schemeClr val="accent5"/>
                </a:solidFill>
                <a:hlinkClick r:id="rId3"/>
              </a:rPr>
              <a:t>Data types primer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>
                <a:solidFill>
                  <a:schemeClr val="accent5"/>
                </a:solidFill>
                <a:hlinkClick r:id="rId4"/>
              </a:rPr>
              <a:t>Aggregation primer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>
                <a:solidFill>
                  <a:schemeClr val="accent5"/>
                </a:solidFill>
                <a:hlinkClick r:id="rId5"/>
              </a:rPr>
              <a:t>Subquery primer</a:t>
            </a:r>
            <a:endParaRPr sz="1500" dirty="0"/>
          </a:p>
          <a:p>
            <a:pPr marL="6096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700" dirty="0"/>
              <a:t>Practice:</a:t>
            </a:r>
            <a:endParaRPr sz="17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>
                <a:solidFill>
                  <a:schemeClr val="accent5"/>
                </a:solidFill>
                <a:hlinkClick r:id="rId6"/>
              </a:rPr>
              <a:t>SQLZOO</a:t>
            </a:r>
            <a:endParaRPr sz="1500" u="sng" dirty="0">
              <a:solidFill>
                <a:schemeClr val="accent5"/>
              </a:solidFill>
              <a:hlinkClick r:id="rId7"/>
            </a:endParaRPr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 err="1">
                <a:solidFill>
                  <a:schemeClr val="accent5"/>
                </a:solidFill>
                <a:hlinkClick r:id="rId7"/>
              </a:rPr>
              <a:t>CodeWars</a:t>
            </a:r>
            <a:r>
              <a:rPr lang="en-US" sz="1500" dirty="0"/>
              <a:t> 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dirty="0"/>
              <a:t>(SQLite 3.2.8, </a:t>
            </a:r>
            <a:r>
              <a:rPr lang="en-US" sz="1500" dirty="0" err="1"/>
              <a:t>PostgresSQL</a:t>
            </a:r>
            <a:r>
              <a:rPr lang="en-US" sz="1500" dirty="0"/>
              <a:t> 9.6)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 err="1">
                <a:solidFill>
                  <a:schemeClr val="accent5"/>
                </a:solidFill>
                <a:hlinkClick r:id="rId8"/>
              </a:rPr>
              <a:t>HackerRank</a:t>
            </a:r>
            <a:r>
              <a:rPr lang="en-US" sz="1500" dirty="0"/>
              <a:t> 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dirty="0"/>
              <a:t>(DB2, MySQL, Oracle, MS SQL Server)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dirty="0" err="1"/>
              <a:t>Data.world</a:t>
            </a:r>
            <a:endParaRPr lang="en-US"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dirty="0"/>
              <a:t>Google </a:t>
            </a:r>
            <a:r>
              <a:rPr lang="en-US" sz="1500" dirty="0" err="1"/>
              <a:t>BigQuery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</a:t>
            </a:r>
            <a:endParaRPr sz="2400" dirty="0"/>
          </a:p>
        </p:txBody>
      </p:sp>
      <p:pic>
        <p:nvPicPr>
          <p:cNvPr id="286" name="Google Shape;286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53400" y="2433818"/>
            <a:ext cx="71151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9122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Appendix – SQL Coding Standards</a:t>
            </a:r>
            <a:endParaRPr sz="4800" dirty="0"/>
          </a:p>
        </p:txBody>
      </p:sp>
      <p:sp>
        <p:nvSpPr>
          <p:cNvPr id="7" name="Google Shape;205;p31">
            <a:extLst>
              <a:ext uri="{FF2B5EF4-FFF2-40B4-BE49-F238E27FC236}">
                <a16:creationId xmlns:a16="http://schemas.microsoft.com/office/drawing/2014/main" id="{86E7BA88-6414-4ADA-8711-08271F12D218}"/>
              </a:ext>
            </a:extLst>
          </p:cNvPr>
          <p:cNvSpPr txBox="1"/>
          <p:nvPr/>
        </p:nvSpPr>
        <p:spPr>
          <a:xfrm>
            <a:off x="163166" y="1992802"/>
            <a:ext cx="6415053" cy="4175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>
                <a:latin typeface="Lato" panose="020B0604020202020204" charset="0"/>
              </a:rPr>
              <a:t>SQL Coding Standards vary across entities/organizations.</a:t>
            </a:r>
          </a:p>
          <a:p>
            <a:endParaRPr lang="en-US" sz="2800" dirty="0">
              <a:latin typeface="Lato" panose="020B0604020202020204" charset="0"/>
            </a:endParaRPr>
          </a:p>
          <a:p>
            <a:r>
              <a:rPr lang="en-US" sz="2800" dirty="0">
                <a:latin typeface="Lato" panose="020B0604020202020204" charset="0"/>
              </a:rPr>
              <a:t>However, the following SQL coding “best practices” are utilized in this class.  </a:t>
            </a:r>
          </a:p>
          <a:p>
            <a:endParaRPr lang="en-US" sz="2800" dirty="0">
              <a:latin typeface="Lato" panose="020B0604020202020204" charset="0"/>
            </a:endParaRPr>
          </a:p>
          <a:p>
            <a:r>
              <a:rPr lang="en-US" sz="2800" dirty="0">
                <a:latin typeface="Lato" panose="020B0604020202020204" charset="0"/>
              </a:rPr>
              <a:t>For a full list of “best practices” see the following resource: </a:t>
            </a:r>
            <a:r>
              <a:rPr lang="en-US" sz="2800" dirty="0">
                <a:latin typeface="Lato" panose="020B0604020202020204" charset="0"/>
                <a:hlinkClick r:id="rId3"/>
              </a:rPr>
              <a:t>SQL Style Guide</a:t>
            </a:r>
            <a:endParaRPr lang="en-US" sz="2800" dirty="0">
              <a:latin typeface="Lato" panose="020B0604020202020204" charset="0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CA4CF2-0942-430A-ACE9-A28DE08168D7}"/>
              </a:ext>
            </a:extLst>
          </p:cNvPr>
          <p:cNvSpPr/>
          <p:nvPr/>
        </p:nvSpPr>
        <p:spPr>
          <a:xfrm>
            <a:off x="6489116" y="1745175"/>
            <a:ext cx="57028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u="sng" dirty="0">
                <a:latin typeface="Lato" panose="020B0604020202020204" charset="0"/>
              </a:rPr>
              <a:t>SQL coding “best practices”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B0604020202020204" charset="0"/>
              </a:rPr>
              <a:t>Capitalize all SQL Clauses &amp; Keywords, Table Constraints and Agg.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La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B0604020202020204" charset="0"/>
              </a:rPr>
              <a:t>Lowercase for all fields &amp; table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La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B0604020202020204" charset="0"/>
              </a:rPr>
              <a:t>Use “_” when defining multi-part column and table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La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B0604020202020204" charset="0"/>
              </a:rPr>
              <a:t>Keywords used as field names are encased in back-tick (`) characters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La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B0604020202020204" charset="0"/>
              </a:rPr>
              <a:t>SQL Clauses </a:t>
            </a:r>
            <a:r>
              <a:rPr lang="en-US" sz="2400">
                <a:latin typeface="Lato" panose="020B0604020202020204" charset="0"/>
              </a:rPr>
              <a:t>on Separate Lines</a:t>
            </a:r>
            <a:endParaRPr lang="en-US" sz="2400" dirty="0">
              <a:latin typeface="La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099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are the course objectives?</a:t>
            </a:r>
            <a:endParaRPr sz="480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1013070" y="1915698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7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Understand the need and purpose behind data manipulation,    storage/retrieval, cleaning and management within Data Science projects.  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Perform common queries, aggregations, and joins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Combine disparate data sets for analysis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Perform common data extraction, cleaning/transform  and loading tasks (ETL)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Understand basic theory behind database design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Evaluate cloud storage platforms and NoSQL alternatives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How is this class structured?</a:t>
            </a:r>
            <a:endParaRPr sz="4800"/>
          </a:p>
        </p:txBody>
      </p:sp>
      <p:sp>
        <p:nvSpPr>
          <p:cNvPr id="192" name="Google Shape;192;p29"/>
          <p:cNvSpPr txBox="1">
            <a:spLocks noGrp="1"/>
          </p:cNvSpPr>
          <p:nvPr>
            <p:ph type="subTitle" idx="1"/>
          </p:nvPr>
        </p:nvSpPr>
        <p:spPr>
          <a:xfrm>
            <a:off x="1077720" y="1998824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 dirty="0"/>
              <a:t>Hour 1</a:t>
            </a:r>
            <a:r>
              <a:rPr lang="en-US" sz="3000" dirty="0"/>
              <a:t>: Previous Class Review + Quiz, Topic 1 Lecture</a:t>
            </a:r>
            <a:endParaRPr sz="3000" dirty="0"/>
          </a:p>
          <a:p>
            <a:pPr marL="342900" lvl="0" indent="-217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dirty="0"/>
          </a:p>
          <a:p>
            <a:pPr marL="60960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 dirty="0"/>
              <a:t>Hour 2</a:t>
            </a:r>
            <a:r>
              <a:rPr lang="en-US" sz="3000" dirty="0"/>
              <a:t>: Topic 2 Lecture, Emphasis on Application</a:t>
            </a:r>
            <a:endParaRPr sz="3000" dirty="0"/>
          </a:p>
          <a:p>
            <a:pPr marL="342900" lvl="0" indent="-217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dirty="0"/>
          </a:p>
          <a:p>
            <a:pPr marL="60960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 dirty="0"/>
              <a:t>Hour 3/4</a:t>
            </a:r>
            <a:r>
              <a:rPr lang="en-US" sz="3000" dirty="0"/>
              <a:t>: Hands-on Exercises &amp; Class Project, Questions</a:t>
            </a:r>
            <a:endParaRPr sz="3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Class 1 Objectives</a:t>
            </a:r>
            <a:endParaRPr sz="4800" dirty="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980305" y="1955491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the need for Data Manipulation &amp; Management? </a:t>
            </a:r>
            <a:endParaRPr sz="3000" dirty="0"/>
          </a:p>
          <a:p>
            <a:pPr marL="609600" indent="-304800">
              <a:lnSpc>
                <a:spcPct val="150000"/>
              </a:lnSpc>
              <a:buSzPts val="3000"/>
            </a:pPr>
            <a:r>
              <a:rPr lang="en-US" sz="3000" dirty="0"/>
              <a:t>What is SQL?   What is a database?</a:t>
            </a:r>
            <a:endParaRPr sz="3000" dirty="0"/>
          </a:p>
          <a:p>
            <a:pPr marL="6096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How do you store data in a Database?</a:t>
            </a:r>
          </a:p>
          <a:p>
            <a:pPr marL="609600" lvl="0" indent="-304800">
              <a:lnSpc>
                <a:spcPct val="150000"/>
              </a:lnSpc>
              <a:buSzPts val="3000"/>
            </a:pPr>
            <a:r>
              <a:rPr lang="en-US" sz="3000" dirty="0"/>
              <a:t>How do you obtain structured data using SQL clauses?</a:t>
            </a:r>
          </a:p>
          <a:p>
            <a:pPr marL="609600" lvl="0" indent="-304800">
              <a:lnSpc>
                <a:spcPct val="150000"/>
              </a:lnSpc>
              <a:spcBef>
                <a:spcPts val="1000"/>
              </a:spcBef>
              <a:buSzPts val="3000"/>
            </a:pPr>
            <a:r>
              <a:rPr lang="en-US" sz="3000" dirty="0"/>
              <a:t>Practice SQL Queries in  MySQL Workbench</a:t>
            </a:r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br>
              <a:rPr lang="en-US" sz="3000" dirty="0"/>
            </a:br>
            <a:endParaRPr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ctrTitle"/>
          </p:nvPr>
        </p:nvSpPr>
        <p:spPr>
          <a:xfrm>
            <a:off x="913800" y="609600"/>
            <a:ext cx="1119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What is the need for data manipulation?</a:t>
            </a:r>
            <a:endParaRPr sz="4200"/>
          </a:p>
        </p:txBody>
      </p:sp>
      <p:sp>
        <p:nvSpPr>
          <p:cNvPr id="210" name="Google Shape;210;p32"/>
          <p:cNvSpPr txBox="1">
            <a:spLocks noGrp="1"/>
          </p:cNvSpPr>
          <p:nvPr>
            <p:ph type="subTitle" idx="1"/>
          </p:nvPr>
        </p:nvSpPr>
        <p:spPr>
          <a:xfrm>
            <a:off x="1077723" y="1998825"/>
            <a:ext cx="5479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71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Creating new datasets &amp; Combine disparate data sets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Perform common queries, aggregations, and joins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Adding, removing, or modifying data</a:t>
            </a:r>
            <a:endParaRPr sz="2400" dirty="0"/>
          </a:p>
          <a:p>
            <a:pPr marL="36899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Extracting and Storing Data</a:t>
            </a:r>
            <a:endParaRPr sz="2400" dirty="0"/>
          </a:p>
        </p:txBody>
      </p:sp>
      <p:sp>
        <p:nvSpPr>
          <p:cNvPr id="211" name="Google Shape;211;p32"/>
          <p:cNvSpPr txBox="1">
            <a:spLocks noGrp="1"/>
          </p:cNvSpPr>
          <p:nvPr>
            <p:ph type="body" idx="4294967295"/>
          </p:nvPr>
        </p:nvSpPr>
        <p:spPr>
          <a:xfrm>
            <a:off x="6556923" y="1998825"/>
            <a:ext cx="5550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95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Creation/Extraction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Transformation data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Cleaning data</a:t>
            </a:r>
            <a:br>
              <a:rPr lang="en-US" sz="2400"/>
            </a:b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Retrieval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How can you manage large amounts of data?</a:t>
            </a:r>
            <a:endParaRPr sz="3600"/>
          </a:p>
        </p:txBody>
      </p:sp>
      <p:sp>
        <p:nvSpPr>
          <p:cNvPr id="217" name="Google Shape;217;p33"/>
          <p:cNvSpPr txBox="1">
            <a:spLocks noGrp="1"/>
          </p:cNvSpPr>
          <p:nvPr>
            <p:ph type="subTitle" idx="1"/>
          </p:nvPr>
        </p:nvSpPr>
        <p:spPr>
          <a:xfrm>
            <a:off x="367825" y="1945250"/>
            <a:ext cx="654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Storage - Relational or Non-Relational DBs </a:t>
            </a:r>
            <a:endParaRPr sz="240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Relational Database Lingo:</a:t>
            </a:r>
            <a:endParaRPr sz="2400"/>
          </a:p>
          <a:p>
            <a:pPr marL="762000" lvl="1" indent="-3048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None/>
            </a:pPr>
            <a:r>
              <a:rPr lang="en-US" u="sng"/>
              <a:t>Table </a:t>
            </a:r>
            <a:r>
              <a:rPr lang="en-US"/>
              <a:t>- the only data structure in SQL, where data is directly stored</a:t>
            </a:r>
            <a:endParaRPr/>
          </a:p>
          <a:p>
            <a:pPr marL="762000" lvl="1" indent="-3048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None/>
            </a:pPr>
            <a:r>
              <a:rPr lang="en-US" u="sng"/>
              <a:t>Database</a:t>
            </a:r>
            <a:r>
              <a:rPr lang="en-US"/>
              <a:t> - large container filled with tables</a:t>
            </a:r>
            <a:endParaRPr/>
          </a:p>
          <a:p>
            <a:pPr marL="762000" lvl="1" indent="-3048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None/>
            </a:pPr>
            <a:r>
              <a:rPr lang="en-US" u="sng"/>
              <a:t>Field/Record</a:t>
            </a:r>
            <a:r>
              <a:rPr lang="en-US"/>
              <a:t> - column/row</a:t>
            </a:r>
            <a:endParaRPr/>
          </a:p>
          <a:p>
            <a:pPr marL="762000" lvl="0" indent="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u="sng"/>
              <a:t>Schema </a:t>
            </a:r>
            <a:r>
              <a:rPr lang="en-US"/>
              <a:t>-  how a table or database is organized or designed</a:t>
            </a:r>
            <a:endParaRPr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2400"/>
              <a:buNone/>
            </a:pPr>
            <a:br>
              <a:rPr lang="en-US" sz="2400"/>
            </a:br>
            <a:br>
              <a:rPr lang="en-US" sz="2400"/>
            </a:br>
            <a:endParaRPr sz="2400"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725" y="1945250"/>
            <a:ext cx="4975475" cy="3970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is SQL?</a:t>
            </a:r>
            <a:endParaRPr sz="4800"/>
          </a:p>
        </p:txBody>
      </p:sp>
      <p:sp>
        <p:nvSpPr>
          <p:cNvPr id="224" name="Google Shape;224;p34"/>
          <p:cNvSpPr txBox="1">
            <a:spLocks noGrp="1"/>
          </p:cNvSpPr>
          <p:nvPr>
            <p:ph type="body" idx="4294967295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41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Structured Query Language -  Structured Query Language (SQL) is a standard programming language for relational database management and data manipulation</a:t>
            </a:r>
            <a:endParaRPr sz="20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000" dirty="0"/>
          </a:p>
          <a:p>
            <a:pPr marL="342900" lvl="0" indent="-3441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Dialects include MySQL, SQLite, MS SQL Server, Oracle, PostgreSQL, IBM DB2</a:t>
            </a:r>
            <a:endParaRPr sz="20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000" dirty="0"/>
          </a:p>
          <a:p>
            <a:pPr marL="342900" lvl="0" indent="-3441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Query: statement that asks for information from the database</a:t>
            </a:r>
            <a:endParaRPr sz="2000" dirty="0"/>
          </a:p>
          <a:p>
            <a:pPr marL="609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  <a:p>
            <a:pPr marL="342900" lvl="0" indent="-3441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Runs locally, on a server, or in the cloud</a:t>
            </a:r>
            <a:endParaRPr sz="20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000" dirty="0"/>
          </a:p>
          <a:p>
            <a:pPr marL="342900" lvl="0" indent="-3441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Simple and fast - Only one data structure, Optimized</a:t>
            </a: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Components</a:t>
            </a:r>
            <a:endParaRPr sz="4800"/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975" y="1808275"/>
            <a:ext cx="8841067" cy="49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2596275" y="5570600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modifying data structures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232" name="Google Shape;232;p35"/>
          <p:cNvSpPr txBox="1"/>
          <p:nvPr/>
        </p:nvSpPr>
        <p:spPr>
          <a:xfrm>
            <a:off x="4652638" y="6026100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manipulating data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5"/>
          <p:cNvSpPr txBox="1"/>
          <p:nvPr/>
        </p:nvSpPr>
        <p:spPr>
          <a:xfrm>
            <a:off x="6709000" y="5060775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Access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8755875" y="5440525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is a database?</a:t>
            </a:r>
            <a:endParaRPr sz="4800"/>
          </a:p>
        </p:txBody>
      </p:sp>
      <p:sp>
        <p:nvSpPr>
          <p:cNvPr id="240" name="Google Shape;240;p36"/>
          <p:cNvSpPr txBox="1">
            <a:spLocks noGrp="1"/>
          </p:cNvSpPr>
          <p:nvPr>
            <p:ph type="subTitle" idx="1"/>
          </p:nvPr>
        </p:nvSpPr>
        <p:spPr>
          <a:xfrm>
            <a:off x="1388700" y="2855675"/>
            <a:ext cx="5479200" cy="2782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Advantages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Security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Data integrity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Customization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Recovery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Persistence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Data Sharing</a:t>
            </a:r>
            <a:endParaRPr sz="2400"/>
          </a:p>
        </p:txBody>
      </p:sp>
      <p:sp>
        <p:nvSpPr>
          <p:cNvPr id="241" name="Google Shape;241;p36"/>
          <p:cNvSpPr txBox="1"/>
          <p:nvPr/>
        </p:nvSpPr>
        <p:spPr>
          <a:xfrm>
            <a:off x="6563100" y="2779475"/>
            <a:ext cx="5109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Disadvantages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Learning curve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Abstract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Maintenance &amp; Dev costs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36"/>
          <p:cNvSpPr txBox="1"/>
          <p:nvPr/>
        </p:nvSpPr>
        <p:spPr>
          <a:xfrm>
            <a:off x="1016850" y="1971475"/>
            <a:ext cx="10506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database is a collection of information that is organized so that it can be easily accessed, managed and updated.</a:t>
            </a:r>
            <a:endParaRPr sz="18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1650</Words>
  <Application>Microsoft Office PowerPoint</Application>
  <PresentationFormat>Widescreen</PresentationFormat>
  <Paragraphs>264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Lato</vt:lpstr>
      <vt:lpstr>Arial</vt:lpstr>
      <vt:lpstr>Lustria</vt:lpstr>
      <vt:lpstr>Courier New</vt:lpstr>
      <vt:lpstr>Calibri</vt:lpstr>
      <vt:lpstr>Raleway</vt:lpstr>
      <vt:lpstr>Streamline</vt:lpstr>
      <vt:lpstr>Data Manipulation &amp; Management - Overview </vt:lpstr>
      <vt:lpstr>What are the course objectives?</vt:lpstr>
      <vt:lpstr>How is this class structured?</vt:lpstr>
      <vt:lpstr>Class 1 Objectives</vt:lpstr>
      <vt:lpstr>What is the need for data manipulation?</vt:lpstr>
      <vt:lpstr>How can you manage large amounts of data?</vt:lpstr>
      <vt:lpstr>What is SQL?</vt:lpstr>
      <vt:lpstr>SQL Components</vt:lpstr>
      <vt:lpstr>What is a database?</vt:lpstr>
      <vt:lpstr>What is a table?</vt:lpstr>
      <vt:lpstr>What data types can you use?</vt:lpstr>
      <vt:lpstr>Common Data Types</vt:lpstr>
      <vt:lpstr>What is a Query?</vt:lpstr>
      <vt:lpstr>Example - World Query</vt:lpstr>
      <vt:lpstr>Where can you learn more SQL?</vt:lpstr>
      <vt:lpstr>Practice Resources</vt:lpstr>
      <vt:lpstr>Appendix – SQL Coding Standards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 &amp; Management - Overview</dc:title>
  <dc:creator>JTB Ventures LLC</dc:creator>
  <cp:lastModifiedBy>Jeremy Bergmann</cp:lastModifiedBy>
  <cp:revision>47</cp:revision>
  <dcterms:modified xsi:type="dcterms:W3CDTF">2020-06-05T17:58:33Z</dcterms:modified>
</cp:coreProperties>
</file>