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Roboto Mon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946A2-3AA9-4676-B502-66A14EEF934F}">
  <a:tblStyle styleId="{C73946A2-3AA9-4676-B502-66A14EEF934F}" styleName="Table_0">
    <a:wholeTbl>
      <a:tcTxStyle b="off" i="off">
        <a:font>
          <a:latin typeface="Calisto MT"/>
          <a:ea typeface="Calisto MT"/>
          <a:cs typeface="Calisto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8E7"/>
          </a:solidFill>
        </a:fill>
      </a:tcStyle>
    </a:wholeTbl>
    <a:band1H>
      <a:tcTxStyle/>
      <a:tcStyle>
        <a:tcBdr/>
        <a:fill>
          <a:solidFill>
            <a:srgbClr val="E7CECB"/>
          </a:solidFill>
        </a:fill>
      </a:tcStyle>
    </a:band1H>
    <a:band2H>
      <a:tcTxStyle/>
      <a:tcStyle>
        <a:tcBdr/>
      </a:tcStyle>
    </a:band2H>
    <a:band1V>
      <a:tcTxStyle/>
      <a:tcStyle>
        <a:tcBdr/>
        <a:fill>
          <a:solidFill>
            <a:srgbClr val="E7CECB"/>
          </a:solidFill>
        </a:fill>
      </a:tcStyle>
    </a:band1V>
    <a:band2V>
      <a:tcTxStyle/>
      <a:tcStyle>
        <a:tcBdr/>
      </a:tcStyle>
    </a:band2V>
    <a:lastCol>
      <a:tcTxStyle b="on" i="off">
        <a:font>
          <a:latin typeface="Calisto MT"/>
          <a:ea typeface="Calisto MT"/>
          <a:cs typeface="Calisto MT"/>
        </a:font>
        <a:schemeClr val="lt1"/>
      </a:tcTxStyle>
      <a:tcStyle>
        <a:tcBdr/>
        <a:fill>
          <a:solidFill>
            <a:schemeClr val="accent1"/>
          </a:solidFill>
        </a:fill>
      </a:tcStyle>
    </a:lastCol>
    <a:firstCol>
      <a:tcTxStyle b="on" i="off">
        <a:font>
          <a:latin typeface="Calisto MT"/>
          <a:ea typeface="Calisto MT"/>
          <a:cs typeface="Calisto MT"/>
        </a:font>
        <a:schemeClr val="lt1"/>
      </a:tcTxStyle>
      <a:tcStyle>
        <a:tcBdr/>
        <a:fill>
          <a:solidFill>
            <a:schemeClr val="accent1"/>
          </a:solidFill>
        </a:fill>
      </a:tcStyle>
    </a:firstCol>
    <a:lastRow>
      <a:tcTxStyle b="on" i="off">
        <a:font>
          <a:latin typeface="Calisto MT"/>
          <a:ea typeface="Calisto MT"/>
          <a:cs typeface="Calisto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sto MT"/>
          <a:ea typeface="Calisto MT"/>
          <a:cs typeface="Calisto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vgchartz.com/preorders/43464/USA/"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dingsight.com/multiple-ways-to-remove-duplicates-from-sql-tabl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076864104_0_1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5076864104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dd8a6ff77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167" name="Google Shape;167;g5dd8a6ff77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dd8a6ff77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5dd8a6ff77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d8a6ff77_0_2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186" name="Google Shape;186;g5dd8a6ff77_0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dd8a6ff77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5dd8a6ff77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dd8a6ff77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01" name="Google Shape;201;g5dd8a6ff77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dd8a6ff77_0_2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5dd8a6ff77_0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d42f5a07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d42f5a07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USA Pre-Order Chart from (29-Dec-2018): </a:t>
            </a:r>
            <a:r>
              <a:rPr lang="en-US" sz="1100" u="sng">
                <a:solidFill>
                  <a:schemeClr val="hlink"/>
                </a:solidFill>
                <a:latin typeface="Arial"/>
                <a:ea typeface="Arial"/>
                <a:cs typeface="Arial"/>
                <a:sym typeface="Arial"/>
                <a:hlinkClick r:id="rId3"/>
              </a:rPr>
              <a:t>http://www.vgchartz.com/preorders/43464/USA/</a:t>
            </a:r>
            <a:endParaRPr/>
          </a:p>
        </p:txBody>
      </p:sp>
      <p:sp>
        <p:nvSpPr>
          <p:cNvPr id="217" name="Google Shape;217;g5d42f5a07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027544abd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Common ways to clean data with Python are available in the many libraries that you can import in your code. One of the most popular libraries is Pandas, which was designed for data manipulation and analysis, but is most commonly associated with data cleaning. Here is a common code snippet where Pandas is imported to clean a set of data:</a:t>
            </a:r>
            <a:endParaRPr/>
          </a:p>
        </p:txBody>
      </p:sp>
      <p:sp>
        <p:nvSpPr>
          <p:cNvPr id="226" name="Google Shape;226;g5027544abd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c866f7e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00" name="Google Shape;100;g5dc866f7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f24fce185_2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Validity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Accuracy - </a:t>
            </a:r>
            <a:r>
              <a:rPr lang="en-US" sz="1350">
                <a:solidFill>
                  <a:srgbClr val="444444"/>
                </a:solidFill>
                <a:highlight>
                  <a:srgbClr val="FFFFFF"/>
                </a:highlight>
                <a:latin typeface="Arial"/>
                <a:ea typeface="Arial"/>
                <a:cs typeface="Arial"/>
                <a:sym typeface="Arial"/>
              </a:rPr>
              <a:t>degree to which the data item correctly describes the object in context of appropriate real-world context and attributes</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Completeness - </a:t>
            </a:r>
            <a:r>
              <a:rPr lang="en-US" sz="1350">
                <a:solidFill>
                  <a:srgbClr val="444444"/>
                </a:solidFill>
                <a:highlight>
                  <a:srgbClr val="FFFFFF"/>
                </a:highlight>
                <a:latin typeface="Arial"/>
                <a:ea typeface="Arial"/>
                <a:cs typeface="Arial"/>
                <a:sym typeface="Arial"/>
              </a:rPr>
              <a:t>An indication of the comprehensiveness of available data,</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Consistency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 (across data sources/Tables)</a:t>
            </a:r>
            <a:endParaRPr sz="1400">
              <a:solidFill>
                <a:srgbClr val="000000"/>
              </a:solidFill>
              <a:latin typeface="Arial"/>
              <a:ea typeface="Arial"/>
              <a:cs typeface="Arial"/>
              <a:sym typeface="Arial"/>
            </a:endParaRPr>
          </a:p>
          <a:p>
            <a:pPr marL="0" lvl="0" indent="0" algn="l" rtl="0">
              <a:spcBef>
                <a:spcPts val="1000"/>
              </a:spcBef>
              <a:spcAft>
                <a:spcPts val="1000"/>
              </a:spcAft>
              <a:buNone/>
            </a:pPr>
            <a:r>
              <a:rPr lang="en-US" sz="1400">
                <a:solidFill>
                  <a:srgbClr val="000000"/>
                </a:solidFill>
                <a:latin typeface="Arial"/>
                <a:ea typeface="Arial"/>
                <a:cs typeface="Arial"/>
                <a:sym typeface="Arial"/>
              </a:rPr>
              <a:t>Uniformity - </a:t>
            </a:r>
            <a:r>
              <a:rPr lang="en-US">
                <a:solidFill>
                  <a:srgbClr val="222222"/>
                </a:solidFill>
                <a:highlight>
                  <a:srgbClr val="FFFFFF"/>
                </a:highlight>
                <a:latin typeface="Roboto"/>
                <a:ea typeface="Roboto"/>
                <a:cs typeface="Roboto"/>
                <a:sym typeface="Roboto"/>
              </a:rPr>
              <a:t> Absolute, or very high degree of, comparability between two or more alternatives, processes, products, qualifications, sets of </a:t>
            </a:r>
            <a:r>
              <a:rPr lang="en-US" b="1">
                <a:solidFill>
                  <a:srgbClr val="222222"/>
                </a:solidFill>
                <a:highlight>
                  <a:srgbClr val="FFFFFF"/>
                </a:highlight>
                <a:latin typeface="Roboto"/>
                <a:ea typeface="Roboto"/>
                <a:cs typeface="Roboto"/>
                <a:sym typeface="Roboto"/>
              </a:rPr>
              <a:t>data</a:t>
            </a:r>
            <a:endParaRPr sz="1400">
              <a:solidFill>
                <a:srgbClr val="000000"/>
              </a:solidFill>
              <a:latin typeface="Arial"/>
              <a:ea typeface="Arial"/>
              <a:cs typeface="Arial"/>
              <a:sym typeface="Arial"/>
            </a:endParaRPr>
          </a:p>
        </p:txBody>
      </p:sp>
      <p:sp>
        <p:nvSpPr>
          <p:cNvPr id="108" name="Google Shape;108;g4f24fce185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1cdbcafd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 goal of cleaning is ultimately to confirm the Validity, Accuracy, Completeness, Consistency, and Uniformity of the dataset.</a:t>
            </a:r>
            <a:endParaRPr sz="14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There are 4 main methods of cleaning data:</a:t>
            </a:r>
            <a:endParaRPr>
              <a:solidFill>
                <a:srgbClr val="000000"/>
              </a:solidFill>
            </a:endParaRPr>
          </a:p>
        </p:txBody>
      </p:sp>
      <p:sp>
        <p:nvSpPr>
          <p:cNvPr id="116" name="Google Shape;116;g51cdbcafd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dd8a6ff77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p:txBody>
      </p:sp>
      <p:sp>
        <p:nvSpPr>
          <p:cNvPr id="122" name="Google Shape;122;g5dd8a6ff77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027544abd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endParaRPr/>
          </a:p>
        </p:txBody>
      </p:sp>
      <p:sp>
        <p:nvSpPr>
          <p:cNvPr id="129" name="Google Shape;129;g5027544abd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027544abd_0_3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a:p>
            <a:pPr marL="0" lvl="0" indent="0" algn="l" rtl="0">
              <a:spcBef>
                <a:spcPts val="0"/>
              </a:spcBef>
              <a:spcAft>
                <a:spcPts val="0"/>
              </a:spcAft>
              <a:buNone/>
            </a:pPr>
            <a:r>
              <a:rPr lang="en-US"/>
              <a:t>CASE: if-then statements</a:t>
            </a:r>
            <a:endParaRPr/>
          </a:p>
          <a:p>
            <a:pPr marL="0" lvl="0" indent="0" algn="l" rtl="0">
              <a:spcBef>
                <a:spcPts val="0"/>
              </a:spcBef>
              <a:spcAft>
                <a:spcPts val="0"/>
              </a:spcAft>
              <a:buNone/>
            </a:pPr>
            <a:r>
              <a:rPr lang="en-US"/>
              <a:t>JOIN: mostly use INNER, LEFT</a:t>
            </a:r>
            <a:endParaRPr/>
          </a:p>
          <a:p>
            <a:pPr marL="0" lvl="0" indent="0" algn="l" rtl="0">
              <a:spcBef>
                <a:spcPts val="0"/>
              </a:spcBef>
              <a:spcAft>
                <a:spcPts val="0"/>
              </a:spcAft>
              <a:buNone/>
            </a:pPr>
            <a:r>
              <a:rPr lang="en-US"/>
              <a:t>HAVING: WHERE for groups (http://www.mysqltutorial.org/mysql-having.aspx)</a:t>
            </a:r>
            <a:endParaRPr/>
          </a:p>
          <a:p>
            <a:pPr marL="0" lvl="0" indent="0" algn="l" rtl="0">
              <a:spcBef>
                <a:spcPts val="0"/>
              </a:spcBef>
              <a:spcAft>
                <a:spcPts val="0"/>
              </a:spcAft>
              <a:buNone/>
            </a:pPr>
            <a:r>
              <a:rPr lang="en-US"/>
              <a:t>BETWEEN is inclusive</a:t>
            </a:r>
            <a:endParaRPr/>
          </a:p>
        </p:txBody>
      </p:sp>
      <p:sp>
        <p:nvSpPr>
          <p:cNvPr id="138" name="Google Shape;138;g5027544abd_0_3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dd8a6ff7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u="sng">
                <a:solidFill>
                  <a:schemeClr val="hlink"/>
                </a:solidFill>
                <a:latin typeface="Arial"/>
                <a:ea typeface="Arial"/>
                <a:cs typeface="Arial"/>
                <a:sym typeface="Arial"/>
                <a:hlinkClick r:id="rId3"/>
              </a:rPr>
              <a:t>https://codingsight.com/multiple-ways-to-remove-duplicates-from-sql-tables/</a:t>
            </a:r>
            <a:endParaRPr/>
          </a:p>
        </p:txBody>
      </p:sp>
      <p:sp>
        <p:nvSpPr>
          <p:cNvPr id="147" name="Google Shape;147;g5dd8a6ff7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dd8a6ff77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a:p>
            <a:pPr marL="0" lvl="0" indent="0" algn="l" rtl="0">
              <a:spcBef>
                <a:spcPts val="0"/>
              </a:spcBef>
              <a:spcAft>
                <a:spcPts val="0"/>
              </a:spcAft>
              <a:buNone/>
            </a:pPr>
            <a:r>
              <a:rPr lang="en-US"/>
              <a:t>CASE: if-then statements</a:t>
            </a:r>
            <a:endParaRPr/>
          </a:p>
          <a:p>
            <a:pPr marL="0" lvl="0" indent="0" algn="l" rtl="0">
              <a:spcBef>
                <a:spcPts val="0"/>
              </a:spcBef>
              <a:spcAft>
                <a:spcPts val="0"/>
              </a:spcAft>
              <a:buNone/>
            </a:pPr>
            <a:r>
              <a:rPr lang="en-US"/>
              <a:t>JOIN: mostly use INNER, LEFT</a:t>
            </a:r>
            <a:endParaRPr/>
          </a:p>
          <a:p>
            <a:pPr marL="0" lvl="0" indent="0" algn="l" rtl="0">
              <a:spcBef>
                <a:spcPts val="0"/>
              </a:spcBef>
              <a:spcAft>
                <a:spcPts val="0"/>
              </a:spcAft>
              <a:buNone/>
            </a:pPr>
            <a:r>
              <a:rPr lang="en-US"/>
              <a:t>HAVING: WHERE for groups (http://www.mysqltutorial.org/mysql-having.aspx)</a:t>
            </a:r>
            <a:endParaRPr/>
          </a:p>
          <a:p>
            <a:pPr marL="0" lvl="0" indent="0" algn="l" rtl="0">
              <a:spcBef>
                <a:spcPts val="0"/>
              </a:spcBef>
              <a:spcAft>
                <a:spcPts val="0"/>
              </a:spcAft>
              <a:buNone/>
            </a:pPr>
            <a:r>
              <a:rPr lang="en-US"/>
              <a:t>BETWEEN is inclusive</a:t>
            </a:r>
            <a:endParaRPr/>
          </a:p>
        </p:txBody>
      </p:sp>
      <p:sp>
        <p:nvSpPr>
          <p:cNvPr id="156" name="Google Shape;156;g5dd8a6ff77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vgchartz.com/preorders/43464/USA/"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hop.oreilly.com/product/0636920023784.d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70650" y="2700745"/>
            <a:ext cx="10250700" cy="906600"/>
          </a:xfrm>
          <a:prstGeom prst="rect">
            <a:avLst/>
          </a:prstGeom>
          <a:noFill/>
          <a:ln>
            <a:noFill/>
          </a:ln>
          <a:effectLst>
            <a:outerShdw blurRad="25400">
              <a:srgbClr val="000000">
                <a:alpha val="45880"/>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r>
              <a:rPr lang="en-US"/>
              <a:t>Cleaning Data Using SQL</a:t>
            </a:r>
            <a:endParaRPr/>
          </a:p>
        </p:txBody>
      </p:sp>
      <p:sp>
        <p:nvSpPr>
          <p:cNvPr id="97" name="Google Shape;97;p14"/>
          <p:cNvSpPr txBox="1">
            <a:spLocks noGrp="1"/>
          </p:cNvSpPr>
          <p:nvPr>
            <p:ph type="subTitle" idx="1"/>
          </p:nvPr>
        </p:nvSpPr>
        <p:spPr>
          <a:xfrm>
            <a:off x="972837" y="4230533"/>
            <a:ext cx="10250700" cy="7215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Numeric Formatting Functions</a:t>
            </a:r>
            <a:endParaRPr sz="4200"/>
          </a:p>
        </p:txBody>
      </p:sp>
      <p:sp>
        <p:nvSpPr>
          <p:cNvPr id="170" name="Google Shape;170;p23"/>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171" name="Google Shape;171;p23"/>
          <p:cNvGraphicFramePr/>
          <p:nvPr/>
        </p:nvGraphicFramePr>
        <p:xfrm>
          <a:off x="445595" y="2208160"/>
          <a:ext cx="3000000" cy="3000000"/>
        </p:xfrm>
        <a:graphic>
          <a:graphicData uri="http://schemas.openxmlformats.org/drawingml/2006/table">
            <a:tbl>
              <a:tblPr firstRow="1" bandRow="1">
                <a:noFill/>
                <a:tableStyleId>{C73946A2-3AA9-4676-B502-66A14EEF934F}</a:tableStyleId>
              </a:tblPr>
              <a:tblGrid>
                <a:gridCol w="1586625">
                  <a:extLst>
                    <a:ext uri="{9D8B030D-6E8A-4147-A177-3AD203B41FA5}">
                      <a16:colId xmlns:a16="http://schemas.microsoft.com/office/drawing/2014/main" val="20000"/>
                    </a:ext>
                  </a:extLst>
                </a:gridCol>
                <a:gridCol w="5162175">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606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50350">
                <a:tc>
                  <a:txBody>
                    <a:bodyPr/>
                    <a:lstStyle/>
                    <a:p>
                      <a:pPr marL="0" lvl="0" indent="0" algn="l" rtl="0">
                        <a:spcBef>
                          <a:spcPts val="0"/>
                        </a:spcBef>
                        <a:spcAft>
                          <a:spcPts val="0"/>
                        </a:spcAft>
                        <a:buNone/>
                      </a:pPr>
                      <a:r>
                        <a:rPr lang="en-US" sz="1900">
                          <a:solidFill>
                            <a:schemeClr val="dk2"/>
                          </a:solidFill>
                        </a:rPr>
                        <a:t>FORMAT                     (N, D)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Number N to a format like ‘#,###,###.##’ rounded to a number of decimal places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FORMAT(12324.2573, 3) = 12,324.257</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650350">
                <a:tc>
                  <a:txBody>
                    <a:bodyPr/>
                    <a:lstStyle/>
                    <a:p>
                      <a:pPr marL="0" lvl="0" indent="0" algn="l" rtl="0">
                        <a:spcBef>
                          <a:spcPts val="0"/>
                        </a:spcBef>
                        <a:spcAft>
                          <a:spcPts val="0"/>
                        </a:spcAft>
                        <a:buNone/>
                      </a:pPr>
                      <a:r>
                        <a:rPr lang="en-US" sz="1900">
                          <a:solidFill>
                            <a:schemeClr val="dk2"/>
                          </a:solidFill>
                        </a:rPr>
                        <a:t>CAST (value, type)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The CAST() function converts a value (of any type) into the specified datatype.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CAST ('150' AS Unsigned)= 150</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50350">
                <a:tc>
                  <a:txBody>
                    <a:bodyPr/>
                    <a:lstStyle/>
                    <a:p>
                      <a:pPr marL="0" lvl="0" indent="0" algn="l" rtl="0">
                        <a:spcBef>
                          <a:spcPts val="0"/>
                        </a:spcBef>
                        <a:spcAft>
                          <a:spcPts val="0"/>
                        </a:spcAft>
                        <a:buNone/>
                      </a:pPr>
                      <a:r>
                        <a:rPr lang="en-US" sz="1900">
                          <a:solidFill>
                            <a:schemeClr val="dk2"/>
                          </a:solidFill>
                        </a:rPr>
                        <a:t>IFNULL(expr ,alt_value)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 specified value if the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IFNULL(NULL, 500) = 500</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50350">
                <a:tc>
                  <a:txBody>
                    <a:bodyPr/>
                    <a:lstStyle/>
                    <a:p>
                      <a:pPr marL="0" lvl="0" indent="0" algn="l" rtl="0">
                        <a:spcBef>
                          <a:spcPts val="0"/>
                        </a:spcBef>
                        <a:spcAft>
                          <a:spcPts val="0"/>
                        </a:spcAft>
                        <a:buNone/>
                      </a:pPr>
                      <a:r>
                        <a:rPr lang="en-US" sz="1900">
                          <a:solidFill>
                            <a:schemeClr val="dk2"/>
                          </a:solidFill>
                        </a:rPr>
                        <a:t>ISNULL(exp)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1 or 0 depending on whether an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ISNULL(NULL) = 1</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930650">
                <a:tc>
                  <a:txBody>
                    <a:bodyPr/>
                    <a:lstStyle/>
                    <a:p>
                      <a:pPr marL="0" lvl="0" indent="0" algn="l" rtl="0">
                        <a:spcBef>
                          <a:spcPts val="0"/>
                        </a:spcBef>
                        <a:spcAft>
                          <a:spcPts val="0"/>
                        </a:spcAft>
                        <a:buNone/>
                      </a:pPr>
                      <a:r>
                        <a:rPr lang="en-US" sz="1900">
                          <a:solidFill>
                            <a:schemeClr val="dk2"/>
                          </a:solidFill>
                        </a:rPr>
                        <a:t>COALESCE (val1, val2, ...., val_n)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Function returns the first non-null value in a list.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COALESCE(NULL, NULL, NULL, 'W3Schools.com', NULL, 'Example.com') = 'W3Schools.com' </a:t>
                      </a:r>
                      <a:endParaRPr sz="1900">
                        <a:solidFill>
                          <a:schemeClr val="dk2"/>
                        </a:solidFil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Numeric Functions</a:t>
            </a:r>
            <a:endParaRPr sz="4800"/>
          </a:p>
        </p:txBody>
      </p:sp>
      <p:sp>
        <p:nvSpPr>
          <p:cNvPr id="177" name="Google Shape;177;p24"/>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Fill-in and convert `GNPOld` values in World.Country</a:t>
            </a:r>
            <a:endParaRPr sz="3000"/>
          </a:p>
        </p:txBody>
      </p:sp>
      <p:sp>
        <p:nvSpPr>
          <p:cNvPr id="178" name="Google Shape;178;p24"/>
          <p:cNvSpPr txBox="1"/>
          <p:nvPr/>
        </p:nvSpPr>
        <p:spPr>
          <a:xfrm>
            <a:off x="865325" y="2354250"/>
            <a:ext cx="6327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 - Undesired Types - Convert Decimal to Integer</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lang="en-US" sz="1800" b="1">
                <a:solidFill>
                  <a:srgbClr val="1155CC"/>
                </a:solidFill>
                <a:latin typeface="Lato"/>
                <a:ea typeface="Lato"/>
                <a:cs typeface="Lato"/>
                <a:sym typeface="Lato"/>
              </a:rPr>
              <a:t>convert(round(GNPOld,0),unsigned) </a:t>
            </a:r>
            <a:r>
              <a:rPr lang="en-US" sz="1800">
                <a:solidFill>
                  <a:schemeClr val="accent1"/>
                </a:solidFill>
                <a:latin typeface="Lato"/>
                <a:ea typeface="Lato"/>
                <a:cs typeface="Lato"/>
                <a:sym typeface="Lato"/>
              </a:rPr>
              <a:t>as GNPOld2                       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sp>
        <p:nvSpPr>
          <p:cNvPr id="179" name="Google Shape;179;p24"/>
          <p:cNvSpPr txBox="1"/>
          <p:nvPr/>
        </p:nvSpPr>
        <p:spPr>
          <a:xfrm>
            <a:off x="5415750" y="4872900"/>
            <a:ext cx="6805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 - Coalesce “0” for Null Values</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coalesce(GNPOld,0) as GNPOld3                       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180" name="Google Shape;180;p24"/>
          <p:cNvPicPr preferRelativeResize="0"/>
          <p:nvPr/>
        </p:nvPicPr>
        <p:blipFill>
          <a:blip r:embed="rId3">
            <a:alphaModFix/>
          </a:blip>
          <a:stretch>
            <a:fillRect/>
          </a:stretch>
        </p:blipFill>
        <p:spPr>
          <a:xfrm>
            <a:off x="8371550" y="2206875"/>
            <a:ext cx="2575225" cy="2409475"/>
          </a:xfrm>
          <a:prstGeom prst="rect">
            <a:avLst/>
          </a:prstGeom>
          <a:noFill/>
          <a:ln>
            <a:noFill/>
          </a:ln>
        </p:spPr>
      </p:pic>
      <p:cxnSp>
        <p:nvCxnSpPr>
          <p:cNvPr id="181" name="Google Shape;181;p24"/>
          <p:cNvCxnSpPr>
            <a:endCxn id="180" idx="1"/>
          </p:cNvCxnSpPr>
          <p:nvPr/>
        </p:nvCxnSpPr>
        <p:spPr>
          <a:xfrm rot="10800000" flipH="1">
            <a:off x="6170450" y="3411612"/>
            <a:ext cx="2201100" cy="164700"/>
          </a:xfrm>
          <a:prstGeom prst="straightConnector1">
            <a:avLst/>
          </a:prstGeom>
          <a:noFill/>
          <a:ln w="9525" cap="flat" cmpd="sng">
            <a:solidFill>
              <a:schemeClr val="dk2"/>
            </a:solidFill>
            <a:prstDash val="solid"/>
            <a:round/>
            <a:headEnd type="none" w="med" len="med"/>
            <a:tailEnd type="triangle" w="med" len="med"/>
          </a:ln>
        </p:spPr>
      </p:cxnSp>
      <p:pic>
        <p:nvPicPr>
          <p:cNvPr id="182" name="Google Shape;182;p24"/>
          <p:cNvPicPr preferRelativeResize="0"/>
          <p:nvPr/>
        </p:nvPicPr>
        <p:blipFill>
          <a:blip r:embed="rId4">
            <a:alphaModFix/>
          </a:blip>
          <a:stretch>
            <a:fillRect/>
          </a:stretch>
        </p:blipFill>
        <p:spPr>
          <a:xfrm>
            <a:off x="1037975" y="4284350"/>
            <a:ext cx="3293959" cy="2409475"/>
          </a:xfrm>
          <a:prstGeom prst="rect">
            <a:avLst/>
          </a:prstGeom>
          <a:noFill/>
          <a:ln>
            <a:noFill/>
          </a:ln>
        </p:spPr>
      </p:pic>
      <p:cxnSp>
        <p:nvCxnSpPr>
          <p:cNvPr id="183" name="Google Shape;183;p24"/>
          <p:cNvCxnSpPr>
            <a:endCxn id="182" idx="3"/>
          </p:cNvCxnSpPr>
          <p:nvPr/>
        </p:nvCxnSpPr>
        <p:spPr>
          <a:xfrm rot="10800000">
            <a:off x="4331934" y="5489088"/>
            <a:ext cx="1076400" cy="179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String Formatting Functions</a:t>
            </a:r>
            <a:endParaRPr sz="4200"/>
          </a:p>
        </p:txBody>
      </p:sp>
      <p:sp>
        <p:nvSpPr>
          <p:cNvPr id="189" name="Google Shape;189;p25"/>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190" name="Google Shape;190;p25"/>
          <p:cNvGraphicFramePr/>
          <p:nvPr/>
        </p:nvGraphicFramePr>
        <p:xfrm>
          <a:off x="445595" y="2055760"/>
          <a:ext cx="3000000" cy="3000000"/>
        </p:xfrm>
        <a:graphic>
          <a:graphicData uri="http://schemas.openxmlformats.org/drawingml/2006/table">
            <a:tbl>
              <a:tblPr firstRow="1" bandRow="1">
                <a:noFill/>
                <a:tableStyleId>{C73946A2-3AA9-4676-B502-66A14EEF934F}</a:tableStyleId>
              </a:tblPr>
              <a:tblGrid>
                <a:gridCol w="1660775">
                  <a:extLst>
                    <a:ext uri="{9D8B030D-6E8A-4147-A177-3AD203B41FA5}">
                      <a16:colId xmlns:a16="http://schemas.microsoft.com/office/drawing/2014/main" val="20000"/>
                    </a:ext>
                  </a:extLst>
                </a:gridCol>
                <a:gridCol w="5088025">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428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18225">
                <a:tc>
                  <a:txBody>
                    <a:bodyPr/>
                    <a:lstStyle/>
                    <a:p>
                      <a:pPr marL="0" lvl="0" indent="0" algn="l" rtl="0">
                        <a:spcBef>
                          <a:spcPts val="0"/>
                        </a:spcBef>
                        <a:spcAft>
                          <a:spcPts val="0"/>
                        </a:spcAft>
                        <a:buNone/>
                      </a:pPr>
                      <a:r>
                        <a:rPr lang="en-US" sz="1900">
                          <a:solidFill>
                            <a:schemeClr val="dk2"/>
                          </a:solidFill>
                        </a:rPr>
                        <a:t>CONCAT                    (Str1,..,StrN)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add two or more strings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CONCAT(“Jeremy “,”Bergmann”) = ‘Jeremy Bergmann’</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618225">
                <a:tc>
                  <a:txBody>
                    <a:bodyPr/>
                    <a:lstStyle/>
                    <a:p>
                      <a:pPr marL="0" lvl="0" indent="0" algn="l" rtl="0">
                        <a:spcBef>
                          <a:spcPts val="0"/>
                        </a:spcBef>
                        <a:spcAft>
                          <a:spcPts val="0"/>
                        </a:spcAft>
                        <a:buNone/>
                      </a:pPr>
                      <a:r>
                        <a:rPr lang="en-US" sz="1900">
                          <a:solidFill>
                            <a:schemeClr val="dk2"/>
                          </a:solidFill>
                        </a:rPr>
                        <a:t>INSTR (orig, substr)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an integer which indicates the position of the first occurrence of the substr.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INSTR('myteststring','st') = 5</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18225">
                <a:tc>
                  <a:txBody>
                    <a:bodyPr/>
                    <a:lstStyle/>
                    <a:p>
                      <a:pPr marL="0" lvl="0" indent="0" algn="l" rtl="0">
                        <a:spcBef>
                          <a:spcPts val="0"/>
                        </a:spcBef>
                        <a:spcAft>
                          <a:spcPts val="0"/>
                        </a:spcAft>
                        <a:buNone/>
                      </a:pPr>
                      <a:r>
                        <a:rPr lang="en-US" sz="1900">
                          <a:solidFill>
                            <a:schemeClr val="dk2"/>
                          </a:solidFill>
                        </a:rPr>
                        <a:t>TRIM (expr ,alt_value)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string after removing all prefixes or suffixes from the given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TRIM(LEADING 'leading' FROM 'leadingtext' ) = ‘text’</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18225">
                <a:tc>
                  <a:txBody>
                    <a:bodyPr/>
                    <a:lstStyle/>
                    <a:p>
                      <a:pPr marL="0" lvl="0" indent="0" algn="l" rtl="0">
                        <a:spcBef>
                          <a:spcPts val="0"/>
                        </a:spcBef>
                        <a:spcAft>
                          <a:spcPts val="0"/>
                        </a:spcAft>
                        <a:buNone/>
                      </a:pPr>
                      <a:r>
                        <a:rPr lang="en-US" sz="1900">
                          <a:solidFill>
                            <a:schemeClr val="dk2"/>
                          </a:solidFill>
                        </a:rPr>
                        <a:t>REPLACE (str, find, sub)</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replaces all the occurrences of a substring within a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REPLACE('w3resource','ur','r') = ‘w3resorce’ </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618225">
                <a:tc>
                  <a:txBody>
                    <a:bodyPr/>
                    <a:lstStyle/>
                    <a:p>
                      <a:pPr marL="0" lvl="0" indent="0" algn="l" rtl="0">
                        <a:spcBef>
                          <a:spcPts val="0"/>
                        </a:spcBef>
                        <a:spcAft>
                          <a:spcPts val="0"/>
                        </a:spcAft>
                        <a:buNone/>
                      </a:pPr>
                      <a:r>
                        <a:rPr lang="en-US" sz="1900">
                          <a:solidFill>
                            <a:schemeClr val="dk2"/>
                          </a:solidFill>
                        </a:rPr>
                        <a:t>LCASE(str), UCASE(str)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converts the characters of a string to lower/upper case characters.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LCASE('MYTESTSTRING') = ‘myteststring’  </a:t>
                      </a:r>
                      <a:endParaRPr sz="1900">
                        <a:solidFill>
                          <a:schemeClr val="dk2"/>
                        </a:solidFill>
                      </a:endParaRPr>
                    </a:p>
                  </a:txBody>
                  <a:tcPr marL="91450" marR="91450" marT="45725" marB="45725"/>
                </a:tc>
                <a:extLst>
                  <a:ext uri="{0D108BD9-81ED-4DB2-BD59-A6C34878D82A}">
                    <a16:rowId xmlns:a16="http://schemas.microsoft.com/office/drawing/2014/main" val="10005"/>
                  </a:ext>
                </a:extLst>
              </a:tr>
              <a:tr h="525550">
                <a:tc>
                  <a:txBody>
                    <a:bodyPr/>
                    <a:lstStyle/>
                    <a:p>
                      <a:pPr marL="0" lvl="0" indent="0" algn="l" rtl="0">
                        <a:spcBef>
                          <a:spcPts val="0"/>
                        </a:spcBef>
                        <a:spcAft>
                          <a:spcPts val="0"/>
                        </a:spcAft>
                        <a:buNone/>
                      </a:pPr>
                      <a:r>
                        <a:rPr lang="en-US" sz="1900">
                          <a:solidFill>
                            <a:schemeClr val="dk2"/>
                          </a:solidFill>
                        </a:rPr>
                        <a:t>LENGTH(str)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length of a given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Length(‘Bergmann’) = 8</a:t>
                      </a:r>
                      <a:endParaRPr sz="1900">
                        <a:solidFill>
                          <a:schemeClr val="dk2"/>
                        </a:solidFill>
                      </a:endParaRPr>
                    </a:p>
                  </a:txBody>
                  <a:tcPr marL="91450" marR="91450" marT="45725" marB="45725"/>
                </a:tc>
                <a:extLst>
                  <a:ext uri="{0D108BD9-81ED-4DB2-BD59-A6C34878D82A}">
                    <a16:rowId xmlns:a16="http://schemas.microsoft.com/office/drawing/2014/main" val="10006"/>
                  </a:ext>
                </a:extLst>
              </a:tr>
              <a:tr h="525550">
                <a:tc>
                  <a:txBody>
                    <a:bodyPr/>
                    <a:lstStyle/>
                    <a:p>
                      <a:pPr marL="0" lvl="0" indent="0" algn="l" rtl="0">
                        <a:spcBef>
                          <a:spcPts val="0"/>
                        </a:spcBef>
                        <a:spcAft>
                          <a:spcPts val="0"/>
                        </a:spcAft>
                        <a:buNone/>
                      </a:pPr>
                      <a:r>
                        <a:rPr lang="en-US" sz="1900">
                          <a:solidFill>
                            <a:schemeClr val="dk2"/>
                          </a:solidFill>
                        </a:rPr>
                        <a:t>SUBSTRING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endParaRPr sz="1900">
                        <a:solidFill>
                          <a:schemeClr val="dk2"/>
                        </a:solidFill>
                      </a:endParaRPr>
                    </a:p>
                  </a:txBody>
                  <a:tcPr marL="91450" marR="91450" marT="45725" marB="45725"/>
                </a:tc>
                <a:tc>
                  <a:txBody>
                    <a:bodyPr/>
                    <a:lstStyle/>
                    <a:p>
                      <a:pPr marL="0" lvl="0" indent="0" algn="l" rtl="0">
                        <a:spcBef>
                          <a:spcPts val="0"/>
                        </a:spcBef>
                        <a:spcAft>
                          <a:spcPts val="0"/>
                        </a:spcAft>
                        <a:buNone/>
                      </a:pPr>
                      <a:endParaRPr sz="1900">
                        <a:solidFill>
                          <a:schemeClr val="dk2"/>
                        </a:solidFill>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String Functions</a:t>
            </a:r>
            <a:endParaRPr sz="4800"/>
          </a:p>
        </p:txBody>
      </p:sp>
      <p:sp>
        <p:nvSpPr>
          <p:cNvPr id="196" name="Google Shape;196;p26"/>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Convert USA City &amp; State Names to “City, St.” in World.City</a:t>
            </a:r>
            <a:endParaRPr sz="3000"/>
          </a:p>
        </p:txBody>
      </p:sp>
      <p:sp>
        <p:nvSpPr>
          <p:cNvPr id="197" name="Google Shape;197;p26"/>
          <p:cNvSpPr txBox="1"/>
          <p:nvPr/>
        </p:nvSpPr>
        <p:spPr>
          <a:xfrm>
            <a:off x="0" y="2533700"/>
            <a:ext cx="7055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u="sng">
                <a:solidFill>
                  <a:schemeClr val="accent1"/>
                </a:solidFill>
                <a:latin typeface="Lato"/>
                <a:ea typeface="Lato"/>
                <a:cs typeface="Lato"/>
                <a:sym typeface="Lato"/>
              </a:rPr>
              <a:t>SQL Query </a:t>
            </a:r>
            <a:endParaRPr sz="1800" b="1" u="sng">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SELECT `Name` as City, District as State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concat(`Name`,</a:t>
            </a:r>
            <a:r>
              <a:rPr lang="en-US" sz="2000">
                <a:solidFill>
                  <a:schemeClr val="dk2"/>
                </a:solidFill>
                <a:latin typeface="Roboto Mono"/>
                <a:ea typeface="Roboto Mono"/>
                <a:cs typeface="Roboto Mono"/>
                <a:sym typeface="Roboto Mono"/>
              </a:rPr>
              <a:t> ‘,'</a:t>
            </a:r>
            <a:r>
              <a:rPr lang="en-US" sz="2000">
                <a:solidFill>
                  <a:schemeClr val="dk2"/>
                </a:solidFill>
                <a:latin typeface="Lato"/>
                <a:ea typeface="Lato"/>
                <a:cs typeface="Lato"/>
                <a:sym typeface="Lato"/>
              </a:rPr>
              <a:t>,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case when District = 'New York' then 'NY'</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CD"/>
                </a:solidFill>
                <a:latin typeface="Lato"/>
                <a:ea typeface="Lato"/>
                <a:cs typeface="Lato"/>
                <a:sym typeface="Lato"/>
              </a:rPr>
              <a:t>trim(Leading 'Penn' from District) = 'sylvania'</a:t>
            </a:r>
            <a:r>
              <a:rPr lang="en-US" sz="2000">
                <a:solidFill>
                  <a:srgbClr val="1155CC"/>
                </a:solidFill>
                <a:latin typeface="Lato"/>
                <a:ea typeface="Lato"/>
                <a:cs typeface="Lato"/>
                <a:sym typeface="Lato"/>
              </a:rPr>
              <a:t> </a:t>
            </a:r>
            <a:r>
              <a:rPr lang="en-US" sz="2000">
                <a:solidFill>
                  <a:schemeClr val="dk2"/>
                </a:solidFill>
                <a:latin typeface="Lato"/>
                <a:ea typeface="Lato"/>
                <a:cs typeface="Lato"/>
                <a:sym typeface="Lato"/>
              </a:rPr>
              <a:t>then 'PA'</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FF"/>
                </a:solidFill>
                <a:latin typeface="Lato"/>
                <a:ea typeface="Lato"/>
                <a:cs typeface="Lato"/>
                <a:sym typeface="Lato"/>
              </a:rPr>
              <a:t>instr(District,'Tex') then 'TX'</a:t>
            </a:r>
            <a:endParaRPr sz="2000">
              <a:solidFill>
                <a:srgbClr val="0000FF"/>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District = 'Arizona' then </a:t>
            </a:r>
            <a:r>
              <a:rPr lang="en-US" sz="2000">
                <a:solidFill>
                  <a:srgbClr val="0000CD"/>
                </a:solidFill>
                <a:latin typeface="Lato"/>
                <a:ea typeface="Lato"/>
                <a:cs typeface="Lato"/>
                <a:sym typeface="Lato"/>
              </a:rPr>
              <a:t>Replace(District, 'Arizona', 'AZ')</a:t>
            </a:r>
            <a:endParaRPr sz="2000">
              <a:solidFill>
                <a:srgbClr val="0000CD"/>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else </a:t>
            </a:r>
            <a:r>
              <a:rPr lang="en-US" sz="2000">
                <a:solidFill>
                  <a:srgbClr val="0000FF"/>
                </a:solidFill>
                <a:latin typeface="Lato"/>
                <a:ea typeface="Lato"/>
                <a:cs typeface="Lato"/>
                <a:sym typeface="Lato"/>
              </a:rPr>
              <a:t>upper(left(District,2)) </a:t>
            </a:r>
            <a:r>
              <a:rPr lang="en-US" sz="2000">
                <a:solidFill>
                  <a:schemeClr val="dk2"/>
                </a:solidFill>
                <a:latin typeface="Lato"/>
                <a:ea typeface="Lato"/>
                <a:cs typeface="Lato"/>
                <a:sym typeface="Lato"/>
              </a:rPr>
              <a:t>end</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as City_State</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FROM world.city as a  where a.CountryCode='USA'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198" name="Google Shape;198;p26"/>
          <p:cNvPicPr preferRelativeResize="0"/>
          <p:nvPr/>
        </p:nvPicPr>
        <p:blipFill>
          <a:blip r:embed="rId3">
            <a:alphaModFix/>
          </a:blip>
          <a:stretch>
            <a:fillRect/>
          </a:stretch>
        </p:blipFill>
        <p:spPr>
          <a:xfrm>
            <a:off x="6822306" y="2800400"/>
            <a:ext cx="5199900" cy="318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Date Formatting Functions</a:t>
            </a:r>
            <a:endParaRPr sz="4200"/>
          </a:p>
        </p:txBody>
      </p:sp>
      <p:sp>
        <p:nvSpPr>
          <p:cNvPr id="204" name="Google Shape;204;p27"/>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05" name="Google Shape;205;p27"/>
          <p:cNvGraphicFramePr/>
          <p:nvPr/>
        </p:nvGraphicFramePr>
        <p:xfrm>
          <a:off x="445595" y="1921660"/>
          <a:ext cx="3000000" cy="3000000"/>
        </p:xfrm>
        <a:graphic>
          <a:graphicData uri="http://schemas.openxmlformats.org/drawingml/2006/table">
            <a:tbl>
              <a:tblPr firstRow="1" bandRow="1">
                <a:noFill/>
                <a:tableStyleId>{C73946A2-3AA9-4676-B502-66A14EEF934F}</a:tableStyleId>
              </a:tblPr>
              <a:tblGrid>
                <a:gridCol w="1676150">
                  <a:extLst>
                    <a:ext uri="{9D8B030D-6E8A-4147-A177-3AD203B41FA5}">
                      <a16:colId xmlns:a16="http://schemas.microsoft.com/office/drawing/2014/main" val="20000"/>
                    </a:ext>
                  </a:extLst>
                </a:gridCol>
                <a:gridCol w="5072650">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606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50350">
                <a:tc>
                  <a:txBody>
                    <a:bodyPr/>
                    <a:lstStyle/>
                    <a:p>
                      <a:pPr marL="0" lvl="0" indent="0" algn="l" rtl="0">
                        <a:spcBef>
                          <a:spcPts val="0"/>
                        </a:spcBef>
                        <a:spcAft>
                          <a:spcPts val="0"/>
                        </a:spcAft>
                        <a:buNone/>
                      </a:pPr>
                      <a:r>
                        <a:rPr lang="en-US" sz="1900">
                          <a:solidFill>
                            <a:schemeClr val="dk2"/>
                          </a:solidFill>
                        </a:rPr>
                        <a:t>CURDATE()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current date in 'YYYY-MM-DD' format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CURDATE() = '2019-07-22'</a:t>
                      </a:r>
                      <a:endParaRPr sz="1900">
                        <a:solidFill>
                          <a:schemeClr val="dk2"/>
                        </a:solidFill>
                      </a:endParaRPr>
                    </a:p>
                  </a:txBody>
                  <a:tcPr marL="91450" marR="91450" marT="45725" marB="45725"/>
                </a:tc>
                <a:extLst>
                  <a:ext uri="{0D108BD9-81ED-4DB2-BD59-A6C34878D82A}">
                    <a16:rowId xmlns:a16="http://schemas.microsoft.com/office/drawing/2014/main" val="10001"/>
                  </a:ext>
                </a:extLst>
              </a:tr>
              <a:tr h="650350">
                <a:tc>
                  <a:txBody>
                    <a:bodyPr/>
                    <a:lstStyle/>
                    <a:p>
                      <a:pPr marL="0" lvl="0" indent="0" algn="l" rtl="0">
                        <a:spcBef>
                          <a:spcPts val="0"/>
                        </a:spcBef>
                        <a:spcAft>
                          <a:spcPts val="0"/>
                        </a:spcAft>
                        <a:buNone/>
                      </a:pPr>
                      <a:r>
                        <a:rPr lang="en-US" sz="1900">
                          <a:solidFill>
                            <a:schemeClr val="dk2"/>
                          </a:solidFill>
                        </a:rPr>
                        <a:t>CURRENT_TIMESTAMP()</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eturns the current date and time in ‘YYYY-MM-DD HH:MM:SS’ format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CURRENT_TIMESTAMP() =                    ‘2019-07-22 13:41:53’</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50350">
                <a:tc>
                  <a:txBody>
                    <a:bodyPr/>
                    <a:lstStyle/>
                    <a:p>
                      <a:pPr marL="0" lvl="0" indent="0" algn="l" rtl="0">
                        <a:spcBef>
                          <a:spcPts val="0"/>
                        </a:spcBef>
                        <a:spcAft>
                          <a:spcPts val="0"/>
                        </a:spcAft>
                        <a:buNone/>
                      </a:pPr>
                      <a:r>
                        <a:rPr lang="en-US" sz="1900">
                          <a:solidFill>
                            <a:schemeClr val="dk2"/>
                          </a:solidFill>
                        </a:rPr>
                        <a:t>HOUR(time)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 specified value if the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HOUR(CURRENT_TIMESTAMP()) = 13</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50350">
                <a:tc>
                  <a:txBody>
                    <a:bodyPr/>
                    <a:lstStyle/>
                    <a:p>
                      <a:pPr marL="0" lvl="0" indent="0" algn="l" rtl="0">
                        <a:spcBef>
                          <a:spcPts val="0"/>
                        </a:spcBef>
                        <a:spcAft>
                          <a:spcPts val="0"/>
                        </a:spcAft>
                        <a:buNone/>
                      </a:pPr>
                      <a:r>
                        <a:rPr lang="en-US" sz="1900">
                          <a:solidFill>
                            <a:schemeClr val="dk2"/>
                          </a:solidFill>
                        </a:rPr>
                        <a:t>Datediff(date1, date2)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number of days between two dates or datetimes (using only date portion)</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Datediff(CURDATE(), ‘1999-12-31’) = 7143</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650350">
                <a:tc>
                  <a:txBody>
                    <a:bodyPr/>
                    <a:lstStyle/>
                    <a:p>
                      <a:pPr marL="0" lvl="0" indent="0" algn="l" rtl="0">
                        <a:spcBef>
                          <a:spcPts val="0"/>
                        </a:spcBef>
                        <a:spcAft>
                          <a:spcPts val="0"/>
                        </a:spcAft>
                        <a:buNone/>
                      </a:pPr>
                      <a:r>
                        <a:rPr lang="en-US" sz="1900">
                          <a:solidFill>
                            <a:schemeClr val="dk2"/>
                          </a:solidFill>
                        </a:rPr>
                        <a:t>DAYOFWEEK(date)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week day number (1 for Sunday,2 for Monday …… 7 for Saturday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DAYOFWEEK(CURDATE()) = 2</a:t>
                      </a:r>
                      <a:endParaRPr sz="1900">
                        <a:solidFill>
                          <a:schemeClr val="dk2"/>
                        </a:solidFill>
                      </a:endParaRPr>
                    </a:p>
                  </a:txBody>
                  <a:tcPr marL="91450" marR="91450" marT="45725" marB="45725"/>
                </a:tc>
                <a:extLst>
                  <a:ext uri="{0D108BD9-81ED-4DB2-BD59-A6C34878D82A}">
                    <a16:rowId xmlns:a16="http://schemas.microsoft.com/office/drawing/2014/main" val="10005"/>
                  </a:ext>
                </a:extLst>
              </a:tr>
              <a:tr h="930650">
                <a:tc>
                  <a:txBody>
                    <a:bodyPr/>
                    <a:lstStyle/>
                    <a:p>
                      <a:pPr marL="0" lvl="0" indent="0" algn="l" rtl="0">
                        <a:spcBef>
                          <a:spcPts val="0"/>
                        </a:spcBef>
                        <a:spcAft>
                          <a:spcPts val="0"/>
                        </a:spcAft>
                        <a:buNone/>
                      </a:pPr>
                      <a:r>
                        <a:rPr lang="en-US" sz="1900">
                          <a:solidFill>
                            <a:schemeClr val="dk2"/>
                          </a:solidFill>
                        </a:rPr>
                        <a:t>DAY(date), Month(date), </a:t>
                      </a:r>
                      <a:endParaRPr sz="1900">
                        <a:solidFill>
                          <a:schemeClr val="dk2"/>
                        </a:solidFill>
                      </a:endParaRPr>
                    </a:p>
                    <a:p>
                      <a:pPr marL="0" lvl="0" indent="0" algn="l" rtl="0">
                        <a:spcBef>
                          <a:spcPts val="0"/>
                        </a:spcBef>
                        <a:spcAft>
                          <a:spcPts val="0"/>
                        </a:spcAft>
                        <a:buNone/>
                      </a:pPr>
                      <a:r>
                        <a:rPr lang="en-US" sz="1900">
                          <a:solidFill>
                            <a:schemeClr val="dk2"/>
                          </a:solidFill>
                        </a:rPr>
                        <a:t>Year(date)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following statement will return the day of the month/month of year/calendar year of the input 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DAY('2008-05-15') = 15 MONTH('2008-05-15') = 5</a:t>
                      </a:r>
                      <a:endParaRPr sz="1900">
                        <a:solidFill>
                          <a:schemeClr val="dk2"/>
                        </a:solidFill>
                      </a:endParaRPr>
                    </a:p>
                    <a:p>
                      <a:pPr marL="0" lvl="0" indent="0" algn="l" rtl="0">
                        <a:spcBef>
                          <a:spcPts val="0"/>
                        </a:spcBef>
                        <a:spcAft>
                          <a:spcPts val="0"/>
                        </a:spcAft>
                        <a:buNone/>
                      </a:pPr>
                      <a:r>
                        <a:rPr lang="en-US" sz="1900">
                          <a:solidFill>
                            <a:schemeClr val="dk2"/>
                          </a:solidFill>
                        </a:rPr>
                        <a:t>YEAR('2008-05-15') = 2008</a:t>
                      </a:r>
                      <a:endParaRPr sz="1900">
                        <a:solidFill>
                          <a:schemeClr val="dk2"/>
                        </a:solidFill>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Date Functions</a:t>
            </a:r>
            <a:endParaRPr sz="4800"/>
          </a:p>
        </p:txBody>
      </p:sp>
      <p:sp>
        <p:nvSpPr>
          <p:cNvPr id="211" name="Google Shape;211;p28"/>
          <p:cNvSpPr txBox="1">
            <a:spLocks noGrp="1"/>
          </p:cNvSpPr>
          <p:nvPr>
            <p:ph type="subTitle" idx="1"/>
          </p:nvPr>
        </p:nvSpPr>
        <p:spPr>
          <a:xfrm>
            <a:off x="143625" y="1730600"/>
            <a:ext cx="118644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Get the number of years since each country’s independence </a:t>
            </a:r>
            <a:endParaRPr sz="3000"/>
          </a:p>
        </p:txBody>
      </p:sp>
      <p:sp>
        <p:nvSpPr>
          <p:cNvPr id="212" name="Google Shape;212;p28"/>
          <p:cNvSpPr txBox="1"/>
          <p:nvPr/>
        </p:nvSpPr>
        <p:spPr>
          <a:xfrm>
            <a:off x="578075" y="2447175"/>
            <a:ext cx="7087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lang="en-US" sz="1800">
                <a:solidFill>
                  <a:srgbClr val="0000CD"/>
                </a:solidFill>
                <a:latin typeface="Lato"/>
                <a:ea typeface="Lato"/>
                <a:cs typeface="Lato"/>
                <a:sym typeface="Lato"/>
              </a:rPr>
              <a:t>year(curdate())</a:t>
            </a:r>
            <a:r>
              <a:rPr lang="en-US" sz="1800">
                <a:solidFill>
                  <a:schemeClr val="accent1"/>
                </a:solidFill>
                <a:latin typeface="Lato"/>
                <a:ea typeface="Lato"/>
                <a:cs typeface="Lato"/>
                <a:sym typeface="Lato"/>
              </a:rPr>
              <a:t> as curr_year, IndepYear,</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case when IndepYear is null then 0</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else </a:t>
            </a:r>
            <a:r>
              <a:rPr lang="en-US" sz="1800">
                <a:solidFill>
                  <a:srgbClr val="0000CD"/>
                </a:solidFill>
                <a:latin typeface="Lato"/>
                <a:ea typeface="Lato"/>
                <a:cs typeface="Lato"/>
                <a:sym typeface="Lato"/>
              </a:rPr>
              <a:t>year(curdate())-IndepYear</a:t>
            </a:r>
            <a:r>
              <a:rPr lang="en-US" sz="1800">
                <a:solidFill>
                  <a:schemeClr val="accent1"/>
                </a:solidFill>
                <a:latin typeface="Lato"/>
                <a:ea typeface="Lato"/>
                <a:cs typeface="Lato"/>
                <a:sym typeface="Lato"/>
              </a:rPr>
              <a:t> end as years_ind</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213" name="Google Shape;213;p28"/>
          <p:cNvPicPr preferRelativeResize="0"/>
          <p:nvPr/>
        </p:nvPicPr>
        <p:blipFill>
          <a:blip r:embed="rId3">
            <a:alphaModFix/>
          </a:blip>
          <a:stretch>
            <a:fillRect/>
          </a:stretch>
        </p:blipFill>
        <p:spPr>
          <a:xfrm>
            <a:off x="6408775" y="3587113"/>
            <a:ext cx="5244625" cy="273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ctrTitle"/>
          </p:nvPr>
        </p:nvSpPr>
        <p:spPr>
          <a:xfrm>
            <a:off x="972825" y="697325"/>
            <a:ext cx="6758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220" name="Google Shape;220;p29"/>
          <p:cNvSpPr txBox="1"/>
          <p:nvPr/>
        </p:nvSpPr>
        <p:spPr>
          <a:xfrm>
            <a:off x="129525" y="1617900"/>
            <a:ext cx="7578900" cy="6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The COO would like to know the volume of existing pre-orders for console games, to predict the most popular upcoming game genres. Utilize and clean the “</a:t>
            </a:r>
            <a:r>
              <a:rPr lang="en-US" sz="1800" b="1" u="sng">
                <a:solidFill>
                  <a:schemeClr val="hlink"/>
                </a:solidFill>
                <a:hlinkClick r:id="rId3"/>
              </a:rPr>
              <a:t>USA</a:t>
            </a:r>
            <a:r>
              <a:rPr lang="en-US" sz="1800" b="1" u="sng">
                <a:solidFill>
                  <a:schemeClr val="hlink"/>
                </a:solidFill>
                <a:hlinkClick r:id="rId3"/>
              </a:rPr>
              <a:t> Pre-Order Chart</a:t>
            </a:r>
            <a:r>
              <a:rPr lang="en-US" sz="1800" b="1"/>
              <a:t>” data to answer this question.</a:t>
            </a:r>
            <a:endParaRPr sz="1700"/>
          </a:p>
          <a:p>
            <a:pPr marL="0" lvl="0" indent="0" algn="l" rtl="0">
              <a:spcBef>
                <a:spcPts val="0"/>
              </a:spcBef>
              <a:spcAft>
                <a:spcPts val="0"/>
              </a:spcAft>
              <a:buNone/>
            </a:pPr>
            <a:r>
              <a:rPr lang="en-US" sz="1700"/>
              <a:t>1. Use the “USA_PreOrders_Import.sql” file to create a table populated with preorder data, in the “Class Project/Consoles” folder.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2. Create a “USA_PreOrder_Chart” view that cleans-up the following data.</a:t>
            </a:r>
            <a:endParaRPr sz="1700"/>
          </a:p>
          <a:p>
            <a:pPr marL="914400" lvl="0" indent="-336550" algn="l" rtl="0">
              <a:spcBef>
                <a:spcPts val="0"/>
              </a:spcBef>
              <a:spcAft>
                <a:spcPts val="0"/>
              </a:spcAft>
              <a:buSzPts val="1700"/>
              <a:buAutoNum type="alphaLcParenR"/>
            </a:pPr>
            <a:r>
              <a:rPr lang="en-US" sz="1700"/>
              <a:t>Change the “N/A” values in the “Weeks to Launch” column to 30, then cast the field as an Integer </a:t>
            </a:r>
            <a:endParaRPr sz="1700"/>
          </a:p>
          <a:p>
            <a:pPr marL="914400" lvl="0" indent="-336550" algn="l" rtl="0">
              <a:spcBef>
                <a:spcPts val="0"/>
              </a:spcBef>
              <a:spcAft>
                <a:spcPts val="0"/>
              </a:spcAft>
              <a:buSzPts val="1700"/>
              <a:buAutoNum type="alphaLcParenR"/>
            </a:pPr>
            <a:r>
              <a:rPr lang="en-US" sz="1700"/>
              <a:t>Create “Console”, “Company” and “Genre” fields from the text in “Game_Console_Company_Genre” </a:t>
            </a:r>
            <a:endParaRPr sz="1700"/>
          </a:p>
          <a:p>
            <a:pPr marL="914400" lvl="0" indent="-336550" algn="l" rtl="0">
              <a:spcBef>
                <a:spcPts val="0"/>
              </a:spcBef>
              <a:spcAft>
                <a:spcPts val="0"/>
              </a:spcAft>
              <a:buSzPts val="1700"/>
              <a:buAutoNum type="alphaLcParenR"/>
            </a:pPr>
            <a:r>
              <a:rPr lang="en-US" sz="1700"/>
              <a:t>For 1-10, Fill-In the “Game” &amp; “Genre” columns with relevant values</a:t>
            </a:r>
            <a:endParaRPr sz="1700"/>
          </a:p>
          <a:p>
            <a:pPr marL="914400" lvl="0" indent="-336550" algn="l" rtl="0">
              <a:spcBef>
                <a:spcPts val="0"/>
              </a:spcBef>
              <a:spcAft>
                <a:spcPts val="0"/>
              </a:spcAft>
              <a:buSzPts val="1700"/>
              <a:buAutoNum type="alphaLcParenR"/>
            </a:pPr>
            <a:r>
              <a:rPr lang="en-US" sz="1700"/>
              <a:t>Calculate the difference between today and the date the preorder                       list was last published. (‘2018-12-29’) </a:t>
            </a:r>
            <a:endParaRPr sz="1700"/>
          </a:p>
        </p:txBody>
      </p:sp>
      <p:pic>
        <p:nvPicPr>
          <p:cNvPr id="221" name="Google Shape;221;p29"/>
          <p:cNvPicPr preferRelativeResize="0"/>
          <p:nvPr/>
        </p:nvPicPr>
        <p:blipFill>
          <a:blip r:embed="rId4">
            <a:alphaModFix/>
          </a:blip>
          <a:stretch>
            <a:fillRect/>
          </a:stretch>
        </p:blipFill>
        <p:spPr>
          <a:xfrm>
            <a:off x="7935950" y="1889700"/>
            <a:ext cx="3785475" cy="3785475"/>
          </a:xfrm>
          <a:prstGeom prst="rect">
            <a:avLst/>
          </a:prstGeom>
          <a:noFill/>
          <a:ln>
            <a:noFill/>
          </a:ln>
        </p:spPr>
      </p:pic>
      <p:sp>
        <p:nvSpPr>
          <p:cNvPr id="222" name="Google Shape;222;p29"/>
          <p:cNvSpPr txBox="1"/>
          <p:nvPr/>
        </p:nvSpPr>
        <p:spPr>
          <a:xfrm>
            <a:off x="8328688" y="1387450"/>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a:t>Cleaning Data</a:t>
            </a:r>
            <a:endParaRPr/>
          </a:p>
        </p:txBody>
      </p:sp>
      <p:sp>
        <p:nvSpPr>
          <p:cNvPr id="223" name="Google Shape;223;p29"/>
          <p:cNvSpPr txBox="1"/>
          <p:nvPr/>
        </p:nvSpPr>
        <p:spPr>
          <a:xfrm>
            <a:off x="129525" y="5830325"/>
            <a:ext cx="10896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4. Select “Genre” and “Weeks to Launch” from the view you created, then summarize by “Total”.  What Genre has the top pre orders as of EOY 2018, and what genre do you think will be best in 2019?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Appendix - Cleaning data:  Python</a:t>
            </a:r>
            <a:endParaRPr sz="4200"/>
          </a:p>
        </p:txBody>
      </p:sp>
      <p:sp>
        <p:nvSpPr>
          <p:cNvPr id="229" name="Google Shape;229;p30"/>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30"/>
          <p:cNvSpPr txBox="1"/>
          <p:nvPr/>
        </p:nvSpPr>
        <p:spPr>
          <a:xfrm>
            <a:off x="1179150" y="1777650"/>
            <a:ext cx="105936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Data scientists spend a large amount of their time cleaning datasets and getting them down to a form with which they can work. In fact, a lot of data scientists argue that the initial steps of obtaining and cleaning data constitute 80% of their job.</a:t>
            </a:r>
            <a:endParaRPr sz="1800"/>
          </a:p>
        </p:txBody>
      </p:sp>
      <p:pic>
        <p:nvPicPr>
          <p:cNvPr id="231" name="Google Shape;231;p30"/>
          <p:cNvPicPr preferRelativeResize="0"/>
          <p:nvPr/>
        </p:nvPicPr>
        <p:blipFill rotWithShape="1">
          <a:blip r:embed="rId3">
            <a:alphaModFix/>
          </a:blip>
          <a:srcRect b="32610"/>
          <a:stretch/>
        </p:blipFill>
        <p:spPr>
          <a:xfrm>
            <a:off x="4452025" y="2854339"/>
            <a:ext cx="7643800" cy="3122786"/>
          </a:xfrm>
          <a:prstGeom prst="rect">
            <a:avLst/>
          </a:prstGeom>
          <a:noFill/>
          <a:ln>
            <a:noFill/>
          </a:ln>
        </p:spPr>
      </p:pic>
      <p:sp>
        <p:nvSpPr>
          <p:cNvPr id="232" name="Google Shape;232;p30"/>
          <p:cNvSpPr txBox="1"/>
          <p:nvPr/>
        </p:nvSpPr>
        <p:spPr>
          <a:xfrm>
            <a:off x="283775" y="2807188"/>
            <a:ext cx="3966000" cy="312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800" b="1" u="sng">
                <a:latin typeface="Lato"/>
                <a:ea typeface="Lato"/>
                <a:cs typeface="Lato"/>
                <a:sym typeface="Lato"/>
              </a:rPr>
              <a:t>Tasks - Using Pandas Library </a:t>
            </a:r>
            <a:endParaRPr sz="1800" b="1" u="sng">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Dropping unnecessary columns in a Pandas DataFrame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.str() methods to clean columns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the DataFrame.applymap() function to clean the entire dataset, element-wise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Renaming columns to a more recognizable set of labels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Skipping unnecessary rows in a CSV file</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p:txBody>
      </p:sp>
      <p:sp>
        <p:nvSpPr>
          <p:cNvPr id="233" name="Google Shape;233;p30"/>
          <p:cNvSpPr txBox="1"/>
          <p:nvPr/>
        </p:nvSpPr>
        <p:spPr>
          <a:xfrm>
            <a:off x="4452025" y="5863550"/>
            <a:ext cx="5676000" cy="8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500">
                <a:latin typeface="Lato"/>
                <a:ea typeface="Lato"/>
                <a:cs typeface="Lato"/>
                <a:sym typeface="Lato"/>
              </a:rPr>
              <a:t>Resource:  </a:t>
            </a:r>
            <a:r>
              <a:rPr lang="en-US" sz="1500" u="sng">
                <a:solidFill>
                  <a:schemeClr val="hlink"/>
                </a:solidFill>
                <a:latin typeface="Lato"/>
                <a:ea typeface="Lato"/>
                <a:cs typeface="Lato"/>
                <a:sym typeface="Lato"/>
                <a:hlinkClick r:id="rId4"/>
              </a:rPr>
              <a:t>Python for Data Analysis (O’Reilly)</a:t>
            </a:r>
            <a:endParaRPr sz="1500">
              <a:latin typeface="Lato"/>
              <a:ea typeface="Lato"/>
              <a:cs typeface="Lato"/>
              <a:sym typeface="Lato"/>
            </a:endParaRPr>
          </a:p>
        </p:txBody>
      </p:sp>
      <p:sp>
        <p:nvSpPr>
          <p:cNvPr id="234" name="Google Shape;234;p30"/>
          <p:cNvSpPr txBox="1"/>
          <p:nvPr/>
        </p:nvSpPr>
        <p:spPr>
          <a:xfrm>
            <a:off x="4411850" y="6320750"/>
            <a:ext cx="100869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Lato"/>
                <a:ea typeface="Lato"/>
                <a:cs typeface="Lato"/>
                <a:sym typeface="Lato"/>
              </a:rPr>
              <a:t>*Cleaining Strings in python:  </a:t>
            </a:r>
            <a:r>
              <a:rPr lang="en-US"/>
              <a:t>https://mode.com/sql-tutorial/sql-string-functions-for-cleaning/</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What is the need for data manipulation?</a:t>
            </a:r>
            <a:endParaRPr sz="4200"/>
          </a:p>
        </p:txBody>
      </p:sp>
      <p:sp>
        <p:nvSpPr>
          <p:cNvPr id="103" name="Google Shape;103;p15"/>
          <p:cNvSpPr/>
          <p:nvPr/>
        </p:nvSpPr>
        <p:spPr>
          <a:xfrm>
            <a:off x="1228375" y="4599100"/>
            <a:ext cx="8929200" cy="81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
        <p:nvSpPr>
          <p:cNvPr id="104" name="Google Shape;104;p15"/>
          <p:cNvSpPr txBox="1">
            <a:spLocks noGrp="1"/>
          </p:cNvSpPr>
          <p:nvPr>
            <p:ph type="subTitle" idx="1"/>
          </p:nvPr>
        </p:nvSpPr>
        <p:spPr>
          <a:xfrm>
            <a:off x="10777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05" name="Google Shape;105;p15"/>
          <p:cNvSpPr txBox="1">
            <a:spLocks noGrp="1"/>
          </p:cNvSpPr>
          <p:nvPr>
            <p:ph type="body" idx="4294967295"/>
          </p:nvPr>
        </p:nvSpPr>
        <p:spPr>
          <a:xfrm>
            <a:off x="6556923" y="1998825"/>
            <a:ext cx="5550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Cleaning Data</a:t>
            </a:r>
            <a:endParaRPr sz="4200"/>
          </a:p>
        </p:txBody>
      </p:sp>
      <p:sp>
        <p:nvSpPr>
          <p:cNvPr id="111" name="Google Shape;111;p16"/>
          <p:cNvSpPr txBox="1"/>
          <p:nvPr/>
        </p:nvSpPr>
        <p:spPr>
          <a:xfrm>
            <a:off x="396500" y="1839500"/>
            <a:ext cx="5410500" cy="45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2100" b="1"/>
              <a:t>What Does Cleaning Data Mean?</a:t>
            </a:r>
            <a:endParaRPr sz="2100" b="1"/>
          </a:p>
          <a:p>
            <a:pPr marL="0" lvl="0" indent="0" algn="l" rtl="0">
              <a:spcBef>
                <a:spcPts val="1000"/>
              </a:spcBef>
              <a:spcAft>
                <a:spcPts val="0"/>
              </a:spcAft>
              <a:buClr>
                <a:srgbClr val="000000"/>
              </a:buClr>
              <a:buSzPts val="1100"/>
              <a:buFont typeface="Arial"/>
              <a:buNone/>
            </a:pPr>
            <a:r>
              <a:rPr lang="en-US" sz="2100"/>
              <a:t>Data cleaning is the process of confirming the Validity, Accuracy, Completeness, Consistency, and Uniformity data</a:t>
            </a:r>
            <a:endParaRPr sz="2100"/>
          </a:p>
          <a:p>
            <a:pPr marL="0" lvl="0" indent="0" algn="l" rtl="0">
              <a:spcBef>
                <a:spcPts val="1000"/>
              </a:spcBef>
              <a:spcAft>
                <a:spcPts val="0"/>
              </a:spcAft>
              <a:buClr>
                <a:srgbClr val="000000"/>
              </a:buClr>
              <a:buSzPts val="1100"/>
              <a:buFont typeface="Arial"/>
              <a:buNone/>
            </a:pPr>
            <a:r>
              <a:rPr lang="en-US" sz="2100" b="1"/>
              <a:t>How Can You Clean Data?</a:t>
            </a:r>
            <a:endParaRPr sz="2100" b="1"/>
          </a:p>
          <a:p>
            <a:pPr marL="0" lvl="0" indent="0" algn="l" rtl="0">
              <a:spcBef>
                <a:spcPts val="1000"/>
              </a:spcBef>
              <a:spcAft>
                <a:spcPts val="0"/>
              </a:spcAft>
              <a:buNone/>
            </a:pPr>
            <a:r>
              <a:rPr lang="en-US" sz="2100"/>
              <a:t>Using business knowledge, along with software tools or a coding language to     clean data. </a:t>
            </a:r>
            <a:endParaRPr sz="2100"/>
          </a:p>
          <a:p>
            <a:pPr marL="0" lvl="0" indent="0" algn="l" rtl="0">
              <a:spcBef>
                <a:spcPts val="1000"/>
              </a:spcBef>
              <a:spcAft>
                <a:spcPts val="0"/>
              </a:spcAft>
              <a:buNone/>
            </a:pPr>
            <a:r>
              <a:rPr lang="en-US" sz="2100" b="1"/>
              <a:t>What About Programming Languages? </a:t>
            </a:r>
            <a:endParaRPr sz="2100" b="1"/>
          </a:p>
          <a:p>
            <a:pPr marL="0" lvl="0" indent="0" algn="l" rtl="0">
              <a:spcBef>
                <a:spcPts val="1000"/>
              </a:spcBef>
              <a:spcAft>
                <a:spcPts val="0"/>
              </a:spcAft>
              <a:buClr>
                <a:srgbClr val="000000"/>
              </a:buClr>
              <a:buSzPts val="1100"/>
              <a:buFont typeface="Arial"/>
              <a:buNone/>
            </a:pPr>
            <a:r>
              <a:rPr lang="en-US" sz="2100"/>
              <a:t>Cleaning data in a language like SQL or Python gives you flexibility to run routines for specific projects, while keeping costs low</a:t>
            </a:r>
            <a:endParaRPr sz="2100"/>
          </a:p>
          <a:p>
            <a:pPr marL="0" lvl="0" indent="0" algn="l" rtl="0">
              <a:spcBef>
                <a:spcPts val="1000"/>
              </a:spcBef>
              <a:spcAft>
                <a:spcPts val="0"/>
              </a:spcAft>
              <a:buClr>
                <a:srgbClr val="000000"/>
              </a:buClr>
              <a:buSzPts val="1100"/>
              <a:buFont typeface="Arial"/>
              <a:buNone/>
            </a:pPr>
            <a:endParaRPr sz="2100"/>
          </a:p>
          <a:p>
            <a:pPr marL="0" lvl="0" indent="0" algn="l" rtl="0">
              <a:spcBef>
                <a:spcPts val="1000"/>
              </a:spcBef>
              <a:spcAft>
                <a:spcPts val="0"/>
              </a:spcAft>
              <a:buNone/>
            </a:pPr>
            <a:endParaRPr sz="2100">
              <a:latin typeface="Lato"/>
              <a:ea typeface="Lato"/>
              <a:cs typeface="Lato"/>
              <a:sym typeface="Lato"/>
            </a:endParaRPr>
          </a:p>
        </p:txBody>
      </p:sp>
      <p:pic>
        <p:nvPicPr>
          <p:cNvPr id="112" name="Google Shape;112;p16"/>
          <p:cNvPicPr preferRelativeResize="0"/>
          <p:nvPr/>
        </p:nvPicPr>
        <p:blipFill>
          <a:blip r:embed="rId3">
            <a:alphaModFix/>
          </a:blip>
          <a:stretch>
            <a:fillRect/>
          </a:stretch>
        </p:blipFill>
        <p:spPr>
          <a:xfrm>
            <a:off x="5564642" y="1580100"/>
            <a:ext cx="6513687" cy="2772125"/>
          </a:xfrm>
          <a:prstGeom prst="rect">
            <a:avLst/>
          </a:prstGeom>
          <a:noFill/>
          <a:ln>
            <a:noFill/>
          </a:ln>
        </p:spPr>
      </p:pic>
      <p:sp>
        <p:nvSpPr>
          <p:cNvPr id="113" name="Google Shape;113;p16"/>
          <p:cNvSpPr txBox="1"/>
          <p:nvPr/>
        </p:nvSpPr>
        <p:spPr>
          <a:xfrm>
            <a:off x="6027325" y="4657600"/>
            <a:ext cx="6051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t>Python:</a:t>
            </a:r>
            <a:r>
              <a:rPr lang="en-US" sz="2100"/>
              <a:t> Pandas, Dora, data cleaner, tabulate, scrubadub, and many other Python libraries.</a:t>
            </a:r>
            <a:endParaRPr sz="2100"/>
          </a:p>
          <a:p>
            <a:pPr marL="0" lvl="0" indent="0" algn="l" rtl="0">
              <a:spcBef>
                <a:spcPts val="1000"/>
              </a:spcBef>
              <a:spcAft>
                <a:spcPts val="1000"/>
              </a:spcAft>
              <a:buNone/>
            </a:pPr>
            <a:r>
              <a:rPr lang="en-US" sz="2100" b="1"/>
              <a:t>SQL:</a:t>
            </a:r>
            <a:r>
              <a:rPr lang="en-US" sz="2100"/>
              <a:t> T-SQL, Text &amp; Date Functions, Case Statements, “Where” clause, Select Distinct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Goals of Cleaning Data</a:t>
            </a:r>
            <a:endParaRPr sz="4200"/>
          </a:p>
        </p:txBody>
      </p:sp>
      <p:sp>
        <p:nvSpPr>
          <p:cNvPr id="119" name="Google Shape;119;p17"/>
          <p:cNvSpPr txBox="1"/>
          <p:nvPr/>
        </p:nvSpPr>
        <p:spPr>
          <a:xfrm>
            <a:off x="803500" y="1580100"/>
            <a:ext cx="11106900" cy="4711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000"/>
              </a:spcBef>
              <a:spcAft>
                <a:spcPts val="0"/>
              </a:spcAft>
              <a:buSzPts val="1800"/>
              <a:buAutoNum type="arabicPeriod"/>
            </a:pPr>
            <a:r>
              <a:rPr lang="en-US" sz="1800" b="1"/>
              <a:t>Remove Unwanted Observations</a:t>
            </a:r>
            <a:r>
              <a:rPr lang="en-US" sz="1800"/>
              <a:t> for your dataset, including duplicate and irrelevant observations</a:t>
            </a:r>
            <a:endParaRPr sz="1800"/>
          </a:p>
          <a:p>
            <a:pPr marL="914400" lvl="1" indent="-342900" algn="l" rtl="0">
              <a:lnSpc>
                <a:spcPct val="100000"/>
              </a:lnSpc>
              <a:spcBef>
                <a:spcPts val="0"/>
              </a:spcBef>
              <a:spcAft>
                <a:spcPts val="0"/>
              </a:spcAft>
              <a:buSzPts val="1800"/>
              <a:buAutoNum type="alphaLcPeriod"/>
            </a:pPr>
            <a:r>
              <a:rPr lang="en-US" sz="1800" b="1"/>
              <a:t>Duplicate Observations </a:t>
            </a:r>
            <a:r>
              <a:rPr lang="en-US" sz="1800"/>
              <a:t>arise when you combine datasets from multiple places, scrape data, and receive data from clients/other departments.</a:t>
            </a:r>
            <a:endParaRPr sz="1800"/>
          </a:p>
          <a:p>
            <a:pPr marL="914400" lvl="1" indent="-342900" algn="l" rtl="0">
              <a:lnSpc>
                <a:spcPct val="100000"/>
              </a:lnSpc>
              <a:spcBef>
                <a:spcPts val="0"/>
              </a:spcBef>
              <a:spcAft>
                <a:spcPts val="0"/>
              </a:spcAft>
              <a:buSzPts val="1800"/>
              <a:buAutoNum type="alphaLcPeriod"/>
            </a:pPr>
            <a:r>
              <a:rPr lang="en-US" sz="1800" b="1"/>
              <a:t>Irrelevant Observations &amp; Outliers </a:t>
            </a:r>
            <a:r>
              <a:rPr lang="en-US" sz="1800"/>
              <a:t>are those that don’t fit the </a:t>
            </a:r>
            <a:r>
              <a:rPr lang="en-US" sz="1800" i="1"/>
              <a:t>specific problem</a:t>
            </a:r>
            <a:r>
              <a:rPr lang="en-US" sz="1800"/>
              <a:t> you’re trying to solve. It may be useful in other projects, but not this particular one.</a:t>
            </a:r>
            <a:endParaRPr sz="1800"/>
          </a:p>
          <a:p>
            <a:pPr marL="457200" lvl="0" indent="-342900" algn="l" rtl="0">
              <a:lnSpc>
                <a:spcPct val="100000"/>
              </a:lnSpc>
              <a:spcBef>
                <a:spcPts val="1000"/>
              </a:spcBef>
              <a:spcAft>
                <a:spcPts val="0"/>
              </a:spcAft>
              <a:buSzPts val="1800"/>
              <a:buAutoNum type="arabicPeriod"/>
            </a:pPr>
            <a:r>
              <a:rPr lang="en-US" sz="1800" b="1"/>
              <a:t>Fix Structural Errors</a:t>
            </a:r>
            <a:r>
              <a:rPr lang="en-US" sz="1800"/>
              <a:t> that occur during measurement or data transfer. This can be something as simple as multiple ways to spell a word or mislabeled classes; Parsing is an example of finding syntax errors. </a:t>
            </a:r>
            <a:endParaRPr sz="1800"/>
          </a:p>
          <a:p>
            <a:pPr marL="457200" lvl="0" indent="-342900" algn="l" rtl="0">
              <a:lnSpc>
                <a:spcPct val="100000"/>
              </a:lnSpc>
              <a:spcBef>
                <a:spcPts val="1000"/>
              </a:spcBef>
              <a:spcAft>
                <a:spcPts val="0"/>
              </a:spcAft>
              <a:buSzPts val="1800"/>
              <a:buAutoNum type="arabicPeriod"/>
            </a:pPr>
            <a:r>
              <a:rPr lang="en-US" sz="1800" b="1"/>
              <a:t>Handle Missing Data </a:t>
            </a:r>
            <a:r>
              <a:rPr lang="en-US" sz="1800"/>
              <a:t>is a must. It’s bad practice to ignore missing values in your dataset, because many algorithms do not accept missing values. You have two options when handling missing data:</a:t>
            </a:r>
            <a:endParaRPr sz="1800"/>
          </a:p>
          <a:p>
            <a:pPr marL="914400" lvl="1" indent="-342900" algn="l" rtl="0">
              <a:lnSpc>
                <a:spcPct val="100000"/>
              </a:lnSpc>
              <a:spcBef>
                <a:spcPts val="0"/>
              </a:spcBef>
              <a:spcAft>
                <a:spcPts val="0"/>
              </a:spcAft>
              <a:buSzPts val="1800"/>
              <a:buAutoNum type="alphaLcPeriod"/>
            </a:pPr>
            <a:r>
              <a:rPr lang="en-US" sz="1800" b="1"/>
              <a:t>Dropping </a:t>
            </a:r>
            <a:r>
              <a:rPr lang="en-US" sz="1800"/>
              <a:t>observations that have missing values</a:t>
            </a:r>
            <a:endParaRPr sz="1800"/>
          </a:p>
          <a:p>
            <a:pPr marL="914400" lvl="1" indent="-342900" algn="l" rtl="0">
              <a:lnSpc>
                <a:spcPct val="100000"/>
              </a:lnSpc>
              <a:spcBef>
                <a:spcPts val="0"/>
              </a:spcBef>
              <a:spcAft>
                <a:spcPts val="0"/>
              </a:spcAft>
              <a:buSzPts val="1800"/>
              <a:buAutoNum type="alphaLcPeriod"/>
            </a:pPr>
            <a:r>
              <a:rPr lang="en-US" sz="1800" b="1"/>
              <a:t>Imputing </a:t>
            </a:r>
            <a:r>
              <a:rPr lang="en-US" sz="1800"/>
              <a:t>the missing values based on other observations. Appending is a method of cross-referencing multiple data sources and combining known data into a final data.</a:t>
            </a:r>
            <a:endParaRPr sz="1800"/>
          </a:p>
          <a:p>
            <a:pPr marL="914400" lvl="0" indent="0" algn="l" rtl="0">
              <a:lnSpc>
                <a:spcPct val="100000"/>
              </a:lnSpc>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There are other possible ways to clean data, such as, transforming files, applying statistical methods, and post-processing, but these </a:t>
            </a:r>
            <a:r>
              <a:rPr lang="en-US" sz="1800" u="sng"/>
              <a:t>four steps will always be performed on any dataset you will analyze</a:t>
            </a:r>
            <a:r>
              <a:rPr lang="en-US" sz="1800"/>
              <a:t>.</a:t>
            </a:r>
            <a:endParaRPr sz="1800"/>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SQL Wildcards</a:t>
            </a:r>
            <a:endParaRPr sz="4800"/>
          </a:p>
        </p:txBody>
      </p:sp>
      <p:graphicFrame>
        <p:nvGraphicFramePr>
          <p:cNvPr id="125" name="Google Shape;125;p18"/>
          <p:cNvGraphicFramePr/>
          <p:nvPr/>
        </p:nvGraphicFramePr>
        <p:xfrm>
          <a:off x="480595" y="3058235"/>
          <a:ext cx="3000000" cy="3000000"/>
        </p:xfrm>
        <a:graphic>
          <a:graphicData uri="http://schemas.openxmlformats.org/drawingml/2006/table">
            <a:tbl>
              <a:tblPr firstRow="1" bandRow="1">
                <a:noFill/>
                <a:tableStyleId>{C73946A2-3AA9-4676-B502-66A14EEF934F}</a:tableStyleId>
              </a:tblPr>
              <a:tblGrid>
                <a:gridCol w="1107225">
                  <a:extLst>
                    <a:ext uri="{9D8B030D-6E8A-4147-A177-3AD203B41FA5}">
                      <a16:colId xmlns:a16="http://schemas.microsoft.com/office/drawing/2014/main" val="20000"/>
                    </a:ext>
                  </a:extLst>
                </a:gridCol>
                <a:gridCol w="5000925">
                  <a:extLst>
                    <a:ext uri="{9D8B030D-6E8A-4147-A177-3AD203B41FA5}">
                      <a16:colId xmlns:a16="http://schemas.microsoft.com/office/drawing/2014/main" val="20001"/>
                    </a:ext>
                  </a:extLst>
                </a:gridCol>
                <a:gridCol w="5112150">
                  <a:extLst>
                    <a:ext uri="{9D8B030D-6E8A-4147-A177-3AD203B41FA5}">
                      <a16:colId xmlns:a16="http://schemas.microsoft.com/office/drawing/2014/main" val="20002"/>
                    </a:ext>
                  </a:extLst>
                </a:gridCol>
              </a:tblGrid>
              <a:tr h="244850">
                <a:tc>
                  <a:txBody>
                    <a:bodyPr/>
                    <a:lstStyle/>
                    <a:p>
                      <a:pPr marL="0" marR="0" lvl="0" indent="0" algn="l" rtl="0">
                        <a:spcBef>
                          <a:spcPts val="0"/>
                        </a:spcBef>
                        <a:spcAft>
                          <a:spcPts val="0"/>
                        </a:spcAft>
                        <a:buNone/>
                      </a:pPr>
                      <a:r>
                        <a:rPr lang="en-US" sz="1800"/>
                        <a:t>Symbol</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zero or more characters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bl% finds bl, black, blue, and blob</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244850">
                <a:tc>
                  <a:txBody>
                    <a:bodyPr/>
                    <a:lstStyle/>
                    <a:p>
                      <a:pPr marL="0" lvl="0" indent="0" algn="l" rtl="0">
                        <a:spcBef>
                          <a:spcPts val="0"/>
                        </a:spcBef>
                        <a:spcAft>
                          <a:spcPts val="0"/>
                        </a:spcAft>
                        <a:buNone/>
                      </a:pPr>
                      <a:r>
                        <a:rPr lang="en-US" sz="1900">
                          <a:solidFill>
                            <a:schemeClr val="dk2"/>
                          </a:solidFill>
                        </a:rPr>
                        <a:t>_</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 single character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h_t finds hot, hat, and hit</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244850">
                <a:tc>
                  <a:txBody>
                    <a:bodyPr/>
                    <a:lstStyle/>
                    <a:p>
                      <a:pPr marL="0" lvl="0" indent="0" algn="l" rtl="0">
                        <a:spcBef>
                          <a:spcPts val="0"/>
                        </a:spcBef>
                        <a:spcAft>
                          <a:spcPts val="0"/>
                        </a:spcAft>
                        <a:buNone/>
                      </a:pPr>
                      <a:r>
                        <a:rPr lang="en-US" sz="1900">
                          <a:solidFill>
                            <a:schemeClr val="dk2"/>
                          </a:solidFill>
                        </a:rPr>
                        <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any single character within the brackets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h[oa]t finds hot and hat, but not hit</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any character not in the bracket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h[^oa]t finds hit, but not hot and hat</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 range of characters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c[a-b]t finds cat and cbt</a:t>
                      </a:r>
                      <a:endParaRPr sz="1900">
                        <a:solidFill>
                          <a:schemeClr val="dk2"/>
                        </a:solidFill>
                      </a:endParaRPr>
                    </a:p>
                  </a:txBody>
                  <a:tcPr marL="91450" marR="91450" marT="45725" marB="45725"/>
                </a:tc>
                <a:extLst>
                  <a:ext uri="{0D108BD9-81ED-4DB2-BD59-A6C34878D82A}">
                    <a16:rowId xmlns:a16="http://schemas.microsoft.com/office/drawing/2014/main" val="10005"/>
                  </a:ext>
                </a:extLst>
              </a:tr>
            </a:tbl>
          </a:graphicData>
        </a:graphic>
      </p:graphicFrame>
      <p:sp>
        <p:nvSpPr>
          <p:cNvPr id="126" name="Google Shape;126;p18"/>
          <p:cNvSpPr txBox="1"/>
          <p:nvPr/>
        </p:nvSpPr>
        <p:spPr>
          <a:xfrm>
            <a:off x="1202200" y="1842925"/>
            <a:ext cx="10279200" cy="12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u="sng">
                <a:solidFill>
                  <a:schemeClr val="accent1"/>
                </a:solidFill>
                <a:latin typeface="Lato"/>
                <a:ea typeface="Lato"/>
                <a:cs typeface="Lato"/>
                <a:sym typeface="Lato"/>
              </a:rPr>
              <a:t>Purpose</a:t>
            </a:r>
            <a:r>
              <a:rPr lang="en-US" sz="2400">
                <a:solidFill>
                  <a:schemeClr val="accent1"/>
                </a:solidFill>
                <a:latin typeface="Lato"/>
                <a:ea typeface="Lato"/>
                <a:cs typeface="Lato"/>
                <a:sym typeface="Lato"/>
              </a:rPr>
              <a:t>: Used with the SQL “Like” operator, A wildcard character is used to for comparing strings or for string-cleaning purposes. </a:t>
            </a:r>
            <a:endParaRPr sz="24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Case Statements</a:t>
            </a:r>
            <a:endParaRPr sz="4200"/>
          </a:p>
        </p:txBody>
      </p:sp>
      <p:sp>
        <p:nvSpPr>
          <p:cNvPr id="132" name="Google Shape;132;p19"/>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9"/>
          <p:cNvSpPr txBox="1"/>
          <p:nvPr/>
        </p:nvSpPr>
        <p:spPr>
          <a:xfrm>
            <a:off x="1001550" y="1688575"/>
            <a:ext cx="10178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400">
                <a:latin typeface="Lato"/>
                <a:ea typeface="Lato"/>
                <a:cs typeface="Lato"/>
                <a:sym typeface="Lato"/>
              </a:rPr>
              <a:t>Purpose -  The CASE statement goes through conditions and return a value when the first condition is met (like an IF-THEN-ELSE statement). If no conditions are true, it returns the value in the “ELSE” clause.</a:t>
            </a:r>
            <a:endParaRPr sz="2400"/>
          </a:p>
          <a:p>
            <a:pPr marL="0" lvl="0" indent="0" algn="l" rtl="0">
              <a:spcBef>
                <a:spcPts val="0"/>
              </a:spcBef>
              <a:spcAft>
                <a:spcPts val="0"/>
              </a:spcAft>
              <a:buNone/>
            </a:pPr>
            <a:endParaRPr sz="2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accent1"/>
              </a:solidFill>
              <a:latin typeface="Lato"/>
              <a:ea typeface="Lato"/>
              <a:cs typeface="Lato"/>
              <a:sym typeface="Lato"/>
            </a:endParaRPr>
          </a:p>
        </p:txBody>
      </p:sp>
      <p:sp>
        <p:nvSpPr>
          <p:cNvPr id="134" name="Google Shape;134;p19"/>
          <p:cNvSpPr txBox="1"/>
          <p:nvPr/>
        </p:nvSpPr>
        <p:spPr>
          <a:xfrm>
            <a:off x="946275" y="3314025"/>
            <a:ext cx="57669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a:latin typeface="Lato"/>
                <a:ea typeface="Lato"/>
                <a:cs typeface="Lato"/>
                <a:sym typeface="Lato"/>
              </a:rPr>
              <a:t>Syntax</a:t>
            </a:r>
            <a:r>
              <a:rPr lang="en-US" sz="2000">
                <a:latin typeface="Lato"/>
                <a:ea typeface="Lato"/>
                <a:cs typeface="Lato"/>
                <a:sym typeface="Lato"/>
              </a:rPr>
              <a:t> </a:t>
            </a:r>
            <a:endParaRPr sz="2000">
              <a:latin typeface="Lato"/>
              <a:ea typeface="Lato"/>
              <a:cs typeface="Lato"/>
              <a:sym typeface="Lato"/>
            </a:endParaRPr>
          </a:p>
          <a:p>
            <a:pPr marL="457200" lvl="0" indent="0" algn="l" rtl="0">
              <a:lnSpc>
                <a:spcPct val="115000"/>
              </a:lnSpc>
              <a:spcBef>
                <a:spcPts val="500"/>
              </a:spcBef>
              <a:spcAft>
                <a:spcPts val="600"/>
              </a:spcAft>
              <a:buNone/>
            </a:pPr>
            <a:r>
              <a:rPr lang="en-US" sz="2000"/>
              <a:t>CASE</a:t>
            </a:r>
            <a:br>
              <a:rPr lang="en-US" sz="2000"/>
            </a:br>
            <a:r>
              <a:rPr lang="en-US" sz="2000"/>
              <a:t>    WHEN condition1 THEN result1</a:t>
            </a:r>
            <a:br>
              <a:rPr lang="en-US" sz="2000"/>
            </a:br>
            <a:r>
              <a:rPr lang="en-US" sz="2000"/>
              <a:t>    WHEN condition2 THEN result2</a:t>
            </a:r>
            <a:br>
              <a:rPr lang="en-US" sz="2000"/>
            </a:br>
            <a:r>
              <a:rPr lang="en-US" sz="2000"/>
              <a:t>    WHEN conditionN THEN resultN</a:t>
            </a:r>
            <a:br>
              <a:rPr lang="en-US" sz="2000"/>
            </a:br>
            <a:r>
              <a:rPr lang="en-US" sz="2000"/>
              <a:t>    ELSE result</a:t>
            </a:r>
            <a:br>
              <a:rPr lang="en-US" sz="2000"/>
            </a:br>
            <a:r>
              <a:rPr lang="en-US" sz="2000"/>
              <a:t>END;</a:t>
            </a:r>
            <a:endParaRPr/>
          </a:p>
        </p:txBody>
      </p:sp>
      <p:sp>
        <p:nvSpPr>
          <p:cNvPr id="135" name="Google Shape;135;p19"/>
          <p:cNvSpPr txBox="1"/>
          <p:nvPr/>
        </p:nvSpPr>
        <p:spPr>
          <a:xfrm>
            <a:off x="6096000" y="3314025"/>
            <a:ext cx="5882100" cy="320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a:latin typeface="Lato"/>
                <a:ea typeface="Lato"/>
                <a:cs typeface="Lato"/>
                <a:sym typeface="Lato"/>
              </a:rPr>
              <a:t>Example</a:t>
            </a:r>
            <a:r>
              <a:rPr lang="en-US" sz="2000">
                <a:latin typeface="Lato"/>
                <a:ea typeface="Lato"/>
                <a:cs typeface="Lato"/>
                <a:sym typeface="Lato"/>
              </a:rPr>
              <a:t> </a:t>
            </a:r>
            <a:endParaRPr sz="2000" b="1">
              <a:solidFill>
                <a:srgbClr val="38761D"/>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SELECT view.Country,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CASE WHEN Country = 'India'   THEN 'Gandhi'</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WHEN Country = 'Nepal'   THEN 'Mt. Everest'</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WHEN Country = 'China'   THEN 'Great Wall'</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ELSE 'Unknown' end  as famous_stuff</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FROM world.vw_countries_asia as view</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WHERE view.Country </a:t>
            </a:r>
            <a:r>
              <a:rPr lang="en-US" sz="2000" u="sng">
                <a:solidFill>
                  <a:schemeClr val="dk2"/>
                </a:solidFill>
                <a:latin typeface="Lato"/>
                <a:ea typeface="Lato"/>
                <a:cs typeface="Lato"/>
                <a:sym typeface="Lato"/>
              </a:rPr>
              <a:t>in</a:t>
            </a:r>
            <a:r>
              <a:rPr lang="en-US" sz="2000">
                <a:solidFill>
                  <a:schemeClr val="dk2"/>
                </a:solidFill>
                <a:latin typeface="Lato"/>
                <a:ea typeface="Lato"/>
                <a:cs typeface="Lato"/>
                <a:sym typeface="Lato"/>
              </a:rPr>
              <a:t> ('India', 'China', 'Nepal','Taiwan')</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u="sng"/>
              <a:t>Ex</a:t>
            </a:r>
            <a:r>
              <a:rPr lang="en-US" sz="4200"/>
              <a:t>. Operators &amp; Case Statement</a:t>
            </a:r>
            <a:endParaRPr sz="4800"/>
          </a:p>
        </p:txBody>
      </p:sp>
      <p:sp>
        <p:nvSpPr>
          <p:cNvPr id="141" name="Google Shape;141;p20"/>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Classify US States into their geographical “regions” </a:t>
            </a:r>
            <a:endParaRPr sz="3000"/>
          </a:p>
        </p:txBody>
      </p:sp>
      <p:sp>
        <p:nvSpPr>
          <p:cNvPr id="142" name="Google Shape;142;p20"/>
          <p:cNvSpPr txBox="1"/>
          <p:nvPr/>
        </p:nvSpPr>
        <p:spPr>
          <a:xfrm>
            <a:off x="865325" y="2201850"/>
            <a:ext cx="7656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a:t>
            </a:r>
            <a:endParaRPr sz="1800" b="1">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SELECT</a:t>
            </a:r>
            <a:r>
              <a:rPr lang="en-US" sz="1800" b="1">
                <a:solidFill>
                  <a:schemeClr val="accent1"/>
                </a:solidFill>
                <a:latin typeface="Lato"/>
                <a:ea typeface="Lato"/>
                <a:cs typeface="Lato"/>
                <a:sym typeface="Lato"/>
              </a:rPr>
              <a:t> </a:t>
            </a:r>
            <a:r>
              <a:rPr lang="en-US" sz="1800" b="1">
                <a:solidFill>
                  <a:srgbClr val="FF9900"/>
                </a:solidFill>
                <a:latin typeface="Lato"/>
                <a:ea typeface="Lato"/>
                <a:cs typeface="Lato"/>
                <a:sym typeface="Lato"/>
              </a:rPr>
              <a:t>distinct</a:t>
            </a:r>
            <a:r>
              <a:rPr lang="en-US" sz="1800" b="1">
                <a:solidFill>
                  <a:schemeClr val="accent1"/>
                </a:solidFill>
                <a:latin typeface="Lato"/>
                <a:ea typeface="Lato"/>
                <a:cs typeface="Lato"/>
                <a:sym typeface="Lato"/>
              </a:rPr>
              <a:t> </a:t>
            </a:r>
            <a:r>
              <a:rPr lang="en-US" sz="1800">
                <a:solidFill>
                  <a:schemeClr val="accent1"/>
                </a:solidFill>
                <a:latin typeface="Lato"/>
                <a:ea typeface="Lato"/>
                <a:cs typeface="Lato"/>
                <a:sym typeface="Lato"/>
              </a:rPr>
              <a:t>District as State,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case when District in ('Nebraska','Iowa','Missouri','Kansas') then 'Midwest'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 'New Mexico' or District = 'Nevada' then 'Southwest'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lang="en-US" sz="1800" b="1">
                <a:solidFill>
                  <a:srgbClr val="38761D"/>
                </a:solidFill>
                <a:latin typeface="Lato"/>
                <a:ea typeface="Lato"/>
                <a:cs typeface="Lato"/>
                <a:sym typeface="Lato"/>
              </a:rPr>
              <a:t>like ('N_w%')</a:t>
            </a:r>
            <a:r>
              <a:rPr lang="en-US" sz="1800">
                <a:solidFill>
                  <a:schemeClr val="accent1"/>
                </a:solidFill>
                <a:latin typeface="Lato"/>
                <a:ea typeface="Lato"/>
                <a:cs typeface="Lato"/>
                <a:sym typeface="Lato"/>
              </a:rPr>
              <a:t> then 'Northeast'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lang="en-US" sz="1800" b="1">
                <a:solidFill>
                  <a:srgbClr val="38761D"/>
                </a:solidFill>
                <a:latin typeface="Lato"/>
                <a:ea typeface="Lato"/>
                <a:cs typeface="Lato"/>
                <a:sym typeface="Lato"/>
              </a:rPr>
              <a:t>like ('%Dakota')</a:t>
            </a:r>
            <a:r>
              <a:rPr lang="en-US" sz="1800">
                <a:solidFill>
                  <a:srgbClr val="38761D"/>
                </a:solidFill>
                <a:latin typeface="Lato"/>
                <a:ea typeface="Lato"/>
                <a:cs typeface="Lato"/>
                <a:sym typeface="Lato"/>
              </a:rPr>
              <a:t> </a:t>
            </a:r>
            <a:r>
              <a:rPr lang="en-US" sz="1800">
                <a:solidFill>
                  <a:schemeClr val="accent1"/>
                </a:solidFill>
                <a:latin typeface="Lato"/>
                <a:ea typeface="Lato"/>
                <a:cs typeface="Lato"/>
                <a:sym typeface="Lato"/>
              </a:rPr>
              <a:t>then 'Midwest'</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else 'needs region' end as usa_region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FROM world.city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where CountryCode='USA'</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order by State</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sp>
        <p:nvSpPr>
          <p:cNvPr id="143" name="Google Shape;143;p20"/>
          <p:cNvSpPr txBox="1"/>
          <p:nvPr/>
        </p:nvSpPr>
        <p:spPr>
          <a:xfrm>
            <a:off x="4110450" y="5863600"/>
            <a:ext cx="6291300" cy="3000000"/>
          </a:xfrm>
          <a:prstGeom prst="rect">
            <a:avLst/>
          </a:prstGeom>
          <a:noFill/>
          <a:ln>
            <a:noFill/>
          </a:ln>
        </p:spPr>
        <p:txBody>
          <a:bodyPr spcFirstLastPara="1" wrap="square" lIns="91425" tIns="91425" rIns="91425" bIns="91425" anchor="t" anchorCtr="0">
            <a:noAutofit/>
          </a:bodyPr>
          <a:lstStyle/>
          <a:p>
            <a:pPr marL="36899" lvl="0" indent="0" algn="l" rtl="0">
              <a:lnSpc>
                <a:spcPct val="115000"/>
              </a:lnSpc>
              <a:spcBef>
                <a:spcPts val="1000"/>
              </a:spcBef>
              <a:spcAft>
                <a:spcPts val="0"/>
              </a:spcAft>
              <a:buNone/>
            </a:pPr>
            <a:r>
              <a:rPr lang="en-US" sz="1800">
                <a:latin typeface="Lato"/>
                <a:ea typeface="Lato"/>
                <a:cs typeface="Lato"/>
                <a:sym typeface="Lato"/>
              </a:rPr>
              <a:t>Legend</a:t>
            </a:r>
            <a:r>
              <a:rPr lang="en-US" sz="1800">
                <a:solidFill>
                  <a:srgbClr val="0000FF"/>
                </a:solidFill>
                <a:latin typeface="Lato"/>
                <a:ea typeface="Lato"/>
                <a:cs typeface="Lato"/>
                <a:sym typeface="Lato"/>
              </a:rPr>
              <a:t> - </a:t>
            </a:r>
            <a:r>
              <a:rPr lang="en-US" sz="1800">
                <a:solidFill>
                  <a:srgbClr val="6AA84F"/>
                </a:solidFill>
                <a:latin typeface="Lato"/>
                <a:ea typeface="Lato"/>
                <a:cs typeface="Lato"/>
                <a:sym typeface="Lato"/>
              </a:rPr>
              <a:t>Wild Cards, </a:t>
            </a:r>
            <a:r>
              <a:rPr lang="en-US" sz="1800">
                <a:solidFill>
                  <a:srgbClr val="FF9900"/>
                </a:solidFill>
                <a:latin typeface="Lato"/>
                <a:ea typeface="Lato"/>
                <a:cs typeface="Lato"/>
                <a:sym typeface="Lato"/>
              </a:rPr>
              <a:t>Distinct</a:t>
            </a:r>
            <a:endParaRPr sz="1800">
              <a:solidFill>
                <a:srgbClr val="0000FF"/>
              </a:solidFill>
              <a:latin typeface="Lato"/>
              <a:ea typeface="Lato"/>
              <a:cs typeface="Lato"/>
              <a:sym typeface="Lato"/>
            </a:endParaRPr>
          </a:p>
        </p:txBody>
      </p:sp>
      <p:pic>
        <p:nvPicPr>
          <p:cNvPr id="144" name="Google Shape;144;p20"/>
          <p:cNvPicPr preferRelativeResize="0"/>
          <p:nvPr/>
        </p:nvPicPr>
        <p:blipFill>
          <a:blip r:embed="rId3">
            <a:alphaModFix/>
          </a:blip>
          <a:stretch>
            <a:fillRect/>
          </a:stretch>
        </p:blipFill>
        <p:spPr>
          <a:xfrm>
            <a:off x="8372356" y="2274050"/>
            <a:ext cx="3341850" cy="436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Removing Duplicates</a:t>
            </a:r>
            <a:endParaRPr sz="4200"/>
          </a:p>
        </p:txBody>
      </p:sp>
      <p:sp>
        <p:nvSpPr>
          <p:cNvPr id="150" name="Google Shape;150;p21"/>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1"/>
          <p:cNvSpPr txBox="1"/>
          <p:nvPr/>
        </p:nvSpPr>
        <p:spPr>
          <a:xfrm>
            <a:off x="1001550" y="1688575"/>
            <a:ext cx="10178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3000">
                <a:latin typeface="Lato"/>
                <a:ea typeface="Lato"/>
                <a:cs typeface="Lato"/>
                <a:sym typeface="Lato"/>
              </a:rPr>
              <a:t>Purpose -  Improve the Accuracy,  Consistency and the Uniformity of data by removing identical observations that appear </a:t>
            </a:r>
            <a:r>
              <a:rPr lang="en-US" sz="3000" u="sng">
                <a:latin typeface="Lato"/>
                <a:ea typeface="Lato"/>
                <a:cs typeface="Lato"/>
                <a:sym typeface="Lato"/>
              </a:rPr>
              <a:t>more than 1 time</a:t>
            </a:r>
            <a:r>
              <a:rPr lang="en-US" sz="3000">
                <a:latin typeface="Lato"/>
                <a:ea typeface="Lato"/>
                <a:cs typeface="Lato"/>
                <a:sym typeface="Lato"/>
              </a:rPr>
              <a:t> in a SQL Table. </a:t>
            </a:r>
            <a:endParaRPr sz="3000">
              <a:latin typeface="Lato"/>
              <a:ea typeface="Lato"/>
              <a:cs typeface="Lato"/>
              <a:sym typeface="Lato"/>
            </a:endParaRPr>
          </a:p>
          <a:p>
            <a:pPr marL="0" lvl="0" indent="0" algn="l" rtl="0">
              <a:spcBef>
                <a:spcPts val="0"/>
              </a:spcBef>
              <a:spcAft>
                <a:spcPts val="0"/>
              </a:spcAft>
              <a:buNone/>
            </a:pPr>
            <a:endParaRPr sz="2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accent1"/>
              </a:solidFill>
              <a:latin typeface="Lato"/>
              <a:ea typeface="Lato"/>
              <a:cs typeface="Lato"/>
              <a:sym typeface="Lato"/>
            </a:endParaRPr>
          </a:p>
        </p:txBody>
      </p:sp>
      <p:sp>
        <p:nvSpPr>
          <p:cNvPr id="152" name="Google Shape;152;p21"/>
          <p:cNvSpPr txBox="1"/>
          <p:nvPr/>
        </p:nvSpPr>
        <p:spPr>
          <a:xfrm>
            <a:off x="151625" y="3616713"/>
            <a:ext cx="59649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500"/>
              </a:spcBef>
              <a:spcAft>
                <a:spcPts val="0"/>
              </a:spcAft>
              <a:buNone/>
            </a:pPr>
            <a:r>
              <a:rPr lang="en-US" sz="2400" b="1" u="sng">
                <a:latin typeface="Lato"/>
                <a:ea typeface="Lato"/>
                <a:cs typeface="Lato"/>
                <a:sym typeface="Lato"/>
              </a:rPr>
              <a:t>3 Methods</a:t>
            </a:r>
            <a:endParaRPr sz="2400" b="1" u="sng">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1.   Select “Distinct”  Keyword</a:t>
            </a:r>
            <a:endParaRPr sz="2400" b="1">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2.  Finding Duplicates by Key (joins)</a:t>
            </a:r>
            <a:endParaRPr sz="2400" b="1">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3.  Finding Duplicates via Aggregation</a:t>
            </a:r>
            <a:endParaRPr sz="2400" b="1">
              <a:latin typeface="Lato"/>
              <a:ea typeface="Lato"/>
              <a:cs typeface="Lato"/>
              <a:sym typeface="Lato"/>
            </a:endParaRPr>
          </a:p>
          <a:p>
            <a:pPr marL="457200" lvl="0" indent="0" algn="l" rtl="0">
              <a:lnSpc>
                <a:spcPct val="115000"/>
              </a:lnSpc>
              <a:spcBef>
                <a:spcPts val="600"/>
              </a:spcBef>
              <a:spcAft>
                <a:spcPts val="600"/>
              </a:spcAft>
              <a:buNone/>
            </a:pPr>
            <a:endParaRPr sz="2000" b="1">
              <a:latin typeface="Lato"/>
              <a:ea typeface="Lato"/>
              <a:cs typeface="Lato"/>
              <a:sym typeface="Lato"/>
            </a:endParaRPr>
          </a:p>
        </p:txBody>
      </p:sp>
      <p:pic>
        <p:nvPicPr>
          <p:cNvPr id="153" name="Google Shape;153;p21"/>
          <p:cNvPicPr preferRelativeResize="0"/>
          <p:nvPr/>
        </p:nvPicPr>
        <p:blipFill>
          <a:blip r:embed="rId3">
            <a:alphaModFix/>
          </a:blip>
          <a:stretch>
            <a:fillRect/>
          </a:stretch>
        </p:blipFill>
        <p:spPr>
          <a:xfrm>
            <a:off x="6417200" y="3715262"/>
            <a:ext cx="5177025" cy="249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u="sng"/>
              <a:t>Ex</a:t>
            </a:r>
            <a:r>
              <a:rPr lang="en-US" sz="4200"/>
              <a:t>. Identifying Duplicates</a:t>
            </a:r>
            <a:endParaRPr sz="4800"/>
          </a:p>
        </p:txBody>
      </p:sp>
      <p:sp>
        <p:nvSpPr>
          <p:cNvPr id="159" name="Google Shape;159;p22"/>
          <p:cNvSpPr txBox="1">
            <a:spLocks noGrp="1"/>
          </p:cNvSpPr>
          <p:nvPr>
            <p:ph type="subTitle" idx="1"/>
          </p:nvPr>
        </p:nvSpPr>
        <p:spPr>
          <a:xfrm>
            <a:off x="345151" y="16544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Find USA Cities with the same name (duplicate records)</a:t>
            </a:r>
            <a:endParaRPr sz="3000"/>
          </a:p>
        </p:txBody>
      </p:sp>
      <p:sp>
        <p:nvSpPr>
          <p:cNvPr id="160" name="Google Shape;160;p22"/>
          <p:cNvSpPr txBox="1"/>
          <p:nvPr/>
        </p:nvSpPr>
        <p:spPr>
          <a:xfrm>
            <a:off x="381000" y="2024888"/>
            <a:ext cx="5393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2000" b="1">
                <a:solidFill>
                  <a:schemeClr val="accent1"/>
                </a:solidFill>
                <a:latin typeface="Lato"/>
                <a:ea typeface="Lato"/>
                <a:cs typeface="Lato"/>
                <a:sym typeface="Lato"/>
              </a:rPr>
              <a:t>SQL Query - Find Via Aggregate &amp; Join</a:t>
            </a:r>
            <a:endParaRPr sz="2000" b="1">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SELECT a.*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FROM world.city a inner join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a:t>
            </a:r>
            <a:r>
              <a:rPr lang="en-US" sz="2000">
                <a:solidFill>
                  <a:srgbClr val="0000FF"/>
                </a:solidFill>
                <a:latin typeface="Lato"/>
                <a:ea typeface="Lato"/>
                <a:cs typeface="Lato"/>
                <a:sym typeface="Lato"/>
              </a:rPr>
              <a:t>SELECT `Name` as city, sum(1) as count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FROM world.city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where CountryCode='USA'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Group by `Name`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Having count &gt; 1</a:t>
            </a:r>
            <a:r>
              <a:rPr lang="en-US" sz="2000">
                <a:solidFill>
                  <a:schemeClr val="accent1"/>
                </a:solidFill>
                <a:latin typeface="Lato"/>
                <a:ea typeface="Lato"/>
                <a:cs typeface="Lato"/>
                <a:sym typeface="Lato"/>
              </a:rPr>
              <a:t>) as b on  </a:t>
            </a:r>
            <a:r>
              <a:rPr lang="en-US" sz="2000" b="1">
                <a:solidFill>
                  <a:srgbClr val="38761D"/>
                </a:solidFill>
                <a:latin typeface="Lato"/>
                <a:ea typeface="Lato"/>
                <a:cs typeface="Lato"/>
                <a:sym typeface="Lato"/>
              </a:rPr>
              <a:t>a.Name = b.city </a:t>
            </a:r>
            <a:endParaRPr sz="2000" b="1">
              <a:solidFill>
                <a:srgbClr val="38761D"/>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where a.CountryCode='USA'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order by a.Name</a:t>
            </a:r>
            <a:endParaRPr sz="2000">
              <a:solidFill>
                <a:schemeClr val="accent1"/>
              </a:solidFill>
              <a:latin typeface="Lato"/>
              <a:ea typeface="Lato"/>
              <a:cs typeface="Lato"/>
              <a:sym typeface="Lato"/>
            </a:endParaRPr>
          </a:p>
          <a:p>
            <a:pPr marL="36899" lvl="0" indent="0" algn="l" rtl="0">
              <a:lnSpc>
                <a:spcPct val="150000"/>
              </a:lnSpc>
              <a:spcBef>
                <a:spcPts val="1000"/>
              </a:spcBef>
              <a:spcAft>
                <a:spcPts val="0"/>
              </a:spcAft>
              <a:buNone/>
            </a:pPr>
            <a:endParaRPr sz="2000">
              <a:solidFill>
                <a:schemeClr val="accent1"/>
              </a:solidFill>
              <a:latin typeface="Lato"/>
              <a:ea typeface="Lato"/>
              <a:cs typeface="Lato"/>
              <a:sym typeface="Lato"/>
            </a:endParaRPr>
          </a:p>
          <a:p>
            <a:pPr marL="36899" lvl="0" indent="0" algn="l" rtl="0">
              <a:lnSpc>
                <a:spcPct val="150000"/>
              </a:lnSpc>
              <a:spcBef>
                <a:spcPts val="1000"/>
              </a:spcBef>
              <a:spcAft>
                <a:spcPts val="0"/>
              </a:spcAft>
              <a:buNone/>
            </a:pPr>
            <a:r>
              <a:rPr lang="en-US" sz="2000">
                <a:solidFill>
                  <a:schemeClr val="accent1"/>
                </a:solidFill>
                <a:latin typeface="Lato"/>
                <a:ea typeface="Lato"/>
                <a:cs typeface="Lato"/>
                <a:sym typeface="Lato"/>
              </a:rPr>
              <a:t>                                                                                          </a:t>
            </a:r>
            <a:endParaRPr sz="1800">
              <a:solidFill>
                <a:srgbClr val="0000FF"/>
              </a:solidFill>
              <a:latin typeface="Lato"/>
              <a:ea typeface="Lato"/>
              <a:cs typeface="Lato"/>
              <a:sym typeface="Lato"/>
            </a:endParaRPr>
          </a:p>
        </p:txBody>
      </p:sp>
      <p:pic>
        <p:nvPicPr>
          <p:cNvPr id="161" name="Google Shape;161;p22"/>
          <p:cNvPicPr preferRelativeResize="0"/>
          <p:nvPr/>
        </p:nvPicPr>
        <p:blipFill>
          <a:blip r:embed="rId3">
            <a:alphaModFix/>
          </a:blip>
          <a:stretch>
            <a:fillRect/>
          </a:stretch>
        </p:blipFill>
        <p:spPr>
          <a:xfrm>
            <a:off x="7682506" y="2302513"/>
            <a:ext cx="1991525" cy="2444775"/>
          </a:xfrm>
          <a:prstGeom prst="rect">
            <a:avLst/>
          </a:prstGeom>
          <a:noFill/>
          <a:ln>
            <a:noFill/>
          </a:ln>
        </p:spPr>
      </p:pic>
      <p:cxnSp>
        <p:nvCxnSpPr>
          <p:cNvPr id="162" name="Google Shape;162;p22"/>
          <p:cNvCxnSpPr>
            <a:endCxn id="161" idx="1"/>
          </p:cNvCxnSpPr>
          <p:nvPr/>
        </p:nvCxnSpPr>
        <p:spPr>
          <a:xfrm rot="10800000" flipH="1">
            <a:off x="4955206" y="3524900"/>
            <a:ext cx="2727300" cy="311700"/>
          </a:xfrm>
          <a:prstGeom prst="straightConnector1">
            <a:avLst/>
          </a:prstGeom>
          <a:noFill/>
          <a:ln w="9525" cap="flat" cmpd="sng">
            <a:solidFill>
              <a:schemeClr val="dk2"/>
            </a:solidFill>
            <a:prstDash val="solid"/>
            <a:round/>
            <a:headEnd type="none" w="med" len="med"/>
            <a:tailEnd type="triangle" w="med" len="med"/>
          </a:ln>
        </p:spPr>
      </p:cxnSp>
      <p:pic>
        <p:nvPicPr>
          <p:cNvPr id="163" name="Google Shape;163;p22"/>
          <p:cNvPicPr preferRelativeResize="0"/>
          <p:nvPr/>
        </p:nvPicPr>
        <p:blipFill>
          <a:blip r:embed="rId4">
            <a:alphaModFix/>
          </a:blip>
          <a:stretch>
            <a:fillRect/>
          </a:stretch>
        </p:blipFill>
        <p:spPr>
          <a:xfrm>
            <a:off x="5907975" y="4214853"/>
            <a:ext cx="5689276" cy="2643150"/>
          </a:xfrm>
          <a:prstGeom prst="rect">
            <a:avLst/>
          </a:prstGeom>
          <a:noFill/>
          <a:ln>
            <a:noFill/>
          </a:ln>
        </p:spPr>
      </p:pic>
      <p:cxnSp>
        <p:nvCxnSpPr>
          <p:cNvPr id="164" name="Google Shape;164;p22"/>
          <p:cNvCxnSpPr>
            <a:endCxn id="163" idx="1"/>
          </p:cNvCxnSpPr>
          <p:nvPr/>
        </p:nvCxnSpPr>
        <p:spPr>
          <a:xfrm rot="10800000" flipH="1">
            <a:off x="5126175" y="5536428"/>
            <a:ext cx="781800" cy="245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2506</Words>
  <Application>Microsoft Office PowerPoint</Application>
  <PresentationFormat>Widescreen</PresentationFormat>
  <Paragraphs>256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Lustria</vt:lpstr>
      <vt:lpstr>Lato</vt:lpstr>
      <vt:lpstr>Calibri</vt:lpstr>
      <vt:lpstr>Raleway</vt:lpstr>
      <vt:lpstr>Arial</vt:lpstr>
      <vt:lpstr>Roboto Mono</vt:lpstr>
      <vt:lpstr>Roboto</vt:lpstr>
      <vt:lpstr>Streamline</vt:lpstr>
      <vt:lpstr>  Cleaning Data Using SQL</vt:lpstr>
      <vt:lpstr>What is the need for data manipulation?</vt:lpstr>
      <vt:lpstr>Cleaning Data</vt:lpstr>
      <vt:lpstr>Goals of Cleaning Data</vt:lpstr>
      <vt:lpstr>SQL Wildcards</vt:lpstr>
      <vt:lpstr>Case Statements</vt:lpstr>
      <vt:lpstr>Ex. Operators &amp; Case Statement</vt:lpstr>
      <vt:lpstr>Removing Duplicates</vt:lpstr>
      <vt:lpstr>Ex. Identifying Duplicates</vt:lpstr>
      <vt:lpstr>Numeric Formatting Functions</vt:lpstr>
      <vt:lpstr>Ex. Numeric Functions</vt:lpstr>
      <vt:lpstr>String Formatting Functions</vt:lpstr>
      <vt:lpstr>Ex. String Functions</vt:lpstr>
      <vt:lpstr>Date Formatting Functions</vt:lpstr>
      <vt:lpstr>Ex. Date Functions</vt:lpstr>
      <vt:lpstr>Class Project </vt:lpstr>
      <vt:lpstr>Appendix - Cleaning data: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Cleaning Data Using SQL</dc:title>
  <cp:lastModifiedBy>Jeremy Bergmann</cp:lastModifiedBy>
  <cp:revision>1</cp:revision>
  <dcterms:modified xsi:type="dcterms:W3CDTF">2019-07-24T22:57:21Z</dcterms:modified>
</cp:coreProperties>
</file>