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2D6E71-2DAC-426C-8502-CEE6033F9AAC}">
  <a:tblStyle styleId="{0C2D6E71-2DAC-426C-8502-CEE6033F9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9af1dcad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529af1dcad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0896a7f1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00896a7f1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0896a7f1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500896a7f1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f24fce185_2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f24fce185_2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9d03fa30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9d03fa30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09d03fa30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768641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768641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7686410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07686410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24fce185_2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f24fce18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0896a7f1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(DDL):  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 (DML): 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(DCL): 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Control Language (TCL);Statements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123" name="Google Shape;123;g500896a7f1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24fce185_2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4f24fce185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686410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07686410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76864104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5076864104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7686410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07686410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- Part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Insert Values into Table from another Table</a:t>
            </a:r>
            <a:endParaRPr sz="3600"/>
          </a:p>
        </p:txBody>
      </p:sp>
      <p:sp>
        <p:nvSpPr>
          <p:cNvPr id="172" name="Google Shape;172;p23"/>
          <p:cNvSpPr txBox="1"/>
          <p:nvPr/>
        </p:nvSpPr>
        <p:spPr>
          <a:xfrm>
            <a:off x="1011600" y="1580100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(delect distinct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`customerNumber`,`customerName`,`contactLastName`,`contactFirstName`,`phone`,`addressLine1`,`addressLine2`,`city`,`state`,`postalCode`,`country`,`salesRepEmployeeNumber`,`creditLimit`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world_dump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{0C2D6E71-2DAC-426C-8502-CEE6033F9AAC}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Update Existing</a:t>
            </a:r>
            <a:r>
              <a:rPr lang="en-US" sz="3600"/>
              <a:t> Values in Table</a:t>
            </a:r>
            <a:endParaRPr sz="3600"/>
          </a:p>
        </p:txBody>
      </p:sp>
      <p:sp>
        <p:nvSpPr>
          <p:cNvPr id="179" name="Google Shape;179;p24"/>
          <p:cNvSpPr txBox="1"/>
          <p:nvPr/>
        </p:nvSpPr>
        <p:spPr>
          <a:xfrm>
            <a:off x="1045875" y="1688575"/>
            <a:ext cx="1071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persistent values that allow for the 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endParaRPr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city = ‘Omaha’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`customerNumber` = 103;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Changes the top (Old) record value to bottom (New) values specified in “SET” keyword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{0C2D6E71-2DAC-426C-8502-CEE6033F9AAC}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Omaha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Delete</a:t>
            </a:r>
            <a:r>
              <a:rPr lang="en-US" sz="3600"/>
              <a:t> Records in Table</a:t>
            </a:r>
            <a:endParaRPr sz="3600"/>
          </a:p>
        </p:txBody>
      </p:sp>
      <p:sp>
        <p:nvSpPr>
          <p:cNvPr id="186" name="Google Shape;186;p25"/>
          <p:cNvSpPr txBox="1"/>
          <p:nvPr/>
        </p:nvSpPr>
        <p:spPr>
          <a:xfrm>
            <a:off x="588675" y="1688575"/>
            <a:ext cx="1151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Remove/Delete existing records in a table.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from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`customerNumber` = 112;</a:t>
            </a:r>
            <a:endParaRPr sz="24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 (Excludes </a:t>
            </a:r>
            <a:r>
              <a:rPr lang="en-US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 </a:t>
            </a: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{0C2D6E71-2DAC-426C-8502-CEE6033F9AAC}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Omaha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Jean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7025551838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NULL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Las Vegas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NV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83030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USA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1166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0000"/>
                          </a:solidFill>
                        </a:rPr>
                        <a:t>71800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913800" y="609600"/>
            <a:ext cx="11278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Import data from SQL and CSV files</a:t>
            </a:r>
            <a:endParaRPr sz="4800"/>
          </a:p>
        </p:txBody>
      </p:sp>
      <p:sp>
        <p:nvSpPr>
          <p:cNvPr id="193" name="Google Shape;193;p26"/>
          <p:cNvSpPr txBox="1"/>
          <p:nvPr/>
        </p:nvSpPr>
        <p:spPr>
          <a:xfrm>
            <a:off x="1004100" y="6043375"/>
            <a:ext cx="9261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https://dev.mysql.com/doc/workbench/en/wb-admin-export-import-table.html</a:t>
            </a:r>
            <a:r>
              <a:rPr lang="en-US"/>
              <a:t>.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1098800" y="1686075"/>
            <a:ext cx="108333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55555"/>
                </a:solidFill>
              </a:rPr>
              <a:t>Utilize MySQL’s “</a:t>
            </a:r>
            <a:r>
              <a:rPr b="1" lang="en-US" sz="2000">
                <a:solidFill>
                  <a:srgbClr val="555555"/>
                </a:solidFill>
              </a:rPr>
              <a:t>Table Data Export and Import Wizard”</a:t>
            </a:r>
            <a:endParaRPr b="1"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1 - Convert datafile to CSV format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2 - Click right-click any table in the database,  then use the “Table Data Import Wizard”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3 -  Select location of data from local drive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4 - Select Destination - “Use Existing” or “Create New Table”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	Step 4a - If new table, need to define column names and SQL data types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55555"/>
                </a:solidFill>
              </a:rPr>
              <a:t>Step 5 - Execute Import and Enjoy!</a:t>
            </a:r>
            <a:endParaRPr sz="20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972825" y="1612175"/>
            <a:ext cx="6157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Data Storage &amp; Manipultaion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Create a schema named “MissingPersons”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</a:t>
            </a:r>
            <a:r>
              <a:rPr lang="en-US" sz="1800"/>
              <a:t>Create a table in “MissingPersons” schema named “person”, with the following qualities: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Fields:  ID, LastName, FirstName, 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Primary Key: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Field Constraints: Not Nullable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/>
            </a:br>
            <a:r>
              <a:rPr lang="en-US" sz="1800"/>
              <a:t>2.  Alter the table to include (add) a “Gender” field.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 Insert the following records into the table: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(1,'Doe','Jane',42,F') ,(2,'Doe','John',57,M'),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(3,'Presley','Elvis',82,M') ,(4,'Shakur','Tupac',49,M')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 Delete the record with “LastName” = “Presley”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925" y="831342"/>
            <a:ext cx="4745334" cy="363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7066400" y="4641450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5. Update the</a:t>
            </a:r>
            <a:r>
              <a:rPr lang="en-US" sz="1800"/>
              <a:t> LastName in the record that contains “ID” = 4 to “LastName” = ‘Caput’ 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6. delete the column “</a:t>
            </a:r>
            <a:r>
              <a:rPr lang="en-US" sz="1800"/>
              <a:t>First</a:t>
            </a:r>
            <a:r>
              <a:rPr lang="en-US" sz="1800"/>
              <a:t> Name” from the table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7. drop the “person” table from the “MissingPersons” schema.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2 - Writing Queries</a:t>
            </a:r>
            <a:endParaRPr sz="4800"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058875" y="20931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common SQL clauses?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are the common aggregations/functions? 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How to you utilize comments for debugging or explaining code</a:t>
            </a:r>
            <a:br>
              <a:rPr lang="en-US" sz="2400"/>
            </a:b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What are the various SQL function types?  </a:t>
            </a:r>
            <a:endParaRPr sz="2400"/>
          </a:p>
          <a:p>
            <a:pPr indent="-3048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400"/>
            </a:br>
            <a:r>
              <a:rPr lang="en-US" sz="2400"/>
              <a:t>What is a subquery, and what is </a:t>
            </a:r>
            <a:r>
              <a:rPr lang="en-US" sz="2400"/>
              <a:t>its</a:t>
            </a:r>
            <a:r>
              <a:rPr lang="en-US" sz="2400"/>
              <a:t> purpose? 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3 Objectives</a:t>
            </a:r>
            <a:endParaRPr sz="4800"/>
          </a:p>
        </p:txBody>
      </p:sp>
      <p:sp>
        <p:nvSpPr>
          <p:cNvPr id="109" name="Google Shape;109;p16"/>
          <p:cNvSpPr txBox="1"/>
          <p:nvPr/>
        </p:nvSpPr>
        <p:spPr>
          <a:xfrm>
            <a:off x="8285450" y="2016100"/>
            <a:ext cx="14967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42025" y="2100700"/>
            <a:ext cx="4452000" cy="5217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343850" y="2016100"/>
            <a:ext cx="5379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2 - Data Manipulation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views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SQL Operators, Wildcards, Like, etc.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Case Statements &amp; Logical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Clean string, numeric, and date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Perform joins - inner, outer and left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1084825" y="2016100"/>
            <a:ext cx="51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400" u="sng"/>
              <a:t>Part 1 - Data Storage</a:t>
            </a:r>
            <a:endParaRPr b="1" sz="2400" u="sng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databases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and delete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Create tables with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fields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Add and delete table constraints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Insert data manually into tables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Import data from SQL and CSV files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18" name="Google Shape;118;p17"/>
          <p:cNvSpPr/>
          <p:nvPr/>
        </p:nvSpPr>
        <p:spPr>
          <a:xfrm>
            <a:off x="1228375" y="5418200"/>
            <a:ext cx="8941800" cy="9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Modify data in tables</a:t>
            </a:r>
            <a:endParaRPr sz="4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05925" y="2933600"/>
            <a:ext cx="41577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Create a New Database/Schema</a:t>
            </a:r>
            <a:endParaRPr sz="3600"/>
          </a:p>
        </p:txBody>
      </p:sp>
      <p:sp>
        <p:nvSpPr>
          <p:cNvPr id="137" name="Google Shape;137;p19"/>
          <p:cNvSpPr txBox="1"/>
          <p:nvPr/>
        </p:nvSpPr>
        <p:spPr>
          <a:xfrm>
            <a:off x="1045875" y="1792350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 Creating a container for persistent Data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Database Description</a:t>
            </a:r>
            <a:endParaRPr b="1" sz="20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Code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DATABASE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classicmodels;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1045875" y="6254250"/>
            <a:ext cx="7046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</a:t>
            </a:r>
            <a:r>
              <a:rPr lang="en-US"/>
              <a:t>http://www.mysqltutorial.org/mysql-sample-database.aspx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50" y="3831625"/>
            <a:ext cx="2971200" cy="290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 flipH="1" rot="10800000">
            <a:off x="5244900" y="4905150"/>
            <a:ext cx="1830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Creating Tables</a:t>
            </a:r>
            <a:endParaRPr sz="3600"/>
          </a:p>
        </p:txBody>
      </p:sp>
      <p:sp>
        <p:nvSpPr>
          <p:cNvPr id="146" name="Google Shape;146;p20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Creating a tabular structure for persistent Data Storage &amp; Retrieval.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use classicmodels;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CREATE TABLE `customers` (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`customerName`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`contactLastName`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`contactFirstName`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`phone`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`addressLine1`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`addressLine2`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`city`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`state` varchar(50)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`postalCode` varchar(15)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`country` varchar(50) </a:t>
            </a:r>
            <a: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NOT NULL,</a:t>
            </a:r>
            <a:br>
              <a:rPr b="1" lang="en-US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`salesRepEmployeeNumber` int(11)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 `creditLimit` decimal(10,2) </a:t>
            </a:r>
            <a:r>
              <a:rPr b="1"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DEFAULT NULL,</a:t>
            </a:r>
            <a:br>
              <a:rPr b="1"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PRIMARY KEY (`customerNumber`),</a:t>
            </a:r>
            <a:b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 KEY `salesRepEmployeeNumber` (`salesRepEmployeeNumber`),</a:t>
            </a:r>
            <a:br>
              <a:rPr b="1"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  CONSTRAINT `customers_ibfk_1` </a:t>
            </a:r>
            <a:r>
              <a:rPr lang="en-US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FOREIGN KEY (`salesRepEmployeeNumber`) REFERENCES `employees` (`employeeNumber`))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7500" y="2854050"/>
            <a:ext cx="1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Table &amp; </a:t>
            </a:r>
            <a:r>
              <a:rPr b="1" lang="en-US" sz="15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Field Names</a:t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Table Keys - Primary &amp; Foreign</a:t>
            </a:r>
            <a:endParaRPr b="1" sz="15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63" y="2224200"/>
            <a:ext cx="2676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Modifying &amp; Deleting</a:t>
            </a:r>
            <a:r>
              <a:rPr lang="en-US" sz="3600"/>
              <a:t> Tables</a:t>
            </a:r>
            <a:endParaRPr sz="3600"/>
          </a:p>
        </p:txBody>
      </p:sp>
      <p:sp>
        <p:nvSpPr>
          <p:cNvPr id="154" name="Google Shape;154;p21"/>
          <p:cNvSpPr txBox="1"/>
          <p:nvPr/>
        </p:nvSpPr>
        <p:spPr>
          <a:xfrm>
            <a:off x="1045875" y="1688575"/>
            <a:ext cx="1017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Change (Modify) or Delete (Drop) a tabular structure from the database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Add Column -  ALTER TABLE customers</a:t>
            </a:r>
            <a:br>
              <a:rPr lang="en-US" sz="1800"/>
            </a:br>
            <a:r>
              <a:rPr lang="en-US" sz="1800"/>
              <a:t>  ADD column_name varchar(255);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Column -  ALTER TABLE customers</a:t>
            </a:r>
            <a:br>
              <a:rPr lang="en-US" sz="1800"/>
            </a:br>
            <a:r>
              <a:rPr lang="en-US" sz="1800"/>
              <a:t>  Drop column_name;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Drop Constraint -  DROP constraint `customers_ibfk_1`;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/>
              <a:t>Delete -  DROP TABLE IF EXISTS `customers`;</a:t>
            </a:r>
            <a:endParaRPr sz="1800"/>
          </a:p>
        </p:txBody>
      </p:sp>
      <p:sp>
        <p:nvSpPr>
          <p:cNvPr id="155" name="Google Shape;155;p21"/>
          <p:cNvSpPr txBox="1"/>
          <p:nvPr/>
        </p:nvSpPr>
        <p:spPr>
          <a:xfrm>
            <a:off x="1150875" y="4971350"/>
            <a:ext cx="518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275" y="5274900"/>
            <a:ext cx="2828925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>
            <a:endCxn id="156" idx="1"/>
          </p:cNvCxnSpPr>
          <p:nvPr/>
        </p:nvCxnSpPr>
        <p:spPr>
          <a:xfrm flipH="1" rot="10800000">
            <a:off x="6141075" y="6017850"/>
            <a:ext cx="18882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875" y="2178053"/>
            <a:ext cx="2551724" cy="30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5112850" y="2863750"/>
            <a:ext cx="3631800" cy="21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Manually Insert Values into Table</a:t>
            </a:r>
            <a:endParaRPr sz="3600"/>
          </a:p>
        </p:txBody>
      </p:sp>
      <p:sp>
        <p:nvSpPr>
          <p:cNvPr id="165" name="Google Shape;165;p22"/>
          <p:cNvSpPr txBox="1"/>
          <p:nvPr/>
        </p:nvSpPr>
        <p:spPr>
          <a:xfrm>
            <a:off x="1045875" y="1688575"/>
            <a:ext cx="1045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 -  Store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values that allow for the 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Creation/Extraction of data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into </a:t>
            </a:r>
            <a:r>
              <a:rPr lang="en-US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classicmodels.customers </a:t>
            </a:r>
            <a:r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(`customerNumber`,`customerName`,`contactLastName`,`contactFirstName`,`phone`,`addressLine1`,`addressLine2`,`city`,`state`,`postalCode`,`country`,`salesRepEmployeeNumber`,`creditLimit`) </a:t>
            </a: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(103,'Atelier graphique','Schmitt','Carine ','40.32.2555','54, rue Royale',NULL,'Nantes',NULL,'44000','France',1370,'21000.00'),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(112,'Signal Gift Stores','King','Jean','7025551838','8489 Strong St.',NULL,'Las Vegas','NV','83030','USA',1166,'71800.00')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r>
              <a:rPr lang="en-US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Select * from customers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79900" y="44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{0C2D6E71-2DAC-426C-8502-CEE6033F9AAC}</a:tableStyleId>
              </a:tblPr>
              <a:tblGrid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  <a:gridCol w="9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customerName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contactLastName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contactFirstName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phone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addressLine1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addressLine2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city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state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postalCode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country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salesRepEmployeeNumber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CFE2F3"/>
                          </a:highlight>
                        </a:rPr>
                        <a:t>creditLimit</a:t>
                      </a:r>
                      <a:endParaRPr>
                        <a:highlight>
                          <a:srgbClr val="CFE2F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103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Atelier graphique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Schmitt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Carine 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40.32.2555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54, rue Royale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Nantes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44000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France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1370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21000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112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Signal Gift Stores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King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Jean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7025551838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8489 Strong St.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NULL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Las Vegas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NV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83030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USA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1166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6AA84F"/>
                          </a:solidFill>
                        </a:rPr>
                        <a:t>71800</a:t>
                      </a:r>
                      <a:endParaRPr b="1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