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5518926-B77F-48EC-9764-AD56BBC8BD38}">
  <a:tblStyle styleId="{05518926-B77F-48EC-9764-AD56BBC8BD38}" styleName="Table_0">
    <a:wholeTbl>
      <a:tcTxStyle b="off" i="off">
        <a:font>
          <a:latin typeface="Calisto MT"/>
          <a:ea typeface="Calisto MT"/>
          <a:cs typeface="Calisto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8E7"/>
          </a:solidFill>
        </a:fill>
      </a:tcStyle>
    </a:wholeTbl>
    <a:band1H>
      <a:tcTxStyle/>
      <a:tcStyle>
        <a:fill>
          <a:solidFill>
            <a:srgbClr val="E7CECB"/>
          </a:solidFill>
        </a:fill>
      </a:tcStyle>
    </a:band1H>
    <a:band2H>
      <a:tcTxStyle/>
    </a:band2H>
    <a:band1V>
      <a:tcTxStyle/>
      <a:tcStyle>
        <a:fill>
          <a:solidFill>
            <a:srgbClr val="E7CECB"/>
          </a:solidFill>
        </a:fill>
      </a:tcStyle>
    </a:band1V>
    <a:band2V>
      <a:tcTxStyle/>
    </a:band2V>
    <a:lastCol>
      <a:tcTxStyle b="on" i="off">
        <a:font>
          <a:latin typeface="Calisto MT"/>
          <a:ea typeface="Calisto MT"/>
          <a:cs typeface="Calisto MT"/>
        </a:font>
        <a:schemeClr val="lt1"/>
      </a:tcTxStyle>
      <a:tcStyle>
        <a:fill>
          <a:solidFill>
            <a:schemeClr val="accent1"/>
          </a:solidFill>
        </a:fill>
      </a:tcStyle>
    </a:lastCol>
    <a:firstCol>
      <a:tcTxStyle b="on" i="off">
        <a:font>
          <a:latin typeface="Calisto MT"/>
          <a:ea typeface="Calisto MT"/>
          <a:cs typeface="Calisto MT"/>
        </a:font>
        <a:schemeClr val="lt1"/>
      </a:tcTxStyle>
      <a:tcStyle>
        <a:fill>
          <a:solidFill>
            <a:schemeClr val="accent1"/>
          </a:solidFill>
        </a:fill>
      </a:tcStyle>
    </a:firstCol>
    <a:lastRow>
      <a:tcTxStyle b="on" i="off">
        <a:font>
          <a:latin typeface="Calisto MT"/>
          <a:ea typeface="Calisto MT"/>
          <a:cs typeface="Calisto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sto MT"/>
          <a:ea typeface="Calisto MT"/>
          <a:cs typeface="Calisto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076864104_0_1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5076864104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f24fce185_2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US" sz="1800">
                <a:solidFill>
                  <a:srgbClr val="000000"/>
                </a:solidFill>
                <a:latin typeface="Arial"/>
                <a:ea typeface="Arial"/>
                <a:cs typeface="Arial"/>
                <a:sym typeface="Arial"/>
              </a:rPr>
              <a:t>What Does Cleaning Data Mean?</a:t>
            </a:r>
            <a:endParaRPr sz="1800">
              <a:solidFill>
                <a:srgbClr val="000000"/>
              </a:solidFill>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rPr lang="en-US" sz="1800">
                <a:solidFill>
                  <a:srgbClr val="000000"/>
                </a:solidFill>
                <a:latin typeface="Arial"/>
                <a:ea typeface="Arial"/>
                <a:cs typeface="Arial"/>
                <a:sym typeface="Arial"/>
              </a:rPr>
              <a:t>This process affects the insights you gain from the data you’ve collected, and makes a huge difference when it comes to performing statistical analysis and machine learning.</a:t>
            </a:r>
            <a:endParaRPr b="1" sz="1400">
              <a:solidFill>
                <a:srgbClr val="000000"/>
              </a:solidFill>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t/>
            </a:r>
            <a:endParaRPr b="1" sz="1400">
              <a:solidFill>
                <a:srgbClr val="000000"/>
              </a:solidFill>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rPr b="1" lang="en-US" sz="1400">
                <a:solidFill>
                  <a:srgbClr val="000000"/>
                </a:solidFill>
                <a:latin typeface="Arial"/>
                <a:ea typeface="Arial"/>
                <a:cs typeface="Arial"/>
                <a:sym typeface="Arial"/>
              </a:rPr>
              <a:t>What Tools Are Available?</a:t>
            </a:r>
            <a:endParaRPr b="1" sz="1400">
              <a:solidFill>
                <a:srgbClr val="000000"/>
              </a:solidFill>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rPr lang="en-US" sz="1400">
                <a:solidFill>
                  <a:srgbClr val="000000"/>
                </a:solidFill>
                <a:latin typeface="Arial"/>
                <a:ea typeface="Arial"/>
                <a:cs typeface="Arial"/>
                <a:sym typeface="Arial"/>
              </a:rPr>
              <a:t>Many tools exist, like Alteryx, Talend, Google OpenRefine, Trifacta Wrangler, and more. These typically have a front-end GUI and can be simpler to run routines.</a:t>
            </a:r>
            <a:endParaRPr sz="1400">
              <a:solidFill>
                <a:srgbClr val="000000"/>
              </a:solidFill>
              <a:latin typeface="Arial"/>
              <a:ea typeface="Arial"/>
              <a:cs typeface="Arial"/>
              <a:sym typeface="Arial"/>
            </a:endParaRPr>
          </a:p>
          <a:p>
            <a:pPr indent="0" lvl="0" marL="0" rtl="0" algn="l">
              <a:spcBef>
                <a:spcPts val="1000"/>
              </a:spcBef>
              <a:spcAft>
                <a:spcPts val="1000"/>
              </a:spcAft>
              <a:buClr>
                <a:srgbClr val="000000"/>
              </a:buClr>
              <a:buSzPts val="1100"/>
              <a:buFont typeface="Arial"/>
              <a:buNone/>
            </a:pPr>
            <a:r>
              <a:t/>
            </a:r>
            <a:endParaRPr sz="1400">
              <a:solidFill>
                <a:srgbClr val="000000"/>
              </a:solidFill>
              <a:latin typeface="Arial"/>
              <a:ea typeface="Arial"/>
              <a:cs typeface="Arial"/>
              <a:sym typeface="Arial"/>
            </a:endParaRPr>
          </a:p>
        </p:txBody>
      </p:sp>
      <p:sp>
        <p:nvSpPr>
          <p:cNvPr id="164" name="Google Shape;164;g4f24fce185_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1cdbcafd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1400">
                <a:solidFill>
                  <a:srgbClr val="000000"/>
                </a:solidFill>
                <a:latin typeface="Arial"/>
                <a:ea typeface="Arial"/>
                <a:cs typeface="Arial"/>
                <a:sym typeface="Arial"/>
              </a:rPr>
              <a:t>The goal of cleaning is ultimately to confirm the Validity, Accuracy, Completeness, Consistency, and Uniformity of the dataset.</a:t>
            </a:r>
            <a:endParaRPr sz="14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US" sz="1400">
                <a:solidFill>
                  <a:srgbClr val="000000"/>
                </a:solidFill>
                <a:latin typeface="Arial"/>
                <a:ea typeface="Arial"/>
                <a:cs typeface="Arial"/>
                <a:sym typeface="Arial"/>
              </a:rPr>
              <a:t>There are 4 main methods of cleaning data:</a:t>
            </a:r>
            <a:endParaRPr>
              <a:solidFill>
                <a:srgbClr val="000000"/>
              </a:solidFill>
            </a:endParaRPr>
          </a:p>
        </p:txBody>
      </p:sp>
      <p:sp>
        <p:nvSpPr>
          <p:cNvPr id="172" name="Google Shape;172;g51cdbcafd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027544abd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Common ways to clean data with Python are available in the many libraries that you can import in your code. One of the most popular libraries is Pandas, which was designed for data manipulation and analysis, but is most commonly associated with data cleaning. Here is a common code snippet where Pandas is imported to clean a set of data:</a:t>
            </a:r>
            <a:endParaRPr/>
          </a:p>
        </p:txBody>
      </p:sp>
      <p:sp>
        <p:nvSpPr>
          <p:cNvPr id="178" name="Google Shape;178;g5027544abd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027544abd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lang="en-US">
                <a:solidFill>
                  <a:srgbClr val="000000"/>
                </a:solidFill>
              </a:rPr>
              <a:t>Format for readability</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FROM: what table to read</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SELECT: what columns to get</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AS: rename the column</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GROUP BY: combine rows by column value</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ORDER BY: sort in ascending or descending order</a:t>
            </a:r>
            <a:endParaRPr>
              <a:solidFill>
                <a:srgbClr val="000000"/>
              </a:solidFill>
            </a:endParaRPr>
          </a:p>
          <a:p>
            <a:pPr indent="0" lvl="0" marL="0" rtl="0" algn="l">
              <a:spcBef>
                <a:spcPts val="0"/>
              </a:spcBef>
              <a:spcAft>
                <a:spcPts val="0"/>
              </a:spcAft>
              <a:buClr>
                <a:srgbClr val="000000"/>
              </a:buClr>
              <a:buSzPts val="1100"/>
              <a:buFont typeface="Arial"/>
              <a:buNone/>
            </a:pPr>
            <a:r>
              <a:rPr lang="en-US">
                <a:solidFill>
                  <a:srgbClr val="000000"/>
                </a:solidFill>
              </a:rPr>
              <a:t>LIMIT: constrain the number of rows displayed</a:t>
            </a:r>
            <a:endParaRPr/>
          </a:p>
        </p:txBody>
      </p:sp>
      <p:sp>
        <p:nvSpPr>
          <p:cNvPr id="188" name="Google Shape;188;g5027544abd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f24fce185_2_4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Most Common - INNER &amp; LEFT, Sometimes Full Outer</a:t>
            </a:r>
            <a:endParaRPr/>
          </a:p>
        </p:txBody>
      </p:sp>
      <p:sp>
        <p:nvSpPr>
          <p:cNvPr id="197" name="Google Shape;197;g4f24fce185_2_4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076864104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t/>
            </a:r>
            <a:endParaRPr/>
          </a:p>
        </p:txBody>
      </p:sp>
      <p:sp>
        <p:nvSpPr>
          <p:cNvPr id="204" name="Google Shape;204;g5076864104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f24fce185_2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a:t>Security: databases have additional security measures</a:t>
            </a:r>
            <a:endParaRPr/>
          </a:p>
          <a:p>
            <a:pPr indent="0" lvl="0" marL="0" rtl="0" algn="l">
              <a:spcBef>
                <a:spcPts val="0"/>
              </a:spcBef>
              <a:spcAft>
                <a:spcPts val="0"/>
              </a:spcAft>
              <a:buClr>
                <a:srgbClr val="000000"/>
              </a:buClr>
              <a:buSzPts val="1100"/>
              <a:buFont typeface="Arial"/>
              <a:buNone/>
            </a:pPr>
            <a:r>
              <a:rPr lang="en-US"/>
              <a:t>Data integrity: data changes require intent</a:t>
            </a:r>
            <a:endParaRPr/>
          </a:p>
          <a:p>
            <a:pPr indent="0" lvl="0" marL="0" rtl="0" algn="l">
              <a:spcBef>
                <a:spcPts val="0"/>
              </a:spcBef>
              <a:spcAft>
                <a:spcPts val="0"/>
              </a:spcAft>
              <a:buClr>
                <a:srgbClr val="000000"/>
              </a:buClr>
              <a:buSzPts val="1100"/>
              <a:buFont typeface="Arial"/>
              <a:buNone/>
            </a:pPr>
            <a:r>
              <a:rPr lang="en-US"/>
              <a:t>Customization: you can organize it best on your needs</a:t>
            </a:r>
            <a:endParaRPr/>
          </a:p>
          <a:p>
            <a:pPr indent="0" lvl="0" marL="0" rtl="0" algn="l">
              <a:spcBef>
                <a:spcPts val="0"/>
              </a:spcBef>
              <a:spcAft>
                <a:spcPts val="0"/>
              </a:spcAft>
              <a:buClr>
                <a:srgbClr val="000000"/>
              </a:buClr>
              <a:buSzPts val="1100"/>
              <a:buFont typeface="Arial"/>
              <a:buNone/>
            </a:pPr>
            <a:r>
              <a:rPr lang="en-US"/>
              <a:t>Recovery: you don’t lose the data if there’s a catastrophic error</a:t>
            </a:r>
            <a:endParaRPr/>
          </a:p>
          <a:p>
            <a:pPr indent="0" lvl="0" marL="0" rtl="0" algn="l">
              <a:spcBef>
                <a:spcPts val="0"/>
              </a:spcBef>
              <a:spcAft>
                <a:spcPts val="0"/>
              </a:spcAft>
              <a:buClr>
                <a:srgbClr val="000000"/>
              </a:buClr>
              <a:buSzPts val="1100"/>
              <a:buFont typeface="Arial"/>
              <a:buNone/>
            </a:pPr>
            <a:r>
              <a:rPr lang="en-US"/>
              <a:t>Learning curve: you have to learn how to manipulate it</a:t>
            </a:r>
            <a:endParaRPr/>
          </a:p>
          <a:p>
            <a:pPr indent="0" lvl="0" marL="0" rtl="0" algn="l">
              <a:spcBef>
                <a:spcPts val="0"/>
              </a:spcBef>
              <a:spcAft>
                <a:spcPts val="0"/>
              </a:spcAft>
              <a:buClr>
                <a:srgbClr val="000000"/>
              </a:buClr>
              <a:buSzPts val="1100"/>
              <a:buFont typeface="Arial"/>
              <a:buNone/>
            </a:pPr>
            <a:r>
              <a:rPr lang="en-US"/>
              <a:t>Abstract: a less visual representation and demands more from the user</a:t>
            </a:r>
            <a:endParaRPr/>
          </a:p>
        </p:txBody>
      </p:sp>
      <p:sp>
        <p:nvSpPr>
          <p:cNvPr id="211" name="Google Shape;211;g4f24fce185_2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f24fce185_2_4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4f24fce185_2_4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027544abd_0_4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5027544abd_0_4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027544abd_0_4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5027544abd_0_4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027544abd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Feynman technique: Learn -&gt; Explain -&gt; Reflect -&gt; Repeat</a:t>
            </a:r>
            <a:endParaRPr/>
          </a:p>
          <a:p>
            <a:pPr indent="0" lvl="0" marL="0" rtl="0" algn="l">
              <a:spcBef>
                <a:spcPts val="0"/>
              </a:spcBef>
              <a:spcAft>
                <a:spcPts val="0"/>
              </a:spcAft>
              <a:buNone/>
            </a:pPr>
            <a:r>
              <a:rPr lang="en-US"/>
              <a:t>What are the most important ideas from last class?</a:t>
            </a: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indent="0" lvl="0" marL="0" rtl="0" algn="l">
              <a:spcBef>
                <a:spcPts val="0"/>
              </a:spcBef>
              <a:spcAft>
                <a:spcPts val="0"/>
              </a:spcAft>
              <a:buNone/>
            </a:pPr>
            <a:r>
              <a:t/>
            </a:r>
            <a:endParaRPr/>
          </a:p>
        </p:txBody>
      </p:sp>
      <p:sp>
        <p:nvSpPr>
          <p:cNvPr id="100" name="Google Shape;100;g5027544abd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027544ab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027544ab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5027544ab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076864104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Feynman technique: Learn -&gt; Explain -&gt; Reflect -&gt; Repeat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indent="0" lvl="0" marL="0" rtl="0" algn="l">
              <a:spcBef>
                <a:spcPts val="0"/>
              </a:spcBef>
              <a:spcAft>
                <a:spcPts val="0"/>
              </a:spcAft>
              <a:buNone/>
            </a:pPr>
            <a:r>
              <a:t/>
            </a:r>
            <a:endParaRPr/>
          </a:p>
        </p:txBody>
      </p:sp>
      <p:sp>
        <p:nvSpPr>
          <p:cNvPr id="108" name="Google Shape;108;g507686410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27544abd_0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indent="0" lvl="0" marL="0" rtl="0" algn="l">
              <a:spcBef>
                <a:spcPts val="0"/>
              </a:spcBef>
              <a:spcAft>
                <a:spcPts val="0"/>
              </a:spcAft>
              <a:buNone/>
            </a:pPr>
            <a:r>
              <a:t/>
            </a:r>
            <a:endParaRPr/>
          </a:p>
        </p:txBody>
      </p:sp>
      <p:sp>
        <p:nvSpPr>
          <p:cNvPr id="117" name="Google Shape;117;g5027544abd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076864104_0_1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A derived table is the result of a query that looks like a table.</a:t>
            </a:r>
            <a:endParaRPr>
              <a:solidFill>
                <a:srgbClr val="000000"/>
              </a:solidFill>
            </a:endParaRPr>
          </a:p>
        </p:txBody>
      </p:sp>
      <p:sp>
        <p:nvSpPr>
          <p:cNvPr id="125" name="Google Shape;125;g5076864104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076864104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000000"/>
              </a:solidFill>
            </a:endParaRPr>
          </a:p>
        </p:txBody>
      </p:sp>
      <p:sp>
        <p:nvSpPr>
          <p:cNvPr id="133" name="Google Shape;133;g5076864104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027544abd_0_2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“Main clauses” in descending order of operations</a:t>
            </a:r>
            <a:endParaRPr/>
          </a:p>
          <a:p>
            <a:pPr indent="0" lvl="0" marL="0" rtl="0" algn="l">
              <a:spcBef>
                <a:spcPts val="0"/>
              </a:spcBef>
              <a:spcAft>
                <a:spcPts val="0"/>
              </a:spcAft>
              <a:buNone/>
            </a:pPr>
            <a:r>
              <a:rPr lang="en-US"/>
              <a:t>LIKE: wildcard searches: %&lt;char&gt;, %&lt;char&gt;%, &lt;char&gt;%, underscores</a:t>
            </a:r>
            <a:endParaRPr/>
          </a:p>
          <a:p>
            <a:pPr indent="0" lvl="0" marL="0" rtl="0" algn="l">
              <a:spcBef>
                <a:spcPts val="0"/>
              </a:spcBef>
              <a:spcAft>
                <a:spcPts val="0"/>
              </a:spcAft>
              <a:buNone/>
            </a:pPr>
            <a:r>
              <a:rPr lang="en-US"/>
              <a:t>Wildcard characters: %, _, *</a:t>
            </a:r>
            <a:endParaRPr/>
          </a:p>
          <a:p>
            <a:pPr indent="0" lvl="0" marL="0" rtl="0" algn="l">
              <a:spcBef>
                <a:spcPts val="0"/>
              </a:spcBef>
              <a:spcAft>
                <a:spcPts val="0"/>
              </a:spcAft>
              <a:buNone/>
            </a:pPr>
            <a:r>
              <a:rPr lang="en-US"/>
              <a:t>CASE: if-then statements</a:t>
            </a:r>
            <a:endParaRPr/>
          </a:p>
          <a:p>
            <a:pPr indent="0" lvl="0" marL="0" rtl="0" algn="l">
              <a:spcBef>
                <a:spcPts val="0"/>
              </a:spcBef>
              <a:spcAft>
                <a:spcPts val="0"/>
              </a:spcAft>
              <a:buNone/>
            </a:pPr>
            <a:r>
              <a:rPr lang="en-US"/>
              <a:t>JOIN: mostly use INNER, LEFT</a:t>
            </a:r>
            <a:endParaRPr/>
          </a:p>
          <a:p>
            <a:pPr indent="0" lvl="0" marL="0" rtl="0" algn="l">
              <a:spcBef>
                <a:spcPts val="0"/>
              </a:spcBef>
              <a:spcAft>
                <a:spcPts val="0"/>
              </a:spcAft>
              <a:buNone/>
            </a:pPr>
            <a:r>
              <a:rPr lang="en-US"/>
              <a:t>HAVING: WHERE for groups (http://www.mysqltutorial.org/mysql-having.aspx)</a:t>
            </a:r>
            <a:endParaRPr/>
          </a:p>
          <a:p>
            <a:pPr indent="0" lvl="0" marL="0" rtl="0" algn="l">
              <a:spcBef>
                <a:spcPts val="0"/>
              </a:spcBef>
              <a:spcAft>
                <a:spcPts val="0"/>
              </a:spcAft>
              <a:buNone/>
            </a:pPr>
            <a:r>
              <a:rPr lang="en-US"/>
              <a:t>BETWEEN is inclusive</a:t>
            </a:r>
            <a:endParaRPr/>
          </a:p>
        </p:txBody>
      </p:sp>
      <p:sp>
        <p:nvSpPr>
          <p:cNvPr id="140" name="Google Shape;140;g5027544abd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027544abd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t/>
            </a:r>
            <a:endParaRPr/>
          </a:p>
        </p:txBody>
      </p:sp>
      <p:sp>
        <p:nvSpPr>
          <p:cNvPr id="147" name="Google Shape;147;g5027544abd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027544abd_0_3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“Main clauses” in descending order of operations</a:t>
            </a:r>
            <a:endParaRPr/>
          </a:p>
          <a:p>
            <a:pPr indent="0" lvl="0" marL="0" rtl="0" algn="l">
              <a:spcBef>
                <a:spcPts val="0"/>
              </a:spcBef>
              <a:spcAft>
                <a:spcPts val="0"/>
              </a:spcAft>
              <a:buNone/>
            </a:pPr>
            <a:r>
              <a:rPr lang="en-US"/>
              <a:t>LIKE: wildcard searches: %&lt;char&gt;, %&lt;char&gt;%, &lt;char&gt;%, underscores</a:t>
            </a:r>
            <a:endParaRPr/>
          </a:p>
          <a:p>
            <a:pPr indent="0" lvl="0" marL="0" rtl="0" algn="l">
              <a:spcBef>
                <a:spcPts val="0"/>
              </a:spcBef>
              <a:spcAft>
                <a:spcPts val="0"/>
              </a:spcAft>
              <a:buNone/>
            </a:pPr>
            <a:r>
              <a:rPr lang="en-US"/>
              <a:t>Wildcard characters: %, _, *</a:t>
            </a:r>
            <a:endParaRPr/>
          </a:p>
          <a:p>
            <a:pPr indent="0" lvl="0" marL="0" rtl="0" algn="l">
              <a:spcBef>
                <a:spcPts val="0"/>
              </a:spcBef>
              <a:spcAft>
                <a:spcPts val="0"/>
              </a:spcAft>
              <a:buNone/>
            </a:pPr>
            <a:r>
              <a:rPr lang="en-US"/>
              <a:t>CASE: if-then statements</a:t>
            </a:r>
            <a:endParaRPr/>
          </a:p>
          <a:p>
            <a:pPr indent="0" lvl="0" marL="0" rtl="0" algn="l">
              <a:spcBef>
                <a:spcPts val="0"/>
              </a:spcBef>
              <a:spcAft>
                <a:spcPts val="0"/>
              </a:spcAft>
              <a:buNone/>
            </a:pPr>
            <a:r>
              <a:rPr lang="en-US"/>
              <a:t>JOIN: mostly use INNER, LEFT</a:t>
            </a:r>
            <a:endParaRPr/>
          </a:p>
          <a:p>
            <a:pPr indent="0" lvl="0" marL="0" rtl="0" algn="l">
              <a:spcBef>
                <a:spcPts val="0"/>
              </a:spcBef>
              <a:spcAft>
                <a:spcPts val="0"/>
              </a:spcAft>
              <a:buNone/>
            </a:pPr>
            <a:r>
              <a:rPr lang="en-US"/>
              <a:t>HAVING: WHERE for groups (http://www.mysqltutorial.org/mysql-having.aspx)</a:t>
            </a:r>
            <a:endParaRPr/>
          </a:p>
          <a:p>
            <a:pPr indent="0" lvl="0" marL="0" rtl="0" algn="l">
              <a:spcBef>
                <a:spcPts val="0"/>
              </a:spcBef>
              <a:spcAft>
                <a:spcPts val="0"/>
              </a:spcAft>
              <a:buNone/>
            </a:pPr>
            <a:r>
              <a:rPr lang="en-US"/>
              <a:t>BETWEEN is inclusive</a:t>
            </a:r>
            <a:endParaRPr/>
          </a:p>
        </p:txBody>
      </p:sp>
      <p:sp>
        <p:nvSpPr>
          <p:cNvPr id="156" name="Google Shape;156;g5027544abd_0_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9" name="Google Shape;19;p2"/>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83" name="Google Shape;83;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lvl1pPr lvl="0" rtl="0" algn="ctr">
              <a:spcBef>
                <a:spcPts val="0"/>
              </a:spcBef>
              <a:spcAft>
                <a:spcPts val="0"/>
              </a:spcAft>
              <a:buClr>
                <a:schemeClr val="lt2"/>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88" name="Google Shape;88;p13"/>
          <p:cNvSpPr txBox="1"/>
          <p:nvPr>
            <p:ph idx="1" type="body"/>
          </p:nvPr>
        </p:nvSpPr>
        <p:spPr>
          <a:xfrm>
            <a:off x="913795" y="1732449"/>
            <a:ext cx="103539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lvl1pPr indent="-308610" lvl="0" marL="457200" rtl="0" algn="l">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89" name="Google Shape;89;p13"/>
          <p:cNvSpPr txBox="1"/>
          <p:nvPr>
            <p:ph idx="10" type="dt"/>
          </p:nvPr>
        </p:nvSpPr>
        <p:spPr>
          <a:xfrm>
            <a:off x="7678736"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1" type="ftr"/>
          </p:nvPr>
        </p:nvSpPr>
        <p:spPr>
          <a:xfrm>
            <a:off x="913795"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3"/>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3" name="Google Shape;33;p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4" name="Google Shape;34;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1" name="Google Shape;41;p5"/>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2" name="Google Shape;42;p5"/>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3" name="Google Shape;43;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0" name="Google Shape;50;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7" name="Google Shape;57;p7"/>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8" name="Google Shape;58;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71" name="Google Shape;71;p9"/>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p9"/>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73" name="Google Shape;7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6" name="Google Shape;76;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hyperlink" Target="http://shop.oreilly.com/product/0636920023784.d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ev.mysql.com/doc/refman/5.7/en/create-view.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ctrTitle"/>
          </p:nvPr>
        </p:nvSpPr>
        <p:spPr>
          <a:xfrm>
            <a:off x="970650" y="2700745"/>
            <a:ext cx="10250700" cy="9066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Lustria"/>
              <a:buNone/>
            </a:pPr>
            <a:r>
              <a:rPr lang="en-US"/>
              <a:t>Data Manipulation Pt. 2</a:t>
            </a:r>
            <a:endParaRPr/>
          </a:p>
          <a:p>
            <a:pPr indent="0" lvl="0" marL="0" rtl="0" algn="l">
              <a:spcBef>
                <a:spcPts val="0"/>
              </a:spcBef>
              <a:spcAft>
                <a:spcPts val="0"/>
              </a:spcAft>
              <a:buClr>
                <a:schemeClr val="lt2"/>
              </a:buClr>
              <a:buSzPts val="5400"/>
              <a:buFont typeface="Lustria"/>
              <a:buNone/>
            </a:pPr>
            <a:r>
              <a:t/>
            </a:r>
            <a:endParaRPr/>
          </a:p>
        </p:txBody>
      </p:sp>
      <p:sp>
        <p:nvSpPr>
          <p:cNvPr id="97" name="Google Shape;97;p14"/>
          <p:cNvSpPr txBox="1"/>
          <p:nvPr>
            <p:ph idx="1" type="subTitle"/>
          </p:nvPr>
        </p:nvSpPr>
        <p:spPr>
          <a:xfrm>
            <a:off x="972837" y="4230533"/>
            <a:ext cx="10250700" cy="7215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2400"/>
              <a:t>Jeremy Bergmann - Omaha Data Science Academy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Cleaning Data</a:t>
            </a:r>
            <a:endParaRPr sz="4200"/>
          </a:p>
        </p:txBody>
      </p:sp>
      <p:sp>
        <p:nvSpPr>
          <p:cNvPr id="167" name="Google Shape;167;p23"/>
          <p:cNvSpPr txBox="1"/>
          <p:nvPr/>
        </p:nvSpPr>
        <p:spPr>
          <a:xfrm>
            <a:off x="396500" y="1839500"/>
            <a:ext cx="5410500" cy="45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US" sz="2100"/>
              <a:t>What Does Cleaning Data Mean?</a:t>
            </a:r>
            <a:endParaRPr b="1" sz="2100"/>
          </a:p>
          <a:p>
            <a:pPr indent="0" lvl="0" marL="0" rtl="0" algn="l">
              <a:spcBef>
                <a:spcPts val="1000"/>
              </a:spcBef>
              <a:spcAft>
                <a:spcPts val="0"/>
              </a:spcAft>
              <a:buClr>
                <a:srgbClr val="000000"/>
              </a:buClr>
              <a:buSzPts val="1100"/>
              <a:buFont typeface="Arial"/>
              <a:buNone/>
            </a:pPr>
            <a:r>
              <a:rPr lang="en-US" sz="2100"/>
              <a:t>Data cleaning is the process of confirming the Validity, Accuracy, Completeness, Consistency, and Uniformity data</a:t>
            </a:r>
            <a:endParaRPr sz="2100"/>
          </a:p>
          <a:p>
            <a:pPr indent="0" lvl="0" marL="0" rtl="0" algn="l">
              <a:spcBef>
                <a:spcPts val="1000"/>
              </a:spcBef>
              <a:spcAft>
                <a:spcPts val="0"/>
              </a:spcAft>
              <a:buClr>
                <a:srgbClr val="000000"/>
              </a:buClr>
              <a:buSzPts val="1100"/>
              <a:buFont typeface="Arial"/>
              <a:buNone/>
            </a:pPr>
            <a:r>
              <a:rPr b="1" lang="en-US" sz="2100"/>
              <a:t>How Can You Clean Data?</a:t>
            </a:r>
            <a:endParaRPr b="1" sz="2100"/>
          </a:p>
          <a:p>
            <a:pPr indent="0" lvl="0" marL="0" rtl="0" algn="l">
              <a:spcBef>
                <a:spcPts val="1000"/>
              </a:spcBef>
              <a:spcAft>
                <a:spcPts val="0"/>
              </a:spcAft>
              <a:buNone/>
            </a:pPr>
            <a:r>
              <a:rPr lang="en-US" sz="2100"/>
              <a:t>You can either use software tools or a coding language to clean data. </a:t>
            </a:r>
            <a:endParaRPr sz="2100"/>
          </a:p>
          <a:p>
            <a:pPr indent="0" lvl="0" marL="0" rtl="0" algn="l">
              <a:spcBef>
                <a:spcPts val="1000"/>
              </a:spcBef>
              <a:spcAft>
                <a:spcPts val="0"/>
              </a:spcAft>
              <a:buNone/>
            </a:pPr>
            <a:r>
              <a:rPr b="1" lang="en-US" sz="2100"/>
              <a:t>What About Programming Languages? </a:t>
            </a:r>
            <a:endParaRPr b="1" sz="2100"/>
          </a:p>
          <a:p>
            <a:pPr indent="0" lvl="0" marL="0" rtl="0" algn="l">
              <a:spcBef>
                <a:spcPts val="1000"/>
              </a:spcBef>
              <a:spcAft>
                <a:spcPts val="0"/>
              </a:spcAft>
              <a:buClr>
                <a:srgbClr val="000000"/>
              </a:buClr>
              <a:buSzPts val="1100"/>
              <a:buFont typeface="Arial"/>
              <a:buNone/>
            </a:pPr>
            <a:r>
              <a:rPr lang="en-US" sz="2100"/>
              <a:t>Cleaning data in a language like SQL or Python gives you flexibility to run routines for specific projects, while keeping costs low</a:t>
            </a:r>
            <a:endParaRPr sz="2100"/>
          </a:p>
          <a:p>
            <a:pPr indent="0" lvl="0" marL="0" rtl="0" algn="l">
              <a:spcBef>
                <a:spcPts val="1000"/>
              </a:spcBef>
              <a:spcAft>
                <a:spcPts val="0"/>
              </a:spcAft>
              <a:buClr>
                <a:srgbClr val="000000"/>
              </a:buClr>
              <a:buSzPts val="1100"/>
              <a:buFont typeface="Arial"/>
              <a:buNone/>
            </a:pPr>
            <a:r>
              <a:t/>
            </a:r>
            <a:endParaRPr sz="2100"/>
          </a:p>
          <a:p>
            <a:pPr indent="0" lvl="0" marL="0" rtl="0" algn="l">
              <a:spcBef>
                <a:spcPts val="1000"/>
              </a:spcBef>
              <a:spcAft>
                <a:spcPts val="0"/>
              </a:spcAft>
              <a:buNone/>
            </a:pPr>
            <a:r>
              <a:t/>
            </a:r>
            <a:endParaRPr sz="2100">
              <a:latin typeface="Lato"/>
              <a:ea typeface="Lato"/>
              <a:cs typeface="Lato"/>
              <a:sym typeface="Lato"/>
            </a:endParaRPr>
          </a:p>
        </p:txBody>
      </p:sp>
      <p:pic>
        <p:nvPicPr>
          <p:cNvPr id="168" name="Google Shape;168;p23"/>
          <p:cNvPicPr preferRelativeResize="0"/>
          <p:nvPr/>
        </p:nvPicPr>
        <p:blipFill>
          <a:blip r:embed="rId3">
            <a:alphaModFix/>
          </a:blip>
          <a:stretch>
            <a:fillRect/>
          </a:stretch>
        </p:blipFill>
        <p:spPr>
          <a:xfrm>
            <a:off x="5564642" y="1580100"/>
            <a:ext cx="6513687" cy="2772125"/>
          </a:xfrm>
          <a:prstGeom prst="rect">
            <a:avLst/>
          </a:prstGeom>
          <a:noFill/>
          <a:ln>
            <a:noFill/>
          </a:ln>
        </p:spPr>
      </p:pic>
      <p:sp>
        <p:nvSpPr>
          <p:cNvPr id="169" name="Google Shape;169;p23"/>
          <p:cNvSpPr txBox="1"/>
          <p:nvPr/>
        </p:nvSpPr>
        <p:spPr>
          <a:xfrm>
            <a:off x="6027325" y="4657600"/>
            <a:ext cx="6051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100"/>
              <a:t>Python:</a:t>
            </a:r>
            <a:r>
              <a:rPr lang="en-US" sz="2100"/>
              <a:t> Pandas, Dora, datacleaner, tabulate, scrubadub, and many other Python </a:t>
            </a:r>
            <a:r>
              <a:rPr lang="en-US" sz="2100"/>
              <a:t>libraries</a:t>
            </a:r>
            <a:r>
              <a:rPr lang="en-US" sz="2100"/>
              <a:t>.</a:t>
            </a:r>
            <a:endParaRPr sz="2100"/>
          </a:p>
          <a:p>
            <a:pPr indent="0" lvl="0" marL="0" rtl="0" algn="l">
              <a:spcBef>
                <a:spcPts val="1000"/>
              </a:spcBef>
              <a:spcAft>
                <a:spcPts val="1000"/>
              </a:spcAft>
              <a:buNone/>
            </a:pPr>
            <a:r>
              <a:rPr b="1" lang="en-US" sz="2100"/>
              <a:t>SQL:</a:t>
            </a:r>
            <a:r>
              <a:rPr lang="en-US" sz="2100"/>
              <a:t> T-SQL, Text &amp; Date Functions, Case Statements, “Where” clause, Select Distinct</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Goals of </a:t>
            </a:r>
            <a:r>
              <a:rPr lang="en-US" sz="4200"/>
              <a:t>Cleaning Data</a:t>
            </a:r>
            <a:endParaRPr sz="4200"/>
          </a:p>
        </p:txBody>
      </p:sp>
      <p:sp>
        <p:nvSpPr>
          <p:cNvPr id="175" name="Google Shape;175;p24"/>
          <p:cNvSpPr txBox="1"/>
          <p:nvPr/>
        </p:nvSpPr>
        <p:spPr>
          <a:xfrm>
            <a:off x="803500" y="1580100"/>
            <a:ext cx="11106900" cy="471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000"/>
              </a:spcBef>
              <a:spcAft>
                <a:spcPts val="0"/>
              </a:spcAft>
              <a:buSzPts val="1800"/>
              <a:buAutoNum type="arabicPeriod"/>
            </a:pPr>
            <a:r>
              <a:rPr b="1" lang="en-US" sz="1800"/>
              <a:t>Remove Unwanted Observations</a:t>
            </a:r>
            <a:r>
              <a:rPr lang="en-US" sz="1800"/>
              <a:t> for your dataset, including duplicate and irrelevant observations</a:t>
            </a:r>
            <a:endParaRPr sz="1800"/>
          </a:p>
          <a:p>
            <a:pPr indent="-342900" lvl="1" marL="914400" rtl="0" algn="l">
              <a:lnSpc>
                <a:spcPct val="100000"/>
              </a:lnSpc>
              <a:spcBef>
                <a:spcPts val="0"/>
              </a:spcBef>
              <a:spcAft>
                <a:spcPts val="0"/>
              </a:spcAft>
              <a:buSzPts val="1800"/>
              <a:buAutoNum type="alphaLcPeriod"/>
            </a:pPr>
            <a:r>
              <a:rPr b="1" lang="en-US" sz="1800"/>
              <a:t>Duplicate Observations </a:t>
            </a:r>
            <a:r>
              <a:rPr lang="en-US" sz="1800"/>
              <a:t>arise when you combine datasets from multiple places, scrape data, and receive data from clients/other departments.</a:t>
            </a:r>
            <a:endParaRPr sz="1800"/>
          </a:p>
          <a:p>
            <a:pPr indent="-342900" lvl="1" marL="914400" rtl="0" algn="l">
              <a:lnSpc>
                <a:spcPct val="100000"/>
              </a:lnSpc>
              <a:spcBef>
                <a:spcPts val="0"/>
              </a:spcBef>
              <a:spcAft>
                <a:spcPts val="0"/>
              </a:spcAft>
              <a:buSzPts val="1800"/>
              <a:buAutoNum type="alphaLcPeriod"/>
            </a:pPr>
            <a:r>
              <a:rPr b="1" lang="en-US" sz="1800"/>
              <a:t>Irrelevant Observations &amp; Outliers </a:t>
            </a:r>
            <a:r>
              <a:rPr lang="en-US" sz="1800"/>
              <a:t>are those that don’t fit the </a:t>
            </a:r>
            <a:r>
              <a:rPr i="1" lang="en-US" sz="1800"/>
              <a:t>specific problem</a:t>
            </a:r>
            <a:r>
              <a:rPr lang="en-US" sz="1800"/>
              <a:t> you’re trying to solve. It may be useful in other projects, but not this particular one.</a:t>
            </a:r>
            <a:endParaRPr sz="1800"/>
          </a:p>
          <a:p>
            <a:pPr indent="-342900" lvl="0" marL="457200" rtl="0" algn="l">
              <a:lnSpc>
                <a:spcPct val="100000"/>
              </a:lnSpc>
              <a:spcBef>
                <a:spcPts val="1000"/>
              </a:spcBef>
              <a:spcAft>
                <a:spcPts val="0"/>
              </a:spcAft>
              <a:buSzPts val="1800"/>
              <a:buAutoNum type="arabicPeriod"/>
            </a:pPr>
            <a:r>
              <a:rPr b="1" lang="en-US" sz="1800"/>
              <a:t>Fix Structural Errors</a:t>
            </a:r>
            <a:r>
              <a:rPr lang="en-US" sz="1800"/>
              <a:t> that occur during measurement or data transfer. This can be something as simple as multiple ways to spell a word or mislabeled classes; Parsing is an example of finding syntax errors. </a:t>
            </a:r>
            <a:endParaRPr sz="1800"/>
          </a:p>
          <a:p>
            <a:pPr indent="-342900" lvl="0" marL="457200" rtl="0" algn="l">
              <a:lnSpc>
                <a:spcPct val="100000"/>
              </a:lnSpc>
              <a:spcBef>
                <a:spcPts val="1000"/>
              </a:spcBef>
              <a:spcAft>
                <a:spcPts val="0"/>
              </a:spcAft>
              <a:buSzPts val="1800"/>
              <a:buAutoNum type="arabicPeriod"/>
            </a:pPr>
            <a:r>
              <a:rPr b="1" lang="en-US" sz="1800"/>
              <a:t>Handle (Append) Missing Data </a:t>
            </a:r>
            <a:r>
              <a:rPr lang="en-US" sz="1800"/>
              <a:t>is a must. It’s bad practice to ignore missing values in your dataset, because many algorithms do not accept missing values. You have two options when handling missing data:</a:t>
            </a:r>
            <a:endParaRPr sz="1800"/>
          </a:p>
          <a:p>
            <a:pPr indent="-342900" lvl="1" marL="914400" rtl="0" algn="l">
              <a:lnSpc>
                <a:spcPct val="100000"/>
              </a:lnSpc>
              <a:spcBef>
                <a:spcPts val="0"/>
              </a:spcBef>
              <a:spcAft>
                <a:spcPts val="0"/>
              </a:spcAft>
              <a:buSzPts val="1800"/>
              <a:buAutoNum type="alphaLcPeriod"/>
            </a:pPr>
            <a:r>
              <a:rPr b="1" lang="en-US" sz="1800"/>
              <a:t>Dropping </a:t>
            </a:r>
            <a:r>
              <a:rPr lang="en-US" sz="1800"/>
              <a:t>observations that have missing values</a:t>
            </a:r>
            <a:endParaRPr sz="1800"/>
          </a:p>
          <a:p>
            <a:pPr indent="-342900" lvl="1" marL="914400" rtl="0" algn="l">
              <a:lnSpc>
                <a:spcPct val="100000"/>
              </a:lnSpc>
              <a:spcBef>
                <a:spcPts val="0"/>
              </a:spcBef>
              <a:spcAft>
                <a:spcPts val="0"/>
              </a:spcAft>
              <a:buSzPts val="1800"/>
              <a:buAutoNum type="alphaLcPeriod"/>
            </a:pPr>
            <a:r>
              <a:rPr b="1" lang="en-US" sz="1800"/>
              <a:t>Imputing </a:t>
            </a:r>
            <a:r>
              <a:rPr lang="en-US" sz="1800"/>
              <a:t>the missing values based on other observations. Appending is a method of cross-referencing multiple data sources and combining known data into a final data.</a:t>
            </a:r>
            <a:endParaRPr sz="1800"/>
          </a:p>
          <a:p>
            <a:pPr indent="0" lvl="0" marL="914400" rtl="0" algn="l">
              <a:lnSpc>
                <a:spcPct val="100000"/>
              </a:lnSpc>
              <a:spcBef>
                <a:spcPts val="0"/>
              </a:spcBef>
              <a:spcAft>
                <a:spcPts val="0"/>
              </a:spcAft>
              <a:buNone/>
            </a:pPr>
            <a:r>
              <a:t/>
            </a:r>
            <a:endParaRPr sz="1800"/>
          </a:p>
          <a:p>
            <a:pPr indent="0" lvl="0" marL="0" rtl="0" algn="l">
              <a:spcBef>
                <a:spcPts val="0"/>
              </a:spcBef>
              <a:spcAft>
                <a:spcPts val="0"/>
              </a:spcAft>
              <a:buClr>
                <a:srgbClr val="000000"/>
              </a:buClr>
              <a:buSzPts val="1100"/>
              <a:buFont typeface="Arial"/>
              <a:buNone/>
            </a:pPr>
            <a:r>
              <a:rPr lang="en-US" sz="1800"/>
              <a:t>There are other possible ways to clean data, such as, transforming files, applying statistical methods, and post-processing, but these </a:t>
            </a:r>
            <a:r>
              <a:rPr lang="en-US" sz="1800" u="sng"/>
              <a:t>four steps will always be performed on any dataset you will analyze</a:t>
            </a:r>
            <a:r>
              <a:rPr lang="en-US" sz="1800"/>
              <a:t>.</a:t>
            </a:r>
            <a:endParaRPr sz="18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Cleaning data:  Python</a:t>
            </a:r>
            <a:endParaRPr sz="4200"/>
          </a:p>
        </p:txBody>
      </p:sp>
      <p:sp>
        <p:nvSpPr>
          <p:cNvPr id="181" name="Google Shape;181;p25"/>
          <p:cNvSpPr txBox="1"/>
          <p:nvPr/>
        </p:nvSpPr>
        <p:spPr>
          <a:xfrm>
            <a:off x="11322625" y="10389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txBox="1"/>
          <p:nvPr/>
        </p:nvSpPr>
        <p:spPr>
          <a:xfrm>
            <a:off x="1179150" y="1777650"/>
            <a:ext cx="105936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Data scientists spend a large amount of their time cleaning datasets and getting them down to a form with which they can work. In fact, a lot of data scientists argue that the initial steps of obtaining and cleaning data constitute 80% of their job.</a:t>
            </a:r>
            <a:endParaRPr sz="1800"/>
          </a:p>
        </p:txBody>
      </p:sp>
      <p:pic>
        <p:nvPicPr>
          <p:cNvPr id="183" name="Google Shape;183;p25"/>
          <p:cNvPicPr preferRelativeResize="0"/>
          <p:nvPr/>
        </p:nvPicPr>
        <p:blipFill rotWithShape="1">
          <a:blip r:embed="rId3">
            <a:alphaModFix/>
          </a:blip>
          <a:srcRect b="32610" l="0" r="0" t="0"/>
          <a:stretch/>
        </p:blipFill>
        <p:spPr>
          <a:xfrm>
            <a:off x="4452025" y="3082939"/>
            <a:ext cx="7643800" cy="3122786"/>
          </a:xfrm>
          <a:prstGeom prst="rect">
            <a:avLst/>
          </a:prstGeom>
          <a:noFill/>
          <a:ln>
            <a:noFill/>
          </a:ln>
        </p:spPr>
      </p:pic>
      <p:sp>
        <p:nvSpPr>
          <p:cNvPr id="184" name="Google Shape;184;p25"/>
          <p:cNvSpPr txBox="1"/>
          <p:nvPr/>
        </p:nvSpPr>
        <p:spPr>
          <a:xfrm>
            <a:off x="283775" y="2807188"/>
            <a:ext cx="3966000" cy="312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1800" u="sng">
                <a:latin typeface="Lato"/>
                <a:ea typeface="Lato"/>
                <a:cs typeface="Lato"/>
                <a:sym typeface="Lato"/>
              </a:rPr>
              <a:t>Tasks - Using Pandas Library </a:t>
            </a:r>
            <a:endParaRPr b="1" sz="1800" u="sng">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Dropping unnecessary columns in a Pandas DataFrame</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Using .str() methods to clean columns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Using the DataFrame.applymap() function to clean the entire dataset, element-wise</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Renaming columns to a more recognizable set of labels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US" sz="1800">
                <a:latin typeface="Lato"/>
                <a:ea typeface="Lato"/>
                <a:cs typeface="Lato"/>
                <a:sym typeface="Lato"/>
              </a:rPr>
              <a:t>Skipping unnecessary rows in a CSV file</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sp>
        <p:nvSpPr>
          <p:cNvPr id="185" name="Google Shape;185;p25"/>
          <p:cNvSpPr txBox="1"/>
          <p:nvPr/>
        </p:nvSpPr>
        <p:spPr>
          <a:xfrm>
            <a:off x="4452025" y="6320750"/>
            <a:ext cx="5676000" cy="8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1500">
                <a:latin typeface="Lato"/>
                <a:ea typeface="Lato"/>
                <a:cs typeface="Lato"/>
                <a:sym typeface="Lato"/>
              </a:rPr>
              <a:t>Resource</a:t>
            </a:r>
            <a:r>
              <a:rPr lang="en-US" sz="1500">
                <a:latin typeface="Lato"/>
                <a:ea typeface="Lato"/>
                <a:cs typeface="Lato"/>
                <a:sym typeface="Lato"/>
              </a:rPr>
              <a:t>:  </a:t>
            </a:r>
            <a:r>
              <a:rPr lang="en-US" sz="1500" u="sng">
                <a:solidFill>
                  <a:schemeClr val="hlink"/>
                </a:solidFill>
                <a:latin typeface="Lato"/>
                <a:ea typeface="Lato"/>
                <a:cs typeface="Lato"/>
                <a:sym typeface="Lato"/>
                <a:hlinkClick r:id="rId4"/>
              </a:rPr>
              <a:t>Python for Data Analysis (O’Reilly)</a:t>
            </a:r>
            <a:endParaRPr sz="15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Cleaning data:  SQL</a:t>
            </a:r>
            <a:endParaRPr sz="4200"/>
          </a:p>
        </p:txBody>
      </p:sp>
      <p:pic>
        <p:nvPicPr>
          <p:cNvPr id="191" name="Google Shape;191;p26"/>
          <p:cNvPicPr preferRelativeResize="0"/>
          <p:nvPr/>
        </p:nvPicPr>
        <p:blipFill>
          <a:blip r:embed="rId3">
            <a:alphaModFix/>
          </a:blip>
          <a:stretch>
            <a:fillRect/>
          </a:stretch>
        </p:blipFill>
        <p:spPr>
          <a:xfrm>
            <a:off x="999638" y="4474125"/>
            <a:ext cx="10182225" cy="1657350"/>
          </a:xfrm>
          <a:prstGeom prst="rect">
            <a:avLst/>
          </a:prstGeom>
          <a:noFill/>
          <a:ln>
            <a:noFill/>
          </a:ln>
        </p:spPr>
      </p:pic>
      <p:sp>
        <p:nvSpPr>
          <p:cNvPr id="192" name="Google Shape;192;p26"/>
          <p:cNvSpPr txBox="1"/>
          <p:nvPr/>
        </p:nvSpPr>
        <p:spPr>
          <a:xfrm>
            <a:off x="1114425" y="1885950"/>
            <a:ext cx="9981600" cy="249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US" sz="1800"/>
              <a:t>You can also use SQL language to clean data in your database. There are several scenarios why you might need to clean your dataset:</a:t>
            </a:r>
            <a:endParaRPr sz="1800"/>
          </a:p>
          <a:p>
            <a:pPr indent="-342900" lvl="0" marL="457200" rtl="0" algn="l">
              <a:lnSpc>
                <a:spcPct val="115000"/>
              </a:lnSpc>
              <a:spcBef>
                <a:spcPts val="1000"/>
              </a:spcBef>
              <a:spcAft>
                <a:spcPts val="0"/>
              </a:spcAft>
              <a:buSzPts val="1800"/>
              <a:buChar char="●"/>
            </a:pPr>
            <a:r>
              <a:rPr lang="en-US" sz="1800"/>
              <a:t>Data is present that doesn’t fit the data schema</a:t>
            </a:r>
            <a:endParaRPr sz="1800"/>
          </a:p>
          <a:p>
            <a:pPr indent="-342900" lvl="0" marL="457200" rtl="0" algn="l">
              <a:lnSpc>
                <a:spcPct val="115000"/>
              </a:lnSpc>
              <a:spcBef>
                <a:spcPts val="0"/>
              </a:spcBef>
              <a:spcAft>
                <a:spcPts val="0"/>
              </a:spcAft>
              <a:buSzPts val="1800"/>
              <a:buChar char="●"/>
            </a:pPr>
            <a:r>
              <a:rPr lang="en-US" sz="1800"/>
              <a:t>There is data with invalid records</a:t>
            </a:r>
            <a:endParaRPr sz="1800"/>
          </a:p>
          <a:p>
            <a:pPr indent="-342900" lvl="0" marL="457200" rtl="0" algn="l">
              <a:lnSpc>
                <a:spcPct val="115000"/>
              </a:lnSpc>
              <a:spcBef>
                <a:spcPts val="0"/>
              </a:spcBef>
              <a:spcAft>
                <a:spcPts val="0"/>
              </a:spcAft>
              <a:buSzPts val="1800"/>
              <a:buChar char="●"/>
            </a:pPr>
            <a:r>
              <a:rPr lang="en-US" sz="1800"/>
              <a:t>Some data may be invalid</a:t>
            </a:r>
            <a:endParaRPr sz="1800"/>
          </a:p>
          <a:p>
            <a:pPr indent="0" lvl="0" marL="45720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rgbClr val="000000"/>
              </a:buClr>
              <a:buSzPts val="1100"/>
              <a:buFont typeface="Arial"/>
              <a:buNone/>
            </a:pPr>
            <a:r>
              <a:rPr lang="en-US" sz="1800"/>
              <a:t>This is an example set of code that’s meant to remove duplicates from a table:</a:t>
            </a:r>
            <a:endParaRPr sz="1800"/>
          </a:p>
          <a:p>
            <a:pPr indent="0" lvl="0" marL="0" rtl="0" algn="l">
              <a:spcBef>
                <a:spcPts val="1000"/>
              </a:spcBef>
              <a:spcAft>
                <a:spcPts val="0"/>
              </a:spcAft>
              <a:buNone/>
            </a:pPr>
            <a:r>
              <a:t/>
            </a:r>
            <a:endParaRPr>
              <a:latin typeface="Lato"/>
              <a:ea typeface="Lato"/>
              <a:cs typeface="Lato"/>
              <a:sym typeface="Lato"/>
            </a:endParaRPr>
          </a:p>
        </p:txBody>
      </p:sp>
      <p:sp>
        <p:nvSpPr>
          <p:cNvPr id="193" name="Google Shape;193;p26"/>
          <p:cNvSpPr txBox="1"/>
          <p:nvPr/>
        </p:nvSpPr>
        <p:spPr>
          <a:xfrm>
            <a:off x="1061775" y="6315075"/>
            <a:ext cx="100869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ato"/>
                <a:ea typeface="Lato"/>
                <a:cs typeface="Lato"/>
                <a:sym typeface="Lato"/>
              </a:rPr>
              <a:t>*Cleaining Strings in python:  </a:t>
            </a:r>
            <a:r>
              <a:rPr lang="en-US"/>
              <a:t>https://mode.com/sql-tutorial/sql-string-functions-for-cleaning/</a:t>
            </a:r>
            <a:endParaRPr>
              <a:latin typeface="Lato"/>
              <a:ea typeface="Lato"/>
              <a:cs typeface="Lato"/>
              <a:sym typeface="Lato"/>
            </a:endParaRPr>
          </a:p>
        </p:txBody>
      </p:sp>
      <p:sp>
        <p:nvSpPr>
          <p:cNvPr id="194" name="Google Shape;194;p26"/>
          <p:cNvSpPr txBox="1"/>
          <p:nvPr/>
        </p:nvSpPr>
        <p:spPr>
          <a:xfrm>
            <a:off x="0" y="0"/>
            <a:ext cx="7260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How do you combine data?</a:t>
            </a:r>
            <a:endParaRPr sz="4800"/>
          </a:p>
        </p:txBody>
      </p:sp>
      <p:sp>
        <p:nvSpPr>
          <p:cNvPr id="200" name="Google Shape;200;p27"/>
          <p:cNvSpPr txBox="1"/>
          <p:nvPr/>
        </p:nvSpPr>
        <p:spPr>
          <a:xfrm>
            <a:off x="708475" y="2794425"/>
            <a:ext cx="33492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u="sng"/>
              <a:t>Answer</a:t>
            </a:r>
            <a:r>
              <a:rPr b="1" lang="en-US" sz="2400"/>
              <a:t>: </a:t>
            </a:r>
            <a:endParaRPr b="1" sz="2400"/>
          </a:p>
          <a:p>
            <a:pPr indent="0" lvl="0" marL="0" rtl="0" algn="ctr">
              <a:spcBef>
                <a:spcPts val="0"/>
              </a:spcBef>
              <a:spcAft>
                <a:spcPts val="0"/>
              </a:spcAft>
              <a:buNone/>
            </a:pPr>
            <a:r>
              <a:rPr lang="en-US" sz="2400"/>
              <a:t>SQL </a:t>
            </a:r>
            <a:r>
              <a:rPr lang="en-US" sz="2400"/>
              <a:t>Joins can be done using WHERE          or JOIN clauses!</a:t>
            </a:r>
            <a:br>
              <a:rPr lang="en-US" sz="2400"/>
            </a:br>
            <a:br>
              <a:rPr lang="en-US" sz="2400"/>
            </a:br>
            <a:endParaRPr sz="1800"/>
          </a:p>
          <a:p>
            <a:pPr indent="0" lvl="0" marL="0" rtl="0" algn="l">
              <a:spcBef>
                <a:spcPts val="0"/>
              </a:spcBef>
              <a:spcAft>
                <a:spcPts val="0"/>
              </a:spcAft>
              <a:buNone/>
            </a:pPr>
            <a:r>
              <a:t/>
            </a:r>
            <a:endParaRPr sz="1800"/>
          </a:p>
        </p:txBody>
      </p:sp>
      <p:pic>
        <p:nvPicPr>
          <p:cNvPr id="201" name="Google Shape;201;p27"/>
          <p:cNvPicPr preferRelativeResize="0"/>
          <p:nvPr/>
        </p:nvPicPr>
        <p:blipFill>
          <a:blip r:embed="rId3">
            <a:alphaModFix/>
          </a:blip>
          <a:stretch>
            <a:fillRect/>
          </a:stretch>
        </p:blipFill>
        <p:spPr>
          <a:xfrm>
            <a:off x="4057676" y="1488975"/>
            <a:ext cx="7430644" cy="520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Inner Join - Example</a:t>
            </a:r>
            <a:endParaRPr sz="4800"/>
          </a:p>
        </p:txBody>
      </p:sp>
      <p:sp>
        <p:nvSpPr>
          <p:cNvPr id="207" name="Google Shape;207;p28"/>
          <p:cNvSpPr txBox="1"/>
          <p:nvPr/>
        </p:nvSpPr>
        <p:spPr>
          <a:xfrm>
            <a:off x="824450" y="1800300"/>
            <a:ext cx="65823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400"/>
              <a:t>                               </a:t>
            </a:r>
            <a:r>
              <a:rPr lang="en-US" sz="2400" u="sng"/>
              <a:t>Syntax</a:t>
            </a:r>
            <a:br>
              <a:rPr lang="en-US" sz="2400"/>
            </a:br>
            <a:r>
              <a:rPr lang="en-US" sz="1800"/>
              <a:t>SELECT &lt;columns&gt; </a:t>
            </a:r>
            <a:br>
              <a:rPr lang="en-US" sz="1800"/>
            </a:br>
            <a:r>
              <a:rPr lang="en-US" sz="1800"/>
              <a:t>FROM </a:t>
            </a:r>
            <a:r>
              <a:rPr lang="en-US" sz="1800">
                <a:solidFill>
                  <a:srgbClr val="3C78D8"/>
                </a:solidFill>
              </a:rPr>
              <a:t>&lt;table&gt;</a:t>
            </a:r>
            <a:r>
              <a:rPr lang="en-US" sz="1800"/>
              <a:t> AS &lt;alias&gt;</a:t>
            </a:r>
            <a:br>
              <a:rPr lang="en-US" sz="1800"/>
            </a:br>
            <a:r>
              <a:rPr lang="en-US" sz="1800">
                <a:solidFill>
                  <a:srgbClr val="6AA84F"/>
                </a:solidFill>
              </a:rPr>
              <a:t>&lt;join type&gt; JOIN</a:t>
            </a:r>
            <a:r>
              <a:rPr lang="en-US" sz="1800"/>
              <a:t> &lt;table&gt; AS &lt;alias&gt; </a:t>
            </a:r>
            <a:endParaRPr sz="1800"/>
          </a:p>
          <a:p>
            <a:pPr indent="0" lvl="0" marL="0" rtl="0" algn="l">
              <a:lnSpc>
                <a:spcPct val="150000"/>
              </a:lnSpc>
              <a:spcBef>
                <a:spcPts val="0"/>
              </a:spcBef>
              <a:spcAft>
                <a:spcPts val="0"/>
              </a:spcAft>
              <a:buNone/>
            </a:pPr>
            <a:r>
              <a:rPr lang="en-US" sz="1800"/>
              <a:t>ON &lt;table alias&gt;.&lt;table column&gt; = &lt;table alias2&gt;.&lt;column&gt;</a:t>
            </a:r>
            <a:endParaRPr sz="1800"/>
          </a:p>
          <a:p>
            <a:pPr indent="0" lvl="0" marL="0" rtl="0" algn="l">
              <a:spcBef>
                <a:spcPts val="0"/>
              </a:spcBef>
              <a:spcAft>
                <a:spcPts val="0"/>
              </a:spcAft>
              <a:buNone/>
            </a:pPr>
            <a:r>
              <a:t/>
            </a:r>
            <a:endParaRPr sz="1800"/>
          </a:p>
          <a:p>
            <a:pPr indent="0" lvl="0" marL="0" rtl="0" algn="l">
              <a:lnSpc>
                <a:spcPct val="150000"/>
              </a:lnSpc>
              <a:spcBef>
                <a:spcPts val="0"/>
              </a:spcBef>
              <a:spcAft>
                <a:spcPts val="0"/>
              </a:spcAft>
              <a:buNone/>
            </a:pPr>
            <a:r>
              <a:rPr lang="en-US" sz="2400"/>
              <a:t>             </a:t>
            </a:r>
            <a:r>
              <a:rPr lang="en-US" sz="2400" u="sng"/>
              <a:t>Example - Official Languages</a:t>
            </a:r>
            <a:br>
              <a:rPr lang="en-US" sz="2400"/>
            </a:br>
            <a:r>
              <a:rPr lang="en-US" sz="1800"/>
              <a:t>SELECT a.Name as Country, b.Language    </a:t>
            </a:r>
            <a:br>
              <a:rPr lang="en-US" sz="1800"/>
            </a:br>
            <a:r>
              <a:rPr lang="en-US" sz="1800"/>
              <a:t>FROM world.country as a </a:t>
            </a:r>
            <a:br>
              <a:rPr lang="en-US" sz="1800"/>
            </a:br>
            <a:r>
              <a:rPr lang="en-US" sz="1800">
                <a:solidFill>
                  <a:srgbClr val="6AA84F"/>
                </a:solidFill>
              </a:rPr>
              <a:t>INNER JOIN</a:t>
            </a:r>
            <a:r>
              <a:rPr lang="en-US" sz="1800"/>
              <a:t> world.countrylanguage as b </a:t>
            </a:r>
            <a:br>
              <a:rPr lang="en-US" sz="1800"/>
            </a:br>
            <a:r>
              <a:rPr lang="en-US" sz="1800"/>
              <a:t>ON a.code = b.countryCode and </a:t>
            </a:r>
            <a:r>
              <a:rPr lang="en-US" sz="1800" u="sng"/>
              <a:t>b.IsOfficial ='T'</a:t>
            </a:r>
            <a:br>
              <a:rPr lang="en-US" sz="1800"/>
            </a:br>
            <a:endParaRPr sz="1800"/>
          </a:p>
          <a:p>
            <a:pPr indent="0" lvl="0" marL="0" rtl="0" algn="l">
              <a:spcBef>
                <a:spcPts val="0"/>
              </a:spcBef>
              <a:spcAft>
                <a:spcPts val="0"/>
              </a:spcAft>
              <a:buNone/>
            </a:pPr>
            <a:r>
              <a:t/>
            </a:r>
            <a:endParaRPr sz="1800"/>
          </a:p>
        </p:txBody>
      </p:sp>
      <p:pic>
        <p:nvPicPr>
          <p:cNvPr id="208" name="Google Shape;208;p28"/>
          <p:cNvPicPr preferRelativeResize="0"/>
          <p:nvPr/>
        </p:nvPicPr>
        <p:blipFill>
          <a:blip r:embed="rId3">
            <a:alphaModFix/>
          </a:blip>
          <a:stretch>
            <a:fillRect/>
          </a:stretch>
        </p:blipFill>
        <p:spPr>
          <a:xfrm>
            <a:off x="7816525" y="2137000"/>
            <a:ext cx="3451175" cy="3937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Left Join - Example</a:t>
            </a:r>
            <a:endParaRPr sz="4800"/>
          </a:p>
        </p:txBody>
      </p:sp>
      <p:sp>
        <p:nvSpPr>
          <p:cNvPr id="214" name="Google Shape;214;p29"/>
          <p:cNvSpPr txBox="1"/>
          <p:nvPr/>
        </p:nvSpPr>
        <p:spPr>
          <a:xfrm>
            <a:off x="913800" y="2020925"/>
            <a:ext cx="6582300" cy="3000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US" sz="2400" u="sng"/>
              <a:t>Question</a:t>
            </a:r>
            <a:r>
              <a:rPr lang="en-US" sz="2400"/>
              <a:t>: “Which countries do/do not speak English as a language?”                 </a:t>
            </a:r>
            <a:endParaRPr sz="2400"/>
          </a:p>
          <a:p>
            <a:pPr indent="0" lvl="0" marL="0" rtl="0" algn="l">
              <a:spcBef>
                <a:spcPts val="0"/>
              </a:spcBef>
              <a:spcAft>
                <a:spcPts val="0"/>
              </a:spcAft>
              <a:buNone/>
            </a:pPr>
            <a:r>
              <a:t/>
            </a:r>
            <a:endParaRPr sz="2400"/>
          </a:p>
          <a:p>
            <a:pPr indent="0" lvl="0" marL="0" rtl="0" algn="l">
              <a:lnSpc>
                <a:spcPct val="150000"/>
              </a:lnSpc>
              <a:spcBef>
                <a:spcPts val="0"/>
              </a:spcBef>
              <a:spcAft>
                <a:spcPts val="0"/>
              </a:spcAft>
              <a:buNone/>
            </a:pPr>
            <a:r>
              <a:rPr lang="en-US" sz="2400"/>
              <a:t>             			</a:t>
            </a:r>
            <a:r>
              <a:rPr lang="en-US" sz="2400" u="sng"/>
              <a:t>Example</a:t>
            </a:r>
            <a:endParaRPr sz="2400" u="sng"/>
          </a:p>
          <a:p>
            <a:pPr indent="0" lvl="0" marL="0" rtl="0" algn="l">
              <a:lnSpc>
                <a:spcPct val="150000"/>
              </a:lnSpc>
              <a:spcBef>
                <a:spcPts val="0"/>
              </a:spcBef>
              <a:spcAft>
                <a:spcPts val="0"/>
              </a:spcAft>
              <a:buNone/>
            </a:pPr>
            <a:r>
              <a:rPr lang="en-US" sz="2000"/>
              <a:t>SELECT a.Name as Country, b.Language    </a:t>
            </a:r>
            <a:br>
              <a:rPr lang="en-US" sz="2000"/>
            </a:br>
            <a:r>
              <a:rPr lang="en-US" sz="2000"/>
              <a:t>FROM world.country as a </a:t>
            </a:r>
            <a:br>
              <a:rPr lang="en-US" sz="2000"/>
            </a:br>
            <a:r>
              <a:rPr lang="en-US" sz="2000"/>
              <a:t>LEFT JOIN world.countrylanguage as b </a:t>
            </a:r>
            <a:br>
              <a:rPr lang="en-US" sz="2000"/>
            </a:br>
            <a:r>
              <a:rPr lang="en-US" sz="2000"/>
              <a:t>ON a.code = b.countryCode and b.`Language` ='English'</a:t>
            </a:r>
            <a:br>
              <a:rPr lang="en-US" sz="1800"/>
            </a:br>
            <a:endParaRPr sz="1800"/>
          </a:p>
          <a:p>
            <a:pPr indent="0" lvl="0" marL="0" rtl="0" algn="l">
              <a:spcBef>
                <a:spcPts val="0"/>
              </a:spcBef>
              <a:spcAft>
                <a:spcPts val="0"/>
              </a:spcAft>
              <a:buNone/>
            </a:pPr>
            <a:r>
              <a:t/>
            </a:r>
            <a:endParaRPr sz="1800"/>
          </a:p>
        </p:txBody>
      </p:sp>
      <p:pic>
        <p:nvPicPr>
          <p:cNvPr id="215" name="Google Shape;215;p29"/>
          <p:cNvPicPr preferRelativeResize="0"/>
          <p:nvPr/>
        </p:nvPicPr>
        <p:blipFill>
          <a:blip r:embed="rId3">
            <a:alphaModFix/>
          </a:blip>
          <a:stretch>
            <a:fillRect/>
          </a:stretch>
        </p:blipFill>
        <p:spPr>
          <a:xfrm>
            <a:off x="7816525" y="2137000"/>
            <a:ext cx="3451175" cy="3937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Full Outer</a:t>
            </a:r>
            <a:r>
              <a:rPr lang="en-US" sz="4800"/>
              <a:t> Join - Example</a:t>
            </a:r>
            <a:endParaRPr/>
          </a:p>
        </p:txBody>
      </p:sp>
      <p:sp>
        <p:nvSpPr>
          <p:cNvPr id="221" name="Google Shape;221;p30"/>
          <p:cNvSpPr txBox="1"/>
          <p:nvPr/>
        </p:nvSpPr>
        <p:spPr>
          <a:xfrm>
            <a:off x="159975" y="1800275"/>
            <a:ext cx="6582300" cy="3000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US" sz="2400" u="sng"/>
              <a:t>Question</a:t>
            </a:r>
            <a:r>
              <a:rPr lang="en-US" sz="2400"/>
              <a:t>: “List all Customer and Order Name, </a:t>
            </a:r>
            <a:r>
              <a:rPr lang="en-US" sz="2400">
                <a:solidFill>
                  <a:srgbClr val="FF0000"/>
                </a:solidFill>
              </a:rPr>
              <a:t>regardless of a customer placing an order</a:t>
            </a:r>
            <a:r>
              <a:rPr lang="en-US" sz="2400"/>
              <a:t>,               or an </a:t>
            </a:r>
            <a:r>
              <a:rPr lang="en-US" sz="2400">
                <a:solidFill>
                  <a:srgbClr val="0000FF"/>
                </a:solidFill>
              </a:rPr>
              <a:t>order without a customer name</a:t>
            </a:r>
            <a:r>
              <a:rPr lang="en-US" sz="2400"/>
              <a:t>”                 </a:t>
            </a:r>
            <a:endParaRPr sz="2400"/>
          </a:p>
          <a:p>
            <a:pPr indent="0" lvl="0" marL="0" rtl="0" algn="l">
              <a:spcBef>
                <a:spcPts val="0"/>
              </a:spcBef>
              <a:spcAft>
                <a:spcPts val="0"/>
              </a:spcAft>
              <a:buNone/>
            </a:pPr>
            <a:r>
              <a:t/>
            </a:r>
            <a:endParaRPr sz="2400"/>
          </a:p>
          <a:p>
            <a:pPr indent="0" lvl="0" marL="0" rtl="0" algn="l">
              <a:lnSpc>
                <a:spcPct val="150000"/>
              </a:lnSpc>
              <a:spcBef>
                <a:spcPts val="0"/>
              </a:spcBef>
              <a:spcAft>
                <a:spcPts val="0"/>
              </a:spcAft>
              <a:buNone/>
            </a:pPr>
            <a:r>
              <a:rPr lang="en-US" sz="2400"/>
              <a:t>             			</a:t>
            </a:r>
            <a:r>
              <a:rPr lang="en-US" sz="2400" u="sng"/>
              <a:t>Example</a:t>
            </a:r>
            <a:endParaRPr sz="2400" u="sng"/>
          </a:p>
          <a:p>
            <a:pPr indent="0" lvl="0" marL="0" rtl="0" algn="l">
              <a:lnSpc>
                <a:spcPct val="150000"/>
              </a:lnSpc>
              <a:spcBef>
                <a:spcPts val="0"/>
              </a:spcBef>
              <a:spcAft>
                <a:spcPts val="0"/>
              </a:spcAft>
              <a:buNone/>
            </a:pPr>
            <a:r>
              <a:rPr lang="en-US" sz="2000"/>
              <a:t>SELECT a.CustomerName, b.OrderID</a:t>
            </a:r>
            <a:br>
              <a:rPr lang="en-US" sz="2000"/>
            </a:br>
            <a:r>
              <a:rPr lang="en-US" sz="2000"/>
              <a:t>FROM Customers as a</a:t>
            </a:r>
            <a:br>
              <a:rPr lang="en-US" sz="2000"/>
            </a:br>
            <a:r>
              <a:rPr lang="en-US" sz="2000">
                <a:solidFill>
                  <a:srgbClr val="6AA84F"/>
                </a:solidFill>
              </a:rPr>
              <a:t>FULL OUTER JOIN</a:t>
            </a:r>
            <a:r>
              <a:rPr lang="en-US" sz="2000"/>
              <a:t> Orders b ON a.CustomerID=b.CustomerID</a:t>
            </a:r>
            <a:br>
              <a:rPr lang="en-US" sz="2000"/>
            </a:br>
            <a:r>
              <a:rPr lang="en-US" sz="2000"/>
              <a:t>ORDER BY a.CustomerName;</a:t>
            </a:r>
            <a:br>
              <a:rPr lang="en-US" sz="1800"/>
            </a:br>
            <a:endParaRPr sz="1800"/>
          </a:p>
          <a:p>
            <a:pPr indent="0" lvl="0" marL="0" rtl="0" algn="l">
              <a:spcBef>
                <a:spcPts val="0"/>
              </a:spcBef>
              <a:spcAft>
                <a:spcPts val="0"/>
              </a:spcAft>
              <a:buNone/>
            </a:pPr>
            <a:r>
              <a:t/>
            </a:r>
            <a:endParaRPr sz="1800"/>
          </a:p>
        </p:txBody>
      </p:sp>
      <p:pic>
        <p:nvPicPr>
          <p:cNvPr id="222" name="Google Shape;222;p30"/>
          <p:cNvPicPr preferRelativeResize="0"/>
          <p:nvPr/>
        </p:nvPicPr>
        <p:blipFill>
          <a:blip r:embed="rId3">
            <a:alphaModFix/>
          </a:blip>
          <a:stretch>
            <a:fillRect/>
          </a:stretch>
        </p:blipFill>
        <p:spPr>
          <a:xfrm>
            <a:off x="7067175" y="3148225"/>
            <a:ext cx="4200525" cy="2590800"/>
          </a:xfrm>
          <a:prstGeom prst="rect">
            <a:avLst/>
          </a:prstGeom>
          <a:noFill/>
          <a:ln>
            <a:noFill/>
          </a:ln>
        </p:spPr>
      </p:pic>
      <p:cxnSp>
        <p:nvCxnSpPr>
          <p:cNvPr id="223" name="Google Shape;223;p30"/>
          <p:cNvCxnSpPr/>
          <p:nvPr/>
        </p:nvCxnSpPr>
        <p:spPr>
          <a:xfrm>
            <a:off x="6358625" y="2702675"/>
            <a:ext cx="3805800" cy="1195200"/>
          </a:xfrm>
          <a:prstGeom prst="straightConnector1">
            <a:avLst/>
          </a:prstGeom>
          <a:noFill/>
          <a:ln cap="flat" cmpd="sng" w="9525">
            <a:solidFill>
              <a:srgbClr val="FF0000"/>
            </a:solidFill>
            <a:prstDash val="solid"/>
            <a:round/>
            <a:headEnd len="med" w="med" type="none"/>
            <a:tailEnd len="med" w="med" type="triangle"/>
          </a:ln>
        </p:spPr>
      </p:cxnSp>
      <p:cxnSp>
        <p:nvCxnSpPr>
          <p:cNvPr id="224" name="Google Shape;224;p30"/>
          <p:cNvCxnSpPr/>
          <p:nvPr/>
        </p:nvCxnSpPr>
        <p:spPr>
          <a:xfrm>
            <a:off x="5959450" y="3276725"/>
            <a:ext cx="1318500" cy="1888500"/>
          </a:xfrm>
          <a:prstGeom prst="straightConnector1">
            <a:avLst/>
          </a:prstGeom>
          <a:noFill/>
          <a:ln cap="flat" cmpd="sng" w="9525">
            <a:solidFill>
              <a:srgbClr val="0000FF"/>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SQL Union &amp; Union All</a:t>
            </a:r>
            <a:endParaRPr/>
          </a:p>
        </p:txBody>
      </p:sp>
      <p:sp>
        <p:nvSpPr>
          <p:cNvPr id="230" name="Google Shape;230;p31"/>
          <p:cNvSpPr txBox="1"/>
          <p:nvPr/>
        </p:nvSpPr>
        <p:spPr>
          <a:xfrm>
            <a:off x="239000" y="1967300"/>
            <a:ext cx="6928500" cy="43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Lato"/>
                <a:ea typeface="Lato"/>
                <a:cs typeface="Lato"/>
                <a:sym typeface="Lato"/>
              </a:rPr>
              <a:t>Purpose:  </a:t>
            </a:r>
            <a:r>
              <a:rPr lang="en-US" sz="2400">
                <a:latin typeface="Lato"/>
                <a:ea typeface="Lato"/>
                <a:cs typeface="Lato"/>
                <a:sym typeface="Lato"/>
              </a:rPr>
              <a:t>The UNION operator is used to combine the result-set of two or more SELECT statements.</a:t>
            </a:r>
            <a:endParaRPr sz="2400">
              <a:latin typeface="Lato"/>
              <a:ea typeface="Lato"/>
              <a:cs typeface="Lato"/>
              <a:sym typeface="Lato"/>
            </a:endParaRPr>
          </a:p>
          <a:p>
            <a:pPr indent="-381000" lvl="0" marL="457200" rtl="0" algn="l">
              <a:lnSpc>
                <a:spcPct val="150000"/>
              </a:lnSpc>
              <a:spcBef>
                <a:spcPts val="1100"/>
              </a:spcBef>
              <a:spcAft>
                <a:spcPts val="0"/>
              </a:spcAft>
              <a:buSzPts val="2400"/>
              <a:buFont typeface="Lato"/>
              <a:buChar char="●"/>
            </a:pPr>
            <a:r>
              <a:rPr lang="en-US" sz="2400">
                <a:latin typeface="Lato"/>
                <a:ea typeface="Lato"/>
                <a:cs typeface="Lato"/>
                <a:sym typeface="Lato"/>
              </a:rPr>
              <a:t>Each SELECT statement within UNION must have the same number of columns</a:t>
            </a:r>
            <a:endParaRPr sz="2400">
              <a:latin typeface="Lato"/>
              <a:ea typeface="Lato"/>
              <a:cs typeface="Lato"/>
              <a:sym typeface="Lato"/>
            </a:endParaRPr>
          </a:p>
          <a:p>
            <a:pPr indent="-381000" lvl="0" marL="457200" rtl="0" algn="l">
              <a:lnSpc>
                <a:spcPct val="150000"/>
              </a:lnSpc>
              <a:spcBef>
                <a:spcPts val="0"/>
              </a:spcBef>
              <a:spcAft>
                <a:spcPts val="0"/>
              </a:spcAft>
              <a:buSzPts val="2400"/>
              <a:buFont typeface="Lato"/>
              <a:buChar char="●"/>
            </a:pPr>
            <a:r>
              <a:rPr lang="en-US" sz="2400">
                <a:latin typeface="Lato"/>
                <a:ea typeface="Lato"/>
                <a:cs typeface="Lato"/>
                <a:sym typeface="Lato"/>
              </a:rPr>
              <a:t>The columns must also have similar data types</a:t>
            </a:r>
            <a:endParaRPr sz="2400">
              <a:latin typeface="Lato"/>
              <a:ea typeface="Lato"/>
              <a:cs typeface="Lato"/>
              <a:sym typeface="Lato"/>
            </a:endParaRPr>
          </a:p>
          <a:p>
            <a:pPr indent="-381000" lvl="0" marL="457200" rtl="0" algn="l">
              <a:lnSpc>
                <a:spcPct val="150000"/>
              </a:lnSpc>
              <a:spcBef>
                <a:spcPts val="0"/>
              </a:spcBef>
              <a:spcAft>
                <a:spcPts val="0"/>
              </a:spcAft>
              <a:buSzPts val="2400"/>
              <a:buFont typeface="Lato"/>
              <a:buChar char="●"/>
            </a:pPr>
            <a:r>
              <a:rPr lang="en-US" sz="2400">
                <a:latin typeface="Lato"/>
                <a:ea typeface="Lato"/>
                <a:cs typeface="Lato"/>
                <a:sym typeface="Lato"/>
              </a:rPr>
              <a:t>The columns in each SELECT statement must also be in the same order</a:t>
            </a:r>
            <a:endParaRPr sz="2400">
              <a:latin typeface="Lato"/>
              <a:ea typeface="Lato"/>
              <a:cs typeface="Lato"/>
              <a:sym typeface="Lato"/>
            </a:endParaRPr>
          </a:p>
        </p:txBody>
      </p:sp>
      <p:pic>
        <p:nvPicPr>
          <p:cNvPr id="231" name="Google Shape;231;p31"/>
          <p:cNvPicPr preferRelativeResize="0"/>
          <p:nvPr/>
        </p:nvPicPr>
        <p:blipFill>
          <a:blip r:embed="rId3">
            <a:alphaModFix/>
          </a:blip>
          <a:stretch>
            <a:fillRect/>
          </a:stretch>
        </p:blipFill>
        <p:spPr>
          <a:xfrm>
            <a:off x="7320100" y="2486350"/>
            <a:ext cx="4235600" cy="2844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2"/>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SQL Union &amp; Union All</a:t>
            </a:r>
            <a:endParaRPr/>
          </a:p>
        </p:txBody>
      </p:sp>
      <p:sp>
        <p:nvSpPr>
          <p:cNvPr id="237" name="Google Shape;237;p32"/>
          <p:cNvSpPr txBox="1"/>
          <p:nvPr/>
        </p:nvSpPr>
        <p:spPr>
          <a:xfrm>
            <a:off x="5951625" y="1433025"/>
            <a:ext cx="6240300" cy="3000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US" sz="2400" u="sng"/>
              <a:t>Question</a:t>
            </a:r>
            <a:r>
              <a:rPr lang="en-US" sz="2400"/>
              <a:t>: “List all countries in North America that speak English or Spanish as a language, with </a:t>
            </a:r>
            <a:r>
              <a:rPr lang="en-US" sz="2400" u="sng"/>
              <a:t>no duplication</a:t>
            </a:r>
            <a:r>
              <a:rPr lang="en-US" sz="2400"/>
              <a:t>.           </a:t>
            </a:r>
            <a:endParaRPr sz="2400"/>
          </a:p>
          <a:p>
            <a:pPr indent="0" lvl="0" marL="0" rtl="0" algn="l">
              <a:lnSpc>
                <a:spcPct val="150000"/>
              </a:lnSpc>
              <a:spcBef>
                <a:spcPts val="0"/>
              </a:spcBef>
              <a:spcAft>
                <a:spcPts val="0"/>
              </a:spcAft>
              <a:buNone/>
            </a:pPr>
            <a:r>
              <a:rPr lang="en-US" sz="2400"/>
              <a:t>             		</a:t>
            </a:r>
            <a:endParaRPr sz="2400" u="sng"/>
          </a:p>
          <a:p>
            <a:pPr indent="0" lvl="0" marL="0" rtl="0" algn="l">
              <a:lnSpc>
                <a:spcPct val="150000"/>
              </a:lnSpc>
              <a:spcBef>
                <a:spcPts val="0"/>
              </a:spcBef>
              <a:spcAft>
                <a:spcPts val="0"/>
              </a:spcAft>
              <a:buNone/>
            </a:pPr>
            <a:r>
              <a:t/>
            </a:r>
            <a:endParaRPr sz="1800"/>
          </a:p>
          <a:p>
            <a:pPr indent="0" lvl="0" marL="0" rtl="0" algn="l">
              <a:spcBef>
                <a:spcPts val="0"/>
              </a:spcBef>
              <a:spcAft>
                <a:spcPts val="0"/>
              </a:spcAft>
              <a:buNone/>
            </a:pPr>
            <a:r>
              <a:t/>
            </a:r>
            <a:endParaRPr sz="1800"/>
          </a:p>
        </p:txBody>
      </p:sp>
      <p:sp>
        <p:nvSpPr>
          <p:cNvPr id="238" name="Google Shape;238;p32"/>
          <p:cNvSpPr txBox="1"/>
          <p:nvPr/>
        </p:nvSpPr>
        <p:spPr>
          <a:xfrm>
            <a:off x="220625" y="1818675"/>
            <a:ext cx="66159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800"/>
              <a:t>	                                    </a:t>
            </a:r>
            <a:r>
              <a:rPr lang="en-US" sz="1800" u="sng"/>
              <a:t>Example</a:t>
            </a:r>
            <a:endParaRPr sz="1800"/>
          </a:p>
          <a:p>
            <a:pPr indent="0" lvl="0" marL="0" rtl="0" algn="l">
              <a:lnSpc>
                <a:spcPct val="150000"/>
              </a:lnSpc>
              <a:spcBef>
                <a:spcPts val="0"/>
              </a:spcBef>
              <a:spcAft>
                <a:spcPts val="0"/>
              </a:spcAft>
              <a:buNone/>
            </a:pPr>
            <a:r>
              <a:rPr lang="en-US" sz="1800"/>
              <a:t>SELECT a.Name as Country</a:t>
            </a:r>
            <a:br>
              <a:rPr lang="en-US" sz="1800"/>
            </a:br>
            <a:r>
              <a:rPr lang="en-US" sz="1800"/>
              <a:t>FROM world.country as a </a:t>
            </a:r>
            <a:br>
              <a:rPr lang="en-US" sz="1800"/>
            </a:br>
            <a:r>
              <a:rPr lang="en-US" sz="1800"/>
              <a:t>Inner JOIN world.countrylanguage as b </a:t>
            </a:r>
            <a:br>
              <a:rPr lang="en-US" sz="1800"/>
            </a:br>
            <a:r>
              <a:rPr lang="en-US" sz="1800"/>
              <a:t>ON a.code = b.countryCode and b.`Language` ='English'</a:t>
            </a:r>
            <a:br>
              <a:rPr lang="en-US" sz="1800"/>
            </a:br>
            <a:r>
              <a:rPr lang="en-US" sz="1800"/>
              <a:t>Where a.Continent = 'North America' </a:t>
            </a:r>
            <a:br>
              <a:rPr lang="en-US" sz="1800"/>
            </a:br>
            <a:r>
              <a:rPr lang="en-US" sz="1800">
                <a:solidFill>
                  <a:srgbClr val="6AA84F"/>
                </a:solidFill>
              </a:rPr>
              <a:t>Union all</a:t>
            </a:r>
            <a:br>
              <a:rPr lang="en-US" sz="1800"/>
            </a:br>
            <a:r>
              <a:rPr lang="en-US" sz="1800"/>
              <a:t>SELECT a.Name as Country #, b.Language    </a:t>
            </a:r>
            <a:br>
              <a:rPr lang="en-US" sz="1800"/>
            </a:br>
            <a:r>
              <a:rPr lang="en-US" sz="1800"/>
              <a:t>FROM world.country as a </a:t>
            </a:r>
            <a:br>
              <a:rPr lang="en-US" sz="1800"/>
            </a:br>
            <a:r>
              <a:rPr lang="en-US" sz="1800"/>
              <a:t>Inner JOIN world.countrylanguage as b </a:t>
            </a:r>
            <a:br>
              <a:rPr lang="en-US" sz="1800"/>
            </a:br>
            <a:r>
              <a:rPr lang="en-US" sz="1800"/>
              <a:t>ON a.code = b.countryCode and b.`Language`='Spanish'</a:t>
            </a:r>
            <a:br>
              <a:rPr lang="en-US" sz="1800"/>
            </a:br>
            <a:r>
              <a:rPr lang="en-US" sz="1800"/>
              <a:t>Where a.Continent = 'North America'</a:t>
            </a:r>
            <a:br>
              <a:rPr lang="en-US" sz="1800"/>
            </a:br>
            <a:endParaRPr/>
          </a:p>
        </p:txBody>
      </p:sp>
      <p:pic>
        <p:nvPicPr>
          <p:cNvPr id="239" name="Google Shape;239;p32"/>
          <p:cNvPicPr preferRelativeResize="0"/>
          <p:nvPr/>
        </p:nvPicPr>
        <p:blipFill>
          <a:blip r:embed="rId3">
            <a:alphaModFix/>
          </a:blip>
          <a:stretch>
            <a:fillRect/>
          </a:stretch>
        </p:blipFill>
        <p:spPr>
          <a:xfrm>
            <a:off x="7805725" y="3135125"/>
            <a:ext cx="2532100" cy="355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913800" y="609600"/>
            <a:ext cx="111321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Review: Class 2&amp;3</a:t>
            </a:r>
            <a:endParaRPr sz="4800"/>
          </a:p>
        </p:txBody>
      </p:sp>
      <p:sp>
        <p:nvSpPr>
          <p:cNvPr id="103" name="Google Shape;103;p15"/>
          <p:cNvSpPr txBox="1"/>
          <p:nvPr/>
        </p:nvSpPr>
        <p:spPr>
          <a:xfrm>
            <a:off x="8285450" y="1939900"/>
            <a:ext cx="14967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00FF00"/>
              </a:highlight>
              <a:latin typeface="Lato"/>
              <a:ea typeface="Lato"/>
              <a:cs typeface="Lato"/>
              <a:sym typeface="Lato"/>
            </a:endParaRPr>
          </a:p>
        </p:txBody>
      </p:sp>
      <p:sp>
        <p:nvSpPr>
          <p:cNvPr id="104" name="Google Shape;104;p15"/>
          <p:cNvSpPr txBox="1"/>
          <p:nvPr/>
        </p:nvSpPr>
        <p:spPr>
          <a:xfrm>
            <a:off x="6267650" y="1939900"/>
            <a:ext cx="5379900" cy="360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500"/>
              </a:spcBef>
              <a:spcAft>
                <a:spcPts val="0"/>
              </a:spcAft>
              <a:buNone/>
            </a:pPr>
            <a:r>
              <a:rPr b="1" lang="en-US" sz="2400" u="sng"/>
              <a:t>Class 3 - Data Manipulation</a:t>
            </a:r>
            <a:endParaRPr sz="2400"/>
          </a:p>
          <a:p>
            <a:pPr indent="0" lvl="0" marL="0" rtl="0" algn="l">
              <a:lnSpc>
                <a:spcPct val="115000"/>
              </a:lnSpc>
              <a:spcBef>
                <a:spcPts val="600"/>
              </a:spcBef>
              <a:spcAft>
                <a:spcPts val="0"/>
              </a:spcAft>
              <a:buNone/>
            </a:pPr>
            <a:r>
              <a:rPr lang="en-US" sz="2400"/>
              <a:t>Create and delete databases</a:t>
            </a:r>
            <a:endParaRPr sz="2400"/>
          </a:p>
          <a:p>
            <a:pPr indent="0" lvl="0" marL="0" rtl="0" algn="l">
              <a:lnSpc>
                <a:spcPct val="115000"/>
              </a:lnSpc>
              <a:spcBef>
                <a:spcPts val="600"/>
              </a:spcBef>
              <a:spcAft>
                <a:spcPts val="0"/>
              </a:spcAft>
              <a:buNone/>
            </a:pPr>
            <a:r>
              <a:rPr lang="en-US" sz="2400"/>
              <a:t>Create and delete tables</a:t>
            </a:r>
            <a:endParaRPr sz="2400"/>
          </a:p>
          <a:p>
            <a:pPr indent="0" lvl="0" marL="0" rtl="0" algn="l">
              <a:lnSpc>
                <a:spcPct val="115000"/>
              </a:lnSpc>
              <a:spcBef>
                <a:spcPts val="600"/>
              </a:spcBef>
              <a:spcAft>
                <a:spcPts val="0"/>
              </a:spcAft>
              <a:buNone/>
            </a:pPr>
            <a:r>
              <a:rPr lang="en-US" sz="2400"/>
              <a:t>Create tables with constraints</a:t>
            </a:r>
            <a:endParaRPr sz="2400"/>
          </a:p>
          <a:p>
            <a:pPr indent="0" lvl="0" marL="0" rtl="0" algn="l">
              <a:lnSpc>
                <a:spcPct val="115000"/>
              </a:lnSpc>
              <a:spcBef>
                <a:spcPts val="600"/>
              </a:spcBef>
              <a:spcAft>
                <a:spcPts val="0"/>
              </a:spcAft>
              <a:buNone/>
            </a:pPr>
            <a:r>
              <a:rPr lang="en-US" sz="2400"/>
              <a:t>Add and delete table fields</a:t>
            </a:r>
            <a:endParaRPr sz="2400"/>
          </a:p>
          <a:p>
            <a:pPr indent="0" lvl="0" marL="0" rtl="0" algn="l">
              <a:lnSpc>
                <a:spcPct val="115000"/>
              </a:lnSpc>
              <a:spcBef>
                <a:spcPts val="600"/>
              </a:spcBef>
              <a:spcAft>
                <a:spcPts val="0"/>
              </a:spcAft>
              <a:buNone/>
            </a:pPr>
            <a:r>
              <a:rPr lang="en-US" sz="2400"/>
              <a:t>Add and delete table constraints</a:t>
            </a:r>
            <a:endParaRPr sz="2400"/>
          </a:p>
          <a:p>
            <a:pPr indent="0" lvl="0" marL="0" rtl="0" algn="l">
              <a:lnSpc>
                <a:spcPct val="115000"/>
              </a:lnSpc>
              <a:spcBef>
                <a:spcPts val="600"/>
              </a:spcBef>
              <a:spcAft>
                <a:spcPts val="0"/>
              </a:spcAft>
              <a:buNone/>
            </a:pPr>
            <a:r>
              <a:rPr lang="en-US" sz="2400"/>
              <a:t>Insert data manually into tables</a:t>
            </a:r>
            <a:endParaRPr sz="2400"/>
          </a:p>
          <a:p>
            <a:pPr indent="0" lvl="0" marL="0" rtl="0" algn="l">
              <a:lnSpc>
                <a:spcPct val="115000"/>
              </a:lnSpc>
              <a:spcBef>
                <a:spcPts val="600"/>
              </a:spcBef>
              <a:spcAft>
                <a:spcPts val="0"/>
              </a:spcAft>
              <a:buNone/>
            </a:pPr>
            <a:r>
              <a:rPr lang="en-US" sz="2400"/>
              <a:t>Import data from SQL and CSV file</a:t>
            </a:r>
            <a:endParaRPr sz="2400"/>
          </a:p>
          <a:p>
            <a:pPr indent="0" lvl="0" marL="0" rtl="0" algn="l">
              <a:lnSpc>
                <a:spcPct val="115000"/>
              </a:lnSpc>
              <a:spcBef>
                <a:spcPts val="600"/>
              </a:spcBef>
              <a:spcAft>
                <a:spcPts val="600"/>
              </a:spcAft>
              <a:buNone/>
            </a:pPr>
            <a:r>
              <a:t/>
            </a:r>
            <a:endParaRPr sz="2400"/>
          </a:p>
        </p:txBody>
      </p:sp>
      <p:sp>
        <p:nvSpPr>
          <p:cNvPr id="105" name="Google Shape;105;p15"/>
          <p:cNvSpPr txBox="1"/>
          <p:nvPr/>
        </p:nvSpPr>
        <p:spPr>
          <a:xfrm>
            <a:off x="913800" y="1939900"/>
            <a:ext cx="5379900" cy="360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500"/>
              </a:spcBef>
              <a:spcAft>
                <a:spcPts val="0"/>
              </a:spcAft>
              <a:buNone/>
            </a:pPr>
            <a:r>
              <a:rPr b="1" lang="en-US" sz="2400" u="sng"/>
              <a:t>Class 2 - Queries</a:t>
            </a:r>
            <a:endParaRPr b="1" sz="2400" u="sng"/>
          </a:p>
          <a:p>
            <a:pPr indent="0" lvl="0" marL="0" rtl="0" algn="l">
              <a:lnSpc>
                <a:spcPct val="150000"/>
              </a:lnSpc>
              <a:spcBef>
                <a:spcPts val="600"/>
              </a:spcBef>
              <a:spcAft>
                <a:spcPts val="0"/>
              </a:spcAft>
              <a:buNone/>
            </a:pPr>
            <a:r>
              <a:rPr lang="en-US" sz="2400"/>
              <a:t>Common SQL clauses</a:t>
            </a:r>
            <a:br>
              <a:rPr lang="en-US" sz="2400"/>
            </a:br>
            <a:r>
              <a:rPr lang="en-US" sz="2400"/>
              <a:t>Common SQL data types</a:t>
            </a:r>
            <a:br>
              <a:rPr lang="en-US" sz="2400"/>
            </a:br>
            <a:r>
              <a:rPr lang="en-US" sz="2400"/>
              <a:t>Aggregations &amp; Functions</a:t>
            </a:r>
            <a:br>
              <a:rPr lang="en-US" sz="2400"/>
            </a:br>
            <a:r>
              <a:rPr lang="en-US" sz="2400"/>
              <a:t>SQL Subqueries</a:t>
            </a:r>
            <a:br>
              <a:rPr lang="en-US" sz="2400"/>
            </a:br>
            <a:r>
              <a:rPr lang="en-US" sz="2400"/>
              <a:t>Practice using SQL by examples in  MySQL Workbench - World Schema</a:t>
            </a:r>
            <a:br>
              <a:rPr lang="en-US" sz="2400"/>
            </a:br>
            <a:endParaRPr sz="2400"/>
          </a:p>
          <a:p>
            <a:pPr indent="0" lvl="0" marL="0" rtl="0" algn="l">
              <a:lnSpc>
                <a:spcPct val="115000"/>
              </a:lnSpc>
              <a:spcBef>
                <a:spcPts val="600"/>
              </a:spcBef>
              <a:spcAft>
                <a:spcPts val="60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3"/>
          <p:cNvSpPr txBox="1"/>
          <p:nvPr>
            <p:ph type="ctrTitle"/>
          </p:nvPr>
        </p:nvSpPr>
        <p:spPr>
          <a:xfrm>
            <a:off x="972825" y="697317"/>
            <a:ext cx="10250700" cy="221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Exercises</a:t>
            </a:r>
            <a:endParaRPr/>
          </a:p>
        </p:txBody>
      </p:sp>
      <p:sp>
        <p:nvSpPr>
          <p:cNvPr id="246" name="Google Shape;246;p33"/>
          <p:cNvSpPr txBox="1"/>
          <p:nvPr/>
        </p:nvSpPr>
        <p:spPr>
          <a:xfrm>
            <a:off x="107375" y="1692675"/>
            <a:ext cx="6571500" cy="69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u="sng"/>
              <a:t>SQL Operations &amp; Data Cleaning</a:t>
            </a:r>
            <a:endParaRPr b="1" sz="1800" u="sng"/>
          </a:p>
          <a:p>
            <a:pPr indent="0" lvl="0" marL="0" rtl="0" algn="l">
              <a:spcBef>
                <a:spcPts val="0"/>
              </a:spcBef>
              <a:spcAft>
                <a:spcPts val="0"/>
              </a:spcAft>
              <a:buNone/>
            </a:pPr>
            <a:r>
              <a:t/>
            </a:r>
            <a:endParaRPr sz="1800"/>
          </a:p>
          <a:p>
            <a:pPr indent="0" lvl="0" marL="0" rtl="0" algn="l">
              <a:spcBef>
                <a:spcPts val="0"/>
              </a:spcBef>
              <a:spcAft>
                <a:spcPts val="0"/>
              </a:spcAft>
              <a:buNone/>
            </a:pPr>
            <a:r>
              <a:rPr lang="en-US" sz="1800"/>
              <a:t>1. Create a query using the “world” schema that utilizes as many SQL operators as possible.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2. Import a list of non-standard addresses, then use case </a:t>
            </a:r>
            <a:r>
              <a:rPr lang="en-US" sz="1800"/>
              <a:t>statements</a:t>
            </a:r>
            <a:r>
              <a:rPr lang="en-US" sz="1800"/>
              <a:t> to standardize them in a similar format.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3.  Utilize the ifnull() function on a column to replace null values with the one of your choice. (must be same data type!)</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b="1" lang="en-US" sz="1800" u="sng"/>
              <a:t>SQL Joins &amp; Unions</a:t>
            </a:r>
            <a:endParaRPr sz="1800"/>
          </a:p>
          <a:p>
            <a:pPr indent="0" lvl="0" marL="0" rtl="0" algn="l">
              <a:spcBef>
                <a:spcPts val="0"/>
              </a:spcBef>
              <a:spcAft>
                <a:spcPts val="0"/>
              </a:spcAft>
              <a:buNone/>
            </a:pPr>
            <a:r>
              <a:rPr lang="en-US" sz="1800"/>
              <a:t>1. </a:t>
            </a:r>
            <a:r>
              <a:rPr lang="en-US" sz="1800"/>
              <a:t>In the “world” schema, obtain the name of all cities in North America that have a population over 1M, where the primary language is English.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2. Using world.country table, </a:t>
            </a:r>
            <a:r>
              <a:rPr lang="en-US" sz="1800"/>
              <a:t>combine</a:t>
            </a:r>
            <a:r>
              <a:rPr lang="en-US" sz="1800"/>
              <a:t> all countries </a:t>
            </a:r>
            <a:r>
              <a:rPr lang="en-US" sz="1800"/>
              <a:t>(repeating) </a:t>
            </a:r>
            <a:r>
              <a:rPr lang="en-US" sz="1800"/>
              <a:t>with a life expectency of &gt; 70 years </a:t>
            </a:r>
            <a:r>
              <a:rPr lang="en-US" sz="1800" u="sng"/>
              <a:t>or</a:t>
            </a:r>
            <a:r>
              <a:rPr lang="en-US" sz="1800"/>
              <a:t> a GNP &gt; 100000 </a:t>
            </a:r>
            <a:endParaRPr sz="1800"/>
          </a:p>
          <a:p>
            <a:pPr indent="0" lvl="0" marL="0" rtl="0" algn="l">
              <a:spcBef>
                <a:spcPts val="0"/>
              </a:spcBef>
              <a:spcAft>
                <a:spcPts val="0"/>
              </a:spcAft>
              <a:buNone/>
            </a:pPr>
            <a:r>
              <a:t/>
            </a:r>
            <a:endParaRPr/>
          </a:p>
        </p:txBody>
      </p:sp>
      <p:pic>
        <p:nvPicPr>
          <p:cNvPr id="247" name="Google Shape;247;p33"/>
          <p:cNvPicPr preferRelativeResize="0"/>
          <p:nvPr/>
        </p:nvPicPr>
        <p:blipFill>
          <a:blip r:embed="rId3">
            <a:alphaModFix/>
          </a:blip>
          <a:stretch>
            <a:fillRect/>
          </a:stretch>
        </p:blipFill>
        <p:spPr>
          <a:xfrm>
            <a:off x="6678750" y="2058192"/>
            <a:ext cx="5355526" cy="35681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ctrTitle"/>
          </p:nvPr>
        </p:nvSpPr>
        <p:spPr>
          <a:xfrm>
            <a:off x="913800" y="609600"/>
            <a:ext cx="111321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Class 4 Objectives</a:t>
            </a:r>
            <a:endParaRPr sz="4800"/>
          </a:p>
        </p:txBody>
      </p:sp>
      <p:sp>
        <p:nvSpPr>
          <p:cNvPr id="111" name="Google Shape;111;p16"/>
          <p:cNvSpPr txBox="1"/>
          <p:nvPr/>
        </p:nvSpPr>
        <p:spPr>
          <a:xfrm>
            <a:off x="1084825" y="2016100"/>
            <a:ext cx="51882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500"/>
              </a:spcBef>
              <a:spcAft>
                <a:spcPts val="0"/>
              </a:spcAft>
              <a:buNone/>
            </a:pPr>
            <a:r>
              <a:rPr b="1" lang="en-US" sz="2400" u="sng"/>
              <a:t>Part</a:t>
            </a:r>
            <a:r>
              <a:rPr b="1" lang="en-US" sz="2400" u="sng"/>
              <a:t> </a:t>
            </a:r>
            <a:r>
              <a:rPr b="1" lang="en-US" sz="2400" u="sng"/>
              <a:t>1</a:t>
            </a:r>
            <a:r>
              <a:rPr b="1" lang="en-US" sz="2400" u="sng"/>
              <a:t> - Data Storage</a:t>
            </a:r>
            <a:endParaRPr b="1" sz="2400" u="sng"/>
          </a:p>
          <a:p>
            <a:pPr indent="0" lvl="0" marL="0" rtl="0" algn="l">
              <a:lnSpc>
                <a:spcPct val="115000"/>
              </a:lnSpc>
              <a:spcBef>
                <a:spcPts val="600"/>
              </a:spcBef>
              <a:spcAft>
                <a:spcPts val="0"/>
              </a:spcAft>
              <a:buNone/>
            </a:pPr>
            <a:r>
              <a:rPr lang="en-US" sz="2400"/>
              <a:t>C</a:t>
            </a:r>
            <a:r>
              <a:rPr lang="en-US" sz="2400"/>
              <a:t>reate and delete databases</a:t>
            </a:r>
            <a:endParaRPr sz="2400"/>
          </a:p>
          <a:p>
            <a:pPr indent="0" lvl="0" marL="0" rtl="0" algn="l">
              <a:lnSpc>
                <a:spcPct val="115000"/>
              </a:lnSpc>
              <a:spcBef>
                <a:spcPts val="600"/>
              </a:spcBef>
              <a:spcAft>
                <a:spcPts val="0"/>
              </a:spcAft>
              <a:buNone/>
            </a:pPr>
            <a:r>
              <a:rPr lang="en-US" sz="2400"/>
              <a:t>Create and delete tables</a:t>
            </a:r>
            <a:endParaRPr sz="2400"/>
          </a:p>
          <a:p>
            <a:pPr indent="0" lvl="0" marL="0" rtl="0" algn="l">
              <a:lnSpc>
                <a:spcPct val="115000"/>
              </a:lnSpc>
              <a:spcBef>
                <a:spcPts val="600"/>
              </a:spcBef>
              <a:spcAft>
                <a:spcPts val="0"/>
              </a:spcAft>
              <a:buNone/>
            </a:pPr>
            <a:r>
              <a:rPr lang="en-US" sz="2400"/>
              <a:t>Create tables with constraints</a:t>
            </a:r>
            <a:endParaRPr sz="2400"/>
          </a:p>
          <a:p>
            <a:pPr indent="0" lvl="0" marL="0" rtl="0" algn="l">
              <a:lnSpc>
                <a:spcPct val="115000"/>
              </a:lnSpc>
              <a:spcBef>
                <a:spcPts val="600"/>
              </a:spcBef>
              <a:spcAft>
                <a:spcPts val="0"/>
              </a:spcAft>
              <a:buNone/>
            </a:pPr>
            <a:r>
              <a:rPr lang="en-US" sz="2400"/>
              <a:t>Add and delete table fields</a:t>
            </a:r>
            <a:endParaRPr sz="2400"/>
          </a:p>
          <a:p>
            <a:pPr indent="0" lvl="0" marL="0" rtl="0" algn="l">
              <a:lnSpc>
                <a:spcPct val="115000"/>
              </a:lnSpc>
              <a:spcBef>
                <a:spcPts val="600"/>
              </a:spcBef>
              <a:spcAft>
                <a:spcPts val="0"/>
              </a:spcAft>
              <a:buNone/>
            </a:pPr>
            <a:r>
              <a:rPr lang="en-US" sz="2400"/>
              <a:t>Add and delete table constraints</a:t>
            </a:r>
            <a:endParaRPr sz="2400"/>
          </a:p>
          <a:p>
            <a:pPr indent="0" lvl="0" marL="0" rtl="0" algn="l">
              <a:lnSpc>
                <a:spcPct val="115000"/>
              </a:lnSpc>
              <a:spcBef>
                <a:spcPts val="600"/>
              </a:spcBef>
              <a:spcAft>
                <a:spcPts val="0"/>
              </a:spcAft>
              <a:buNone/>
            </a:pPr>
            <a:r>
              <a:rPr lang="en-US" sz="2400"/>
              <a:t>Insert data manually into tables</a:t>
            </a:r>
            <a:endParaRPr sz="2400"/>
          </a:p>
          <a:p>
            <a:pPr indent="0" lvl="0" marL="0" rtl="0" algn="l">
              <a:lnSpc>
                <a:spcPct val="115000"/>
              </a:lnSpc>
              <a:spcBef>
                <a:spcPts val="600"/>
              </a:spcBef>
              <a:spcAft>
                <a:spcPts val="0"/>
              </a:spcAft>
              <a:buNone/>
            </a:pPr>
            <a:r>
              <a:rPr lang="en-US" sz="2400"/>
              <a:t>Import data from SQL and CSV files</a:t>
            </a:r>
            <a:endParaRPr sz="2400"/>
          </a:p>
          <a:p>
            <a:pPr indent="0" lvl="0" marL="0" rtl="0" algn="l">
              <a:lnSpc>
                <a:spcPct val="115000"/>
              </a:lnSpc>
              <a:spcBef>
                <a:spcPts val="600"/>
              </a:spcBef>
              <a:spcAft>
                <a:spcPts val="600"/>
              </a:spcAft>
              <a:buNone/>
            </a:pPr>
            <a:r>
              <a:t/>
            </a:r>
            <a:endParaRPr sz="2400"/>
          </a:p>
        </p:txBody>
      </p:sp>
      <p:sp>
        <p:nvSpPr>
          <p:cNvPr id="112" name="Google Shape;112;p16"/>
          <p:cNvSpPr txBox="1"/>
          <p:nvPr/>
        </p:nvSpPr>
        <p:spPr>
          <a:xfrm>
            <a:off x="8285450" y="2016100"/>
            <a:ext cx="14967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00FF00"/>
              </a:highlight>
              <a:latin typeface="Lato"/>
              <a:ea typeface="Lato"/>
              <a:cs typeface="Lato"/>
              <a:sym typeface="Lato"/>
            </a:endParaRPr>
          </a:p>
        </p:txBody>
      </p:sp>
      <p:sp>
        <p:nvSpPr>
          <p:cNvPr id="113" name="Google Shape;113;p16"/>
          <p:cNvSpPr/>
          <p:nvPr/>
        </p:nvSpPr>
        <p:spPr>
          <a:xfrm>
            <a:off x="6665525" y="2100700"/>
            <a:ext cx="4452000" cy="52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txBox="1"/>
          <p:nvPr/>
        </p:nvSpPr>
        <p:spPr>
          <a:xfrm>
            <a:off x="6201575" y="2016100"/>
            <a:ext cx="5635800" cy="360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500"/>
              </a:spcBef>
              <a:spcAft>
                <a:spcPts val="0"/>
              </a:spcAft>
              <a:buNone/>
            </a:pPr>
            <a:r>
              <a:rPr b="1" lang="en-US" sz="2400" u="sng"/>
              <a:t>Part 2</a:t>
            </a:r>
            <a:r>
              <a:rPr b="1" lang="en-US" sz="2400" u="sng"/>
              <a:t> - Data Manipulation</a:t>
            </a:r>
            <a:endParaRPr sz="2400"/>
          </a:p>
          <a:p>
            <a:pPr indent="0" lvl="0" marL="0" rtl="0" algn="l">
              <a:lnSpc>
                <a:spcPct val="115000"/>
              </a:lnSpc>
              <a:spcBef>
                <a:spcPts val="600"/>
              </a:spcBef>
              <a:spcAft>
                <a:spcPts val="0"/>
              </a:spcAft>
              <a:buNone/>
            </a:pPr>
            <a:r>
              <a:rPr lang="en-US" sz="2400"/>
              <a:t>Create and delete views</a:t>
            </a:r>
            <a:endParaRPr sz="2400"/>
          </a:p>
          <a:p>
            <a:pPr indent="0" lvl="0" marL="0" rtl="0" algn="l">
              <a:lnSpc>
                <a:spcPct val="115000"/>
              </a:lnSpc>
              <a:spcBef>
                <a:spcPts val="600"/>
              </a:spcBef>
              <a:spcAft>
                <a:spcPts val="0"/>
              </a:spcAft>
              <a:buNone/>
            </a:pPr>
            <a:r>
              <a:rPr lang="en-US" sz="2400"/>
              <a:t>SQL Operators, Wildcards, Like, etc.</a:t>
            </a:r>
            <a:endParaRPr sz="2400"/>
          </a:p>
          <a:p>
            <a:pPr indent="0" lvl="0" marL="0" rtl="0" algn="l">
              <a:lnSpc>
                <a:spcPct val="115000"/>
              </a:lnSpc>
              <a:spcBef>
                <a:spcPts val="600"/>
              </a:spcBef>
              <a:spcAft>
                <a:spcPts val="0"/>
              </a:spcAft>
              <a:buNone/>
            </a:pPr>
            <a:r>
              <a:rPr lang="en-US" sz="2400"/>
              <a:t>Case Statements &amp; Logical Functions</a:t>
            </a:r>
            <a:endParaRPr sz="2400"/>
          </a:p>
          <a:p>
            <a:pPr indent="0" lvl="0" marL="0" rtl="0" algn="l">
              <a:lnSpc>
                <a:spcPct val="115000"/>
              </a:lnSpc>
              <a:spcBef>
                <a:spcPts val="600"/>
              </a:spcBef>
              <a:spcAft>
                <a:spcPts val="0"/>
              </a:spcAft>
              <a:buNone/>
            </a:pPr>
            <a:r>
              <a:rPr lang="en-US" sz="2400"/>
              <a:t>Cleaning data - string, numeric and date</a:t>
            </a:r>
            <a:endParaRPr sz="2400"/>
          </a:p>
          <a:p>
            <a:pPr indent="0" lvl="0" marL="0" rtl="0" algn="l">
              <a:lnSpc>
                <a:spcPct val="115000"/>
              </a:lnSpc>
              <a:spcBef>
                <a:spcPts val="600"/>
              </a:spcBef>
              <a:spcAft>
                <a:spcPts val="0"/>
              </a:spcAft>
              <a:buNone/>
            </a:pPr>
            <a:r>
              <a:rPr lang="en-US" sz="2400"/>
              <a:t>Perform joins - inner, outer and left </a:t>
            </a:r>
            <a:endParaRPr sz="2400"/>
          </a:p>
          <a:p>
            <a:pPr indent="0" lvl="0" marL="0" rtl="0" algn="l">
              <a:lnSpc>
                <a:spcPct val="115000"/>
              </a:lnSpc>
              <a:spcBef>
                <a:spcPts val="600"/>
              </a:spcBef>
              <a:spcAft>
                <a:spcPts val="0"/>
              </a:spcAft>
              <a:buNone/>
            </a:pPr>
            <a:r>
              <a:rPr lang="en-US" sz="2400"/>
              <a:t>SQL Union &amp; Union All</a:t>
            </a:r>
            <a:endParaRPr sz="2400"/>
          </a:p>
          <a:p>
            <a:pPr indent="0" lvl="0" marL="0" rtl="0" algn="l">
              <a:lnSpc>
                <a:spcPct val="115000"/>
              </a:lnSpc>
              <a:spcBef>
                <a:spcPts val="600"/>
              </a:spcBef>
              <a:spcAft>
                <a:spcPts val="6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ctrTitle"/>
          </p:nvPr>
        </p:nvSpPr>
        <p:spPr>
          <a:xfrm>
            <a:off x="913800" y="609600"/>
            <a:ext cx="1119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What is the need for data manipulation?</a:t>
            </a:r>
            <a:endParaRPr sz="4200"/>
          </a:p>
        </p:txBody>
      </p:sp>
      <p:sp>
        <p:nvSpPr>
          <p:cNvPr id="120" name="Google Shape;120;p17"/>
          <p:cNvSpPr/>
          <p:nvPr/>
        </p:nvSpPr>
        <p:spPr>
          <a:xfrm>
            <a:off x="1228375" y="1998825"/>
            <a:ext cx="8929200" cy="334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21" name="Google Shape;121;p17"/>
          <p:cNvSpPr txBox="1"/>
          <p:nvPr>
            <p:ph idx="1" type="subTitle"/>
          </p:nvPr>
        </p:nvSpPr>
        <p:spPr>
          <a:xfrm>
            <a:off x="1077723" y="1998825"/>
            <a:ext cx="54792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217100" lvl="0" marL="342900" rtl="0" algn="l">
              <a:spcBef>
                <a:spcPts val="0"/>
              </a:spcBef>
              <a:spcAft>
                <a:spcPts val="0"/>
              </a:spcAft>
              <a:buSzPts val="2400"/>
              <a:buNone/>
            </a:pPr>
            <a:r>
              <a:rPr lang="en-US" sz="2400"/>
              <a:t>Creating new datasets &amp; Combine disparate data sets</a:t>
            </a:r>
            <a:endParaRPr sz="2400"/>
          </a:p>
          <a:p>
            <a:pPr indent="-217100" lvl="0" marL="342900" rtl="0" algn="l">
              <a:spcBef>
                <a:spcPts val="1000"/>
              </a:spcBef>
              <a:spcAft>
                <a:spcPts val="0"/>
              </a:spcAft>
              <a:buSzPts val="1400"/>
              <a:buNone/>
            </a:pPr>
            <a:r>
              <a:t/>
            </a:r>
            <a:endParaRPr sz="2400"/>
          </a:p>
          <a:p>
            <a:pPr indent="-217100" lvl="0" marL="342900" rtl="0" algn="l">
              <a:spcBef>
                <a:spcPts val="1000"/>
              </a:spcBef>
              <a:spcAft>
                <a:spcPts val="0"/>
              </a:spcAft>
              <a:buSzPts val="2400"/>
              <a:buNone/>
            </a:pPr>
            <a:r>
              <a:rPr lang="en-US" sz="2400"/>
              <a:t>Perform common queries, aggregations, and joins</a:t>
            </a:r>
            <a:endParaRPr sz="2400"/>
          </a:p>
          <a:p>
            <a:pPr indent="-217100" lvl="0" marL="342900" rtl="0" algn="l">
              <a:spcBef>
                <a:spcPts val="1000"/>
              </a:spcBef>
              <a:spcAft>
                <a:spcPts val="0"/>
              </a:spcAft>
              <a:buSzPts val="1400"/>
              <a:buNone/>
            </a:pPr>
            <a:r>
              <a:t/>
            </a:r>
            <a:endParaRPr sz="2400"/>
          </a:p>
          <a:p>
            <a:pPr indent="-217100" lvl="0" marL="342900" rtl="0" algn="l">
              <a:spcBef>
                <a:spcPts val="1000"/>
              </a:spcBef>
              <a:spcAft>
                <a:spcPts val="0"/>
              </a:spcAft>
              <a:buSzPts val="2400"/>
              <a:buNone/>
            </a:pPr>
            <a:r>
              <a:rPr lang="en-US" sz="2400"/>
              <a:t>Adding, removing, or modifying data</a:t>
            </a:r>
            <a:endParaRPr sz="2400"/>
          </a:p>
          <a:p>
            <a:pPr indent="0" lvl="0" marL="36899" rtl="0" algn="l">
              <a:spcBef>
                <a:spcPts val="1000"/>
              </a:spcBef>
              <a:spcAft>
                <a:spcPts val="0"/>
              </a:spcAft>
              <a:buSzPts val="1400"/>
              <a:buNone/>
            </a:pPr>
            <a:r>
              <a:t/>
            </a:r>
            <a:endParaRPr sz="2400"/>
          </a:p>
          <a:p>
            <a:pPr indent="-217100" lvl="0" marL="342900" rtl="0" algn="l">
              <a:spcBef>
                <a:spcPts val="1000"/>
              </a:spcBef>
              <a:spcAft>
                <a:spcPts val="0"/>
              </a:spcAft>
              <a:buSzPts val="2400"/>
              <a:buNone/>
            </a:pPr>
            <a:r>
              <a:rPr lang="en-US" sz="2400"/>
              <a:t>Extracting and Storing Data</a:t>
            </a:r>
            <a:endParaRPr sz="2400"/>
          </a:p>
        </p:txBody>
      </p:sp>
      <p:sp>
        <p:nvSpPr>
          <p:cNvPr id="122" name="Google Shape;122;p17"/>
          <p:cNvSpPr txBox="1"/>
          <p:nvPr>
            <p:ph idx="4294967295" type="body"/>
          </p:nvPr>
        </p:nvSpPr>
        <p:spPr>
          <a:xfrm>
            <a:off x="6556923" y="1998825"/>
            <a:ext cx="55509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369500" lvl="0" marL="342900" rtl="0" algn="l">
              <a:spcBef>
                <a:spcPts val="0"/>
              </a:spcBef>
              <a:spcAft>
                <a:spcPts val="0"/>
              </a:spcAft>
              <a:buSzPts val="2400"/>
              <a:buChar char="●"/>
            </a:pPr>
            <a:r>
              <a:rPr lang="en-US" sz="2400"/>
              <a:t>Creation/Extraction</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a:p>
            <a:pPr indent="-369500" lvl="0" marL="342900" rtl="0" algn="l">
              <a:spcBef>
                <a:spcPts val="1000"/>
              </a:spcBef>
              <a:spcAft>
                <a:spcPts val="0"/>
              </a:spcAft>
              <a:buSzPts val="2400"/>
              <a:buChar char="●"/>
            </a:pPr>
            <a:r>
              <a:rPr lang="en-US" sz="2400"/>
              <a:t>Transformation data</a:t>
            </a:r>
            <a:endParaRPr sz="2400"/>
          </a:p>
          <a:p>
            <a:pPr indent="0" lvl="0" marL="0" rtl="0" algn="l">
              <a:spcBef>
                <a:spcPts val="1000"/>
              </a:spcBef>
              <a:spcAft>
                <a:spcPts val="0"/>
              </a:spcAft>
              <a:buSzPts val="1400"/>
              <a:buNone/>
            </a:pPr>
            <a:r>
              <a:t/>
            </a:r>
            <a:endParaRPr sz="2400"/>
          </a:p>
          <a:p>
            <a:pPr indent="-369500" lvl="0" marL="342900" rtl="0" algn="l">
              <a:spcBef>
                <a:spcPts val="1000"/>
              </a:spcBef>
              <a:spcAft>
                <a:spcPts val="0"/>
              </a:spcAft>
              <a:buSzPts val="2400"/>
              <a:buChar char="●"/>
            </a:pPr>
            <a:r>
              <a:rPr lang="en-US" sz="2400"/>
              <a:t>Cleaning data</a:t>
            </a:r>
            <a:br>
              <a:rPr lang="en-US" sz="2400"/>
            </a:br>
            <a:endParaRPr sz="2400"/>
          </a:p>
          <a:p>
            <a:pPr indent="-369500" lvl="0" marL="342900" rtl="0" algn="l">
              <a:spcBef>
                <a:spcPts val="1000"/>
              </a:spcBef>
              <a:spcAft>
                <a:spcPts val="0"/>
              </a:spcAft>
              <a:buSzPts val="2400"/>
              <a:buChar char="●"/>
            </a:pPr>
            <a:r>
              <a:rPr lang="en-US" sz="2400"/>
              <a:t>Storage &amp; Retrieval</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3600"/>
              <a:t>What is a View?</a:t>
            </a:r>
            <a:endParaRPr sz="3600"/>
          </a:p>
        </p:txBody>
      </p:sp>
      <p:sp>
        <p:nvSpPr>
          <p:cNvPr id="128" name="Google Shape;128;p18"/>
          <p:cNvSpPr txBox="1"/>
          <p:nvPr/>
        </p:nvSpPr>
        <p:spPr>
          <a:xfrm>
            <a:off x="1001550" y="1580100"/>
            <a:ext cx="10178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latin typeface="Lato"/>
                <a:ea typeface="Lato"/>
                <a:cs typeface="Lato"/>
                <a:sym typeface="Lato"/>
              </a:rPr>
              <a:t>Purpose -  A view is a “virtual table” based on the result-set of an SQL statement, saved as a database object for future data creation/extraction.</a:t>
            </a:r>
            <a:endParaRPr sz="2400"/>
          </a:p>
          <a:p>
            <a:pPr indent="0" lvl="0" marL="0" rtl="0" algn="l">
              <a:spcBef>
                <a:spcPts val="0"/>
              </a:spcBef>
              <a:spcAft>
                <a:spcPts val="0"/>
              </a:spcAft>
              <a:buNone/>
            </a:pPr>
            <a:r>
              <a:t/>
            </a:r>
            <a:endParaRPr sz="20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accent1"/>
              </a:solidFill>
              <a:latin typeface="Lato"/>
              <a:ea typeface="Lato"/>
              <a:cs typeface="Lato"/>
              <a:sym typeface="Lato"/>
            </a:endParaRPr>
          </a:p>
        </p:txBody>
      </p:sp>
      <p:sp>
        <p:nvSpPr>
          <p:cNvPr id="129" name="Google Shape;129;p18"/>
          <p:cNvSpPr txBox="1"/>
          <p:nvPr/>
        </p:nvSpPr>
        <p:spPr>
          <a:xfrm>
            <a:off x="1001550" y="2595200"/>
            <a:ext cx="57669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u="sng">
                <a:latin typeface="Lato"/>
                <a:ea typeface="Lato"/>
                <a:cs typeface="Lato"/>
                <a:sym typeface="Lato"/>
              </a:rPr>
              <a:t>SQL Views have the following properties</a:t>
            </a:r>
            <a:r>
              <a:rPr lang="en-US" sz="2000">
                <a:latin typeface="Lato"/>
                <a:ea typeface="Lato"/>
                <a:cs typeface="Lato"/>
                <a:sym typeface="Lato"/>
              </a:rPr>
              <a:t>: </a:t>
            </a:r>
            <a:endParaRPr sz="2000">
              <a:latin typeface="Lato"/>
              <a:ea typeface="Lato"/>
              <a:cs typeface="Lato"/>
              <a:sym typeface="Lato"/>
            </a:endParaRPr>
          </a:p>
          <a:p>
            <a:pPr indent="-355600" lvl="0" marL="457200" rtl="0" algn="l">
              <a:lnSpc>
                <a:spcPct val="115000"/>
              </a:lnSpc>
              <a:spcBef>
                <a:spcPts val="500"/>
              </a:spcBef>
              <a:spcAft>
                <a:spcPts val="0"/>
              </a:spcAft>
              <a:buSzPts val="2000"/>
              <a:buChar char="●"/>
            </a:pPr>
            <a:r>
              <a:rPr lang="en-US" sz="2000"/>
              <a:t>A view is a named derived table.</a:t>
            </a:r>
            <a:endParaRPr sz="2000"/>
          </a:p>
          <a:p>
            <a:pPr indent="0" lvl="0" marL="457200" rtl="0" algn="l">
              <a:lnSpc>
                <a:spcPct val="115000"/>
              </a:lnSpc>
              <a:spcBef>
                <a:spcPts val="600"/>
              </a:spcBef>
              <a:spcAft>
                <a:spcPts val="0"/>
              </a:spcAft>
              <a:buNone/>
            </a:pPr>
            <a:r>
              <a:t/>
            </a:r>
            <a:endParaRPr sz="2000"/>
          </a:p>
          <a:p>
            <a:pPr indent="-355600" lvl="0" marL="457200" rtl="0" algn="l">
              <a:lnSpc>
                <a:spcPct val="115000"/>
              </a:lnSpc>
              <a:spcBef>
                <a:spcPts val="600"/>
              </a:spcBef>
              <a:spcAft>
                <a:spcPts val="0"/>
              </a:spcAft>
              <a:buSzPts val="2000"/>
              <a:buChar char="●"/>
            </a:pPr>
            <a:r>
              <a:rPr lang="en-US" sz="2000" u="sng">
                <a:hlinkClick r:id="rId3"/>
              </a:rPr>
              <a:t>CREATE/ALTER/DROP VIEW</a:t>
            </a:r>
            <a:r>
              <a:rPr lang="en-US" sz="2000"/>
              <a:t> clauses</a:t>
            </a:r>
            <a:endParaRPr sz="2000"/>
          </a:p>
          <a:p>
            <a:pPr indent="0" lvl="0" marL="457200" rtl="0" algn="l">
              <a:lnSpc>
                <a:spcPct val="115000"/>
              </a:lnSpc>
              <a:spcBef>
                <a:spcPts val="600"/>
              </a:spcBef>
              <a:spcAft>
                <a:spcPts val="0"/>
              </a:spcAft>
              <a:buNone/>
            </a:pPr>
            <a:r>
              <a:t/>
            </a:r>
            <a:endParaRPr sz="2000"/>
          </a:p>
          <a:p>
            <a:pPr indent="-355600" lvl="0" marL="457200" rtl="0" algn="l">
              <a:lnSpc>
                <a:spcPct val="115000"/>
              </a:lnSpc>
              <a:spcBef>
                <a:spcPts val="600"/>
              </a:spcBef>
              <a:spcAft>
                <a:spcPts val="0"/>
              </a:spcAft>
              <a:buSzPts val="2000"/>
              <a:buChar char="●"/>
            </a:pPr>
            <a:r>
              <a:rPr lang="en-US" sz="2000"/>
              <a:t>Views are not stored and its query must be run every time it is needed.</a:t>
            </a:r>
            <a:endParaRPr sz="2000"/>
          </a:p>
          <a:p>
            <a:pPr indent="0" lvl="0" marL="457200" rtl="0" algn="l">
              <a:lnSpc>
                <a:spcPct val="115000"/>
              </a:lnSpc>
              <a:spcBef>
                <a:spcPts val="600"/>
              </a:spcBef>
              <a:spcAft>
                <a:spcPts val="0"/>
              </a:spcAft>
              <a:buNone/>
            </a:pPr>
            <a:r>
              <a:t/>
            </a:r>
            <a:endParaRPr sz="2000"/>
          </a:p>
          <a:p>
            <a:pPr indent="-355600" lvl="0" marL="457200" rtl="0" algn="l">
              <a:lnSpc>
                <a:spcPct val="115000"/>
              </a:lnSpc>
              <a:spcBef>
                <a:spcPts val="600"/>
              </a:spcBef>
              <a:spcAft>
                <a:spcPts val="0"/>
              </a:spcAft>
              <a:buSzPts val="2000"/>
              <a:buChar char="●"/>
            </a:pPr>
            <a:r>
              <a:rPr lang="en-US" sz="2000"/>
              <a:t>Used to call up data without changing its underlying base tables.</a:t>
            </a:r>
            <a:endParaRPr/>
          </a:p>
        </p:txBody>
      </p:sp>
      <p:sp>
        <p:nvSpPr>
          <p:cNvPr id="130" name="Google Shape;130;p18"/>
          <p:cNvSpPr txBox="1"/>
          <p:nvPr/>
        </p:nvSpPr>
        <p:spPr>
          <a:xfrm>
            <a:off x="6544200" y="2595200"/>
            <a:ext cx="56478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u="sng">
                <a:latin typeface="Lato"/>
                <a:ea typeface="Lato"/>
                <a:cs typeface="Lato"/>
                <a:sym typeface="Lato"/>
              </a:rPr>
              <a:t>Example</a:t>
            </a:r>
            <a:r>
              <a:rPr lang="en-US" sz="2000">
                <a:latin typeface="Lato"/>
                <a:ea typeface="Lato"/>
                <a:cs typeface="Lato"/>
                <a:sym typeface="Lato"/>
              </a:rPr>
              <a:t> </a:t>
            </a:r>
            <a:endParaRPr sz="2000">
              <a:latin typeface="Lato"/>
              <a:ea typeface="Lato"/>
              <a:cs typeface="Lato"/>
              <a:sym typeface="Lato"/>
            </a:endParaRPr>
          </a:p>
          <a:p>
            <a:pPr indent="0" lvl="0" marL="0" rtl="0" algn="l">
              <a:lnSpc>
                <a:spcPct val="115000"/>
              </a:lnSpc>
              <a:spcBef>
                <a:spcPts val="0"/>
              </a:spcBef>
              <a:spcAft>
                <a:spcPts val="0"/>
              </a:spcAft>
              <a:buNone/>
            </a:pPr>
            <a:r>
              <a:rPr b="1" lang="en-US" sz="2000">
                <a:solidFill>
                  <a:srgbClr val="38761D"/>
                </a:solidFill>
                <a:latin typeface="Lato"/>
                <a:ea typeface="Lato"/>
                <a:cs typeface="Lato"/>
                <a:sym typeface="Lato"/>
              </a:rPr>
              <a:t>CREATE VIEW world.vw_countries_asia AS</a:t>
            </a:r>
            <a:endParaRPr b="1" sz="2000">
              <a:solidFill>
                <a:srgbClr val="38761D"/>
              </a:solidFill>
              <a:latin typeface="Lato"/>
              <a:ea typeface="Lato"/>
              <a:cs typeface="Lato"/>
              <a:sym typeface="Lato"/>
            </a:endParaRPr>
          </a:p>
          <a:p>
            <a:pPr indent="0" lvl="0" marL="0" rtl="0" algn="l">
              <a:lnSpc>
                <a:spcPct val="115000"/>
              </a:lnSpc>
              <a:spcBef>
                <a:spcPts val="0"/>
              </a:spcBef>
              <a:spcAft>
                <a:spcPts val="0"/>
              </a:spcAft>
              <a:buNone/>
            </a:pPr>
            <a:r>
              <a:rPr lang="en-US" sz="2000">
                <a:latin typeface="Lato"/>
                <a:ea typeface="Lato"/>
                <a:cs typeface="Lato"/>
                <a:sym typeface="Lato"/>
              </a:rPr>
              <a:t>  </a:t>
            </a:r>
            <a:r>
              <a:rPr lang="en-US" sz="2000">
                <a:solidFill>
                  <a:srgbClr val="3C78D8"/>
                </a:solidFill>
                <a:latin typeface="Lato"/>
                <a:ea typeface="Lato"/>
                <a:cs typeface="Lato"/>
                <a:sym typeface="Lato"/>
              </a:rPr>
              <a:t>SELECT  tbl.Name AS 'Country'</a:t>
            </a:r>
            <a:endParaRPr sz="2000">
              <a:solidFill>
                <a:srgbClr val="3C78D8"/>
              </a:solidFill>
              <a:latin typeface="Lato"/>
              <a:ea typeface="Lato"/>
              <a:cs typeface="Lato"/>
              <a:sym typeface="Lato"/>
            </a:endParaRPr>
          </a:p>
          <a:p>
            <a:pPr indent="0" lvl="0" marL="0" rtl="0" algn="l">
              <a:lnSpc>
                <a:spcPct val="115000"/>
              </a:lnSpc>
              <a:spcBef>
                <a:spcPts val="0"/>
              </a:spcBef>
              <a:spcAft>
                <a:spcPts val="0"/>
              </a:spcAft>
              <a:buNone/>
            </a:pPr>
            <a:r>
              <a:rPr lang="en-US" sz="2000">
                <a:solidFill>
                  <a:srgbClr val="3C78D8"/>
                </a:solidFill>
                <a:latin typeface="Lato"/>
                <a:ea typeface="Lato"/>
                <a:cs typeface="Lato"/>
                <a:sym typeface="Lato"/>
              </a:rPr>
              <a:t>  FROM world.country as tbl</a:t>
            </a:r>
            <a:endParaRPr sz="2000">
              <a:solidFill>
                <a:srgbClr val="3C78D8"/>
              </a:solidFill>
              <a:latin typeface="Lato"/>
              <a:ea typeface="Lato"/>
              <a:cs typeface="Lato"/>
              <a:sym typeface="Lato"/>
            </a:endParaRPr>
          </a:p>
          <a:p>
            <a:pPr indent="0" lvl="0" marL="0" rtl="0" algn="l">
              <a:lnSpc>
                <a:spcPct val="115000"/>
              </a:lnSpc>
              <a:spcBef>
                <a:spcPts val="0"/>
              </a:spcBef>
              <a:spcAft>
                <a:spcPts val="0"/>
              </a:spcAft>
              <a:buNone/>
            </a:pPr>
            <a:r>
              <a:rPr lang="en-US" sz="2000">
                <a:solidFill>
                  <a:srgbClr val="3C78D8"/>
                </a:solidFill>
                <a:latin typeface="Lato"/>
                <a:ea typeface="Lato"/>
                <a:cs typeface="Lato"/>
                <a:sym typeface="Lato"/>
              </a:rPr>
              <a:t>  WHERE  (tbl.Continent = 'Asia')</a:t>
            </a:r>
            <a:endParaRPr sz="2000">
              <a:solidFill>
                <a:srgbClr val="3C78D8"/>
              </a:solidFill>
              <a:latin typeface="Lato"/>
              <a:ea typeface="Lato"/>
              <a:cs typeface="Lato"/>
              <a:sym typeface="Lato"/>
            </a:endParaRPr>
          </a:p>
          <a:p>
            <a:pPr indent="0" lvl="0" marL="0" rtl="0" algn="ctr">
              <a:lnSpc>
                <a:spcPct val="115000"/>
              </a:lnSpc>
              <a:spcBef>
                <a:spcPts val="0"/>
              </a:spcBef>
              <a:spcAft>
                <a:spcPts val="0"/>
              </a:spcAft>
              <a:buNone/>
            </a:pPr>
            <a:r>
              <a:t/>
            </a:r>
            <a:endParaRPr sz="2000">
              <a:latin typeface="Lato"/>
              <a:ea typeface="Lato"/>
              <a:cs typeface="Lato"/>
              <a:sym typeface="Lato"/>
            </a:endParaRPr>
          </a:p>
          <a:p>
            <a:pPr indent="0" lvl="0" marL="0" rtl="0" algn="ctr">
              <a:lnSpc>
                <a:spcPct val="115000"/>
              </a:lnSpc>
              <a:spcBef>
                <a:spcPts val="0"/>
              </a:spcBef>
              <a:spcAft>
                <a:spcPts val="0"/>
              </a:spcAft>
              <a:buNone/>
            </a:pPr>
            <a:r>
              <a:rPr b="1" lang="en-US" sz="2000" u="sng">
                <a:latin typeface="Lato"/>
                <a:ea typeface="Lato"/>
                <a:cs typeface="Lato"/>
                <a:sym typeface="Lato"/>
              </a:rPr>
              <a:t>View Usage</a:t>
            </a:r>
            <a:endParaRPr b="1" sz="2000">
              <a:solidFill>
                <a:srgbClr val="38761D"/>
              </a:solidFill>
              <a:latin typeface="Lato"/>
              <a:ea typeface="Lato"/>
              <a:cs typeface="Lato"/>
              <a:sym typeface="Lato"/>
            </a:endParaRPr>
          </a:p>
          <a:p>
            <a:pPr indent="0" lvl="0" marL="0" rtl="0" algn="l">
              <a:lnSpc>
                <a:spcPct val="115000"/>
              </a:lnSpc>
              <a:spcBef>
                <a:spcPts val="0"/>
              </a:spcBef>
              <a:spcAft>
                <a:spcPts val="0"/>
              </a:spcAft>
              <a:buNone/>
            </a:pPr>
            <a:r>
              <a:rPr lang="en-US" sz="2000">
                <a:latin typeface="Lato"/>
                <a:ea typeface="Lato"/>
                <a:cs typeface="Lato"/>
                <a:sym typeface="Lato"/>
              </a:rPr>
              <a:t>  SELECT  </a:t>
            </a:r>
            <a:r>
              <a:rPr b="1" lang="en-US" sz="2000">
                <a:solidFill>
                  <a:srgbClr val="6AA84F"/>
                </a:solidFill>
                <a:latin typeface="Lato"/>
                <a:ea typeface="Lato"/>
                <a:cs typeface="Lato"/>
                <a:sym typeface="Lato"/>
              </a:rPr>
              <a:t>country</a:t>
            </a:r>
            <a:endParaRPr b="1" sz="2000">
              <a:solidFill>
                <a:srgbClr val="6AA84F"/>
              </a:solidFill>
              <a:latin typeface="Lato"/>
              <a:ea typeface="Lato"/>
              <a:cs typeface="Lato"/>
              <a:sym typeface="Lato"/>
            </a:endParaRPr>
          </a:p>
          <a:p>
            <a:pPr indent="0" lvl="0" marL="0" rtl="0" algn="l">
              <a:lnSpc>
                <a:spcPct val="115000"/>
              </a:lnSpc>
              <a:spcBef>
                <a:spcPts val="0"/>
              </a:spcBef>
              <a:spcAft>
                <a:spcPts val="0"/>
              </a:spcAft>
              <a:buNone/>
            </a:pPr>
            <a:r>
              <a:rPr lang="en-US" sz="2000">
                <a:latin typeface="Lato"/>
                <a:ea typeface="Lato"/>
                <a:cs typeface="Lato"/>
                <a:sym typeface="Lato"/>
              </a:rPr>
              <a:t>  FROM </a:t>
            </a:r>
            <a:r>
              <a:rPr b="1" lang="en-US" sz="2000">
                <a:solidFill>
                  <a:srgbClr val="6AA84F"/>
                </a:solidFill>
                <a:latin typeface="Lato"/>
                <a:ea typeface="Lato"/>
                <a:cs typeface="Lato"/>
                <a:sym typeface="Lato"/>
              </a:rPr>
              <a:t>world.vw_countries_asia</a:t>
            </a:r>
            <a:endParaRPr b="1" sz="2000">
              <a:solidFill>
                <a:srgbClr val="6AA84F"/>
              </a:solidFill>
              <a:latin typeface="Lato"/>
              <a:ea typeface="Lato"/>
              <a:cs typeface="Lato"/>
              <a:sym typeface="Lato"/>
            </a:endParaRPr>
          </a:p>
          <a:p>
            <a:pPr indent="0" lvl="0" marL="0" rtl="0" algn="l">
              <a:lnSpc>
                <a:spcPct val="115000"/>
              </a:lnSpc>
              <a:spcBef>
                <a:spcPts val="0"/>
              </a:spcBef>
              <a:spcAft>
                <a:spcPts val="0"/>
              </a:spcAft>
              <a:buNone/>
            </a:pPr>
            <a:r>
              <a:rPr lang="en-US" sz="2000">
                <a:latin typeface="Lato"/>
                <a:ea typeface="Lato"/>
                <a:cs typeface="Lato"/>
                <a:sym typeface="Lato"/>
              </a:rPr>
              <a:t>  WHERE  Country in ('India', 'China', 'Nepal')</a:t>
            </a:r>
            <a:endParaRPr sz="2000">
              <a:latin typeface="Lato"/>
              <a:ea typeface="Lato"/>
              <a:cs typeface="Lato"/>
              <a:sym typeface="Lato"/>
            </a:endParaRPr>
          </a:p>
          <a:p>
            <a:pPr indent="0" lvl="0" marL="0" rtl="0" algn="l">
              <a:lnSpc>
                <a:spcPct val="115000"/>
              </a:lnSpc>
              <a:spcBef>
                <a:spcPts val="0"/>
              </a:spcBef>
              <a:spcAft>
                <a:spcPts val="0"/>
              </a:spcAft>
              <a:buNone/>
            </a:pPr>
            <a:r>
              <a:t/>
            </a:r>
            <a:endParaRPr sz="2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3600"/>
              <a:t>Materialized View</a:t>
            </a:r>
            <a:endParaRPr sz="3600"/>
          </a:p>
        </p:txBody>
      </p:sp>
      <p:sp>
        <p:nvSpPr>
          <p:cNvPr id="136" name="Google Shape;136;p19"/>
          <p:cNvSpPr txBox="1"/>
          <p:nvPr/>
        </p:nvSpPr>
        <p:spPr>
          <a:xfrm>
            <a:off x="1045875" y="1688575"/>
            <a:ext cx="6003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accent1"/>
                </a:solidFill>
                <a:latin typeface="Lato"/>
                <a:ea typeface="Lato"/>
                <a:cs typeface="Lato"/>
                <a:sym typeface="Lato"/>
              </a:rPr>
              <a:t>A view that is stored as a database object, containing the results of a query.  </a:t>
            </a:r>
            <a:br>
              <a:rPr lang="en-US" sz="2400">
                <a:solidFill>
                  <a:schemeClr val="accent1"/>
                </a:solidFill>
                <a:latin typeface="Lato"/>
                <a:ea typeface="Lato"/>
                <a:cs typeface="Lato"/>
                <a:sym typeface="Lato"/>
              </a:rPr>
            </a:br>
            <a:br>
              <a:rPr lang="en-US" sz="2400">
                <a:solidFill>
                  <a:schemeClr val="accent1"/>
                </a:solidFill>
                <a:latin typeface="Lato"/>
                <a:ea typeface="Lato"/>
                <a:cs typeface="Lato"/>
                <a:sym typeface="Lato"/>
              </a:rPr>
            </a:br>
            <a:r>
              <a:rPr lang="en-US" sz="2400">
                <a:solidFill>
                  <a:schemeClr val="accent1"/>
                </a:solidFill>
                <a:latin typeface="Lato"/>
                <a:ea typeface="Lato"/>
                <a:cs typeface="Lato"/>
                <a:sym typeface="Lato"/>
              </a:rPr>
              <a:t>The view’s calculations are stored as well, so it has increased performance speed.</a:t>
            </a:r>
            <a:br>
              <a:rPr lang="en-US" sz="2400">
                <a:solidFill>
                  <a:schemeClr val="accent1"/>
                </a:solidFill>
                <a:latin typeface="Lato"/>
                <a:ea typeface="Lato"/>
                <a:cs typeface="Lato"/>
                <a:sym typeface="Lato"/>
              </a:rPr>
            </a:br>
            <a:br>
              <a:rPr lang="en-US" sz="2400">
                <a:solidFill>
                  <a:schemeClr val="accent1"/>
                </a:solidFill>
                <a:latin typeface="Lato"/>
                <a:ea typeface="Lato"/>
                <a:cs typeface="Lato"/>
                <a:sym typeface="Lato"/>
              </a:rPr>
            </a:br>
            <a:r>
              <a:rPr lang="en-US" sz="2400">
                <a:solidFill>
                  <a:schemeClr val="accent1"/>
                </a:solidFill>
                <a:latin typeface="Lato"/>
                <a:ea typeface="Lato"/>
                <a:cs typeface="Lato"/>
                <a:sym typeface="Lato"/>
              </a:rPr>
              <a:t>It can be refreshed as the tables it draws from are updated at various intervals.</a:t>
            </a:r>
            <a:br>
              <a:rPr lang="en-US" sz="2400">
                <a:solidFill>
                  <a:schemeClr val="accent1"/>
                </a:solidFill>
                <a:latin typeface="Lato"/>
                <a:ea typeface="Lato"/>
                <a:cs typeface="Lato"/>
                <a:sym typeface="Lato"/>
              </a:rPr>
            </a:br>
            <a:br>
              <a:rPr lang="en-US" sz="2400">
                <a:solidFill>
                  <a:schemeClr val="accent1"/>
                </a:solidFill>
                <a:latin typeface="Lato"/>
                <a:ea typeface="Lato"/>
                <a:cs typeface="Lato"/>
                <a:sym typeface="Lato"/>
              </a:rPr>
            </a:br>
            <a:r>
              <a:rPr lang="en-US" sz="2400">
                <a:solidFill>
                  <a:schemeClr val="accent1"/>
                </a:solidFill>
                <a:latin typeface="Lato"/>
                <a:ea typeface="Lato"/>
                <a:cs typeface="Lato"/>
                <a:sym typeface="Lato"/>
              </a:rPr>
              <a:t>Used to call up or perform calculations on data without changing the underlying base tables.</a:t>
            </a:r>
            <a:br>
              <a:rPr lang="en-US" sz="2000">
                <a:solidFill>
                  <a:schemeClr val="accent1"/>
                </a:solidFill>
                <a:latin typeface="Lato"/>
                <a:ea typeface="Lato"/>
                <a:cs typeface="Lato"/>
                <a:sym typeface="Lato"/>
              </a:rPr>
            </a:br>
            <a:endParaRPr sz="1800"/>
          </a:p>
          <a:p>
            <a:pPr indent="0" lvl="0" marL="0" rtl="0" algn="l">
              <a:lnSpc>
                <a:spcPct val="115000"/>
              </a:lnSpc>
              <a:spcBef>
                <a:spcPts val="0"/>
              </a:spcBef>
              <a:spcAft>
                <a:spcPts val="0"/>
              </a:spcAft>
              <a:buNone/>
            </a:pPr>
            <a:r>
              <a:t/>
            </a:r>
            <a:endParaRPr sz="2000">
              <a:solidFill>
                <a:schemeClr val="accent1"/>
              </a:solidFill>
              <a:latin typeface="Lato"/>
              <a:ea typeface="Lato"/>
              <a:cs typeface="Lato"/>
              <a:sym typeface="Lato"/>
            </a:endParaRPr>
          </a:p>
        </p:txBody>
      </p:sp>
      <p:pic>
        <p:nvPicPr>
          <p:cNvPr id="137" name="Google Shape;137;p19"/>
          <p:cNvPicPr preferRelativeResize="0"/>
          <p:nvPr/>
        </p:nvPicPr>
        <p:blipFill>
          <a:blip r:embed="rId3">
            <a:alphaModFix/>
          </a:blip>
          <a:stretch>
            <a:fillRect/>
          </a:stretch>
        </p:blipFill>
        <p:spPr>
          <a:xfrm>
            <a:off x="6775750" y="2600327"/>
            <a:ext cx="5416249" cy="208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SQL Operators</a:t>
            </a:r>
            <a:endParaRPr sz="4800"/>
          </a:p>
        </p:txBody>
      </p:sp>
      <p:graphicFrame>
        <p:nvGraphicFramePr>
          <p:cNvPr id="143" name="Google Shape;143;p20"/>
          <p:cNvGraphicFramePr/>
          <p:nvPr/>
        </p:nvGraphicFramePr>
        <p:xfrm>
          <a:off x="1195070" y="4412385"/>
          <a:ext cx="3000000" cy="3000000"/>
        </p:xfrm>
        <a:graphic>
          <a:graphicData uri="http://schemas.openxmlformats.org/drawingml/2006/table">
            <a:tbl>
              <a:tblPr bandRow="1" firstRow="1">
                <a:noFill/>
                <a:tableStyleId>{05518926-B77F-48EC-9764-AD56BBC8BD38}</a:tableStyleId>
              </a:tblPr>
              <a:tblGrid>
                <a:gridCol w="1866100"/>
                <a:gridCol w="8622050"/>
              </a:tblGrid>
              <a:tr h="244850">
                <a:tc>
                  <a:txBody>
                    <a:bodyPr/>
                    <a:lstStyle/>
                    <a:p>
                      <a:pPr indent="0" lvl="0" marL="0" marR="0" rtl="0" algn="l">
                        <a:spcBef>
                          <a:spcPts val="0"/>
                        </a:spcBef>
                        <a:spcAft>
                          <a:spcPts val="0"/>
                        </a:spcAft>
                        <a:buNone/>
                      </a:pPr>
                      <a:r>
                        <a:rPr lang="en-US" sz="1800"/>
                        <a:t>Operator Type</a:t>
                      </a:r>
                      <a:endParaRPr/>
                    </a:p>
                  </a:txBody>
                  <a:tcPr marT="45725" marB="45725" marR="91450" marL="91450"/>
                </a:tc>
                <a:tc>
                  <a:txBody>
                    <a:bodyPr/>
                    <a:lstStyle/>
                    <a:p>
                      <a:pPr indent="0" lvl="0" marL="0" marR="0" rtl="0" algn="l">
                        <a:spcBef>
                          <a:spcPts val="0"/>
                        </a:spcBef>
                        <a:spcAft>
                          <a:spcPts val="0"/>
                        </a:spcAft>
                        <a:buNone/>
                      </a:pPr>
                      <a:r>
                        <a:rPr lang="en-US" sz="1800"/>
                        <a:t>SELECT Clauses</a:t>
                      </a:r>
                      <a:endParaRPr/>
                    </a:p>
                  </a:txBody>
                  <a:tcPr marT="45725" marB="45725" marR="91450" marL="91450"/>
                </a:tc>
              </a:tr>
              <a:tr h="244850">
                <a:tc>
                  <a:txBody>
                    <a:bodyPr/>
                    <a:lstStyle/>
                    <a:p>
                      <a:pPr indent="0" lvl="0" marL="0" marR="0" rtl="0" algn="l">
                        <a:spcBef>
                          <a:spcPts val="0"/>
                        </a:spcBef>
                        <a:spcAft>
                          <a:spcPts val="0"/>
                        </a:spcAft>
                        <a:buNone/>
                      </a:pPr>
                      <a:r>
                        <a:rPr lang="en-US" sz="1800"/>
                        <a:t>Arithmetic</a:t>
                      </a:r>
                      <a:endParaRPr sz="1800"/>
                    </a:p>
                  </a:txBody>
                  <a:tcPr marT="45725" marB="45725" marR="91450" marL="91450"/>
                </a:tc>
                <a:tc>
                  <a:txBody>
                    <a:bodyPr/>
                    <a:lstStyle/>
                    <a:p>
                      <a:pPr indent="0" lvl="0" marL="0" marR="0" rtl="0" algn="l">
                        <a:spcBef>
                          <a:spcPts val="0"/>
                        </a:spcBef>
                        <a:spcAft>
                          <a:spcPts val="0"/>
                        </a:spcAft>
                        <a:buNone/>
                      </a:pPr>
                      <a:r>
                        <a:rPr lang="en-US" sz="1800"/>
                        <a:t>Add, Subtract, Multiply, Divide</a:t>
                      </a:r>
                      <a:endParaRPr sz="1800"/>
                    </a:p>
                  </a:txBody>
                  <a:tcPr marT="45725" marB="45725" marR="91450" marL="91450"/>
                </a:tc>
              </a:tr>
              <a:tr h="244850">
                <a:tc>
                  <a:txBody>
                    <a:bodyPr/>
                    <a:lstStyle/>
                    <a:p>
                      <a:pPr indent="0" lvl="0" marL="0" marR="0" rtl="0" algn="l">
                        <a:spcBef>
                          <a:spcPts val="0"/>
                        </a:spcBef>
                        <a:spcAft>
                          <a:spcPts val="0"/>
                        </a:spcAft>
                        <a:buNone/>
                      </a:pPr>
                      <a:r>
                        <a:rPr lang="en-US" sz="1800"/>
                        <a:t>Comparison</a:t>
                      </a:r>
                      <a:endParaRPr sz="1800"/>
                    </a:p>
                  </a:txBody>
                  <a:tcPr marT="45725" marB="45725" marR="91450" marL="91450"/>
                </a:tc>
                <a:tc>
                  <a:txBody>
                    <a:bodyPr/>
                    <a:lstStyle/>
                    <a:p>
                      <a:pPr indent="0" lvl="0" marL="0" marR="0" rtl="0" algn="l">
                        <a:spcBef>
                          <a:spcPts val="0"/>
                        </a:spcBef>
                        <a:spcAft>
                          <a:spcPts val="0"/>
                        </a:spcAft>
                        <a:buNone/>
                      </a:pPr>
                      <a:r>
                        <a:rPr lang="en-US" sz="1800"/>
                        <a:t>Equal to (=), Greater than (&gt;), Less than (&lt;), Greater Than or Equal to (&gt;=)</a:t>
                      </a:r>
                      <a:endParaRPr sz="1800"/>
                    </a:p>
                  </a:txBody>
                  <a:tcPr marT="45725" marB="45725" marR="91450" marL="91450"/>
                </a:tc>
              </a:tr>
              <a:tr h="244850">
                <a:tc>
                  <a:txBody>
                    <a:bodyPr/>
                    <a:lstStyle/>
                    <a:p>
                      <a:pPr indent="0" lvl="0" marL="0" marR="0" rtl="0" algn="l">
                        <a:lnSpc>
                          <a:spcPct val="100000"/>
                        </a:lnSpc>
                        <a:spcBef>
                          <a:spcPts val="0"/>
                        </a:spcBef>
                        <a:spcAft>
                          <a:spcPts val="0"/>
                        </a:spcAft>
                        <a:buClr>
                          <a:schemeClr val="lt1"/>
                        </a:buClr>
                        <a:buSzPts val="1800"/>
                        <a:buFont typeface="Lustria"/>
                        <a:buNone/>
                      </a:pPr>
                      <a:r>
                        <a:rPr lang="en-US" sz="1800"/>
                        <a:t>Logical</a:t>
                      </a:r>
                      <a:endParaRPr sz="1800"/>
                    </a:p>
                  </a:txBody>
                  <a:tcPr marT="45725" marB="45725" marR="91450" marL="91450"/>
                </a:tc>
                <a:tc>
                  <a:txBody>
                    <a:bodyPr/>
                    <a:lstStyle/>
                    <a:p>
                      <a:pPr indent="0" lvl="0" marL="0" marR="0" rtl="0" algn="l">
                        <a:spcBef>
                          <a:spcPts val="0"/>
                        </a:spcBef>
                        <a:spcAft>
                          <a:spcPts val="0"/>
                        </a:spcAft>
                        <a:buNone/>
                      </a:pPr>
                      <a:r>
                        <a:rPr lang="en-US" sz="1800"/>
                        <a:t>AND, BETWEEN, EXISTS, IN, LIKE, NOT, OR</a:t>
                      </a:r>
                      <a:endParaRPr sz="1800"/>
                    </a:p>
                  </a:txBody>
                  <a:tcPr marT="45725" marB="45725" marR="91450" marL="91450"/>
                </a:tc>
              </a:tr>
            </a:tbl>
          </a:graphicData>
        </a:graphic>
      </p:graphicFrame>
      <p:sp>
        <p:nvSpPr>
          <p:cNvPr id="144" name="Google Shape;144;p20"/>
          <p:cNvSpPr txBox="1"/>
          <p:nvPr/>
        </p:nvSpPr>
        <p:spPr>
          <a:xfrm>
            <a:off x="1049800" y="1690513"/>
            <a:ext cx="10778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u="sng">
                <a:solidFill>
                  <a:schemeClr val="accent1"/>
                </a:solidFill>
                <a:latin typeface="Lato"/>
                <a:ea typeface="Lato"/>
                <a:cs typeface="Lato"/>
                <a:sym typeface="Lato"/>
              </a:rPr>
              <a:t>Purpose</a:t>
            </a:r>
            <a:r>
              <a:rPr lang="en-US" sz="2400">
                <a:solidFill>
                  <a:schemeClr val="accent1"/>
                </a:solidFill>
                <a:latin typeface="Lato"/>
                <a:ea typeface="Lato"/>
                <a:cs typeface="Lato"/>
                <a:sym typeface="Lato"/>
              </a:rPr>
              <a:t>: A comparison (or relational) operator is a mathematical symbol which is used to compare two values, usually in the “where” or “select” clauses of a SQL Query.  </a:t>
            </a:r>
            <a:br>
              <a:rPr lang="en-US" sz="2400">
                <a:solidFill>
                  <a:schemeClr val="accent1"/>
                </a:solidFill>
                <a:latin typeface="Lato"/>
                <a:ea typeface="Lato"/>
                <a:cs typeface="Lato"/>
                <a:sym typeface="Lato"/>
              </a:rPr>
            </a:br>
            <a:br>
              <a:rPr lang="en-US" sz="2400">
                <a:solidFill>
                  <a:schemeClr val="accent1"/>
                </a:solidFill>
                <a:latin typeface="Lato"/>
                <a:ea typeface="Lato"/>
                <a:cs typeface="Lato"/>
                <a:sym typeface="Lato"/>
              </a:rPr>
            </a:br>
            <a:r>
              <a:rPr lang="en-US" sz="2400">
                <a:solidFill>
                  <a:schemeClr val="accent1"/>
                </a:solidFill>
                <a:latin typeface="Lato"/>
                <a:ea typeface="Lato"/>
                <a:cs typeface="Lato"/>
                <a:sym typeface="Lato"/>
              </a:rPr>
              <a:t>The result of a comparison can be TRUE, FALSE, or UNKNOWN (an operator that has one or two NULL expressions returns UNKNOWN).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Case Statements</a:t>
            </a:r>
            <a:endParaRPr sz="4200"/>
          </a:p>
        </p:txBody>
      </p:sp>
      <p:sp>
        <p:nvSpPr>
          <p:cNvPr id="150" name="Google Shape;150;p21"/>
          <p:cNvSpPr txBox="1"/>
          <p:nvPr/>
        </p:nvSpPr>
        <p:spPr>
          <a:xfrm>
            <a:off x="11322625" y="10389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nvSpPr>
        <p:spPr>
          <a:xfrm>
            <a:off x="1001550" y="1688575"/>
            <a:ext cx="10178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latin typeface="Lato"/>
                <a:ea typeface="Lato"/>
                <a:cs typeface="Lato"/>
                <a:sym typeface="Lato"/>
              </a:rPr>
              <a:t>Purpose -  </a:t>
            </a:r>
            <a:r>
              <a:rPr lang="en-US" sz="2400">
                <a:latin typeface="Lato"/>
                <a:ea typeface="Lato"/>
                <a:cs typeface="Lato"/>
                <a:sym typeface="Lato"/>
              </a:rPr>
              <a:t>The CASE statement goes through conditions and return a value when the first condition is met (like an IF-THEN-ELSE statement). If no conditions are true, it returns the value in the “ELSE” clause.</a:t>
            </a:r>
            <a:endParaRPr sz="2400"/>
          </a:p>
          <a:p>
            <a:pPr indent="0" lvl="0" marL="0" rtl="0" algn="l">
              <a:spcBef>
                <a:spcPts val="0"/>
              </a:spcBef>
              <a:spcAft>
                <a:spcPts val="0"/>
              </a:spcAft>
              <a:buNone/>
            </a:pPr>
            <a:r>
              <a:t/>
            </a:r>
            <a:endParaRPr sz="20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accent1"/>
              </a:solidFill>
              <a:latin typeface="Lato"/>
              <a:ea typeface="Lato"/>
              <a:cs typeface="Lato"/>
              <a:sym typeface="Lato"/>
            </a:endParaRPr>
          </a:p>
        </p:txBody>
      </p:sp>
      <p:sp>
        <p:nvSpPr>
          <p:cNvPr id="152" name="Google Shape;152;p21"/>
          <p:cNvSpPr txBox="1"/>
          <p:nvPr/>
        </p:nvSpPr>
        <p:spPr>
          <a:xfrm>
            <a:off x="1098675" y="3314025"/>
            <a:ext cx="57669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u="sng">
                <a:latin typeface="Lato"/>
                <a:ea typeface="Lato"/>
                <a:cs typeface="Lato"/>
                <a:sym typeface="Lato"/>
              </a:rPr>
              <a:t>Syntax</a:t>
            </a:r>
            <a:r>
              <a:rPr lang="en-US" sz="2000">
                <a:latin typeface="Lato"/>
                <a:ea typeface="Lato"/>
                <a:cs typeface="Lato"/>
                <a:sym typeface="Lato"/>
              </a:rPr>
              <a:t> </a:t>
            </a:r>
            <a:endParaRPr sz="2000">
              <a:latin typeface="Lato"/>
              <a:ea typeface="Lato"/>
              <a:cs typeface="Lato"/>
              <a:sym typeface="Lato"/>
            </a:endParaRPr>
          </a:p>
          <a:p>
            <a:pPr indent="0" lvl="0" marL="457200" rtl="0" algn="l">
              <a:lnSpc>
                <a:spcPct val="115000"/>
              </a:lnSpc>
              <a:spcBef>
                <a:spcPts val="500"/>
              </a:spcBef>
              <a:spcAft>
                <a:spcPts val="600"/>
              </a:spcAft>
              <a:buNone/>
            </a:pPr>
            <a:r>
              <a:rPr lang="en-US" sz="2000"/>
              <a:t>CASE</a:t>
            </a:r>
            <a:br>
              <a:rPr lang="en-US" sz="2000"/>
            </a:br>
            <a:r>
              <a:rPr lang="en-US" sz="2000"/>
              <a:t>    WHEN condition1 THEN result1</a:t>
            </a:r>
            <a:br>
              <a:rPr lang="en-US" sz="2000"/>
            </a:br>
            <a:r>
              <a:rPr lang="en-US" sz="2000"/>
              <a:t>    WHEN condition2 THEN result2</a:t>
            </a:r>
            <a:br>
              <a:rPr lang="en-US" sz="2000"/>
            </a:br>
            <a:r>
              <a:rPr lang="en-US" sz="2000"/>
              <a:t>    WHEN conditionN THEN resultN</a:t>
            </a:r>
            <a:br>
              <a:rPr lang="en-US" sz="2000"/>
            </a:br>
            <a:r>
              <a:rPr lang="en-US" sz="2000"/>
              <a:t>    ELSE result</a:t>
            </a:r>
            <a:br>
              <a:rPr lang="en-US" sz="2000"/>
            </a:br>
            <a:r>
              <a:rPr lang="en-US" sz="2000"/>
              <a:t>END;</a:t>
            </a:r>
            <a:endParaRPr/>
          </a:p>
        </p:txBody>
      </p:sp>
      <p:sp>
        <p:nvSpPr>
          <p:cNvPr id="153" name="Google Shape;153;p21"/>
          <p:cNvSpPr txBox="1"/>
          <p:nvPr/>
        </p:nvSpPr>
        <p:spPr>
          <a:xfrm>
            <a:off x="6330375" y="3314025"/>
            <a:ext cx="56478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u="sng">
                <a:latin typeface="Lato"/>
                <a:ea typeface="Lato"/>
                <a:cs typeface="Lato"/>
                <a:sym typeface="Lato"/>
              </a:rPr>
              <a:t>Example</a:t>
            </a:r>
            <a:r>
              <a:rPr lang="en-US" sz="2000">
                <a:latin typeface="Lato"/>
                <a:ea typeface="Lato"/>
                <a:cs typeface="Lato"/>
                <a:sym typeface="Lato"/>
              </a:rPr>
              <a:t> </a:t>
            </a:r>
            <a:endParaRPr b="1" sz="2000">
              <a:solidFill>
                <a:srgbClr val="38761D"/>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SELECT view.Country,  </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rPr b="1" lang="en-US" sz="2000">
                <a:solidFill>
                  <a:srgbClr val="6AA84F"/>
                </a:solidFill>
                <a:latin typeface="Lato"/>
                <a:ea typeface="Lato"/>
                <a:cs typeface="Lato"/>
                <a:sym typeface="Lato"/>
              </a:rPr>
              <a:t>CASE WHEN Country = 'India'   THEN 'Gandhi'</a:t>
            </a:r>
            <a:endParaRPr b="1" sz="2000">
              <a:solidFill>
                <a:srgbClr val="6AA84F"/>
              </a:solidFill>
              <a:latin typeface="Lato"/>
              <a:ea typeface="Lato"/>
              <a:cs typeface="Lato"/>
              <a:sym typeface="Lato"/>
            </a:endParaRPr>
          </a:p>
          <a:p>
            <a:pPr indent="0" lvl="0" marL="0" rtl="0" algn="l">
              <a:lnSpc>
                <a:spcPct val="115000"/>
              </a:lnSpc>
              <a:spcBef>
                <a:spcPts val="0"/>
              </a:spcBef>
              <a:spcAft>
                <a:spcPts val="0"/>
              </a:spcAft>
              <a:buNone/>
            </a:pPr>
            <a:r>
              <a:rPr b="1" lang="en-US" sz="2000">
                <a:solidFill>
                  <a:srgbClr val="6AA84F"/>
                </a:solidFill>
                <a:latin typeface="Lato"/>
                <a:ea typeface="Lato"/>
                <a:cs typeface="Lato"/>
                <a:sym typeface="Lato"/>
              </a:rPr>
              <a:t>   WHEN Country = 'Nepal'   THEN 'Mt. Everest'</a:t>
            </a:r>
            <a:endParaRPr b="1" sz="2000">
              <a:solidFill>
                <a:srgbClr val="6AA84F"/>
              </a:solidFill>
              <a:latin typeface="Lato"/>
              <a:ea typeface="Lato"/>
              <a:cs typeface="Lato"/>
              <a:sym typeface="Lato"/>
            </a:endParaRPr>
          </a:p>
          <a:p>
            <a:pPr indent="0" lvl="0" marL="0" rtl="0" algn="l">
              <a:lnSpc>
                <a:spcPct val="115000"/>
              </a:lnSpc>
              <a:spcBef>
                <a:spcPts val="0"/>
              </a:spcBef>
              <a:spcAft>
                <a:spcPts val="0"/>
              </a:spcAft>
              <a:buNone/>
            </a:pPr>
            <a:r>
              <a:rPr b="1" lang="en-US" sz="2000">
                <a:solidFill>
                  <a:srgbClr val="6AA84F"/>
                </a:solidFill>
                <a:latin typeface="Lato"/>
                <a:ea typeface="Lato"/>
                <a:cs typeface="Lato"/>
                <a:sym typeface="Lato"/>
              </a:rPr>
              <a:t>   WHEN Country = 'China'   THEN 'Great Wall'</a:t>
            </a:r>
            <a:endParaRPr b="1" sz="2000">
              <a:solidFill>
                <a:srgbClr val="6AA84F"/>
              </a:solidFill>
              <a:latin typeface="Lato"/>
              <a:ea typeface="Lato"/>
              <a:cs typeface="Lato"/>
              <a:sym typeface="Lato"/>
            </a:endParaRPr>
          </a:p>
          <a:p>
            <a:pPr indent="0" lvl="0" marL="0" rtl="0" algn="l">
              <a:lnSpc>
                <a:spcPct val="115000"/>
              </a:lnSpc>
              <a:spcBef>
                <a:spcPts val="0"/>
              </a:spcBef>
              <a:spcAft>
                <a:spcPts val="0"/>
              </a:spcAft>
              <a:buNone/>
            </a:pPr>
            <a:r>
              <a:rPr b="1" lang="en-US" sz="2000">
                <a:solidFill>
                  <a:srgbClr val="6AA84F"/>
                </a:solidFill>
                <a:latin typeface="Lato"/>
                <a:ea typeface="Lato"/>
                <a:cs typeface="Lato"/>
                <a:sym typeface="Lato"/>
              </a:rPr>
              <a:t>    ELSE 'Unknown' end  as famous_stuff</a:t>
            </a:r>
            <a:endParaRPr b="1" sz="2000">
              <a:solidFill>
                <a:srgbClr val="6AA84F"/>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  FROM world.vw_countries_asia as view</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US" sz="2000">
                <a:solidFill>
                  <a:schemeClr val="dk2"/>
                </a:solidFill>
                <a:latin typeface="Lato"/>
                <a:ea typeface="Lato"/>
                <a:cs typeface="Lato"/>
                <a:sym typeface="Lato"/>
              </a:rPr>
              <a:t>  WHERE view.Country </a:t>
            </a:r>
            <a:r>
              <a:rPr lang="en-US" sz="2000" u="sng">
                <a:solidFill>
                  <a:schemeClr val="dk2"/>
                </a:solidFill>
                <a:latin typeface="Lato"/>
                <a:ea typeface="Lato"/>
                <a:cs typeface="Lato"/>
                <a:sym typeface="Lato"/>
              </a:rPr>
              <a:t>in</a:t>
            </a:r>
            <a:r>
              <a:rPr lang="en-US" sz="2000">
                <a:solidFill>
                  <a:schemeClr val="dk2"/>
                </a:solidFill>
                <a:latin typeface="Lato"/>
                <a:ea typeface="Lato"/>
                <a:cs typeface="Lato"/>
                <a:sym typeface="Lato"/>
              </a:rPr>
              <a:t> ('India', 'China', 'Nepal','Taiwan')</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20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200"/>
              <a:t>Ex. </a:t>
            </a:r>
            <a:r>
              <a:rPr lang="en-US" sz="4200"/>
              <a:t>SQL Operators &amp; Case Statement</a:t>
            </a:r>
            <a:endParaRPr sz="4800"/>
          </a:p>
        </p:txBody>
      </p:sp>
      <p:sp>
        <p:nvSpPr>
          <p:cNvPr id="159" name="Google Shape;159;p22"/>
          <p:cNvSpPr txBox="1"/>
          <p:nvPr>
            <p:ph idx="1" type="subTitle"/>
          </p:nvPr>
        </p:nvSpPr>
        <p:spPr>
          <a:xfrm>
            <a:off x="345151" y="1730600"/>
            <a:ext cx="116628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0" lvl="0" marL="609600" rtl="0" algn="l">
              <a:lnSpc>
                <a:spcPct val="100000"/>
              </a:lnSpc>
              <a:spcBef>
                <a:spcPts val="0"/>
              </a:spcBef>
              <a:spcAft>
                <a:spcPts val="0"/>
              </a:spcAft>
              <a:buNone/>
            </a:pPr>
            <a:r>
              <a:rPr b="1" lang="en-US" sz="3000">
                <a:solidFill>
                  <a:srgbClr val="000000"/>
                </a:solidFill>
                <a:latin typeface="Raleway"/>
                <a:ea typeface="Raleway"/>
                <a:cs typeface="Raleway"/>
                <a:sym typeface="Raleway"/>
              </a:rPr>
              <a:t>Classify US States into their geographical “regions”</a:t>
            </a:r>
            <a:r>
              <a:rPr b="1" lang="en-US" sz="3000">
                <a:solidFill>
                  <a:srgbClr val="000000"/>
                </a:solidFill>
                <a:latin typeface="Raleway"/>
                <a:ea typeface="Raleway"/>
                <a:cs typeface="Raleway"/>
                <a:sym typeface="Raleway"/>
              </a:rPr>
              <a:t> </a:t>
            </a:r>
            <a:endParaRPr sz="3000"/>
          </a:p>
        </p:txBody>
      </p:sp>
      <p:sp>
        <p:nvSpPr>
          <p:cNvPr id="160" name="Google Shape;160;p22"/>
          <p:cNvSpPr txBox="1"/>
          <p:nvPr/>
        </p:nvSpPr>
        <p:spPr>
          <a:xfrm>
            <a:off x="865325" y="2430450"/>
            <a:ext cx="76569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US" sz="1800">
                <a:solidFill>
                  <a:schemeClr val="accent1"/>
                </a:solidFill>
                <a:latin typeface="Lato"/>
                <a:ea typeface="Lato"/>
                <a:cs typeface="Lato"/>
                <a:sym typeface="Lato"/>
              </a:rPr>
              <a:t>SQL Query</a:t>
            </a:r>
            <a:endParaRPr b="1" sz="1800">
              <a:solidFill>
                <a:schemeClr val="accent1"/>
              </a:solidFill>
              <a:latin typeface="Lato"/>
              <a:ea typeface="Lato"/>
              <a:cs typeface="Lato"/>
              <a:sym typeface="Lato"/>
            </a:endParaRPr>
          </a:p>
          <a:p>
            <a:pPr indent="0" lvl="0" marL="36899" rtl="0" algn="l">
              <a:lnSpc>
                <a:spcPct val="150000"/>
              </a:lnSpc>
              <a:spcBef>
                <a:spcPts val="1000"/>
              </a:spcBef>
              <a:spcAft>
                <a:spcPts val="0"/>
              </a:spcAft>
              <a:buNone/>
            </a:pPr>
            <a:r>
              <a:rPr lang="en-US" sz="1800">
                <a:solidFill>
                  <a:schemeClr val="accent1"/>
                </a:solidFill>
                <a:latin typeface="Lato"/>
                <a:ea typeface="Lato"/>
                <a:cs typeface="Lato"/>
                <a:sym typeface="Lato"/>
              </a:rPr>
              <a:t>SELECT District as State,  </a:t>
            </a:r>
            <a:br>
              <a:rPr lang="en-US" sz="1800">
                <a:solidFill>
                  <a:schemeClr val="accent1"/>
                </a:solidFill>
                <a:latin typeface="Lato"/>
                <a:ea typeface="Lato"/>
                <a:cs typeface="Lato"/>
                <a:sym typeface="Lato"/>
              </a:rPr>
            </a:br>
            <a:r>
              <a:rPr lang="en-US" sz="1800">
                <a:solidFill>
                  <a:srgbClr val="6AA84F"/>
                </a:solidFill>
                <a:latin typeface="Lato"/>
                <a:ea typeface="Lato"/>
                <a:cs typeface="Lato"/>
                <a:sym typeface="Lato"/>
              </a:rPr>
              <a:t>case when District </a:t>
            </a:r>
            <a:r>
              <a:rPr lang="en-US" sz="1800">
                <a:solidFill>
                  <a:srgbClr val="0000FF"/>
                </a:solidFill>
                <a:latin typeface="Lato"/>
                <a:ea typeface="Lato"/>
                <a:cs typeface="Lato"/>
                <a:sym typeface="Lato"/>
              </a:rPr>
              <a:t>in</a:t>
            </a:r>
            <a:r>
              <a:rPr lang="en-US" sz="1800">
                <a:solidFill>
                  <a:srgbClr val="6AA84F"/>
                </a:solidFill>
                <a:latin typeface="Lato"/>
                <a:ea typeface="Lato"/>
                <a:cs typeface="Lato"/>
                <a:sym typeface="Lato"/>
              </a:rPr>
              <a:t> ('Nebraska','Iowa','Missouri','Kansas') then 'Midwest' </a:t>
            </a:r>
            <a:br>
              <a:rPr lang="en-US" sz="1800">
                <a:solidFill>
                  <a:srgbClr val="6AA84F"/>
                </a:solidFill>
                <a:latin typeface="Lato"/>
                <a:ea typeface="Lato"/>
                <a:cs typeface="Lato"/>
                <a:sym typeface="Lato"/>
              </a:rPr>
            </a:br>
            <a:r>
              <a:rPr lang="en-US" sz="1800">
                <a:solidFill>
                  <a:srgbClr val="6AA84F"/>
                </a:solidFill>
                <a:latin typeface="Lato"/>
                <a:ea typeface="Lato"/>
                <a:cs typeface="Lato"/>
                <a:sym typeface="Lato"/>
              </a:rPr>
              <a:t>when District </a:t>
            </a:r>
            <a:r>
              <a:rPr lang="en-US" sz="1800">
                <a:solidFill>
                  <a:srgbClr val="0000FF"/>
                </a:solidFill>
                <a:latin typeface="Lato"/>
                <a:ea typeface="Lato"/>
                <a:cs typeface="Lato"/>
                <a:sym typeface="Lato"/>
              </a:rPr>
              <a:t>in</a:t>
            </a:r>
            <a:r>
              <a:rPr lang="en-US" sz="1800">
                <a:solidFill>
                  <a:srgbClr val="6AA84F"/>
                </a:solidFill>
                <a:latin typeface="Lato"/>
                <a:ea typeface="Lato"/>
                <a:cs typeface="Lato"/>
                <a:sym typeface="Lato"/>
              </a:rPr>
              <a:t> ('New York','Massachusetts','New Jersey') then 'Northeast' </a:t>
            </a:r>
            <a:br>
              <a:rPr lang="en-US" sz="1800">
                <a:solidFill>
                  <a:srgbClr val="6AA84F"/>
                </a:solidFill>
                <a:latin typeface="Lato"/>
                <a:ea typeface="Lato"/>
                <a:cs typeface="Lato"/>
                <a:sym typeface="Lato"/>
              </a:rPr>
            </a:br>
            <a:r>
              <a:rPr lang="en-US" sz="1800">
                <a:solidFill>
                  <a:srgbClr val="6AA84F"/>
                </a:solidFill>
                <a:latin typeface="Lato"/>
                <a:ea typeface="Lato"/>
                <a:cs typeface="Lato"/>
                <a:sym typeface="Lato"/>
              </a:rPr>
              <a:t>when District = 'New Mexico’ </a:t>
            </a:r>
            <a:r>
              <a:rPr lang="en-US" sz="1800">
                <a:solidFill>
                  <a:srgbClr val="0000FF"/>
                </a:solidFill>
                <a:latin typeface="Lato"/>
                <a:ea typeface="Lato"/>
                <a:cs typeface="Lato"/>
                <a:sym typeface="Lato"/>
              </a:rPr>
              <a:t>or</a:t>
            </a:r>
            <a:r>
              <a:rPr lang="en-US" sz="1800">
                <a:solidFill>
                  <a:srgbClr val="6AA84F"/>
                </a:solidFill>
                <a:latin typeface="Lato"/>
                <a:ea typeface="Lato"/>
                <a:cs typeface="Lato"/>
                <a:sym typeface="Lato"/>
              </a:rPr>
              <a:t> District </a:t>
            </a:r>
            <a:r>
              <a:rPr lang="en-US" sz="1800">
                <a:solidFill>
                  <a:srgbClr val="0000FF"/>
                </a:solidFill>
                <a:latin typeface="Lato"/>
                <a:ea typeface="Lato"/>
                <a:cs typeface="Lato"/>
                <a:sym typeface="Lato"/>
              </a:rPr>
              <a:t>=</a:t>
            </a:r>
            <a:r>
              <a:rPr lang="en-US" sz="1800">
                <a:solidFill>
                  <a:srgbClr val="6AA84F"/>
                </a:solidFill>
                <a:latin typeface="Lato"/>
                <a:ea typeface="Lato"/>
                <a:cs typeface="Lato"/>
                <a:sym typeface="Lato"/>
              </a:rPr>
              <a:t> 'Nevada' then 'Southwest'</a:t>
            </a:r>
            <a:br>
              <a:rPr lang="en-US" sz="1800">
                <a:solidFill>
                  <a:srgbClr val="6AA84F"/>
                </a:solidFill>
                <a:latin typeface="Lato"/>
                <a:ea typeface="Lato"/>
                <a:cs typeface="Lato"/>
                <a:sym typeface="Lato"/>
              </a:rPr>
            </a:br>
            <a:r>
              <a:rPr lang="en-US" sz="1800">
                <a:solidFill>
                  <a:srgbClr val="6AA84F"/>
                </a:solidFill>
                <a:latin typeface="Lato"/>
                <a:ea typeface="Lato"/>
                <a:cs typeface="Lato"/>
                <a:sym typeface="Lato"/>
              </a:rPr>
              <a:t>when District </a:t>
            </a:r>
            <a:r>
              <a:rPr lang="en-US" sz="1800">
                <a:solidFill>
                  <a:srgbClr val="0000FF"/>
                </a:solidFill>
                <a:latin typeface="Lato"/>
                <a:ea typeface="Lato"/>
                <a:cs typeface="Lato"/>
                <a:sym typeface="Lato"/>
              </a:rPr>
              <a:t>like ('%Dakota') </a:t>
            </a:r>
            <a:r>
              <a:rPr lang="en-US" sz="1800">
                <a:solidFill>
                  <a:srgbClr val="6AA84F"/>
                </a:solidFill>
                <a:latin typeface="Lato"/>
                <a:ea typeface="Lato"/>
                <a:cs typeface="Lato"/>
                <a:sym typeface="Lato"/>
              </a:rPr>
              <a:t>then 'Midwest'</a:t>
            </a:r>
            <a:br>
              <a:rPr lang="en-US" sz="1800">
                <a:solidFill>
                  <a:srgbClr val="6AA84F"/>
                </a:solidFill>
                <a:latin typeface="Lato"/>
                <a:ea typeface="Lato"/>
                <a:cs typeface="Lato"/>
                <a:sym typeface="Lato"/>
              </a:rPr>
            </a:br>
            <a:r>
              <a:rPr lang="en-US" sz="1800">
                <a:solidFill>
                  <a:srgbClr val="6AA84F"/>
                </a:solidFill>
                <a:latin typeface="Lato"/>
                <a:ea typeface="Lato"/>
                <a:cs typeface="Lato"/>
                <a:sym typeface="Lato"/>
              </a:rPr>
              <a:t>else 'needs region' end as usa_region  </a:t>
            </a:r>
            <a:br>
              <a:rPr lang="en-US" sz="1800">
                <a:solidFill>
                  <a:srgbClr val="6AA84F"/>
                </a:solidFill>
                <a:latin typeface="Lato"/>
                <a:ea typeface="Lato"/>
                <a:cs typeface="Lato"/>
                <a:sym typeface="Lato"/>
              </a:rPr>
            </a:br>
            <a:r>
              <a:rPr lang="en-US" sz="1800">
                <a:solidFill>
                  <a:schemeClr val="accent1"/>
                </a:solidFill>
                <a:latin typeface="Lato"/>
                <a:ea typeface="Lato"/>
                <a:cs typeface="Lato"/>
                <a:sym typeface="Lato"/>
              </a:rPr>
              <a:t>FROM world.city  where CountryCode</a:t>
            </a:r>
            <a:r>
              <a:rPr lang="en-US" sz="1800">
                <a:solidFill>
                  <a:srgbClr val="0000FF"/>
                </a:solidFill>
                <a:latin typeface="Lato"/>
                <a:ea typeface="Lato"/>
                <a:cs typeface="Lato"/>
                <a:sym typeface="Lato"/>
              </a:rPr>
              <a:t>=</a:t>
            </a:r>
            <a:r>
              <a:rPr lang="en-US" sz="1800">
                <a:solidFill>
                  <a:schemeClr val="accent1"/>
                </a:solidFill>
                <a:latin typeface="Lato"/>
                <a:ea typeface="Lato"/>
                <a:cs typeface="Lato"/>
                <a:sym typeface="Lato"/>
              </a:rPr>
              <a:t>'USA'</a:t>
            </a:r>
            <a:endParaRPr sz="1800">
              <a:solidFill>
                <a:schemeClr val="accent1"/>
              </a:solidFill>
              <a:latin typeface="Lato"/>
              <a:ea typeface="Lato"/>
              <a:cs typeface="Lato"/>
              <a:sym typeface="Lato"/>
            </a:endParaRPr>
          </a:p>
          <a:p>
            <a:pPr indent="0" lvl="0" marL="36899" rtl="0" algn="l">
              <a:lnSpc>
                <a:spcPct val="115000"/>
              </a:lnSpc>
              <a:spcBef>
                <a:spcPts val="1000"/>
              </a:spcBef>
              <a:spcAft>
                <a:spcPts val="0"/>
              </a:spcAft>
              <a:buNone/>
            </a:pPr>
            <a:r>
              <a:rPr lang="en-US" sz="1800">
                <a:solidFill>
                  <a:srgbClr val="0000FF"/>
                </a:solidFill>
                <a:latin typeface="Lato"/>
                <a:ea typeface="Lato"/>
                <a:cs typeface="Lato"/>
                <a:sym typeface="Lato"/>
              </a:rPr>
              <a:t>Blue - Operators,  </a:t>
            </a:r>
            <a:r>
              <a:rPr lang="en-US" sz="1800">
                <a:solidFill>
                  <a:srgbClr val="6AA84F"/>
                </a:solidFill>
                <a:latin typeface="Lato"/>
                <a:ea typeface="Lato"/>
                <a:cs typeface="Lato"/>
                <a:sym typeface="Lato"/>
              </a:rPr>
              <a:t>Green - Case Statement</a:t>
            </a:r>
            <a:endParaRPr sz="1800">
              <a:solidFill>
                <a:srgbClr val="0000FF"/>
              </a:solidFill>
              <a:latin typeface="Lato"/>
              <a:ea typeface="Lato"/>
              <a:cs typeface="Lato"/>
              <a:sym typeface="Lato"/>
            </a:endParaRPr>
          </a:p>
          <a:p>
            <a:pPr indent="0" lvl="0" marL="36899" rtl="0" algn="l">
              <a:lnSpc>
                <a:spcPct val="115000"/>
              </a:lnSpc>
              <a:spcBef>
                <a:spcPts val="1000"/>
              </a:spcBef>
              <a:spcAft>
                <a:spcPts val="0"/>
              </a:spcAft>
              <a:buNone/>
            </a:pPr>
            <a:r>
              <a:t/>
            </a:r>
            <a:endParaRPr sz="1800">
              <a:solidFill>
                <a:srgbClr val="0000FF"/>
              </a:solidFill>
              <a:latin typeface="Lato"/>
              <a:ea typeface="Lato"/>
              <a:cs typeface="Lato"/>
              <a:sym typeface="Lato"/>
            </a:endParaRPr>
          </a:p>
        </p:txBody>
      </p:sp>
      <p:pic>
        <p:nvPicPr>
          <p:cNvPr id="161" name="Google Shape;161;p22"/>
          <p:cNvPicPr preferRelativeResize="0"/>
          <p:nvPr/>
        </p:nvPicPr>
        <p:blipFill>
          <a:blip r:embed="rId3">
            <a:alphaModFix/>
          </a:blip>
          <a:stretch>
            <a:fillRect/>
          </a:stretch>
        </p:blipFill>
        <p:spPr>
          <a:xfrm>
            <a:off x="8397676" y="2316776"/>
            <a:ext cx="2668272" cy="4298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