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storage.techtarget.com/definition/data-life-cycle-managem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dcfa8b8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2100" lvl="0" marL="457200" rtl="0" algn="l">
              <a:spcBef>
                <a:spcPts val="0"/>
              </a:spcBef>
              <a:spcAft>
                <a:spcPts val="0"/>
              </a:spcAft>
              <a:buSzPts val="1000"/>
              <a:buAutoNum type="arabicParenR"/>
            </a:pPr>
            <a:r>
              <a:rPr lang="en-US" sz="1000">
                <a:solidFill>
                  <a:srgbClr val="000000"/>
                </a:solidFill>
                <a:latin typeface="Arial"/>
                <a:ea typeface="Arial"/>
                <a:cs typeface="Arial"/>
                <a:sym typeface="Arial"/>
              </a:rPr>
              <a:t>n addition, MDM requires solving the root cause of the inconsistent metadata, because master data needs to be propagated back to the source system in some way. In data warehousing, solving the root cause is not always needed, as it may be enough just to have a consistent view at the data warehousing level rather than having to ensure consistency at the data source level.</a:t>
            </a:r>
            <a:endParaRPr sz="1000"/>
          </a:p>
        </p:txBody>
      </p:sp>
      <p:sp>
        <p:nvSpPr>
          <p:cNvPr id="164" name="Google Shape;164;g51dcfa8b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01fb7fb4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a:p>
        </p:txBody>
      </p:sp>
      <p:sp>
        <p:nvSpPr>
          <p:cNvPr id="171" name="Google Shape;171;g501fb7fb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1fb7fb40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501fb7fb40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01fb7fb4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501fb7fb4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1c7a8fa1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51c7a8fa1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2056787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20567870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520567870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38ce4af1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Feynman technique: Learn -&gt; Explain -&gt; Reflect -&gt; Repeat</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0" name="Google Shape;100;g5038ce4af1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38ce4af1_0_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Feynman technique: Learn -&gt; Explain -&gt; Reflect -&gt; Repeat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6" name="Google Shape;106;g5038ce4af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1fb7fb4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Relationship:   OLTP = Source for OLAP </a:t>
            </a:r>
            <a:endParaRPr/>
          </a:p>
        </p:txBody>
      </p:sp>
      <p:sp>
        <p:nvSpPr>
          <p:cNvPr id="112" name="Google Shape;112;g501fb7fb4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01fb7fb40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123" name="Google Shape;123;g501fb7fb40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038ce4af1_0_3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130" name="Google Shape;130;g5038ce4af1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1fb7fb4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150">
                <a:solidFill>
                  <a:srgbClr val="242729"/>
                </a:solidFill>
                <a:latin typeface="Arial"/>
                <a:ea typeface="Arial"/>
                <a:cs typeface="Arial"/>
                <a:sym typeface="Arial"/>
              </a:rPr>
              <a:t>Note:  Install Pandas, Numpy &amp; PyMySQL packages</a:t>
            </a:r>
            <a:endParaRPr b="1" sz="1150">
              <a:solidFill>
                <a:srgbClr val="242729"/>
              </a:solidFill>
              <a:latin typeface="Arial"/>
              <a:ea typeface="Arial"/>
              <a:cs typeface="Arial"/>
              <a:sym typeface="Arial"/>
            </a:endParaRPr>
          </a:p>
          <a:p>
            <a:pPr indent="0" lvl="0" marL="0" rtl="0" algn="l">
              <a:lnSpc>
                <a:spcPct val="115000"/>
              </a:lnSpc>
              <a:spcBef>
                <a:spcPts val="1100"/>
              </a:spcBef>
              <a:spcAft>
                <a:spcPts val="0"/>
              </a:spcAft>
              <a:buNone/>
            </a:pPr>
            <a:r>
              <a:rPr b="1" lang="en-US" sz="1150">
                <a:solidFill>
                  <a:srgbClr val="242729"/>
                </a:solidFill>
                <a:latin typeface="Arial"/>
                <a:ea typeface="Arial"/>
                <a:cs typeface="Arial"/>
                <a:sym typeface="Arial"/>
              </a:rPr>
              <a:t>Run Python from Command-line in Windows:</a:t>
            </a:r>
            <a:endParaRPr b="1" sz="1150">
              <a:solidFill>
                <a:srgbClr val="242729"/>
              </a:solidFill>
              <a:latin typeface="Arial"/>
              <a:ea typeface="Arial"/>
              <a:cs typeface="Arial"/>
              <a:sym typeface="Arial"/>
            </a:endParaRPr>
          </a:p>
          <a:p>
            <a:pPr indent="-301625" lvl="0" marL="749300" rtl="0" algn="l">
              <a:lnSpc>
                <a:spcPct val="115000"/>
              </a:lnSpc>
              <a:spcBef>
                <a:spcPts val="1100"/>
              </a:spcBef>
              <a:spcAft>
                <a:spcPts val="0"/>
              </a:spcAft>
              <a:buClr>
                <a:srgbClr val="242729"/>
              </a:buClr>
              <a:buSzPts val="1150"/>
              <a:buAutoNum type="arabicPeriod"/>
            </a:pPr>
            <a:r>
              <a:rPr lang="en-US" sz="1150">
                <a:solidFill>
                  <a:srgbClr val="242729"/>
                </a:solidFill>
                <a:latin typeface="Arial"/>
                <a:ea typeface="Arial"/>
                <a:cs typeface="Arial"/>
                <a:sym typeface="Arial"/>
              </a:rPr>
              <a:t>Save your python code file somewhere, using "Save" or "Save as" in your editor. Lets call it 'first.py' in some folder, like "pyscripts" that you make on your Desktop.</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Open a </a:t>
            </a:r>
            <a:r>
              <a:rPr b="1" lang="en-US" sz="1150">
                <a:solidFill>
                  <a:srgbClr val="242729"/>
                </a:solidFill>
                <a:latin typeface="Arial"/>
                <a:ea typeface="Arial"/>
                <a:cs typeface="Arial"/>
                <a:sym typeface="Arial"/>
              </a:rPr>
              <a:t>prompt</a:t>
            </a:r>
            <a:r>
              <a:rPr lang="en-US" sz="1150">
                <a:solidFill>
                  <a:srgbClr val="242729"/>
                </a:solidFill>
                <a:latin typeface="Arial"/>
                <a:ea typeface="Arial"/>
                <a:cs typeface="Arial"/>
                <a:sym typeface="Arial"/>
              </a:rPr>
              <a:t> (a Windows 'cmd' shell that is a text interface into the computer):</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start &gt; run &gt; "cmd" (in the little box). OK.</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Navigate to where your python file is, using the commands 'cd' (change directory) and 'dir' (to show files in the directory, to verify your head). For our example something like,</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cd C:\Documents and Settings\Gregg\Desktop\pyscripts</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try:</a:t>
            </a:r>
            <a:endParaRPr sz="1150">
              <a:solidFill>
                <a:srgbClr val="242729"/>
              </a:solidFill>
              <a:latin typeface="Arial"/>
              <a:ea typeface="Arial"/>
              <a:cs typeface="Arial"/>
              <a:sym typeface="Arial"/>
            </a:endParaRPr>
          </a:p>
          <a:p>
            <a:pPr indent="-301625" lvl="0" marL="749300" rtl="0" algn="l">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python first.py</a:t>
            </a:r>
            <a:endParaRPr sz="1150">
              <a:solidFill>
                <a:srgbClr val="242729"/>
              </a:solidFill>
              <a:latin typeface="Arial"/>
              <a:ea typeface="Arial"/>
              <a:cs typeface="Arial"/>
              <a:sym typeface="Arial"/>
            </a:endParaRPr>
          </a:p>
          <a:p>
            <a:pPr indent="0" lvl="0" marL="0" rtl="0" algn="l">
              <a:spcBef>
                <a:spcPts val="2200"/>
              </a:spcBef>
              <a:spcAft>
                <a:spcPts val="0"/>
              </a:spcAft>
              <a:buNone/>
            </a:pPr>
            <a:r>
              <a:t/>
            </a:r>
            <a:endParaRPr/>
          </a:p>
        </p:txBody>
      </p:sp>
      <p:sp>
        <p:nvSpPr>
          <p:cNvPr id="138" name="Google Shape;138;g501fb7fb4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dcfa8b8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51dcfa8b8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038ce4af1_0_3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2"/>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155" name="Google Shape;155;g5038ce4af1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8" name="Google Shape;88;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89" name="Google Shape;89;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drive.google.com/file/d/1E-Q2-db55zHy7qRKdASHAz34D9Oa9qtr/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Lustria"/>
              <a:buNone/>
            </a:pPr>
            <a:r>
              <a:rPr lang="en-US"/>
              <a:t>Storing &amp; Managing Data</a:t>
            </a:r>
            <a:endParaRPr/>
          </a:p>
        </p:txBody>
      </p:sp>
      <p:sp>
        <p:nvSpPr>
          <p:cNvPr id="97" name="Google Shape;97;p14"/>
          <p:cNvSpPr txBox="1"/>
          <p:nvPr>
            <p:ph idx="1" type="subTitle"/>
          </p:nvPr>
        </p:nvSpPr>
        <p:spPr>
          <a:xfrm>
            <a:off x="972837" y="4230533"/>
            <a:ext cx="10250700" cy="7215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Master Data Management vs. DW</a:t>
            </a:r>
            <a:endParaRPr sz="4800"/>
          </a:p>
        </p:txBody>
      </p:sp>
      <p:sp>
        <p:nvSpPr>
          <p:cNvPr id="167" name="Google Shape;167;p23"/>
          <p:cNvSpPr txBox="1"/>
          <p:nvPr/>
        </p:nvSpPr>
        <p:spPr>
          <a:xfrm>
            <a:off x="439425" y="1762100"/>
            <a:ext cx="5866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latin typeface="Lato"/>
                <a:ea typeface="Lato"/>
                <a:cs typeface="Lato"/>
                <a:sym typeface="Lato"/>
              </a:rPr>
              <a:t>Different Goals</a:t>
            </a:r>
            <a:endParaRPr b="1" sz="1600" u="sng">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The main purpose of a data warehouse is to analyze data in a multidimensional fashion, while the main purpose of MDM is to create and maintain a single source of truth for a particular dimension within the organization.</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b="1" lang="en-US" sz="1600" u="sng">
                <a:latin typeface="Lato"/>
                <a:ea typeface="Lato"/>
                <a:cs typeface="Lato"/>
                <a:sym typeface="Lato"/>
              </a:rPr>
              <a:t>Different Types of Data</a:t>
            </a:r>
            <a:endParaRPr b="1" sz="1600" u="sng">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Master Data Management is only applied to entities and not transactional data, while a data warehouse includes data that are both transactional and non-transactional in nature.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b="1" lang="en-US" sz="1600" u="sng">
                <a:latin typeface="Lato"/>
                <a:ea typeface="Lato"/>
                <a:cs typeface="Lato"/>
                <a:sym typeface="Lato"/>
              </a:rPr>
              <a:t>Different Reporting Needs</a:t>
            </a:r>
            <a:endParaRPr b="1" sz="1600" u="sng">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In data warehousing, it is important to deliver to end users the proper types of reports using the proper type of reporting tool to facilitate analysis.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In MDM, the reporting needs are very different -- it is far more important to be able to provide reports on data governance, data quality, and compliance, rather than reports based on analytical needs.</a:t>
            </a:r>
            <a:endParaRPr sz="1600">
              <a:latin typeface="Lato"/>
              <a:ea typeface="Lato"/>
              <a:cs typeface="Lato"/>
              <a:sym typeface="Lato"/>
            </a:endParaRPr>
          </a:p>
        </p:txBody>
      </p:sp>
      <p:pic>
        <p:nvPicPr>
          <p:cNvPr id="168" name="Google Shape;168;p23"/>
          <p:cNvPicPr preferRelativeResize="0"/>
          <p:nvPr/>
        </p:nvPicPr>
        <p:blipFill>
          <a:blip r:embed="rId3">
            <a:alphaModFix/>
          </a:blip>
          <a:stretch>
            <a:fillRect/>
          </a:stretch>
        </p:blipFill>
        <p:spPr>
          <a:xfrm>
            <a:off x="6473800" y="2096625"/>
            <a:ext cx="5580975" cy="38498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Governance</a:t>
            </a:r>
            <a:r>
              <a:rPr lang="en-US" sz="4800"/>
              <a:t> </a:t>
            </a:r>
            <a:endParaRPr sz="4800"/>
          </a:p>
        </p:txBody>
      </p:sp>
      <p:pic>
        <p:nvPicPr>
          <p:cNvPr id="174" name="Google Shape;174;p24"/>
          <p:cNvPicPr preferRelativeResize="0"/>
          <p:nvPr/>
        </p:nvPicPr>
        <p:blipFill>
          <a:blip r:embed="rId3">
            <a:alphaModFix/>
          </a:blip>
          <a:stretch>
            <a:fillRect/>
          </a:stretch>
        </p:blipFill>
        <p:spPr>
          <a:xfrm>
            <a:off x="8032304" y="1832750"/>
            <a:ext cx="4000347" cy="4018200"/>
          </a:xfrm>
          <a:prstGeom prst="rect">
            <a:avLst/>
          </a:prstGeom>
          <a:noFill/>
          <a:ln>
            <a:noFill/>
          </a:ln>
        </p:spPr>
      </p:pic>
      <p:sp>
        <p:nvSpPr>
          <p:cNvPr id="175" name="Google Shape;175;p24"/>
          <p:cNvSpPr txBox="1"/>
          <p:nvPr/>
        </p:nvSpPr>
        <p:spPr>
          <a:xfrm>
            <a:off x="1182425" y="1921425"/>
            <a:ext cx="5675700" cy="46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6" name="Google Shape;176;p24"/>
          <p:cNvSpPr txBox="1"/>
          <p:nvPr/>
        </p:nvSpPr>
        <p:spPr>
          <a:xfrm>
            <a:off x="1123300" y="1832750"/>
            <a:ext cx="6887700" cy="24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What is Data Governance?</a:t>
            </a:r>
            <a:endParaRPr b="1" sz="1800">
              <a:latin typeface="Lato"/>
              <a:ea typeface="Lato"/>
              <a:cs typeface="Lato"/>
              <a:sym typeface="Lato"/>
            </a:endParaRPr>
          </a:p>
          <a:p>
            <a:pPr indent="0" lvl="0" marL="0" rtl="0" algn="l">
              <a:lnSpc>
                <a:spcPct val="100000"/>
              </a:lnSpc>
              <a:spcBef>
                <a:spcPts val="0"/>
              </a:spcBef>
              <a:spcAft>
                <a:spcPts val="0"/>
              </a:spcAft>
              <a:buClr>
                <a:srgbClr val="000000"/>
              </a:buClr>
              <a:buSzPts val="1100"/>
              <a:buFont typeface="Arial"/>
              <a:buNone/>
            </a:pPr>
            <a:r>
              <a:rPr lang="en-US" sz="1800">
                <a:latin typeface="Lato"/>
                <a:ea typeface="Lato"/>
                <a:cs typeface="Lato"/>
                <a:sym typeface="Lato"/>
              </a:rPr>
              <a:t>Data Governance is a  quality control discipline for assessing, managing, using, improving, monitoring, maintaining, and protecting organizational information. </a:t>
            </a:r>
            <a:endParaRPr sz="1800">
              <a:latin typeface="Lato"/>
              <a:ea typeface="Lato"/>
              <a:cs typeface="Lato"/>
              <a:sym typeface="Lato"/>
            </a:endParaRPr>
          </a:p>
        </p:txBody>
      </p:sp>
      <p:sp>
        <p:nvSpPr>
          <p:cNvPr id="177" name="Google Shape;177;p24"/>
          <p:cNvSpPr txBox="1"/>
          <p:nvPr/>
        </p:nvSpPr>
        <p:spPr>
          <a:xfrm>
            <a:off x="1123300" y="3329900"/>
            <a:ext cx="6887700" cy="23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ato"/>
                <a:ea typeface="Lato"/>
                <a:cs typeface="Lato"/>
                <a:sym typeface="Lato"/>
              </a:rPr>
              <a:t>Who Needs Data Governance?</a:t>
            </a:r>
            <a:endParaRPr b="1"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Most organizations should have some form of data governance to prevent sensitive information from getting into the wrong hands. However, large companies and regulated industries, such as healthcare or banking, have the most at stake.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a Data Steward?</a:t>
            </a:r>
            <a:endParaRPr b="1"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Dictionaries</a:t>
            </a:r>
            <a:endParaRPr sz="4800"/>
          </a:p>
        </p:txBody>
      </p:sp>
      <p:sp>
        <p:nvSpPr>
          <p:cNvPr id="183" name="Google Shape;183;p25"/>
          <p:cNvSpPr txBox="1"/>
          <p:nvPr/>
        </p:nvSpPr>
        <p:spPr>
          <a:xfrm>
            <a:off x="0" y="1650675"/>
            <a:ext cx="5866200" cy="47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US" sz="1800"/>
              <a:t>What is a Data Dictionary?</a:t>
            </a:r>
            <a:endParaRPr b="1" sz="1800"/>
          </a:p>
          <a:p>
            <a:pPr indent="0" lvl="0" marL="0" rtl="0" algn="l">
              <a:lnSpc>
                <a:spcPct val="115000"/>
              </a:lnSpc>
              <a:spcBef>
                <a:spcPts val="0"/>
              </a:spcBef>
              <a:spcAft>
                <a:spcPts val="0"/>
              </a:spcAft>
              <a:buNone/>
            </a:pPr>
            <a:r>
              <a:rPr lang="en-US" sz="1800"/>
              <a:t>A Data Dictionary is a collection of sources, names, definitions, and attributes about data elements that define the data captured in a system.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sz="2400">
              <a:latin typeface="Lato"/>
              <a:ea typeface="Lato"/>
              <a:cs typeface="Lato"/>
              <a:sym typeface="Lato"/>
            </a:endParaRPr>
          </a:p>
        </p:txBody>
      </p:sp>
      <p:sp>
        <p:nvSpPr>
          <p:cNvPr id="184" name="Google Shape;184;p25"/>
          <p:cNvSpPr txBox="1"/>
          <p:nvPr/>
        </p:nvSpPr>
        <p:spPr>
          <a:xfrm>
            <a:off x="0" y="2989025"/>
            <a:ext cx="6078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t>The data dictionary in general contains information about the following:</a:t>
            </a:r>
            <a:endParaRPr b="1" sz="1800"/>
          </a:p>
          <a:p>
            <a:pPr indent="-342900" lvl="0" marL="457200" rtl="0" algn="l">
              <a:lnSpc>
                <a:spcPct val="115000"/>
              </a:lnSpc>
              <a:spcBef>
                <a:spcPts val="0"/>
              </a:spcBef>
              <a:spcAft>
                <a:spcPts val="0"/>
              </a:spcAft>
              <a:buSzPts val="1800"/>
              <a:buAutoNum type="arabicPeriod"/>
            </a:pPr>
            <a:r>
              <a:rPr lang="en-US" sz="1800"/>
              <a:t>Names and physical information of all database schemas, </a:t>
            </a:r>
            <a:r>
              <a:rPr lang="en-US" sz="1800"/>
              <a:t>tables and fields</a:t>
            </a:r>
            <a:r>
              <a:rPr lang="en-US" sz="1800"/>
              <a:t>.</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lang="en-US" sz="1800"/>
              <a:t>“S</a:t>
            </a:r>
            <a:r>
              <a:rPr lang="en-US" sz="1800"/>
              <a:t>ystem of record” </a:t>
            </a:r>
            <a:r>
              <a:rPr lang="en-US" sz="1800"/>
              <a:t>information about fields/tables. </a:t>
            </a:r>
            <a:endParaRPr sz="1800"/>
          </a:p>
          <a:p>
            <a:pPr indent="0" lvl="0" marL="457200" rtl="0" algn="l">
              <a:lnSpc>
                <a:spcPct val="115000"/>
              </a:lnSpc>
              <a:spcBef>
                <a:spcPts val="0"/>
              </a:spcBef>
              <a:spcAft>
                <a:spcPts val="0"/>
              </a:spcAft>
              <a:buNone/>
            </a:pPr>
            <a:r>
              <a:rPr lang="en-US" sz="1800"/>
              <a:t> </a:t>
            </a:r>
            <a:endParaRPr sz="1800"/>
          </a:p>
          <a:p>
            <a:pPr indent="-342900" lvl="0" marL="457200" rtl="0" algn="l">
              <a:lnSpc>
                <a:spcPct val="115000"/>
              </a:lnSpc>
              <a:spcBef>
                <a:spcPts val="0"/>
              </a:spcBef>
              <a:spcAft>
                <a:spcPts val="0"/>
              </a:spcAft>
              <a:buSzPts val="1800"/>
              <a:buAutoNum type="arabicPeriod"/>
            </a:pPr>
            <a:r>
              <a:rPr lang="en-US" sz="1800"/>
              <a:t>Table constraints such as primary key attributes, foreign key information etc.</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lang="en-US" sz="1800"/>
              <a:t>Business rules, transformations and metadata               about field values.</a:t>
            </a:r>
            <a:endParaRPr/>
          </a:p>
        </p:txBody>
      </p:sp>
      <p:pic>
        <p:nvPicPr>
          <p:cNvPr id="185" name="Google Shape;185;p25"/>
          <p:cNvPicPr preferRelativeResize="0"/>
          <p:nvPr/>
        </p:nvPicPr>
        <p:blipFill>
          <a:blip r:embed="rId3">
            <a:alphaModFix/>
          </a:blip>
          <a:stretch>
            <a:fillRect/>
          </a:stretch>
        </p:blipFill>
        <p:spPr>
          <a:xfrm>
            <a:off x="5797025" y="1807100"/>
            <a:ext cx="6315225" cy="4602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Measuring Data Quality</a:t>
            </a:r>
            <a:endParaRPr sz="4800"/>
          </a:p>
        </p:txBody>
      </p:sp>
      <p:pic>
        <p:nvPicPr>
          <p:cNvPr id="191" name="Google Shape;191;p2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192" name="Google Shape;192;p26"/>
          <p:cNvSpPr txBox="1"/>
          <p:nvPr/>
        </p:nvSpPr>
        <p:spPr>
          <a:xfrm>
            <a:off x="272800" y="1879950"/>
            <a:ext cx="74061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Data Quality?</a:t>
            </a:r>
            <a:endParaRPr b="1"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Sometimes errors or incorrect  elements are present in your data set. It’s important to be proactive and clean your data and periodically test it for inaccuracies.</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b="1"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a Data Quality Assessment?</a:t>
            </a:r>
            <a:endParaRPr b="1"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You can identify these errors and understand their implications by both qualitative assessments and quantitative measurement. This ensures you have quality data on hand when you run your jobs. This will let you improve your data quality processes for quality and effectiveness.</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a:latin typeface="Lato"/>
                <a:ea typeface="Lato"/>
                <a:cs typeface="Lato"/>
                <a:sym typeface="Lato"/>
              </a:rPr>
              <a:t>What is an Example of Measuring Data Quality?</a:t>
            </a:r>
            <a:endParaRPr b="1"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This is a common type of data quality metric. It allows you to track how the number of known errors – such as missing, incomplete or redundant entries – within a data set corresponds to the size of the data set. If you find fewer errors while the size of your data stays the same or grows, you know that your data quality is improving.</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Measuring Data Quality</a:t>
            </a:r>
            <a:r>
              <a:rPr lang="en-US" sz="4800"/>
              <a:t> w/</a:t>
            </a:r>
            <a:r>
              <a:rPr lang="en-US" sz="4800"/>
              <a:t>Python</a:t>
            </a:r>
            <a:endParaRPr sz="4800"/>
          </a:p>
        </p:txBody>
      </p:sp>
      <p:sp>
        <p:nvSpPr>
          <p:cNvPr id="198" name="Google Shape;198;p27"/>
          <p:cNvSpPr txBox="1"/>
          <p:nvPr/>
        </p:nvSpPr>
        <p:spPr>
          <a:xfrm>
            <a:off x="1152850" y="1803200"/>
            <a:ext cx="81051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99" name="Google Shape;199;p27"/>
          <p:cNvSpPr txBox="1"/>
          <p:nvPr/>
        </p:nvSpPr>
        <p:spPr>
          <a:xfrm>
            <a:off x="913800" y="1697550"/>
            <a:ext cx="10982400" cy="51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Lato"/>
                <a:ea typeface="Lato"/>
                <a:cs typeface="Lato"/>
                <a:sym typeface="Lato"/>
              </a:rPr>
              <a:t>There are ways to monitor and measure data quality with Python. Some of these libraries can help with the following tasks: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Integration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Cleansing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Monitoring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Data Auditing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US" sz="1600">
                <a:latin typeface="Lato"/>
                <a:ea typeface="Lato"/>
                <a:cs typeface="Lato"/>
                <a:sym typeface="Lato"/>
              </a:rPr>
              <a:t>Investigating </a:t>
            </a:r>
            <a:endParaRPr sz="1600">
              <a:latin typeface="Lato"/>
              <a:ea typeface="Lato"/>
              <a:cs typeface="Lato"/>
              <a:sym typeface="Lato"/>
            </a:endParaRPr>
          </a:p>
          <a:p>
            <a:pPr indent="0" lvl="0" marL="457200" rtl="0" algn="l">
              <a:spcBef>
                <a:spcPts val="0"/>
              </a:spcBef>
              <a:spcAft>
                <a:spcPts val="0"/>
              </a:spcAft>
              <a:buNone/>
            </a:pPr>
            <a:r>
              <a:rPr lang="en-US" sz="1600">
                <a:latin typeface="Lato"/>
                <a:ea typeface="Lato"/>
                <a:cs typeface="Lato"/>
                <a:sym typeface="Lato"/>
              </a:rPr>
              <a:t>Unknown Datasets</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To the right, you can see an example of a Python library: pydqc.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You can use libraries like this to set up a notebook to</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import libraries like pandas to clean data, numpy to run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calculations, and p</a:t>
            </a:r>
            <a:r>
              <a:rPr lang="en-US" sz="1600">
                <a:latin typeface="Lato"/>
                <a:ea typeface="Lato"/>
                <a:cs typeface="Lato"/>
                <a:sym typeface="Lato"/>
              </a:rPr>
              <a:t>y</a:t>
            </a:r>
            <a:r>
              <a:rPr lang="en-US" sz="1600">
                <a:latin typeface="Lato"/>
                <a:ea typeface="Lato"/>
                <a:cs typeface="Lato"/>
                <a:sym typeface="Lato"/>
              </a:rPr>
              <a:t>dqc to add automatic data quality checks.</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It lets you load the data (CSV), infer the schema of your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database, and generate a summary of your data.</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https://github.com/SauceCat/pydqc</a:t>
            </a:r>
            <a:endParaRPr sz="1600">
              <a:latin typeface="Lato"/>
              <a:ea typeface="Lato"/>
              <a:cs typeface="Lato"/>
              <a:sym typeface="Lato"/>
            </a:endParaRPr>
          </a:p>
          <a:p>
            <a:pPr indent="0" lvl="0" marL="0" rtl="0" algn="l">
              <a:spcBef>
                <a:spcPts val="0"/>
              </a:spcBef>
              <a:spcAft>
                <a:spcPts val="0"/>
              </a:spcAft>
              <a:buNone/>
            </a:pPr>
            <a:r>
              <a:rPr lang="en-US" sz="1600">
                <a:latin typeface="Lato"/>
                <a:ea typeface="Lato"/>
                <a:cs typeface="Lato"/>
                <a:sym typeface="Lato"/>
              </a:rPr>
              <a:t>https://github.com/SauceCat/pydqc/blob/master/test/pydqc_test_on_Zillow.ipynb</a:t>
            </a:r>
            <a:endParaRPr sz="1600">
              <a:latin typeface="Lato"/>
              <a:ea typeface="Lato"/>
              <a:cs typeface="Lato"/>
              <a:sym typeface="Lato"/>
            </a:endParaRPr>
          </a:p>
        </p:txBody>
      </p:sp>
      <p:pic>
        <p:nvPicPr>
          <p:cNvPr id="200" name="Google Shape;200;p27"/>
          <p:cNvPicPr preferRelativeResize="0"/>
          <p:nvPr/>
        </p:nvPicPr>
        <p:blipFill>
          <a:blip r:embed="rId3">
            <a:alphaModFix/>
          </a:blip>
          <a:stretch>
            <a:fillRect/>
          </a:stretch>
        </p:blipFill>
        <p:spPr>
          <a:xfrm>
            <a:off x="7210225" y="2146350"/>
            <a:ext cx="4618850" cy="415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ctrTitle"/>
          </p:nvPr>
        </p:nvSpPr>
        <p:spPr>
          <a:xfrm>
            <a:off x="972825" y="697317"/>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Exercises - Class Project</a:t>
            </a:r>
            <a:endParaRPr/>
          </a:p>
        </p:txBody>
      </p:sp>
      <p:sp>
        <p:nvSpPr>
          <p:cNvPr id="207" name="Google Shape;207;p28"/>
          <p:cNvSpPr txBox="1"/>
          <p:nvPr/>
        </p:nvSpPr>
        <p:spPr>
          <a:xfrm>
            <a:off x="1378625" y="1910275"/>
            <a:ext cx="6334800" cy="69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u="sng"/>
              <a:t>ETL</a:t>
            </a:r>
            <a:endParaRPr sz="1800"/>
          </a:p>
          <a:p>
            <a:pPr indent="0" lvl="0" marL="0" rtl="0" algn="l">
              <a:spcBef>
                <a:spcPts val="0"/>
              </a:spcBef>
              <a:spcAft>
                <a:spcPts val="0"/>
              </a:spcAft>
              <a:buNone/>
            </a:pPr>
            <a:r>
              <a:rPr lang="en-US" sz="1800"/>
              <a:t>1. Utilize the Python ETL Code to load CSV file data into you MySQL database tables</a:t>
            </a:r>
            <a:endParaRPr sz="1800"/>
          </a:p>
          <a:p>
            <a:pPr indent="0" lvl="0" marL="0" rtl="0" algn="l">
              <a:spcBef>
                <a:spcPts val="0"/>
              </a:spcBef>
              <a:spcAft>
                <a:spcPts val="0"/>
              </a:spcAft>
              <a:buNone/>
            </a:pPr>
            <a:r>
              <a:t/>
            </a:r>
            <a:endParaRPr sz="1800"/>
          </a:p>
          <a:p>
            <a:pPr indent="0" lvl="0" marL="0" rtl="0" algn="ctr">
              <a:spcBef>
                <a:spcPts val="0"/>
              </a:spcBef>
              <a:spcAft>
                <a:spcPts val="0"/>
              </a:spcAft>
              <a:buClr>
                <a:srgbClr val="000000"/>
              </a:buClr>
              <a:buSzPts val="1100"/>
              <a:buFont typeface="Arial"/>
              <a:buNone/>
            </a:pPr>
            <a:r>
              <a:rPr b="1" lang="en-US" sz="1800" u="sng"/>
              <a:t>Google Cloud</a:t>
            </a:r>
            <a:endParaRPr sz="1800"/>
          </a:p>
          <a:p>
            <a:pPr indent="0" lvl="0" marL="0" rtl="0" algn="l">
              <a:spcBef>
                <a:spcPts val="0"/>
              </a:spcBef>
              <a:spcAft>
                <a:spcPts val="0"/>
              </a:spcAft>
              <a:buNone/>
            </a:pPr>
            <a:r>
              <a:rPr lang="en-US" sz="1800"/>
              <a:t>1. Return the names of all cities contained in the world.city table that are in Nebraska (Region), using a subquery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2. In the world.country langage table, select all countries where the official language is ‘English’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3. In the world.country table, compare the average life expectancy of people, in a variety of ways.   </a:t>
            </a:r>
            <a:endParaRPr sz="1800"/>
          </a:p>
        </p:txBody>
      </p:sp>
      <p:pic>
        <p:nvPicPr>
          <p:cNvPr id="208" name="Google Shape;208;p28"/>
          <p:cNvPicPr preferRelativeResize="0"/>
          <p:nvPr/>
        </p:nvPicPr>
        <p:blipFill>
          <a:blip r:embed="rId3">
            <a:alphaModFix/>
          </a:blip>
          <a:stretch>
            <a:fillRect/>
          </a:stretch>
        </p:blipFill>
        <p:spPr>
          <a:xfrm>
            <a:off x="8041900" y="1711078"/>
            <a:ext cx="2409350" cy="4964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Review: Class </a:t>
            </a:r>
            <a:r>
              <a:rPr lang="en-US" sz="4800"/>
              <a:t>4</a:t>
            </a:r>
            <a:endParaRPr sz="4800"/>
          </a:p>
        </p:txBody>
      </p:sp>
      <p:sp>
        <p:nvSpPr>
          <p:cNvPr id="103" name="Google Shape;103;p15"/>
          <p:cNvSpPr txBox="1"/>
          <p:nvPr>
            <p:ph idx="1" type="subTitle"/>
          </p:nvPr>
        </p:nvSpPr>
        <p:spPr>
          <a:xfrm>
            <a:off x="1040125" y="1835850"/>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0"/>
              </a:spcBef>
              <a:spcAft>
                <a:spcPts val="0"/>
              </a:spcAft>
              <a:buSzPts val="3000"/>
              <a:buNone/>
            </a:pPr>
            <a:r>
              <a:rPr lang="en-US" sz="3000"/>
              <a:t>Create and delete views</a:t>
            </a:r>
            <a:br>
              <a:rPr lang="en-US" sz="3000"/>
            </a:br>
            <a:r>
              <a:rPr lang="en-US" sz="3000"/>
              <a:t>Perform joins - inner, outer and left </a:t>
            </a:r>
            <a:br>
              <a:rPr lang="en-US" sz="3000"/>
            </a:br>
            <a:r>
              <a:rPr lang="en-US" sz="3000"/>
              <a:t>Clean string, numeric, and date data</a:t>
            </a:r>
            <a:br>
              <a:rPr lang="en-US" sz="3000"/>
            </a:br>
            <a:r>
              <a:rPr lang="en-US" sz="3000"/>
              <a:t>SQL Operators, Wildcards, Like, etc.</a:t>
            </a:r>
            <a:br>
              <a:rPr lang="en-US" sz="3000"/>
            </a:br>
            <a:r>
              <a:rPr lang="en-US" sz="3000"/>
              <a:t>Case Statements &amp; Logical Functions</a:t>
            </a:r>
            <a:endParaRPr sz="3000"/>
          </a:p>
          <a:p>
            <a:pPr indent="-304800" lvl="0" marL="609600" rtl="0" algn="l">
              <a:lnSpc>
                <a:spcPct val="150000"/>
              </a:lnSpc>
              <a:spcBef>
                <a:spcPts val="0"/>
              </a:spcBef>
              <a:spcAft>
                <a:spcPts val="0"/>
              </a:spcAft>
              <a:buSzPts val="3000"/>
              <a:buNone/>
            </a:pPr>
            <a:r>
              <a:rPr lang="en-US" sz="3000"/>
              <a:t>Union &amp; Union All</a:t>
            </a:r>
            <a:br>
              <a:rPr lang="en-US" sz="3000"/>
            </a:b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Class 5 Objectives</a:t>
            </a:r>
            <a:endParaRPr sz="4800"/>
          </a:p>
        </p:txBody>
      </p:sp>
      <p:sp>
        <p:nvSpPr>
          <p:cNvPr id="109" name="Google Shape;109;p16"/>
          <p:cNvSpPr txBox="1"/>
          <p:nvPr>
            <p:ph idx="1" type="subTitle"/>
          </p:nvPr>
        </p:nvSpPr>
        <p:spPr>
          <a:xfrm>
            <a:off x="1021600" y="1740675"/>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1000"/>
              </a:spcBef>
              <a:spcAft>
                <a:spcPts val="0"/>
              </a:spcAft>
              <a:buSzPts val="3000"/>
              <a:buNone/>
            </a:pPr>
            <a:r>
              <a:rPr lang="en-US" sz="3000"/>
              <a:t>Data Storage Terminology</a:t>
            </a:r>
            <a:r>
              <a:rPr lang="en-US" sz="3000"/>
              <a:t> </a:t>
            </a:r>
            <a:endParaRPr sz="3000"/>
          </a:p>
          <a:p>
            <a:pPr indent="-304800" lvl="0" marL="609600" rtl="0" algn="l">
              <a:lnSpc>
                <a:spcPct val="150000"/>
              </a:lnSpc>
              <a:spcBef>
                <a:spcPts val="0"/>
              </a:spcBef>
              <a:spcAft>
                <a:spcPts val="0"/>
              </a:spcAft>
              <a:buSzPts val="3000"/>
              <a:buNone/>
            </a:pPr>
            <a:r>
              <a:rPr lang="en-US" sz="3000"/>
              <a:t>Data </a:t>
            </a:r>
            <a:r>
              <a:rPr lang="en-US" sz="3000"/>
              <a:t>Management</a:t>
            </a:r>
            <a:r>
              <a:rPr lang="en-US" sz="3000"/>
              <a:t> vs. Administration (DBA)</a:t>
            </a:r>
            <a:br>
              <a:rPr lang="en-US" sz="3000"/>
            </a:br>
            <a:r>
              <a:rPr lang="en-US" sz="3000"/>
              <a:t>Data Governance </a:t>
            </a:r>
            <a:r>
              <a:rPr lang="en-US" sz="3000"/>
              <a:t>&amp; Measuring Data Quality</a:t>
            </a:r>
            <a:endParaRPr sz="3000"/>
          </a:p>
          <a:p>
            <a:pPr indent="-304800" lvl="0" marL="609600" rtl="0" algn="l">
              <a:lnSpc>
                <a:spcPct val="150000"/>
              </a:lnSpc>
              <a:spcBef>
                <a:spcPts val="1000"/>
              </a:spcBef>
              <a:spcAft>
                <a:spcPts val="0"/>
              </a:spcAft>
              <a:buSzPts val="3000"/>
              <a:buNone/>
            </a:pPr>
            <a:r>
              <a:rPr lang="en-US" sz="3000"/>
              <a:t>Data Dictionaries</a:t>
            </a:r>
            <a:endParaRPr sz="3000"/>
          </a:p>
          <a:p>
            <a:pPr indent="-304800" lvl="0" marL="609600" rtl="0" algn="l">
              <a:lnSpc>
                <a:spcPct val="150000"/>
              </a:lnSpc>
              <a:spcBef>
                <a:spcPts val="0"/>
              </a:spcBef>
              <a:spcAft>
                <a:spcPts val="0"/>
              </a:spcAft>
              <a:buSzPts val="3000"/>
              <a:buNone/>
            </a:pPr>
            <a:r>
              <a:rPr lang="en-US" sz="3000"/>
              <a:t>ETL &amp; Data Storage: Python &amp; Other Tools </a:t>
            </a:r>
            <a:endParaRPr sz="3000"/>
          </a:p>
          <a:p>
            <a:pPr indent="-304800" lvl="0" marL="609600" rtl="0" algn="l">
              <a:lnSpc>
                <a:spcPct val="150000"/>
              </a:lnSpc>
              <a:spcBef>
                <a:spcPts val="1000"/>
              </a:spcBef>
              <a:spcAft>
                <a:spcPts val="0"/>
              </a:spcAft>
              <a:buSzPts val="3000"/>
              <a:buNone/>
            </a:pPr>
            <a:r>
              <a:rPr lang="en-US" sz="3000"/>
              <a:t>Data Warehouse vs. Operational/Transactional Data Stores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Storage Terminology</a:t>
            </a:r>
            <a:endParaRPr sz="4800"/>
          </a:p>
        </p:txBody>
      </p:sp>
      <p:sp>
        <p:nvSpPr>
          <p:cNvPr id="115" name="Google Shape;115;p17"/>
          <p:cNvSpPr txBox="1"/>
          <p:nvPr/>
        </p:nvSpPr>
        <p:spPr>
          <a:xfrm>
            <a:off x="100700" y="1775188"/>
            <a:ext cx="4445700" cy="48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indent="0" lvl="0" marL="0" rtl="0" algn="l">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116" name="Google Shape;116;p17"/>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117" name="Google Shape;117;p17"/>
          <p:cNvSpPr txBox="1"/>
          <p:nvPr/>
        </p:nvSpPr>
        <p:spPr>
          <a:xfrm>
            <a:off x="8231925" y="5206900"/>
            <a:ext cx="16986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latin typeface="Lato"/>
                <a:ea typeface="Lato"/>
                <a:cs typeface="Lato"/>
                <a:sym typeface="Lato"/>
              </a:rPr>
              <a:t>Online Analytical Processing</a:t>
            </a:r>
            <a:endParaRPr b="1" sz="1800">
              <a:solidFill>
                <a:srgbClr val="FF0000"/>
              </a:solidFill>
              <a:latin typeface="Lato"/>
              <a:ea typeface="Lato"/>
              <a:cs typeface="Lato"/>
              <a:sym typeface="Lato"/>
            </a:endParaRPr>
          </a:p>
          <a:p>
            <a:pPr indent="0" lvl="0" marL="0" rtl="0" algn="ctr">
              <a:spcBef>
                <a:spcPts val="0"/>
              </a:spcBef>
              <a:spcAft>
                <a:spcPts val="0"/>
              </a:spcAft>
              <a:buNone/>
            </a:pPr>
            <a:r>
              <a:rPr b="1" lang="en-US" sz="1800">
                <a:solidFill>
                  <a:srgbClr val="FF0000"/>
                </a:solidFill>
                <a:latin typeface="Lato"/>
                <a:ea typeface="Lato"/>
                <a:cs typeface="Lato"/>
                <a:sym typeface="Lato"/>
              </a:rPr>
              <a:t>(OLAP)</a:t>
            </a:r>
            <a:endParaRPr b="1" sz="1800">
              <a:solidFill>
                <a:srgbClr val="FF0000"/>
              </a:solidFill>
              <a:latin typeface="Lato"/>
              <a:ea typeface="Lato"/>
              <a:cs typeface="Lato"/>
              <a:sym typeface="Lato"/>
            </a:endParaRPr>
          </a:p>
        </p:txBody>
      </p:sp>
      <p:sp>
        <p:nvSpPr>
          <p:cNvPr id="118" name="Google Shape;118;p17"/>
          <p:cNvSpPr txBox="1"/>
          <p:nvPr/>
        </p:nvSpPr>
        <p:spPr>
          <a:xfrm>
            <a:off x="4622250" y="5950450"/>
            <a:ext cx="2777700" cy="12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highlight>
                  <a:srgbClr val="FFFFFF"/>
                </a:highlight>
                <a:latin typeface="Lato"/>
                <a:ea typeface="Lato"/>
                <a:cs typeface="Lato"/>
                <a:sym typeface="Lato"/>
              </a:rPr>
              <a:t>Online Transactional Processing</a:t>
            </a:r>
            <a:endParaRPr b="1" sz="1800">
              <a:solidFill>
                <a:srgbClr val="FF0000"/>
              </a:solidFill>
              <a:highlight>
                <a:srgbClr val="FFFFFF"/>
              </a:highlight>
              <a:latin typeface="Lato"/>
              <a:ea typeface="Lato"/>
              <a:cs typeface="Lato"/>
              <a:sym typeface="Lato"/>
            </a:endParaRPr>
          </a:p>
          <a:p>
            <a:pPr indent="0" lvl="0" marL="0" rtl="0" algn="ctr">
              <a:spcBef>
                <a:spcPts val="0"/>
              </a:spcBef>
              <a:spcAft>
                <a:spcPts val="0"/>
              </a:spcAft>
              <a:buNone/>
            </a:pPr>
            <a:r>
              <a:rPr b="1" lang="en-US" sz="1800">
                <a:solidFill>
                  <a:srgbClr val="FF0000"/>
                </a:solidFill>
                <a:highlight>
                  <a:srgbClr val="FFFFFF"/>
                </a:highlight>
                <a:latin typeface="Lato"/>
                <a:ea typeface="Lato"/>
                <a:cs typeface="Lato"/>
                <a:sym typeface="Lato"/>
              </a:rPr>
              <a:t>(OLTP)</a:t>
            </a:r>
            <a:endParaRPr b="1" sz="1800">
              <a:solidFill>
                <a:srgbClr val="FF0000"/>
              </a:solidFill>
              <a:highlight>
                <a:srgbClr val="FFFFFF"/>
              </a:highlight>
              <a:latin typeface="Lato"/>
              <a:ea typeface="Lato"/>
              <a:cs typeface="Lato"/>
              <a:sym typeface="Lato"/>
            </a:endParaRPr>
          </a:p>
        </p:txBody>
      </p:sp>
      <p:sp>
        <p:nvSpPr>
          <p:cNvPr id="119" name="Google Shape;119;p17"/>
          <p:cNvSpPr txBox="1"/>
          <p:nvPr/>
        </p:nvSpPr>
        <p:spPr>
          <a:xfrm>
            <a:off x="6038700" y="4303850"/>
            <a:ext cx="30000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latin typeface="Lato"/>
                <a:ea typeface="Lato"/>
                <a:cs typeface="Lato"/>
                <a:sym typeface="Lato"/>
              </a:rPr>
              <a:t>(ODS)</a:t>
            </a:r>
            <a:endParaRPr/>
          </a:p>
        </p:txBody>
      </p:sp>
      <p:sp>
        <p:nvSpPr>
          <p:cNvPr id="120" name="Google Shape;120;p17"/>
          <p:cNvSpPr txBox="1"/>
          <p:nvPr/>
        </p:nvSpPr>
        <p:spPr>
          <a:xfrm>
            <a:off x="9993325" y="1580100"/>
            <a:ext cx="20166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latin typeface="Lato"/>
                <a:ea typeface="Lato"/>
                <a:cs typeface="Lato"/>
                <a:sym typeface="Lato"/>
              </a:rPr>
              <a:t>Semantic Layer</a:t>
            </a:r>
            <a:endParaRPr b="1" sz="1800">
              <a:solidFill>
                <a:srgbClr val="FF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Types of Enterprise Data</a:t>
            </a:r>
            <a:endParaRPr sz="4200"/>
          </a:p>
        </p:txBody>
      </p:sp>
      <p:pic>
        <p:nvPicPr>
          <p:cNvPr descr="Data Element Types" id="126" name="Google Shape;126;p18" title="Data Element Types"/>
          <p:cNvPicPr preferRelativeResize="0"/>
          <p:nvPr/>
        </p:nvPicPr>
        <p:blipFill>
          <a:blip r:embed="rId3">
            <a:alphaModFix/>
          </a:blip>
          <a:stretch>
            <a:fillRect/>
          </a:stretch>
        </p:blipFill>
        <p:spPr>
          <a:xfrm>
            <a:off x="6845450" y="2464525"/>
            <a:ext cx="4508500" cy="3035300"/>
          </a:xfrm>
          <a:prstGeom prst="rect">
            <a:avLst/>
          </a:prstGeom>
          <a:noFill/>
          <a:ln cap="flat" cmpd="sng" w="9525">
            <a:solidFill>
              <a:srgbClr val="CCCCCC"/>
            </a:solidFill>
            <a:prstDash val="solid"/>
            <a:miter lim="8000"/>
            <a:headEnd len="sm" w="sm" type="none"/>
            <a:tailEnd len="sm" w="sm" type="none"/>
          </a:ln>
        </p:spPr>
      </p:pic>
      <p:sp>
        <p:nvSpPr>
          <p:cNvPr id="127" name="Google Shape;127;p18"/>
          <p:cNvSpPr txBox="1"/>
          <p:nvPr/>
        </p:nvSpPr>
        <p:spPr>
          <a:xfrm>
            <a:off x="798425" y="1782200"/>
            <a:ext cx="5831400" cy="490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All business enterprises have three varieties of physical data located within their numerous information systems.  These varieties of data are characterized by their data types and their purpose within the organization.</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b="1" lang="en-US" sz="1800"/>
              <a:t>Transactional Data</a:t>
            </a:r>
            <a:r>
              <a:rPr lang="en-US" sz="1800"/>
              <a:t> describes the business events </a:t>
            </a:r>
            <a:r>
              <a:rPr lang="en-US" sz="1800"/>
              <a:t>of an organization </a:t>
            </a:r>
            <a:endParaRPr sz="1800"/>
          </a:p>
          <a:p>
            <a:pPr indent="-342900" lvl="0" marL="457200" rtl="0" algn="l">
              <a:lnSpc>
                <a:spcPct val="115000"/>
              </a:lnSpc>
              <a:spcBef>
                <a:spcPts val="1000"/>
              </a:spcBef>
              <a:spcAft>
                <a:spcPts val="0"/>
              </a:spcAft>
              <a:buSzPts val="1800"/>
              <a:buAutoNum type="arabicPeriod"/>
            </a:pPr>
            <a:r>
              <a:rPr b="1" lang="en-US" sz="1800"/>
              <a:t>Analytical Data</a:t>
            </a:r>
            <a:r>
              <a:rPr lang="en-US" sz="1800"/>
              <a:t> supports decision making, reporting, query, and analysis (i.e. describes business performance).</a:t>
            </a:r>
            <a:endParaRPr sz="1800"/>
          </a:p>
          <a:p>
            <a:pPr indent="-342900" lvl="0" marL="457200" rtl="0" algn="l">
              <a:lnSpc>
                <a:spcPct val="115000"/>
              </a:lnSpc>
              <a:spcBef>
                <a:spcPts val="1000"/>
              </a:spcBef>
              <a:spcAft>
                <a:spcPts val="0"/>
              </a:spcAft>
              <a:buSzPts val="1800"/>
              <a:buAutoNum type="arabicPeriod"/>
            </a:pPr>
            <a:r>
              <a:rPr b="1" lang="en-US" sz="1800"/>
              <a:t>Master Data</a:t>
            </a:r>
            <a:r>
              <a:rPr lang="en-US" sz="1800"/>
              <a:t> represents the key business entities upon which transactions are executed and the dimensions around which analysis is conducted (i.e. describes key business entities).</a:t>
            </a:r>
            <a:endParaRPr sz="1800"/>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sz="1000">
              <a:solidFill>
                <a:srgbClr val="77777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What is ETL?</a:t>
            </a:r>
            <a:endParaRPr sz="4800"/>
          </a:p>
        </p:txBody>
      </p:sp>
      <p:pic>
        <p:nvPicPr>
          <p:cNvPr id="133" name="Google Shape;133;p19"/>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134" name="Google Shape;134;p19"/>
          <p:cNvSpPr txBox="1"/>
          <p:nvPr/>
        </p:nvSpPr>
        <p:spPr>
          <a:xfrm>
            <a:off x="1044525" y="1739125"/>
            <a:ext cx="10625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indent="0" lvl="0" marL="0" rtl="0" algn="l">
              <a:spcBef>
                <a:spcPts val="0"/>
              </a:spcBef>
              <a:spcAft>
                <a:spcPts val="0"/>
              </a:spcAft>
              <a:buNone/>
            </a:pPr>
            <a:r>
              <a:t/>
            </a:r>
            <a:endParaRPr sz="1800"/>
          </a:p>
        </p:txBody>
      </p:sp>
      <p:sp>
        <p:nvSpPr>
          <p:cNvPr id="135" name="Google Shape;135;p19"/>
          <p:cNvSpPr txBox="1"/>
          <p:nvPr/>
        </p:nvSpPr>
        <p:spPr>
          <a:xfrm>
            <a:off x="65400" y="2689550"/>
            <a:ext cx="63774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US" sz="1800"/>
              <a:t>The Extract stage</a:t>
            </a:r>
            <a:r>
              <a:rPr lang="en-US" sz="1800"/>
              <a:t> lets you take data from different sources and allows you to pull it into a centralized staging area.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b="1" lang="en-US" sz="1800"/>
              <a:t>The Transform stage</a:t>
            </a:r>
            <a:r>
              <a:rPr lang="en-US" sz="1800"/>
              <a:t> lets you manipulate the data with certain rules applied on the extracted data. </a:t>
            </a:r>
            <a:endParaRPr sz="1800"/>
          </a:p>
          <a:p>
            <a:pPr indent="0" lvl="0" marL="457200" rtl="0" algn="l">
              <a:spcBef>
                <a:spcPts val="0"/>
              </a:spcBef>
              <a:spcAft>
                <a:spcPts val="0"/>
              </a:spcAft>
              <a:buNone/>
            </a:pPr>
            <a:r>
              <a:rPr lang="en-US" sz="1800"/>
              <a:t>The goal is to load this data into the end, target database in a </a:t>
            </a:r>
            <a:r>
              <a:rPr lang="en-US" sz="1800" u="sng"/>
              <a:t>cleansed</a:t>
            </a:r>
            <a:r>
              <a:rPr lang="en-US" sz="1800"/>
              <a:t>, </a:t>
            </a:r>
            <a:r>
              <a:rPr lang="en-US" sz="1800" u="sng"/>
              <a:t>uniform</a:t>
            </a:r>
            <a:r>
              <a:rPr lang="en-US" sz="1800"/>
              <a:t> format.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b="1" lang="en-US" sz="1800"/>
              <a:t>The Load stage</a:t>
            </a:r>
            <a:r>
              <a:rPr lang="en-US" sz="1800"/>
              <a:t> is the process of writing the data into the final, target database. This final target can be an </a:t>
            </a:r>
            <a:r>
              <a:rPr lang="en-US" sz="1800" u="sng"/>
              <a:t>operational data store</a:t>
            </a:r>
            <a:r>
              <a:rPr lang="en-US" sz="1800"/>
              <a:t>, </a:t>
            </a:r>
            <a:r>
              <a:rPr lang="en-US" sz="1800" u="sng"/>
              <a:t>data marts</a:t>
            </a:r>
            <a:r>
              <a:rPr lang="en-US" sz="1800"/>
              <a:t>, or a </a:t>
            </a:r>
            <a:r>
              <a:rPr lang="en-US" sz="1800" u="sng"/>
              <a:t>data warehouse</a:t>
            </a:r>
            <a:r>
              <a:rPr lang="en-US"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ETL Using Python</a:t>
            </a:r>
            <a:endParaRPr sz="4800"/>
          </a:p>
        </p:txBody>
      </p:sp>
      <p:sp>
        <p:nvSpPr>
          <p:cNvPr id="141" name="Google Shape;141;p20"/>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2" name="Google Shape;142;p20"/>
          <p:cNvSpPr txBox="1"/>
          <p:nvPr/>
        </p:nvSpPr>
        <p:spPr>
          <a:xfrm>
            <a:off x="592075" y="1678775"/>
            <a:ext cx="11130600" cy="4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800"/>
              <a:t>You can run an ETL process with either an ETL tool or by running scripts you design yourself. While there are many software based ETL tools on the market, it’s becoming more and more common to create ETL processes using a scripting language.</a:t>
            </a:r>
            <a:endParaRPr sz="1800"/>
          </a:p>
          <a:p>
            <a:pPr indent="0" lvl="0" marL="0" rtl="0" algn="l">
              <a:spcBef>
                <a:spcPts val="0"/>
              </a:spcBef>
              <a:spcAft>
                <a:spcPts val="0"/>
              </a:spcAft>
              <a:buNone/>
            </a:pPr>
            <a:r>
              <a:t/>
            </a:r>
            <a:endParaRPr sz="1800"/>
          </a:p>
          <a:p>
            <a:pPr indent="0" lvl="0" marL="0" rtl="0" algn="l">
              <a:spcBef>
                <a:spcPts val="0"/>
              </a:spcBef>
              <a:spcAft>
                <a:spcPts val="0"/>
              </a:spcAft>
              <a:buClr>
                <a:srgbClr val="000000"/>
              </a:buClr>
              <a:buSzPts val="1100"/>
              <a:buFont typeface="Arial"/>
              <a:buNone/>
            </a:pPr>
            <a:r>
              <a:t/>
            </a:r>
            <a:endParaRPr sz="1800"/>
          </a:p>
          <a:p>
            <a:pPr indent="0" lvl="0" marL="0" rtl="0" algn="l">
              <a:spcBef>
                <a:spcPts val="0"/>
              </a:spcBef>
              <a:spcAft>
                <a:spcPts val="0"/>
              </a:spcAft>
              <a:buNone/>
            </a:pPr>
            <a:r>
              <a:t/>
            </a:r>
            <a:endParaRPr>
              <a:latin typeface="Lato"/>
              <a:ea typeface="Lato"/>
              <a:cs typeface="Lato"/>
              <a:sym typeface="Lato"/>
            </a:endParaRPr>
          </a:p>
        </p:txBody>
      </p:sp>
      <p:sp>
        <p:nvSpPr>
          <p:cNvPr id="143" name="Google Shape;143;p20"/>
          <p:cNvSpPr txBox="1"/>
          <p:nvPr/>
        </p:nvSpPr>
        <p:spPr>
          <a:xfrm>
            <a:off x="216975" y="2726675"/>
            <a:ext cx="516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Why Python for ETL?</a:t>
            </a:r>
            <a:endParaRPr b="1" sz="1800"/>
          </a:p>
          <a:p>
            <a:pPr indent="-342900" lvl="0" marL="457200" rtl="0" algn="l">
              <a:spcBef>
                <a:spcPts val="0"/>
              </a:spcBef>
              <a:spcAft>
                <a:spcPts val="0"/>
              </a:spcAft>
              <a:buSzPts val="1800"/>
              <a:buChar char="●"/>
            </a:pPr>
            <a:r>
              <a:rPr lang="en-US" sz="1800"/>
              <a:t>Common language for data scientists and data engineers.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Libraries that include ETL processes and connections to a variety of data sources</a:t>
            </a:r>
            <a:endParaRPr sz="1800"/>
          </a:p>
          <a:p>
            <a:pPr indent="-342900" lvl="1" marL="914400" rtl="0" algn="l">
              <a:spcBef>
                <a:spcPts val="0"/>
              </a:spcBef>
              <a:spcAft>
                <a:spcPts val="0"/>
              </a:spcAft>
              <a:buSzPts val="1800"/>
              <a:buChar char="○"/>
            </a:pPr>
            <a:r>
              <a:rPr lang="en-US" sz="1800"/>
              <a:t>Databases, Files, APIs, etc.</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Flexible -  Adjust “on the fly” to specific project needs.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The processes are also known as “Python Pipelines”.</a:t>
            </a:r>
            <a:endParaRPr/>
          </a:p>
        </p:txBody>
      </p:sp>
      <p:pic>
        <p:nvPicPr>
          <p:cNvPr id="144" name="Google Shape;144;p20"/>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145" name="Google Shape;145;p20"/>
          <p:cNvSpPr txBox="1"/>
          <p:nvPr/>
        </p:nvSpPr>
        <p:spPr>
          <a:xfrm>
            <a:off x="5287625" y="6455075"/>
            <a:ext cx="99054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3600"/>
              <a:t>Operational Data Store vs. Data Warehouse</a:t>
            </a:r>
            <a:endParaRPr sz="3600"/>
          </a:p>
        </p:txBody>
      </p:sp>
      <p:sp>
        <p:nvSpPr>
          <p:cNvPr id="151" name="Google Shape;151;p21"/>
          <p:cNvSpPr txBox="1"/>
          <p:nvPr/>
        </p:nvSpPr>
        <p:spPr>
          <a:xfrm>
            <a:off x="826750" y="2323500"/>
            <a:ext cx="367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ODS Benefits</a:t>
            </a:r>
            <a:r>
              <a:rPr lang="en-US" sz="1800"/>
              <a:t>:  Holds detailed data in raw format, i</a:t>
            </a:r>
            <a:r>
              <a:rPr lang="en-US" sz="1800"/>
              <a:t>mproved data integration, </a:t>
            </a:r>
            <a:r>
              <a:rPr lang="en-US" sz="1800"/>
              <a:t>frequently updated - often used for real-time analytics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DW </a:t>
            </a:r>
            <a:r>
              <a:rPr b="1" lang="en-US" sz="1800"/>
              <a:t>Benefits</a:t>
            </a:r>
            <a:r>
              <a:rPr lang="en-US" sz="1800"/>
              <a:t>:  Data Integration, maintain historical business results, improved data management, consistency and availability of data.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pic>
        <p:nvPicPr>
          <p:cNvPr id="152" name="Google Shape;152;p21"/>
          <p:cNvPicPr preferRelativeResize="0"/>
          <p:nvPr/>
        </p:nvPicPr>
        <p:blipFill>
          <a:blip r:embed="rId3">
            <a:alphaModFix/>
          </a:blip>
          <a:stretch>
            <a:fillRect/>
          </a:stretch>
        </p:blipFill>
        <p:spPr>
          <a:xfrm>
            <a:off x="4504750" y="1714500"/>
            <a:ext cx="7607576" cy="456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 Management vs. DBA</a:t>
            </a:r>
            <a:endParaRPr sz="4800"/>
          </a:p>
        </p:txBody>
      </p:sp>
      <p:sp>
        <p:nvSpPr>
          <p:cNvPr id="158" name="Google Shape;158;p22"/>
          <p:cNvSpPr txBox="1"/>
          <p:nvPr/>
        </p:nvSpPr>
        <p:spPr>
          <a:xfrm>
            <a:off x="151800" y="1661075"/>
            <a:ext cx="11529300" cy="10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What is Data Management?</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Data Management is the practice of organizing and maintaining data processes to meet ongoing information lifecycle needs. Approaches to data management eventually created the Data Lifecycle. This includes </a:t>
            </a:r>
            <a:r>
              <a:rPr b="1" lang="en-US"/>
              <a:t>data creation, storage, processing, archiving, and data destruction.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pic>
        <p:nvPicPr>
          <p:cNvPr id="159" name="Google Shape;159;p22"/>
          <p:cNvPicPr preferRelativeResize="0"/>
          <p:nvPr/>
        </p:nvPicPr>
        <p:blipFill rotWithShape="1">
          <a:blip r:embed="rId3">
            <a:alphaModFix/>
          </a:blip>
          <a:srcRect b="8792" l="0" r="0" t="0"/>
          <a:stretch/>
        </p:blipFill>
        <p:spPr>
          <a:xfrm>
            <a:off x="6610450" y="2943175"/>
            <a:ext cx="5460149" cy="3734875"/>
          </a:xfrm>
          <a:prstGeom prst="rect">
            <a:avLst/>
          </a:prstGeom>
          <a:noFill/>
          <a:ln>
            <a:noFill/>
          </a:ln>
        </p:spPr>
      </p:pic>
      <p:sp>
        <p:nvSpPr>
          <p:cNvPr id="160" name="Google Shape;160;p22"/>
          <p:cNvSpPr txBox="1"/>
          <p:nvPr/>
        </p:nvSpPr>
        <p:spPr>
          <a:xfrm>
            <a:off x="151800" y="2649775"/>
            <a:ext cx="6668400" cy="9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rgbClr val="000000"/>
              </a:buClr>
              <a:buSzPts val="1100"/>
              <a:buFont typeface="Arial"/>
              <a:buNone/>
            </a:pPr>
            <a:r>
              <a:rPr b="1" lang="en-US"/>
              <a:t>What is Database Administration (DBA)?</a:t>
            </a:r>
            <a:endParaRPr b="1"/>
          </a:p>
          <a:p>
            <a:pPr indent="0" lvl="0" marL="0" rtl="0" algn="l">
              <a:lnSpc>
                <a:spcPct val="115000"/>
              </a:lnSpc>
              <a:spcBef>
                <a:spcPts val="1000"/>
              </a:spcBef>
              <a:spcAft>
                <a:spcPts val="0"/>
              </a:spcAft>
              <a:buClr>
                <a:srgbClr val="000000"/>
              </a:buClr>
              <a:buSzPts val="1100"/>
              <a:buFont typeface="Arial"/>
              <a:buNone/>
            </a:pPr>
            <a:r>
              <a:rPr lang="en-US"/>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61" name="Google Shape;161;p22"/>
          <p:cNvSpPr txBox="1"/>
          <p:nvPr/>
        </p:nvSpPr>
        <p:spPr>
          <a:xfrm>
            <a:off x="151800" y="4127200"/>
            <a:ext cx="6886500" cy="26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rgbClr val="000000"/>
              </a:buClr>
              <a:buSzPts val="1100"/>
              <a:buFont typeface="Arial"/>
              <a:buNone/>
            </a:pPr>
            <a:r>
              <a:rPr b="1" lang="en-US"/>
              <a:t>What are the Similarities Between the Two Roles?</a:t>
            </a:r>
            <a:endParaRPr b="1"/>
          </a:p>
          <a:p>
            <a:pPr indent="0" lvl="0" marL="0" rtl="0" algn="l">
              <a:lnSpc>
                <a:spcPct val="115000"/>
              </a:lnSpc>
              <a:spcBef>
                <a:spcPts val="1000"/>
              </a:spcBef>
              <a:spcAft>
                <a:spcPts val="0"/>
              </a:spcAft>
              <a:buClr>
                <a:srgbClr val="000000"/>
              </a:buClr>
              <a:buSzPts val="1100"/>
              <a:buFont typeface="Arial"/>
              <a:buNone/>
            </a:pPr>
            <a:r>
              <a:rPr lang="en-US"/>
              <a:t>Professionals in both specializations have to coordinate the database planning, goals, and  design, and communicate with each other while the project is being implemented.. </a:t>
            </a:r>
            <a:endParaRPr/>
          </a:p>
          <a:p>
            <a:pPr indent="0" lvl="0" marL="0" rtl="0" algn="l">
              <a:lnSpc>
                <a:spcPct val="115000"/>
              </a:lnSpc>
              <a:spcBef>
                <a:spcPts val="1000"/>
              </a:spcBef>
              <a:spcAft>
                <a:spcPts val="0"/>
              </a:spcAft>
              <a:buClr>
                <a:srgbClr val="000000"/>
              </a:buClr>
              <a:buSzPts val="1100"/>
              <a:buFont typeface="Arial"/>
              <a:buNone/>
            </a:pPr>
            <a:r>
              <a:rPr b="1" lang="en-US"/>
              <a:t>What are the Differences?</a:t>
            </a:r>
            <a:endParaRPr b="1"/>
          </a:p>
          <a:p>
            <a:pPr indent="0" lvl="0" marL="0" rtl="0" algn="l">
              <a:lnSpc>
                <a:spcPct val="115000"/>
              </a:lnSpc>
              <a:spcBef>
                <a:spcPts val="1000"/>
              </a:spcBef>
              <a:spcAft>
                <a:spcPts val="0"/>
              </a:spcAft>
              <a:buClr>
                <a:srgbClr val="000000"/>
              </a:buClr>
              <a:buSzPts val="1100"/>
              <a:buFont typeface="Arial"/>
              <a:buNone/>
            </a:pPr>
            <a:r>
              <a:rPr lang="en-US"/>
              <a:t>Data management focuses on the “Logical” design - planning, organization, and design of a database system. DBA’s focus in the physical design of the database  performance, storage, access, backups, etc. </a:t>
            </a: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