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3EA2D88-7595-4C1A-8C65-2770D4E7DD3D}">
  <a:tblStyle styleId="{E3EA2D88-7595-4C1A-8C65-2770D4E7DD3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203a960a5_1_1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5203a960a5_1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203a960a5_1_1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5203a960a5_1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01fb7fb40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solidFill>
                  <a:srgbClr val="000000"/>
                </a:solidFill>
                <a:latin typeface="Arial"/>
                <a:ea typeface="Arial"/>
                <a:cs typeface="Arial"/>
                <a:sym typeface="Arial"/>
              </a:rPr>
              <a:t>Note that the key (which consists of the Symbol and the Date) can uniquely determine the Company, Headquarters and Close Price of the stock. Here was assume that Symbol must be unique but Company, Headquarters, Date and Price are not unique.</a:t>
            </a:r>
            <a:endParaRPr/>
          </a:p>
        </p:txBody>
      </p:sp>
      <p:sp>
        <p:nvSpPr>
          <p:cNvPr id="179" name="Google Shape;179;g501fb7fb40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01fb7fb40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501fb7fb40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203a960a5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203a960a5_1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5203a960a5_1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038ce4af1_0_2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Feynman technique: Learn -&gt; Explain -&gt; Reflect -&gt; Repeat</a:t>
            </a:r>
            <a:endParaRPr/>
          </a:p>
          <a:p>
            <a:pPr indent="0" lvl="0" marL="0" rtl="0" algn="l">
              <a:spcBef>
                <a:spcPts val="0"/>
              </a:spcBef>
              <a:spcAft>
                <a:spcPts val="0"/>
              </a:spcAft>
              <a:buClr>
                <a:srgbClr val="000000"/>
              </a:buClr>
              <a:buFont typeface="Arial"/>
              <a:buNone/>
            </a:pPr>
            <a:r>
              <a:t/>
            </a:r>
            <a:endParaRPr/>
          </a:p>
          <a:p>
            <a:pPr indent="0" lvl="0" marL="0" rtl="0" algn="l">
              <a:spcBef>
                <a:spcPts val="0"/>
              </a:spcBef>
              <a:spcAft>
                <a:spcPts val="0"/>
              </a:spcAft>
              <a:buClr>
                <a:srgbClr val="000000"/>
              </a:buClr>
              <a:buFont typeface="Arial"/>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indent="0" lvl="0" marL="0" rtl="0" algn="l">
              <a:spcBef>
                <a:spcPts val="0"/>
              </a:spcBef>
              <a:spcAft>
                <a:spcPts val="0"/>
              </a:spcAft>
              <a:buNone/>
            </a:pPr>
            <a:r>
              <a:t/>
            </a:r>
            <a:endParaRPr/>
          </a:p>
        </p:txBody>
      </p:sp>
      <p:sp>
        <p:nvSpPr>
          <p:cNvPr id="100" name="Google Shape;100;g5038ce4af1_0_2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038ce4af1_0_3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Feynman technique: Learn -&gt; Explain -&gt; Reflect -&gt; Repeat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indent="0" lvl="0" marL="0" rtl="0" algn="l">
              <a:spcBef>
                <a:spcPts val="0"/>
              </a:spcBef>
              <a:spcAft>
                <a:spcPts val="0"/>
              </a:spcAft>
              <a:buNone/>
            </a:pPr>
            <a:r>
              <a:t/>
            </a:r>
            <a:endParaRPr/>
          </a:p>
        </p:txBody>
      </p:sp>
      <p:sp>
        <p:nvSpPr>
          <p:cNvPr id="106" name="Google Shape;106;g5038ce4af1_0_3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01fb7fb40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Relationship:   OLTP = Source for OLAP </a:t>
            </a:r>
            <a:endParaRPr/>
          </a:p>
        </p:txBody>
      </p:sp>
      <p:sp>
        <p:nvSpPr>
          <p:cNvPr id="112" name="Google Shape;112;g501fb7fb40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01fb7fb40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400">
              <a:solidFill>
                <a:srgbClr val="000000"/>
              </a:solidFill>
              <a:latin typeface="Arial"/>
              <a:ea typeface="Arial"/>
              <a:cs typeface="Arial"/>
              <a:sym typeface="Arial"/>
            </a:endParaRPr>
          </a:p>
        </p:txBody>
      </p:sp>
      <p:sp>
        <p:nvSpPr>
          <p:cNvPr id="120" name="Google Shape;120;g501fb7fb40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203a960a5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400">
              <a:solidFill>
                <a:srgbClr val="000000"/>
              </a:solidFill>
              <a:latin typeface="Arial"/>
              <a:ea typeface="Arial"/>
              <a:cs typeface="Arial"/>
              <a:sym typeface="Arial"/>
            </a:endParaRPr>
          </a:p>
        </p:txBody>
      </p:sp>
      <p:sp>
        <p:nvSpPr>
          <p:cNvPr id="129" name="Google Shape;129;g5203a960a5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27c8617b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400">
              <a:solidFill>
                <a:srgbClr val="000000"/>
              </a:solidFill>
              <a:latin typeface="Arial"/>
              <a:ea typeface="Arial"/>
              <a:cs typeface="Arial"/>
              <a:sym typeface="Arial"/>
            </a:endParaRPr>
          </a:p>
        </p:txBody>
      </p:sp>
      <p:sp>
        <p:nvSpPr>
          <p:cNvPr id="135" name="Google Shape;135;g527c8617b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038ce4af1_0_3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04800" lvl="0" marL="457200" rtl="0" algn="l">
              <a:lnSpc>
                <a:spcPct val="115000"/>
              </a:lnSpc>
              <a:spcBef>
                <a:spcPts val="0"/>
              </a:spcBef>
              <a:spcAft>
                <a:spcPts val="0"/>
              </a:spcAft>
              <a:buSzPts val="1200"/>
              <a:buAutoNum type="arabicPeriod"/>
            </a:pPr>
            <a:r>
              <a:rPr lang="en-US">
                <a:solidFill>
                  <a:srgbClr val="000000"/>
                </a:solidFill>
                <a:latin typeface="Arial"/>
                <a:ea typeface="Arial"/>
                <a:cs typeface="Arial"/>
                <a:sym typeface="Arial"/>
              </a:rPr>
              <a:t>For example, a company may house all their data in a SQL Server database, but needs to gather their source data from Excel, CSV, Access, and JSON files. With ETL, you can take this disparate information, pull it into a staging area where you transform it, then write all the data into the target data store. </a:t>
            </a:r>
            <a:endParaRPr/>
          </a:p>
        </p:txBody>
      </p:sp>
      <p:sp>
        <p:nvSpPr>
          <p:cNvPr id="143" name="Google Shape;143;g5038ce4af1_0_3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1dcfa8b85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51dcfa8b85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972600" y="1763267"/>
            <a:ext cx="10250700" cy="221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p:txBody>
      </p:sp>
      <p:sp>
        <p:nvSpPr>
          <p:cNvPr id="19" name="Google Shape;19;p2"/>
          <p:cNvSpPr txBox="1"/>
          <p:nvPr>
            <p:ph idx="1" type="subTitle"/>
          </p:nvPr>
        </p:nvSpPr>
        <p:spPr>
          <a:xfrm>
            <a:off x="972837" y="4230533"/>
            <a:ext cx="10250700" cy="7215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20" name="Google Shape;20;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1" name="Google Shape;81;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p:nvPr>
            <p:ph idx="1" type="body"/>
          </p:nvPr>
        </p:nvSpPr>
        <p:spPr>
          <a:xfrm>
            <a:off x="972600" y="3030517"/>
            <a:ext cx="10251300" cy="21072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2100"/>
              </a:spcBef>
              <a:spcAft>
                <a:spcPts val="0"/>
              </a:spcAft>
              <a:buClr>
                <a:schemeClr val="lt1"/>
              </a:buClr>
              <a:buSzPts val="1500"/>
              <a:buChar char="○"/>
              <a:defRPr>
                <a:solidFill>
                  <a:schemeClr val="lt1"/>
                </a:solidFill>
              </a:defRPr>
            </a:lvl2pPr>
            <a:lvl3pPr indent="-323850" lvl="2" marL="1371600">
              <a:spcBef>
                <a:spcPts val="2100"/>
              </a:spcBef>
              <a:spcAft>
                <a:spcPts val="0"/>
              </a:spcAft>
              <a:buClr>
                <a:schemeClr val="lt1"/>
              </a:buClr>
              <a:buSzPts val="1500"/>
              <a:buChar char="■"/>
              <a:defRPr>
                <a:solidFill>
                  <a:schemeClr val="lt1"/>
                </a:solidFill>
              </a:defRPr>
            </a:lvl3pPr>
            <a:lvl4pPr indent="-323850" lvl="3" marL="1828800">
              <a:spcBef>
                <a:spcPts val="2100"/>
              </a:spcBef>
              <a:spcAft>
                <a:spcPts val="0"/>
              </a:spcAft>
              <a:buClr>
                <a:schemeClr val="lt1"/>
              </a:buClr>
              <a:buSzPts val="1500"/>
              <a:buChar char="●"/>
              <a:defRPr>
                <a:solidFill>
                  <a:schemeClr val="lt1"/>
                </a:solidFill>
              </a:defRPr>
            </a:lvl4pPr>
            <a:lvl5pPr indent="-323850" lvl="4" marL="2286000">
              <a:spcBef>
                <a:spcPts val="2100"/>
              </a:spcBef>
              <a:spcAft>
                <a:spcPts val="0"/>
              </a:spcAft>
              <a:buClr>
                <a:schemeClr val="lt1"/>
              </a:buClr>
              <a:buSzPts val="1500"/>
              <a:buChar char="○"/>
              <a:defRPr>
                <a:solidFill>
                  <a:schemeClr val="lt1"/>
                </a:solidFill>
              </a:defRPr>
            </a:lvl5pPr>
            <a:lvl6pPr indent="-323850" lvl="5" marL="2743200">
              <a:spcBef>
                <a:spcPts val="2100"/>
              </a:spcBef>
              <a:spcAft>
                <a:spcPts val="0"/>
              </a:spcAft>
              <a:buClr>
                <a:schemeClr val="lt1"/>
              </a:buClr>
              <a:buSzPts val="1500"/>
              <a:buChar char="■"/>
              <a:defRPr>
                <a:solidFill>
                  <a:schemeClr val="lt1"/>
                </a:solidFill>
              </a:defRPr>
            </a:lvl6pPr>
            <a:lvl7pPr indent="-323850" lvl="6" marL="3200400">
              <a:spcBef>
                <a:spcPts val="2100"/>
              </a:spcBef>
              <a:spcAft>
                <a:spcPts val="0"/>
              </a:spcAft>
              <a:buClr>
                <a:schemeClr val="lt1"/>
              </a:buClr>
              <a:buSzPts val="1500"/>
              <a:buChar char="●"/>
              <a:defRPr>
                <a:solidFill>
                  <a:schemeClr val="lt1"/>
                </a:solidFill>
              </a:defRPr>
            </a:lvl7pPr>
            <a:lvl8pPr indent="-323850" lvl="7" marL="3657600">
              <a:spcBef>
                <a:spcPts val="2100"/>
              </a:spcBef>
              <a:spcAft>
                <a:spcPts val="0"/>
              </a:spcAft>
              <a:buClr>
                <a:schemeClr val="lt1"/>
              </a:buClr>
              <a:buSzPts val="1500"/>
              <a:buChar char="○"/>
              <a:defRPr>
                <a:solidFill>
                  <a:schemeClr val="lt1"/>
                </a:solidFill>
              </a:defRPr>
            </a:lvl8pPr>
            <a:lvl9pPr indent="-323850" lvl="8" marL="4114800">
              <a:spcBef>
                <a:spcPts val="2100"/>
              </a:spcBef>
              <a:spcAft>
                <a:spcPts val="2100"/>
              </a:spcAft>
              <a:buClr>
                <a:schemeClr val="lt1"/>
              </a:buClr>
              <a:buSzPts val="1500"/>
              <a:buChar char="■"/>
              <a:defRPr>
                <a:solidFill>
                  <a:schemeClr val="lt1"/>
                </a:solidFill>
              </a:defRPr>
            </a:lvl9pPr>
          </a:lstStyle>
          <a:p/>
        </p:txBody>
      </p:sp>
      <p:sp>
        <p:nvSpPr>
          <p:cNvPr id="83" name="Google Shape;83;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6" name="Shape 86"/>
        <p:cNvGrpSpPr/>
        <p:nvPr/>
      </p:nvGrpSpPr>
      <p:grpSpPr>
        <a:xfrm>
          <a:off x="0" y="0"/>
          <a:ext cx="0" cy="0"/>
          <a:chOff x="0" y="0"/>
          <a:chExt cx="0" cy="0"/>
        </a:xfrm>
      </p:grpSpPr>
      <p:sp>
        <p:nvSpPr>
          <p:cNvPr id="87" name="Google Shape;87;p13"/>
          <p:cNvSpPr txBox="1"/>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lvl1pPr lvl="0" rtl="0" algn="ctr">
              <a:spcBef>
                <a:spcPts val="0"/>
              </a:spcBef>
              <a:spcAft>
                <a:spcPts val="0"/>
              </a:spcAft>
              <a:buClr>
                <a:schemeClr val="lt2"/>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88" name="Google Shape;88;p13"/>
          <p:cNvSpPr txBox="1"/>
          <p:nvPr>
            <p:ph idx="1" type="body"/>
          </p:nvPr>
        </p:nvSpPr>
        <p:spPr>
          <a:xfrm>
            <a:off x="913795" y="1732449"/>
            <a:ext cx="103539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lvl1pPr indent="-308610" lvl="0" marL="457200" rtl="0" algn="l">
              <a:spcBef>
                <a:spcPts val="360"/>
              </a:spcBef>
              <a:spcAft>
                <a:spcPts val="0"/>
              </a:spcAft>
              <a:buSzPts val="1260"/>
              <a:buChar char="●"/>
              <a:defRPr/>
            </a:lvl1pPr>
            <a:lvl2pPr indent="-308610" lvl="1" marL="914400" rtl="0" algn="l">
              <a:spcBef>
                <a:spcPts val="600"/>
              </a:spcBef>
              <a:spcAft>
                <a:spcPts val="0"/>
              </a:spcAft>
              <a:buSzPts val="1260"/>
              <a:buChar char="○"/>
              <a:defRPr/>
            </a:lvl2pPr>
            <a:lvl3pPr indent="-308610" lvl="2" marL="1371600" rtl="0" algn="l">
              <a:spcBef>
                <a:spcPts val="600"/>
              </a:spcBef>
              <a:spcAft>
                <a:spcPts val="0"/>
              </a:spcAft>
              <a:buSzPts val="1260"/>
              <a:buChar char="■"/>
              <a:defRPr/>
            </a:lvl3pPr>
            <a:lvl4pPr indent="-308610" lvl="3" marL="1828800" rtl="0" algn="l">
              <a:spcBef>
                <a:spcPts val="600"/>
              </a:spcBef>
              <a:spcAft>
                <a:spcPts val="0"/>
              </a:spcAft>
              <a:buSzPts val="1260"/>
              <a:buChar char="●"/>
              <a:defRPr/>
            </a:lvl4pPr>
            <a:lvl5pPr indent="-308610" lvl="4" marL="2286000" rtl="0" algn="l">
              <a:spcBef>
                <a:spcPts val="600"/>
              </a:spcBef>
              <a:spcAft>
                <a:spcPts val="0"/>
              </a:spcAft>
              <a:buSzPts val="1260"/>
              <a:buChar char="○"/>
              <a:defRPr/>
            </a:lvl5pPr>
            <a:lvl6pPr indent="-308610" lvl="5" marL="2743200" rtl="0" algn="l">
              <a:spcBef>
                <a:spcPts val="600"/>
              </a:spcBef>
              <a:spcAft>
                <a:spcPts val="0"/>
              </a:spcAft>
              <a:buSzPts val="1260"/>
              <a:buChar char="■"/>
              <a:defRPr/>
            </a:lvl6pPr>
            <a:lvl7pPr indent="-308610" lvl="6" marL="3200400" rtl="0" algn="l">
              <a:spcBef>
                <a:spcPts val="600"/>
              </a:spcBef>
              <a:spcAft>
                <a:spcPts val="0"/>
              </a:spcAft>
              <a:buSzPts val="1260"/>
              <a:buChar char="●"/>
              <a:defRPr/>
            </a:lvl7pPr>
            <a:lvl8pPr indent="-308609" lvl="7" marL="3657600" rtl="0" algn="l">
              <a:spcBef>
                <a:spcPts val="600"/>
              </a:spcBef>
              <a:spcAft>
                <a:spcPts val="0"/>
              </a:spcAft>
              <a:buSzPts val="1260"/>
              <a:buChar char="○"/>
              <a:defRPr/>
            </a:lvl8pPr>
            <a:lvl9pPr indent="-308609" lvl="8" marL="4114800" rtl="0" algn="l">
              <a:spcBef>
                <a:spcPts val="600"/>
              </a:spcBef>
              <a:spcAft>
                <a:spcPts val="600"/>
              </a:spcAft>
              <a:buSzPts val="1260"/>
              <a:buChar char="■"/>
              <a:defRPr/>
            </a:lvl9pPr>
          </a:lstStyle>
          <a:p/>
        </p:txBody>
      </p:sp>
      <p:sp>
        <p:nvSpPr>
          <p:cNvPr id="89" name="Google Shape;89;p13"/>
          <p:cNvSpPr txBox="1"/>
          <p:nvPr>
            <p:ph idx="10" type="dt"/>
          </p:nvPr>
        </p:nvSpPr>
        <p:spPr>
          <a:xfrm>
            <a:off x="7678736"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3"/>
          <p:cNvSpPr txBox="1"/>
          <p:nvPr>
            <p:ph idx="11" type="ftr"/>
          </p:nvPr>
        </p:nvSpPr>
        <p:spPr>
          <a:xfrm>
            <a:off x="913795"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3"/>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 name="Google Shape;25;p3"/>
          <p:cNvSpPr txBox="1"/>
          <p:nvPr>
            <p:ph type="title"/>
          </p:nvPr>
        </p:nvSpPr>
        <p:spPr>
          <a:xfrm>
            <a:off x="972600" y="1763267"/>
            <a:ext cx="10251300" cy="2024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6" name="Google Shape;26;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2" name="Google Shape;32;p4"/>
          <p:cNvSpPr txBox="1"/>
          <p:nvPr>
            <p:ph type="title"/>
          </p:nvPr>
        </p:nvSpPr>
        <p:spPr>
          <a:xfrm>
            <a:off x="972600" y="1758200"/>
            <a:ext cx="102516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33" name="Google Shape;33;p4"/>
          <p:cNvSpPr txBox="1"/>
          <p:nvPr>
            <p:ph idx="1" type="body"/>
          </p:nvPr>
        </p:nvSpPr>
        <p:spPr>
          <a:xfrm>
            <a:off x="972600" y="2771833"/>
            <a:ext cx="102516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4" name="Google Shape;34;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5"/>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41" name="Google Shape;41;p5"/>
          <p:cNvSpPr txBox="1"/>
          <p:nvPr>
            <p:ph idx="1" type="body"/>
          </p:nvPr>
        </p:nvSpPr>
        <p:spPr>
          <a:xfrm>
            <a:off x="972434"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42" name="Google Shape;42;p5"/>
          <p:cNvSpPr txBox="1"/>
          <p:nvPr>
            <p:ph idx="2" type="body"/>
          </p:nvPr>
        </p:nvSpPr>
        <p:spPr>
          <a:xfrm>
            <a:off x="6191471"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43" name="Google Shape;43;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p6"/>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0" name="Google Shape;50;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p7"/>
          <p:cNvSpPr txBox="1"/>
          <p:nvPr>
            <p:ph type="title"/>
          </p:nvPr>
        </p:nvSpPr>
        <p:spPr>
          <a:xfrm>
            <a:off x="973333" y="1758200"/>
            <a:ext cx="4401300" cy="18420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7" name="Google Shape;57;p7"/>
          <p:cNvSpPr txBox="1"/>
          <p:nvPr>
            <p:ph idx="1" type="body"/>
          </p:nvPr>
        </p:nvSpPr>
        <p:spPr>
          <a:xfrm>
            <a:off x="961633" y="3708967"/>
            <a:ext cx="4401300" cy="2130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8" name="Google Shape;58;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3" name="Google Shape;63;p8"/>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4" name="Google Shape;64;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p9"/>
          <p:cNvSpPr txBox="1"/>
          <p:nvPr>
            <p:ph type="title"/>
          </p:nvPr>
        </p:nvSpPr>
        <p:spPr>
          <a:xfrm>
            <a:off x="973333" y="1758200"/>
            <a:ext cx="4401300" cy="224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71" name="Google Shape;71;p9"/>
          <p:cNvSpPr txBox="1"/>
          <p:nvPr>
            <p:ph idx="1" type="subTitle"/>
          </p:nvPr>
        </p:nvSpPr>
        <p:spPr>
          <a:xfrm>
            <a:off x="966600" y="4215367"/>
            <a:ext cx="4401300" cy="10119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72" name="Google Shape;72;p9"/>
          <p:cNvSpPr txBox="1"/>
          <p:nvPr>
            <p:ph idx="2" type="body"/>
          </p:nvPr>
        </p:nvSpPr>
        <p:spPr>
          <a:xfrm>
            <a:off x="6898967" y="1803500"/>
            <a:ext cx="4499100" cy="4034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73" name="Google Shape;73;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4" name="Shape 74"/>
        <p:cNvGrpSpPr/>
        <p:nvPr/>
      </p:nvGrpSpPr>
      <p:grpSpPr>
        <a:xfrm>
          <a:off x="0" y="0"/>
          <a:ext cx="0" cy="0"/>
          <a:chOff x="0" y="0"/>
          <a:chExt cx="0" cy="0"/>
        </a:xfrm>
      </p:grpSpPr>
      <p:sp>
        <p:nvSpPr>
          <p:cNvPr id="75" name="Google Shape;75;p10"/>
          <p:cNvSpPr txBox="1"/>
          <p:nvPr>
            <p:ph idx="1" type="body"/>
          </p:nvPr>
        </p:nvSpPr>
        <p:spPr>
          <a:xfrm>
            <a:off x="966600" y="5830068"/>
            <a:ext cx="10263300" cy="6141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76" name="Google Shape;76;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SzPts val="3700"/>
              <a:buFont typeface="Raleway"/>
              <a:buNone/>
              <a:defRPr b="1" sz="3700">
                <a:latin typeface="Raleway"/>
                <a:ea typeface="Raleway"/>
                <a:cs typeface="Raleway"/>
                <a:sym typeface="Raleway"/>
              </a:defRPr>
            </a:lvl1pPr>
            <a:lvl2pPr lvl="1">
              <a:spcBef>
                <a:spcPts val="0"/>
              </a:spcBef>
              <a:spcAft>
                <a:spcPts val="0"/>
              </a:spcAft>
              <a:buSzPts val="3700"/>
              <a:buFont typeface="Raleway"/>
              <a:buNone/>
              <a:defRPr b="1" sz="3700">
                <a:latin typeface="Raleway"/>
                <a:ea typeface="Raleway"/>
                <a:cs typeface="Raleway"/>
                <a:sym typeface="Raleway"/>
              </a:defRPr>
            </a:lvl2pPr>
            <a:lvl3pPr lvl="2">
              <a:spcBef>
                <a:spcPts val="0"/>
              </a:spcBef>
              <a:spcAft>
                <a:spcPts val="0"/>
              </a:spcAft>
              <a:buSzPts val="3700"/>
              <a:buFont typeface="Raleway"/>
              <a:buNone/>
              <a:defRPr b="1" sz="3700">
                <a:latin typeface="Raleway"/>
                <a:ea typeface="Raleway"/>
                <a:cs typeface="Raleway"/>
                <a:sym typeface="Raleway"/>
              </a:defRPr>
            </a:lvl3pPr>
            <a:lvl4pPr lvl="3">
              <a:spcBef>
                <a:spcPts val="0"/>
              </a:spcBef>
              <a:spcAft>
                <a:spcPts val="0"/>
              </a:spcAft>
              <a:buSzPts val="3700"/>
              <a:buFont typeface="Raleway"/>
              <a:buNone/>
              <a:defRPr b="1" sz="3700">
                <a:latin typeface="Raleway"/>
                <a:ea typeface="Raleway"/>
                <a:cs typeface="Raleway"/>
                <a:sym typeface="Raleway"/>
              </a:defRPr>
            </a:lvl4pPr>
            <a:lvl5pPr lvl="4">
              <a:spcBef>
                <a:spcPts val="0"/>
              </a:spcBef>
              <a:spcAft>
                <a:spcPts val="0"/>
              </a:spcAft>
              <a:buSzPts val="3700"/>
              <a:buFont typeface="Raleway"/>
              <a:buNone/>
              <a:defRPr b="1" sz="3700">
                <a:latin typeface="Raleway"/>
                <a:ea typeface="Raleway"/>
                <a:cs typeface="Raleway"/>
                <a:sym typeface="Raleway"/>
              </a:defRPr>
            </a:lvl5pPr>
            <a:lvl6pPr lvl="5">
              <a:spcBef>
                <a:spcPts val="0"/>
              </a:spcBef>
              <a:spcAft>
                <a:spcPts val="0"/>
              </a:spcAft>
              <a:buSzPts val="3700"/>
              <a:buFont typeface="Raleway"/>
              <a:buNone/>
              <a:defRPr b="1" sz="3700">
                <a:latin typeface="Raleway"/>
                <a:ea typeface="Raleway"/>
                <a:cs typeface="Raleway"/>
                <a:sym typeface="Raleway"/>
              </a:defRPr>
            </a:lvl6pPr>
            <a:lvl7pPr lvl="6">
              <a:spcBef>
                <a:spcPts val="0"/>
              </a:spcBef>
              <a:spcAft>
                <a:spcPts val="0"/>
              </a:spcAft>
              <a:buSzPts val="3700"/>
              <a:buFont typeface="Raleway"/>
              <a:buNone/>
              <a:defRPr b="1" sz="3700">
                <a:latin typeface="Raleway"/>
                <a:ea typeface="Raleway"/>
                <a:cs typeface="Raleway"/>
                <a:sym typeface="Raleway"/>
              </a:defRPr>
            </a:lvl7pPr>
            <a:lvl8pPr lvl="7">
              <a:spcBef>
                <a:spcPts val="0"/>
              </a:spcBef>
              <a:spcAft>
                <a:spcPts val="0"/>
              </a:spcAft>
              <a:buSzPts val="3700"/>
              <a:buFont typeface="Raleway"/>
              <a:buNone/>
              <a:defRPr b="1" sz="3700">
                <a:latin typeface="Raleway"/>
                <a:ea typeface="Raleway"/>
                <a:cs typeface="Raleway"/>
                <a:sym typeface="Raleway"/>
              </a:defRPr>
            </a:lvl8pPr>
            <a:lvl9pPr lvl="8">
              <a:spcBef>
                <a:spcPts val="0"/>
              </a:spcBef>
              <a:spcAft>
                <a:spcPts val="0"/>
              </a:spcAft>
              <a:buSzPts val="3700"/>
              <a:buFont typeface="Raleway"/>
              <a:buNone/>
              <a:defRPr b="1" sz="3700">
                <a:latin typeface="Raleway"/>
                <a:ea typeface="Raleway"/>
                <a:cs typeface="Raleway"/>
                <a:sym typeface="Raleway"/>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12" name="Google Shape;12;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holowczak.com/database-normalization/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ctrTitle"/>
          </p:nvPr>
        </p:nvSpPr>
        <p:spPr>
          <a:xfrm>
            <a:off x="972825" y="1763270"/>
            <a:ext cx="10250700" cy="982500"/>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400"/>
              <a:buFont typeface="Lustria"/>
              <a:buNone/>
            </a:pPr>
            <a:r>
              <a:rPr lang="en-US"/>
              <a:t>Structuring &amp; Modeling Data</a:t>
            </a:r>
            <a:endParaRPr/>
          </a:p>
        </p:txBody>
      </p:sp>
      <p:sp>
        <p:nvSpPr>
          <p:cNvPr id="97" name="Google Shape;97;p14"/>
          <p:cNvSpPr txBox="1"/>
          <p:nvPr>
            <p:ph idx="1" type="subTitle"/>
          </p:nvPr>
        </p:nvSpPr>
        <p:spPr>
          <a:xfrm>
            <a:off x="972837" y="4230533"/>
            <a:ext cx="10250700" cy="7215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1st Normal Form</a:t>
            </a:r>
            <a:endParaRPr sz="4800"/>
          </a:p>
        </p:txBody>
      </p:sp>
      <p:sp>
        <p:nvSpPr>
          <p:cNvPr id="160" name="Google Shape;160;p23"/>
          <p:cNvSpPr txBox="1"/>
          <p:nvPr/>
        </p:nvSpPr>
        <p:spPr>
          <a:xfrm>
            <a:off x="681850" y="1780100"/>
            <a:ext cx="5499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b="1" lang="en-US" sz="1800"/>
            </a:br>
            <a:r>
              <a:rPr b="1" lang="en-US" sz="1800" u="sng"/>
              <a:t>Requirement</a:t>
            </a:r>
            <a:r>
              <a:rPr b="1" lang="en-US" sz="1800"/>
              <a:t>: </a:t>
            </a:r>
            <a:r>
              <a:rPr b="1" lang="en-US" sz="1800"/>
              <a:t>The table has a primary key</a:t>
            </a:r>
            <a:br>
              <a:rPr b="1" lang="en-US" sz="1800"/>
            </a:br>
            <a:endParaRPr b="1" sz="1800"/>
          </a:p>
          <a:p>
            <a:pPr indent="0" lvl="0" marL="0" rtl="0" algn="l">
              <a:spcBef>
                <a:spcPts val="0"/>
              </a:spcBef>
              <a:spcAft>
                <a:spcPts val="0"/>
              </a:spcAft>
              <a:buNone/>
            </a:pPr>
            <a:r>
              <a:rPr b="1" lang="en-US" sz="1800" u="sng"/>
              <a:t>Rules</a:t>
            </a:r>
            <a:r>
              <a:rPr b="1" lang="en-US" sz="1800"/>
              <a:t>: </a:t>
            </a:r>
            <a:endParaRPr b="1" sz="1800"/>
          </a:p>
          <a:p>
            <a:pPr indent="0" lvl="0" marL="0" rtl="0" algn="l">
              <a:lnSpc>
                <a:spcPct val="115000"/>
              </a:lnSpc>
              <a:spcBef>
                <a:spcPts val="0"/>
              </a:spcBef>
              <a:spcAft>
                <a:spcPts val="0"/>
              </a:spcAft>
              <a:buNone/>
            </a:pPr>
            <a:r>
              <a:rPr lang="en-US" sz="1800"/>
              <a:t>1. Each attribute (column) value must be a single value only.</a:t>
            </a:r>
            <a:br>
              <a:rPr lang="en-US" sz="1800"/>
            </a:br>
            <a:r>
              <a:rPr lang="en-US" sz="1800"/>
              <a:t>2. All values for a given attribute (column) must be of the same type.</a:t>
            </a:r>
            <a:br>
              <a:rPr lang="en-US" sz="1800"/>
            </a:br>
            <a:r>
              <a:rPr lang="en-US" sz="1800"/>
              <a:t>3. Each attribute (column) name must be unique.</a:t>
            </a:r>
            <a:br>
              <a:rPr lang="en-US" sz="1800"/>
            </a:br>
            <a:r>
              <a:rPr lang="en-US" sz="1800"/>
              <a:t>4. The order of attributes (columns) is insignificant</a:t>
            </a:r>
            <a:br>
              <a:rPr lang="en-US" sz="1800"/>
            </a:br>
            <a:r>
              <a:rPr lang="en-US" sz="1800"/>
              <a:t>5. No two tuples (rows) in a relation can be identical.</a:t>
            </a:r>
            <a:br>
              <a:rPr lang="en-US" sz="1800"/>
            </a:br>
            <a:r>
              <a:rPr lang="en-US" sz="1800"/>
              <a:t>6. The order of the tuples (rows) is insignificant.</a:t>
            </a:r>
            <a:br>
              <a:rPr lang="en-US" sz="1800"/>
            </a:b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 </a:t>
            </a:r>
            <a:endParaRPr sz="1800"/>
          </a:p>
        </p:txBody>
      </p:sp>
      <p:sp>
        <p:nvSpPr>
          <p:cNvPr id="161" name="Google Shape;161;p23"/>
          <p:cNvSpPr txBox="1"/>
          <p:nvPr/>
        </p:nvSpPr>
        <p:spPr>
          <a:xfrm>
            <a:off x="6316225" y="4549775"/>
            <a:ext cx="5747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Example relation in 1NF (note that key attributes are underlined):</a:t>
            </a:r>
            <a:br>
              <a:rPr lang="en-US"/>
            </a:br>
            <a:r>
              <a:rPr lang="en-US"/>
              <a:t>STOCKS (Company, </a:t>
            </a:r>
            <a:r>
              <a:rPr lang="en-US" u="sng"/>
              <a:t>Symbol</a:t>
            </a:r>
            <a:r>
              <a:rPr lang="en-US"/>
              <a:t>, Headquarters, </a:t>
            </a:r>
            <a:r>
              <a:rPr lang="en-US" u="sng"/>
              <a:t>Date</a:t>
            </a:r>
            <a:r>
              <a:rPr lang="en-US"/>
              <a:t>, Close_Price)</a:t>
            </a:r>
            <a:endParaRPr/>
          </a:p>
        </p:txBody>
      </p:sp>
      <p:graphicFrame>
        <p:nvGraphicFramePr>
          <p:cNvPr id="162" name="Google Shape;162;p23"/>
          <p:cNvGraphicFramePr/>
          <p:nvPr/>
        </p:nvGraphicFramePr>
        <p:xfrm>
          <a:off x="6465800" y="2451525"/>
          <a:ext cx="3000000" cy="3000000"/>
        </p:xfrm>
        <a:graphic>
          <a:graphicData uri="http://schemas.openxmlformats.org/drawingml/2006/table">
            <a:tbl>
              <a:tblPr>
                <a:noFill/>
                <a:tableStyleId>{E3EA2D88-7595-4C1A-8C65-2770D4E7DD3D}</a:tableStyleId>
              </a:tblPr>
              <a:tblGrid>
                <a:gridCol w="828675"/>
                <a:gridCol w="723900"/>
                <a:gridCol w="1447800"/>
                <a:gridCol w="962025"/>
                <a:gridCol w="847725"/>
              </a:tblGrid>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Company</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00FFFF"/>
                    </a:solidFill>
                  </a:tcPr>
                </a:tc>
                <a:tc>
                  <a:txBody>
                    <a:bodyPr/>
                    <a:lstStyle/>
                    <a:p>
                      <a:pPr indent="0" lvl="0" marL="0" rtl="0" algn="l">
                        <a:lnSpc>
                          <a:spcPct val="115000"/>
                        </a:lnSpc>
                        <a:spcBef>
                          <a:spcPts val="0"/>
                        </a:spcBef>
                        <a:spcAft>
                          <a:spcPts val="0"/>
                        </a:spcAft>
                        <a:buNone/>
                      </a:pPr>
                      <a:r>
                        <a:rPr b="1" lang="en-US" sz="1050" u="sng">
                          <a:latin typeface="Calibri"/>
                          <a:ea typeface="Calibri"/>
                          <a:cs typeface="Calibri"/>
                          <a:sym typeface="Calibri"/>
                        </a:rPr>
                        <a:t>Symbol</a:t>
                      </a:r>
                      <a:endParaRPr b="1" sz="1050" u="sng">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00FFFF"/>
                    </a:solidFill>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Headquarters</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00FFFF"/>
                    </a:solidFill>
                  </a:tcPr>
                </a:tc>
                <a:tc>
                  <a:txBody>
                    <a:bodyPr/>
                    <a:lstStyle/>
                    <a:p>
                      <a:pPr indent="0" lvl="0" marL="0" rtl="0" algn="l">
                        <a:lnSpc>
                          <a:spcPct val="115000"/>
                        </a:lnSpc>
                        <a:spcBef>
                          <a:spcPts val="0"/>
                        </a:spcBef>
                        <a:spcAft>
                          <a:spcPts val="0"/>
                        </a:spcAft>
                        <a:buNone/>
                      </a:pPr>
                      <a:r>
                        <a:rPr b="1" lang="en-US" sz="1050" u="sng">
                          <a:latin typeface="Calibri"/>
                          <a:ea typeface="Calibri"/>
                          <a:cs typeface="Calibri"/>
                          <a:sym typeface="Calibri"/>
                        </a:rPr>
                        <a:t>Date</a:t>
                      </a:r>
                      <a:endParaRPr b="1" sz="1050" u="sng">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00FFFF"/>
                    </a:solidFill>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Close Price</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00FFFF"/>
                    </a:solidFill>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Microsoft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MSFT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Redmond, WA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09/07/2013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23.96</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Microsoft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MSFT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Redmond, WA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09/08/2013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23.93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Microsoft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MSFT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Redmond, WA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09/09/2013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24.01</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Oracle</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ORCL</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Redwood Shores, CA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09/07/2013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24.27</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Oracle</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ORCL</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Redwood Shores, CA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09/08/2013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24.14</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Oracle</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ORCL</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Redwood Shores, CA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09/09/2013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24.33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2nd Normal Form</a:t>
            </a:r>
            <a:endParaRPr sz="4800"/>
          </a:p>
        </p:txBody>
      </p:sp>
      <p:sp>
        <p:nvSpPr>
          <p:cNvPr id="168" name="Google Shape;168;p24"/>
          <p:cNvSpPr txBox="1"/>
          <p:nvPr/>
        </p:nvSpPr>
        <p:spPr>
          <a:xfrm>
            <a:off x="303300" y="1736925"/>
            <a:ext cx="56448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b="1" lang="en-US" sz="1800"/>
            </a:br>
            <a:r>
              <a:rPr b="1" lang="en-US" sz="1800" u="sng"/>
              <a:t>Requirement</a:t>
            </a:r>
            <a:r>
              <a:rPr b="1" lang="en-US" sz="1800"/>
              <a:t>: The table(s) are in 1NF</a:t>
            </a:r>
            <a:br>
              <a:rPr b="1" lang="en-US" sz="1800"/>
            </a:br>
            <a:endParaRPr b="1" sz="1800"/>
          </a:p>
          <a:p>
            <a:pPr indent="0" lvl="0" marL="0" rtl="0" algn="l">
              <a:spcBef>
                <a:spcPts val="0"/>
              </a:spcBef>
              <a:spcAft>
                <a:spcPts val="0"/>
              </a:spcAft>
              <a:buNone/>
            </a:pPr>
            <a:r>
              <a:rPr b="1" lang="en-US" sz="1800" u="sng"/>
              <a:t>Rules</a:t>
            </a:r>
            <a:r>
              <a:rPr b="1" lang="en-US" sz="1800"/>
              <a:t>: </a:t>
            </a:r>
            <a:endParaRPr b="1" sz="1800"/>
          </a:p>
          <a:p>
            <a:pPr indent="0" lvl="0" marL="0" rtl="0" algn="l">
              <a:lnSpc>
                <a:spcPct val="115000"/>
              </a:lnSpc>
              <a:spcBef>
                <a:spcPts val="0"/>
              </a:spcBef>
              <a:spcAft>
                <a:spcPts val="0"/>
              </a:spcAft>
              <a:buNone/>
            </a:pPr>
            <a:r>
              <a:rPr lang="en-US" sz="1800"/>
              <a:t>A relation is in second normal form (2NF) if all of its non-key attributes are dependent on all of the key.</a:t>
            </a:r>
            <a:br>
              <a:rPr lang="en-US" sz="1800"/>
            </a:br>
            <a:endParaRPr sz="1800"/>
          </a:p>
          <a:p>
            <a:pPr indent="0" lvl="0" marL="0" rtl="0" algn="l">
              <a:lnSpc>
                <a:spcPct val="115000"/>
              </a:lnSpc>
              <a:spcBef>
                <a:spcPts val="0"/>
              </a:spcBef>
              <a:spcAft>
                <a:spcPts val="0"/>
              </a:spcAft>
              <a:buNone/>
            </a:pPr>
            <a:r>
              <a:rPr lang="en-US" sz="1800"/>
              <a:t>Another way to say this: A relation is in second normal form if it is free from partial-key dependencies</a:t>
            </a:r>
            <a:br>
              <a:rPr lang="en-US" sz="1800"/>
            </a:br>
            <a:endParaRPr sz="1800"/>
          </a:p>
          <a:p>
            <a:pPr indent="0" lvl="0" marL="0" rtl="0" algn="l">
              <a:lnSpc>
                <a:spcPct val="115000"/>
              </a:lnSpc>
              <a:spcBef>
                <a:spcPts val="0"/>
              </a:spcBef>
              <a:spcAft>
                <a:spcPts val="0"/>
              </a:spcAft>
              <a:buNone/>
            </a:pPr>
            <a:r>
              <a:rPr lang="en-US" sz="1800"/>
              <a:t>Relations that have a single attribute for a key are automatically in 2NF.</a:t>
            </a:r>
            <a:endParaRPr sz="1800"/>
          </a:p>
          <a:p>
            <a:pPr indent="0" lvl="0" marL="0" rtl="0" algn="l">
              <a:lnSpc>
                <a:spcPct val="115000"/>
              </a:lnSpc>
              <a:spcBef>
                <a:spcPts val="0"/>
              </a:spcBef>
              <a:spcAft>
                <a:spcPts val="0"/>
              </a:spcAft>
              <a:buNone/>
            </a:pPr>
            <a:br>
              <a:rPr lang="en-US" sz="1800"/>
            </a:br>
            <a:r>
              <a:rPr lang="en-US" sz="1800"/>
              <a:t>This is one reason why we often use artificial identifiers (non-composite keys) as keys.</a:t>
            </a:r>
            <a:br>
              <a:rPr lang="en-US" sz="1800"/>
            </a:br>
            <a:br>
              <a:rPr lang="en-US" sz="1800"/>
            </a:b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 </a:t>
            </a:r>
            <a:endParaRPr sz="1800"/>
          </a:p>
        </p:txBody>
      </p:sp>
      <p:graphicFrame>
        <p:nvGraphicFramePr>
          <p:cNvPr id="169" name="Google Shape;169;p24"/>
          <p:cNvGraphicFramePr/>
          <p:nvPr/>
        </p:nvGraphicFramePr>
        <p:xfrm>
          <a:off x="6641163" y="1351500"/>
          <a:ext cx="3000000" cy="3000000"/>
        </p:xfrm>
        <a:graphic>
          <a:graphicData uri="http://schemas.openxmlformats.org/drawingml/2006/table">
            <a:tbl>
              <a:tblPr>
                <a:noFill/>
                <a:tableStyleId>{E3EA2D88-7595-4C1A-8C65-2770D4E7DD3D}</a:tableStyleId>
              </a:tblPr>
              <a:tblGrid>
                <a:gridCol w="828675"/>
                <a:gridCol w="723900"/>
                <a:gridCol w="1447800"/>
                <a:gridCol w="962025"/>
                <a:gridCol w="847725"/>
              </a:tblGrid>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Company</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00FFFF"/>
                    </a:solidFill>
                  </a:tcPr>
                </a:tc>
                <a:tc>
                  <a:txBody>
                    <a:bodyPr/>
                    <a:lstStyle/>
                    <a:p>
                      <a:pPr indent="0" lvl="0" marL="0" rtl="0" algn="l">
                        <a:lnSpc>
                          <a:spcPct val="115000"/>
                        </a:lnSpc>
                        <a:spcBef>
                          <a:spcPts val="0"/>
                        </a:spcBef>
                        <a:spcAft>
                          <a:spcPts val="0"/>
                        </a:spcAft>
                        <a:buNone/>
                      </a:pPr>
                      <a:r>
                        <a:rPr b="1" lang="en-US" sz="1050" u="sng">
                          <a:latin typeface="Calibri"/>
                          <a:ea typeface="Calibri"/>
                          <a:cs typeface="Calibri"/>
                          <a:sym typeface="Calibri"/>
                        </a:rPr>
                        <a:t>Symbol</a:t>
                      </a:r>
                      <a:endParaRPr b="1" sz="1050" u="sng">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00FFFF"/>
                    </a:solidFill>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Headquarters</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00FFFF"/>
                    </a:solidFill>
                  </a:tcPr>
                </a:tc>
                <a:tc>
                  <a:txBody>
                    <a:bodyPr/>
                    <a:lstStyle/>
                    <a:p>
                      <a:pPr indent="0" lvl="0" marL="0" rtl="0" algn="l">
                        <a:lnSpc>
                          <a:spcPct val="115000"/>
                        </a:lnSpc>
                        <a:spcBef>
                          <a:spcPts val="0"/>
                        </a:spcBef>
                        <a:spcAft>
                          <a:spcPts val="0"/>
                        </a:spcAft>
                        <a:buNone/>
                      </a:pPr>
                      <a:r>
                        <a:rPr b="1" lang="en-US" sz="1050" u="sng">
                          <a:latin typeface="Calibri"/>
                          <a:ea typeface="Calibri"/>
                          <a:cs typeface="Calibri"/>
                          <a:sym typeface="Calibri"/>
                        </a:rPr>
                        <a:t>Date</a:t>
                      </a:r>
                      <a:endParaRPr b="1" sz="1050" u="sng">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00FFFF"/>
                    </a:solidFill>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Close Price</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00FFFF"/>
                    </a:solidFill>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Microsoft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MSFT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Redmond, WA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09/07/2013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23.96</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Microsoft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MSFT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Redmond, WA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09/08/2013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23.93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Microsoft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MSFT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Redmond, WA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09/09/2013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24.01</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Oracle</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ORCL</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Redwood Shores, CA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09/07/2013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24.27</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Oracle</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ORCL</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Redwood Shores, CA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09/08/2013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24.14</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Oracle</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ORCL</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Redwood Shores, CA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09/09/2013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24.33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bl>
          </a:graphicData>
        </a:graphic>
      </p:graphicFrame>
      <p:sp>
        <p:nvSpPr>
          <p:cNvPr id="170" name="Google Shape;170;p24"/>
          <p:cNvSpPr txBox="1"/>
          <p:nvPr/>
        </p:nvSpPr>
        <p:spPr>
          <a:xfrm>
            <a:off x="8675775" y="896100"/>
            <a:ext cx="10215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u="sng"/>
              <a:t>1NF</a:t>
            </a:r>
            <a:endParaRPr b="1" sz="1800" u="sng"/>
          </a:p>
        </p:txBody>
      </p:sp>
      <p:graphicFrame>
        <p:nvGraphicFramePr>
          <p:cNvPr id="171" name="Google Shape;171;p24"/>
          <p:cNvGraphicFramePr/>
          <p:nvPr/>
        </p:nvGraphicFramePr>
        <p:xfrm>
          <a:off x="6260175" y="3769475"/>
          <a:ext cx="3000000" cy="3000000"/>
        </p:xfrm>
        <a:graphic>
          <a:graphicData uri="http://schemas.openxmlformats.org/drawingml/2006/table">
            <a:tbl>
              <a:tblPr>
                <a:noFill/>
                <a:tableStyleId>{E3EA2D88-7595-4C1A-8C65-2770D4E7DD3D}</a:tableStyleId>
              </a:tblPr>
              <a:tblGrid>
                <a:gridCol w="828675"/>
                <a:gridCol w="733425"/>
                <a:gridCol w="1371600"/>
              </a:tblGrid>
              <a:tr h="350750">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Company</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c>
                  <a:txBody>
                    <a:bodyPr/>
                    <a:lstStyle/>
                    <a:p>
                      <a:pPr indent="0" lvl="0" marL="0" rtl="0" algn="l">
                        <a:lnSpc>
                          <a:spcPct val="115000"/>
                        </a:lnSpc>
                        <a:spcBef>
                          <a:spcPts val="0"/>
                        </a:spcBef>
                        <a:spcAft>
                          <a:spcPts val="0"/>
                        </a:spcAft>
                        <a:buNone/>
                      </a:pPr>
                      <a:r>
                        <a:rPr b="1" lang="en-US" sz="1050" u="sng">
                          <a:latin typeface="Calibri"/>
                          <a:ea typeface="Calibri"/>
                          <a:cs typeface="Calibri"/>
                          <a:sym typeface="Calibri"/>
                        </a:rPr>
                        <a:t>Symbol</a:t>
                      </a:r>
                      <a:endParaRPr b="1" sz="1050" u="sng">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Headquarters</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r>
              <a:tr h="350750">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350750">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bl>
          </a:graphicData>
        </a:graphic>
      </p:graphicFrame>
      <p:sp>
        <p:nvSpPr>
          <p:cNvPr id="172" name="Google Shape;172;p24"/>
          <p:cNvSpPr txBox="1"/>
          <p:nvPr/>
        </p:nvSpPr>
        <p:spPr>
          <a:xfrm>
            <a:off x="6260175" y="4821725"/>
            <a:ext cx="30561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Company relation</a:t>
            </a:r>
            <a:endParaRPr sz="1200"/>
          </a:p>
          <a:p>
            <a:pPr indent="0" lvl="0" marL="0" rtl="0" algn="l">
              <a:spcBef>
                <a:spcPts val="0"/>
              </a:spcBef>
              <a:spcAft>
                <a:spcPts val="0"/>
              </a:spcAft>
              <a:buNone/>
            </a:pPr>
            <a:r>
              <a:rPr b="1" lang="en-US" sz="1200"/>
              <a:t>FD1</a:t>
            </a:r>
            <a:r>
              <a:rPr lang="en-US" sz="1200"/>
              <a:t>: Symbol → Company, Headquarters</a:t>
            </a:r>
            <a:br>
              <a:rPr lang="en-US"/>
            </a:br>
            <a:endParaRPr/>
          </a:p>
        </p:txBody>
      </p:sp>
      <p:sp>
        <p:nvSpPr>
          <p:cNvPr id="173" name="Google Shape;173;p24"/>
          <p:cNvSpPr txBox="1"/>
          <p:nvPr/>
        </p:nvSpPr>
        <p:spPr>
          <a:xfrm>
            <a:off x="8718300" y="3322900"/>
            <a:ext cx="10215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u="sng"/>
              <a:t>2</a:t>
            </a:r>
            <a:r>
              <a:rPr b="1" lang="en-US" sz="1800" u="sng"/>
              <a:t>NF</a:t>
            </a:r>
            <a:endParaRPr b="1" sz="1800" u="sng"/>
          </a:p>
        </p:txBody>
      </p:sp>
      <p:graphicFrame>
        <p:nvGraphicFramePr>
          <p:cNvPr id="174" name="Google Shape;174;p24"/>
          <p:cNvGraphicFramePr/>
          <p:nvPr/>
        </p:nvGraphicFramePr>
        <p:xfrm>
          <a:off x="9378875" y="3787488"/>
          <a:ext cx="3000000" cy="3000000"/>
        </p:xfrm>
        <a:graphic>
          <a:graphicData uri="http://schemas.openxmlformats.org/drawingml/2006/table">
            <a:tbl>
              <a:tblPr>
                <a:noFill/>
                <a:tableStyleId>{E3EA2D88-7595-4C1A-8C65-2770D4E7DD3D}</a:tableStyleId>
              </a:tblPr>
              <a:tblGrid>
                <a:gridCol w="723900"/>
                <a:gridCol w="962025"/>
                <a:gridCol w="847725"/>
              </a:tblGrid>
              <a:tr h="257175">
                <a:tc>
                  <a:txBody>
                    <a:bodyPr/>
                    <a:lstStyle/>
                    <a:p>
                      <a:pPr indent="0" lvl="0" marL="0" rtl="0" algn="l">
                        <a:lnSpc>
                          <a:spcPct val="115000"/>
                        </a:lnSpc>
                        <a:spcBef>
                          <a:spcPts val="0"/>
                        </a:spcBef>
                        <a:spcAft>
                          <a:spcPts val="0"/>
                        </a:spcAft>
                        <a:buNone/>
                      </a:pPr>
                      <a:r>
                        <a:rPr b="1" lang="en-US" sz="1050" u="sng">
                          <a:latin typeface="Calibri"/>
                          <a:ea typeface="Calibri"/>
                          <a:cs typeface="Calibri"/>
                          <a:sym typeface="Calibri"/>
                        </a:rPr>
                        <a:t>Symbol</a:t>
                      </a:r>
                      <a:endParaRPr b="1" sz="1050" u="sng">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c>
                  <a:txBody>
                    <a:bodyPr/>
                    <a:lstStyle/>
                    <a:p>
                      <a:pPr indent="0" lvl="0" marL="0" rtl="0" algn="l">
                        <a:lnSpc>
                          <a:spcPct val="115000"/>
                        </a:lnSpc>
                        <a:spcBef>
                          <a:spcPts val="0"/>
                        </a:spcBef>
                        <a:spcAft>
                          <a:spcPts val="0"/>
                        </a:spcAft>
                        <a:buNone/>
                      </a:pPr>
                      <a:r>
                        <a:rPr b="1" lang="en-US" sz="1050" u="sng">
                          <a:latin typeface="Calibri"/>
                          <a:ea typeface="Calibri"/>
                          <a:cs typeface="Calibri"/>
                          <a:sym typeface="Calibri"/>
                        </a:rPr>
                        <a:t>Date</a:t>
                      </a:r>
                      <a:endParaRPr b="1" sz="1050" u="sng">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Close Price</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23.96</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23.93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24.01</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24.27</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24.14</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24.33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bl>
          </a:graphicData>
        </a:graphic>
      </p:graphicFrame>
      <p:sp>
        <p:nvSpPr>
          <p:cNvPr id="175" name="Google Shape;175;p24"/>
          <p:cNvSpPr txBox="1"/>
          <p:nvPr/>
        </p:nvSpPr>
        <p:spPr>
          <a:xfrm>
            <a:off x="9378875" y="57655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STOCK_PRICES relation</a:t>
            </a:r>
            <a:br>
              <a:rPr lang="en-US" sz="1200"/>
            </a:br>
            <a:r>
              <a:rPr b="1" lang="en-US" sz="1200"/>
              <a:t>FD1</a:t>
            </a:r>
            <a:r>
              <a:rPr lang="en-US" sz="1200"/>
              <a:t>: Symbol, Date → Close Price</a:t>
            </a:r>
            <a:br>
              <a:rPr lang="en-US"/>
            </a:br>
            <a:endParaRPr/>
          </a:p>
        </p:txBody>
      </p:sp>
      <p:sp>
        <p:nvSpPr>
          <p:cNvPr id="176" name="Google Shape;176;p24"/>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7D7D7D"/>
              </a:buClr>
              <a:buSzPts val="1100"/>
              <a:buChar char="●"/>
            </a:pPr>
            <a:r>
              <a:t/>
            </a:r>
            <a:endParaRPr sz="1050">
              <a:solidFill>
                <a:srgbClr val="7D7D7D"/>
              </a:solidFill>
              <a:highlight>
                <a:srgbClr val="FFFFFF"/>
              </a:highlight>
            </a:endParaRPr>
          </a:p>
          <a:p>
            <a:pPr indent="0" lvl="0" marL="0" rtl="0" algn="l">
              <a:lnSpc>
                <a:spcPct val="115000"/>
              </a:lnSpc>
              <a:spcBef>
                <a:spcPts val="0"/>
              </a:spcBef>
              <a:spcAft>
                <a:spcPts val="0"/>
              </a:spcAft>
              <a:buNone/>
            </a:pPr>
            <a:r>
              <a:rPr lang="en-US" sz="1100">
                <a:latin typeface="Calibri"/>
                <a:ea typeface="Calibri"/>
                <a:cs typeface="Calibri"/>
                <a:sym typeface="Calibri"/>
              </a:rPr>
              <a:t> </a:t>
            </a:r>
            <a:endParaRPr sz="1100">
              <a:latin typeface="Calibri"/>
              <a:ea typeface="Calibri"/>
              <a:cs typeface="Calibri"/>
              <a:sym typeface="Calibri"/>
            </a:endParaRPr>
          </a:p>
          <a:p>
            <a:pPr indent="0" lvl="0" marL="0" rtl="0" algn="l">
              <a:spcBef>
                <a:spcPts val="0"/>
              </a:spcBef>
              <a:spcAft>
                <a:spcPts val="0"/>
              </a:spcAft>
              <a:buNone/>
            </a:pPr>
            <a:r>
              <a:rPr lang="en-US" sz="900">
                <a:solidFill>
                  <a:schemeClr val="accent1"/>
                </a:solidFill>
                <a:latin typeface="Calibri"/>
                <a:ea typeface="Calibri"/>
                <a:cs typeface="Calibri"/>
                <a:sym typeface="Calibri"/>
              </a:rPr>
              <a:t>From &lt;</a:t>
            </a:r>
            <a:r>
              <a:rPr lang="en-US" sz="900" u="sng">
                <a:solidFill>
                  <a:schemeClr val="hlink"/>
                </a:solidFill>
                <a:latin typeface="Calibri"/>
                <a:ea typeface="Calibri"/>
                <a:cs typeface="Calibri"/>
                <a:sym typeface="Calibri"/>
                <a:hlinkClick r:id="rId3"/>
              </a:rPr>
              <a:t>http://holowczak.com/database-normalization/6/</a:t>
            </a:r>
            <a:r>
              <a:rPr lang="en-US" sz="900">
                <a:solidFill>
                  <a:schemeClr val="accent1"/>
                </a:solidFill>
                <a:latin typeface="Calibri"/>
                <a:ea typeface="Calibri"/>
                <a:cs typeface="Calibri"/>
                <a:sym typeface="Calibri"/>
              </a:rPr>
              <a:t>&gt; </a:t>
            </a:r>
            <a:endParaRPr sz="900">
              <a:solidFill>
                <a:schemeClr val="accen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5"/>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3rd</a:t>
            </a:r>
            <a:r>
              <a:rPr lang="en-US" sz="4800"/>
              <a:t> Normal Form</a:t>
            </a:r>
            <a:endParaRPr sz="4800"/>
          </a:p>
        </p:txBody>
      </p:sp>
      <p:sp>
        <p:nvSpPr>
          <p:cNvPr id="182" name="Google Shape;182;p25"/>
          <p:cNvSpPr txBox="1"/>
          <p:nvPr/>
        </p:nvSpPr>
        <p:spPr>
          <a:xfrm>
            <a:off x="785850" y="2108775"/>
            <a:ext cx="4815300" cy="35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US" sz="1800" u="sng">
                <a:latin typeface="Lato"/>
                <a:ea typeface="Lato"/>
                <a:cs typeface="Lato"/>
                <a:sym typeface="Lato"/>
              </a:rPr>
              <a:t>Prerequisite</a:t>
            </a:r>
            <a:r>
              <a:rPr lang="en-US" sz="1800">
                <a:latin typeface="Lato"/>
                <a:ea typeface="Lato"/>
                <a:cs typeface="Lato"/>
                <a:sym typeface="Lato"/>
              </a:rPr>
              <a:t>:  Table is in 2NF</a:t>
            </a:r>
            <a:br>
              <a:rPr lang="en-US" sz="1800">
                <a:latin typeface="Lato"/>
                <a:ea typeface="Lato"/>
                <a:cs typeface="Lato"/>
                <a:sym typeface="Lato"/>
              </a:rPr>
            </a:br>
            <a:br>
              <a:rPr lang="en-US" sz="1800">
                <a:latin typeface="Lato"/>
                <a:ea typeface="Lato"/>
                <a:cs typeface="Lato"/>
                <a:sym typeface="Lato"/>
              </a:rPr>
            </a:br>
            <a:r>
              <a:rPr b="1" lang="en-US" sz="1800" u="sng">
                <a:latin typeface="Lato"/>
                <a:ea typeface="Lato"/>
                <a:cs typeface="Lato"/>
                <a:sym typeface="Lato"/>
              </a:rPr>
              <a:t>Rule</a:t>
            </a:r>
            <a:r>
              <a:rPr lang="en-US"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US" sz="1800">
                <a:latin typeface="Lato"/>
                <a:ea typeface="Lato"/>
                <a:cs typeface="Lato"/>
                <a:sym typeface="Lato"/>
              </a:rPr>
              <a:t>Every non-prime attribute is non-transitively dependent on every candidate key                               (</a:t>
            </a:r>
            <a:r>
              <a:rPr lang="en-US" sz="1800" u="sng">
                <a:latin typeface="Lato"/>
                <a:ea typeface="Lato"/>
                <a:cs typeface="Lato"/>
                <a:sym typeface="Lato"/>
              </a:rPr>
              <a:t>ex</a:t>
            </a:r>
            <a:r>
              <a:rPr lang="en-US" sz="1800">
                <a:latin typeface="Lato"/>
                <a:ea typeface="Lato"/>
                <a:cs typeface="Lato"/>
                <a:sym typeface="Lato"/>
              </a:rPr>
              <a:t>. Company, Symbol, Date)</a:t>
            </a:r>
            <a:br>
              <a:rPr lang="en-US" sz="1800">
                <a:latin typeface="Lato"/>
                <a:ea typeface="Lato"/>
                <a:cs typeface="Lato"/>
                <a:sym typeface="Lato"/>
              </a:rPr>
            </a:br>
            <a:endParaRPr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rPr b="1" lang="en-US" sz="1800" u="sng">
                <a:latin typeface="Lato"/>
                <a:ea typeface="Lato"/>
                <a:cs typeface="Lato"/>
                <a:sym typeface="Lato"/>
              </a:rPr>
              <a:t>Stated </a:t>
            </a:r>
            <a:r>
              <a:rPr b="1" lang="en-US" sz="1800" u="sng">
                <a:latin typeface="Lato"/>
                <a:ea typeface="Lato"/>
                <a:cs typeface="Lato"/>
                <a:sym typeface="Lato"/>
              </a:rPr>
              <a:t>otherwise</a:t>
            </a:r>
            <a:r>
              <a:rPr lang="en-US"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US" sz="1800">
                <a:latin typeface="Lato"/>
                <a:ea typeface="Lato"/>
                <a:cs typeface="Lato"/>
                <a:sym typeface="Lato"/>
              </a:rPr>
              <a:t>1) Each field is either part of a key or directly dependent on the key</a:t>
            </a:r>
            <a:endParaRPr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US" sz="1800">
                <a:latin typeface="Lato"/>
                <a:ea typeface="Lato"/>
                <a:cs typeface="Lato"/>
                <a:sym typeface="Lato"/>
              </a:rPr>
              <a:t> </a:t>
            </a:r>
            <a:br>
              <a:rPr lang="en-US" sz="1800">
                <a:latin typeface="Lato"/>
                <a:ea typeface="Lato"/>
                <a:cs typeface="Lato"/>
                <a:sym typeface="Lato"/>
              </a:rPr>
            </a:br>
            <a:r>
              <a:rPr lang="en-US" sz="1800">
                <a:latin typeface="Lato"/>
                <a:ea typeface="Lato"/>
                <a:cs typeface="Lato"/>
                <a:sym typeface="Lato"/>
              </a:rPr>
              <a:t>2) Table columns do not have transitive </a:t>
            </a:r>
            <a:r>
              <a:rPr lang="en-US" sz="1800">
                <a:latin typeface="Lato"/>
                <a:ea typeface="Lato"/>
                <a:cs typeface="Lato"/>
                <a:sym typeface="Lato"/>
              </a:rPr>
              <a:t>dependency</a:t>
            </a:r>
            <a:br>
              <a:rPr b="1" lang="en-US" sz="1800">
                <a:latin typeface="Lato"/>
                <a:ea typeface="Lato"/>
                <a:cs typeface="Lato"/>
                <a:sym typeface="Lato"/>
              </a:rPr>
            </a:br>
            <a:endParaRPr>
              <a:latin typeface="Lato"/>
              <a:ea typeface="Lato"/>
              <a:cs typeface="Lato"/>
              <a:sym typeface="Lato"/>
            </a:endParaRPr>
          </a:p>
        </p:txBody>
      </p:sp>
      <p:graphicFrame>
        <p:nvGraphicFramePr>
          <p:cNvPr id="183" name="Google Shape;183;p25"/>
          <p:cNvGraphicFramePr/>
          <p:nvPr/>
        </p:nvGraphicFramePr>
        <p:xfrm>
          <a:off x="6260175" y="1407275"/>
          <a:ext cx="3000000" cy="3000000"/>
        </p:xfrm>
        <a:graphic>
          <a:graphicData uri="http://schemas.openxmlformats.org/drawingml/2006/table">
            <a:tbl>
              <a:tblPr>
                <a:noFill/>
                <a:tableStyleId>{E3EA2D88-7595-4C1A-8C65-2770D4E7DD3D}</a:tableStyleId>
              </a:tblPr>
              <a:tblGrid>
                <a:gridCol w="828675"/>
                <a:gridCol w="733425"/>
                <a:gridCol w="1371600"/>
              </a:tblGrid>
              <a:tr h="350750">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Company</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c>
                  <a:txBody>
                    <a:bodyPr/>
                    <a:lstStyle/>
                    <a:p>
                      <a:pPr indent="0" lvl="0" marL="0" rtl="0" algn="l">
                        <a:lnSpc>
                          <a:spcPct val="115000"/>
                        </a:lnSpc>
                        <a:spcBef>
                          <a:spcPts val="0"/>
                        </a:spcBef>
                        <a:spcAft>
                          <a:spcPts val="0"/>
                        </a:spcAft>
                        <a:buNone/>
                      </a:pPr>
                      <a:r>
                        <a:rPr b="1" lang="en-US" sz="1050" u="sng">
                          <a:latin typeface="Calibri"/>
                          <a:ea typeface="Calibri"/>
                          <a:cs typeface="Calibri"/>
                          <a:sym typeface="Calibri"/>
                        </a:rPr>
                        <a:t>Symbol</a:t>
                      </a:r>
                      <a:endParaRPr b="1" sz="1050" u="sng">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Headquarters</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r>
              <a:tr h="350750">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350750">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bl>
          </a:graphicData>
        </a:graphic>
      </p:graphicFrame>
      <p:sp>
        <p:nvSpPr>
          <p:cNvPr id="184" name="Google Shape;184;p25"/>
          <p:cNvSpPr txBox="1"/>
          <p:nvPr/>
        </p:nvSpPr>
        <p:spPr>
          <a:xfrm>
            <a:off x="6260175" y="2459525"/>
            <a:ext cx="30561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Company relation</a:t>
            </a:r>
            <a:endParaRPr sz="1200"/>
          </a:p>
          <a:p>
            <a:pPr indent="0" lvl="0" marL="0" rtl="0" algn="l">
              <a:spcBef>
                <a:spcPts val="0"/>
              </a:spcBef>
              <a:spcAft>
                <a:spcPts val="0"/>
              </a:spcAft>
              <a:buNone/>
            </a:pPr>
            <a:r>
              <a:rPr b="1" lang="en-US" sz="1200"/>
              <a:t>FD1</a:t>
            </a:r>
            <a:r>
              <a:rPr lang="en-US" sz="1200"/>
              <a:t>: Symbol → </a:t>
            </a:r>
            <a:r>
              <a:rPr lang="en-US" sz="1200" u="sng"/>
              <a:t>Company</a:t>
            </a:r>
            <a:r>
              <a:rPr lang="en-US" sz="1200"/>
              <a:t>, Headquarters</a:t>
            </a:r>
            <a:br>
              <a:rPr lang="en-US"/>
            </a:br>
            <a:endParaRPr/>
          </a:p>
        </p:txBody>
      </p:sp>
      <p:sp>
        <p:nvSpPr>
          <p:cNvPr id="185" name="Google Shape;185;p25"/>
          <p:cNvSpPr txBox="1"/>
          <p:nvPr/>
        </p:nvSpPr>
        <p:spPr>
          <a:xfrm>
            <a:off x="8718300" y="960700"/>
            <a:ext cx="10215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u="sng"/>
              <a:t>2NF</a:t>
            </a:r>
            <a:endParaRPr b="1" sz="1800" u="sng"/>
          </a:p>
        </p:txBody>
      </p:sp>
      <p:graphicFrame>
        <p:nvGraphicFramePr>
          <p:cNvPr id="186" name="Google Shape;186;p25"/>
          <p:cNvGraphicFramePr/>
          <p:nvPr/>
        </p:nvGraphicFramePr>
        <p:xfrm>
          <a:off x="9378875" y="1425288"/>
          <a:ext cx="3000000" cy="3000000"/>
        </p:xfrm>
        <a:graphic>
          <a:graphicData uri="http://schemas.openxmlformats.org/drawingml/2006/table">
            <a:tbl>
              <a:tblPr>
                <a:noFill/>
                <a:tableStyleId>{E3EA2D88-7595-4C1A-8C65-2770D4E7DD3D}</a:tableStyleId>
              </a:tblPr>
              <a:tblGrid>
                <a:gridCol w="723900"/>
                <a:gridCol w="962025"/>
                <a:gridCol w="847725"/>
              </a:tblGrid>
              <a:tr h="257175">
                <a:tc>
                  <a:txBody>
                    <a:bodyPr/>
                    <a:lstStyle/>
                    <a:p>
                      <a:pPr indent="0" lvl="0" marL="0" rtl="0" algn="l">
                        <a:lnSpc>
                          <a:spcPct val="115000"/>
                        </a:lnSpc>
                        <a:spcBef>
                          <a:spcPts val="0"/>
                        </a:spcBef>
                        <a:spcAft>
                          <a:spcPts val="0"/>
                        </a:spcAft>
                        <a:buNone/>
                      </a:pPr>
                      <a:r>
                        <a:rPr b="1" lang="en-US" sz="1050" u="sng">
                          <a:latin typeface="Calibri"/>
                          <a:ea typeface="Calibri"/>
                          <a:cs typeface="Calibri"/>
                          <a:sym typeface="Calibri"/>
                        </a:rPr>
                        <a:t>Symbol</a:t>
                      </a:r>
                      <a:endParaRPr b="1" sz="1050" u="sng">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c>
                  <a:txBody>
                    <a:bodyPr/>
                    <a:lstStyle/>
                    <a:p>
                      <a:pPr indent="0" lvl="0" marL="0" rtl="0" algn="l">
                        <a:lnSpc>
                          <a:spcPct val="115000"/>
                        </a:lnSpc>
                        <a:spcBef>
                          <a:spcPts val="0"/>
                        </a:spcBef>
                        <a:spcAft>
                          <a:spcPts val="0"/>
                        </a:spcAft>
                        <a:buNone/>
                      </a:pPr>
                      <a:r>
                        <a:rPr b="1" lang="en-US" sz="1050" u="sng">
                          <a:latin typeface="Calibri"/>
                          <a:ea typeface="Calibri"/>
                          <a:cs typeface="Calibri"/>
                          <a:sym typeface="Calibri"/>
                        </a:rPr>
                        <a:t>Date</a:t>
                      </a:r>
                      <a:endParaRPr b="1" sz="1050" u="sng">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Close Price</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23.96</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23.93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24.01</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24.27</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24.14</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24.33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bl>
          </a:graphicData>
        </a:graphic>
      </p:graphicFrame>
      <p:sp>
        <p:nvSpPr>
          <p:cNvPr id="187" name="Google Shape;187;p25"/>
          <p:cNvSpPr txBox="1"/>
          <p:nvPr/>
        </p:nvSpPr>
        <p:spPr>
          <a:xfrm>
            <a:off x="9378875" y="34033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STOCK_PRICES relation</a:t>
            </a:r>
            <a:br>
              <a:rPr lang="en-US" sz="1200"/>
            </a:br>
            <a:r>
              <a:rPr b="1" lang="en-US" sz="1200"/>
              <a:t>FD1</a:t>
            </a:r>
            <a:r>
              <a:rPr lang="en-US" sz="1200"/>
              <a:t>: Symbol, Date → Close Price</a:t>
            </a:r>
            <a:br>
              <a:rPr lang="en-US"/>
            </a:br>
            <a:endParaRPr/>
          </a:p>
        </p:txBody>
      </p:sp>
      <p:sp>
        <p:nvSpPr>
          <p:cNvPr id="188" name="Google Shape;188;p25"/>
          <p:cNvSpPr txBox="1"/>
          <p:nvPr/>
        </p:nvSpPr>
        <p:spPr>
          <a:xfrm>
            <a:off x="8844150" y="3873750"/>
            <a:ext cx="10215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u="sng"/>
              <a:t>3</a:t>
            </a:r>
            <a:r>
              <a:rPr b="1" lang="en-US" sz="1800" u="sng"/>
              <a:t>NF</a:t>
            </a:r>
            <a:endParaRPr b="1" sz="1800" u="sng"/>
          </a:p>
        </p:txBody>
      </p:sp>
      <p:graphicFrame>
        <p:nvGraphicFramePr>
          <p:cNvPr id="189" name="Google Shape;189;p25"/>
          <p:cNvGraphicFramePr/>
          <p:nvPr/>
        </p:nvGraphicFramePr>
        <p:xfrm>
          <a:off x="6260175" y="4479463"/>
          <a:ext cx="3000000" cy="3000000"/>
        </p:xfrm>
        <a:graphic>
          <a:graphicData uri="http://schemas.openxmlformats.org/drawingml/2006/table">
            <a:tbl>
              <a:tblPr>
                <a:noFill/>
                <a:tableStyleId>{E3EA2D88-7595-4C1A-8C65-2770D4E7DD3D}</a:tableStyleId>
              </a:tblPr>
              <a:tblGrid>
                <a:gridCol w="838200"/>
                <a:gridCol w="657225"/>
              </a:tblGrid>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Company</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Symbol</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B6D7A8"/>
                    </a:solidFill>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bl>
          </a:graphicData>
        </a:graphic>
      </p:graphicFrame>
      <p:graphicFrame>
        <p:nvGraphicFramePr>
          <p:cNvPr id="190" name="Google Shape;190;p25"/>
          <p:cNvGraphicFramePr/>
          <p:nvPr/>
        </p:nvGraphicFramePr>
        <p:xfrm>
          <a:off x="8607350" y="4479463"/>
          <a:ext cx="3000000" cy="3000000"/>
        </p:xfrm>
        <a:graphic>
          <a:graphicData uri="http://schemas.openxmlformats.org/drawingml/2006/table">
            <a:tbl>
              <a:tblPr>
                <a:noFill/>
                <a:tableStyleId>{E3EA2D88-7595-4C1A-8C65-2770D4E7DD3D}</a:tableStyleId>
              </a:tblPr>
              <a:tblGrid>
                <a:gridCol w="1003975"/>
                <a:gridCol w="1356050"/>
              </a:tblGrid>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Company</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Headquarters</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B6D7A8"/>
                    </a:solidFill>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bl>
          </a:graphicData>
        </a:graphic>
      </p:graphicFrame>
      <p:cxnSp>
        <p:nvCxnSpPr>
          <p:cNvPr id="191" name="Google Shape;191;p25"/>
          <p:cNvCxnSpPr/>
          <p:nvPr/>
        </p:nvCxnSpPr>
        <p:spPr>
          <a:xfrm flipH="1">
            <a:off x="6993050" y="3073950"/>
            <a:ext cx="830400" cy="1279500"/>
          </a:xfrm>
          <a:prstGeom prst="straightConnector1">
            <a:avLst/>
          </a:prstGeom>
          <a:noFill/>
          <a:ln cap="flat" cmpd="sng" w="9525">
            <a:solidFill>
              <a:schemeClr val="dk2"/>
            </a:solidFill>
            <a:prstDash val="solid"/>
            <a:round/>
            <a:headEnd len="med" w="med" type="none"/>
            <a:tailEnd len="med" w="med" type="triangle"/>
          </a:ln>
        </p:spPr>
      </p:cxnSp>
      <p:cxnSp>
        <p:nvCxnSpPr>
          <p:cNvPr id="192" name="Google Shape;192;p25"/>
          <p:cNvCxnSpPr/>
          <p:nvPr/>
        </p:nvCxnSpPr>
        <p:spPr>
          <a:xfrm>
            <a:off x="7857125" y="3062725"/>
            <a:ext cx="954000" cy="1358400"/>
          </a:xfrm>
          <a:prstGeom prst="straightConnector1">
            <a:avLst/>
          </a:prstGeom>
          <a:noFill/>
          <a:ln cap="flat" cmpd="sng" w="9525">
            <a:solidFill>
              <a:schemeClr val="dk2"/>
            </a:solidFill>
            <a:prstDash val="solid"/>
            <a:round/>
            <a:headEnd len="med" w="med" type="none"/>
            <a:tailEnd len="med" w="med" type="triangle"/>
          </a:ln>
        </p:spPr>
      </p:cxnSp>
      <p:sp>
        <p:nvSpPr>
          <p:cNvPr id="193" name="Google Shape;193;p25"/>
          <p:cNvSpPr txBox="1"/>
          <p:nvPr/>
        </p:nvSpPr>
        <p:spPr>
          <a:xfrm>
            <a:off x="6179150" y="5327200"/>
            <a:ext cx="24582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STOCK_SYMBOLS Relation</a:t>
            </a:r>
            <a:endParaRPr sz="1200"/>
          </a:p>
          <a:p>
            <a:pPr indent="0" lvl="0" marL="0" rtl="0" algn="l">
              <a:spcBef>
                <a:spcPts val="0"/>
              </a:spcBef>
              <a:spcAft>
                <a:spcPts val="0"/>
              </a:spcAft>
              <a:buNone/>
            </a:pPr>
            <a:r>
              <a:rPr lang="en-US" sz="1200"/>
              <a:t>FD1: Symbol → Company</a:t>
            </a:r>
            <a:endParaRPr sz="1200"/>
          </a:p>
        </p:txBody>
      </p:sp>
      <p:sp>
        <p:nvSpPr>
          <p:cNvPr id="194" name="Google Shape;194;p25"/>
          <p:cNvSpPr txBox="1"/>
          <p:nvPr/>
        </p:nvSpPr>
        <p:spPr>
          <a:xfrm>
            <a:off x="8558263" y="5327200"/>
            <a:ext cx="24582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US" sz="1200"/>
              <a:t>COMPANY_HEADQUARTERS</a:t>
            </a:r>
            <a:endParaRPr sz="1200"/>
          </a:p>
          <a:p>
            <a:pPr indent="0" lvl="0" marL="0" rtl="0" algn="l">
              <a:spcBef>
                <a:spcPts val="0"/>
              </a:spcBef>
              <a:spcAft>
                <a:spcPts val="0"/>
              </a:spcAft>
              <a:buNone/>
            </a:pPr>
            <a:r>
              <a:rPr lang="en-US" sz="1200"/>
              <a:t>FD1: Symbol →Headquarters</a:t>
            </a:r>
            <a:endParaRPr sz="1200"/>
          </a:p>
        </p:txBody>
      </p:sp>
      <p:sp>
        <p:nvSpPr>
          <p:cNvPr id="195" name="Google Shape;195;p25"/>
          <p:cNvSpPr txBox="1"/>
          <p:nvPr/>
        </p:nvSpPr>
        <p:spPr>
          <a:xfrm>
            <a:off x="6260175" y="5903750"/>
            <a:ext cx="5880000" cy="17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The functional dependencies we can see are:</a:t>
            </a:r>
            <a:br>
              <a:rPr lang="en-US" sz="1200"/>
            </a:br>
            <a:r>
              <a:rPr lang="en-US" sz="1200"/>
              <a:t>FD1: Symbol  →   Company</a:t>
            </a:r>
            <a:br>
              <a:rPr lang="en-US" sz="1200"/>
            </a:br>
            <a:r>
              <a:rPr lang="en-US" sz="1200"/>
              <a:t>FD2: Company → Headquarters  </a:t>
            </a:r>
            <a:br>
              <a:rPr lang="en-US" sz="1200"/>
            </a:br>
            <a:endParaRPr sz="1200"/>
          </a:p>
        </p:txBody>
      </p:sp>
      <p:sp>
        <p:nvSpPr>
          <p:cNvPr id="196" name="Google Shape;196;p25"/>
          <p:cNvSpPr txBox="1"/>
          <p:nvPr/>
        </p:nvSpPr>
        <p:spPr>
          <a:xfrm>
            <a:off x="9484475" y="59037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so therefore:         </a:t>
            </a:r>
            <a:br>
              <a:rPr lang="en-US" sz="1200"/>
            </a:br>
            <a:r>
              <a:rPr lang="en-US" sz="1200"/>
              <a:t>Symbol → Headquarters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6"/>
          <p:cNvSpPr txBox="1"/>
          <p:nvPr>
            <p:ph type="ctrTitle"/>
          </p:nvPr>
        </p:nvSpPr>
        <p:spPr>
          <a:xfrm>
            <a:off x="919045" y="9825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Dimensional Data Modeling</a:t>
            </a:r>
            <a:br>
              <a:rPr lang="en-US" sz="4800"/>
            </a:br>
            <a:endParaRPr sz="4800"/>
          </a:p>
        </p:txBody>
      </p:sp>
      <p:sp>
        <p:nvSpPr>
          <p:cNvPr id="202" name="Google Shape;202;p26"/>
          <p:cNvSpPr txBox="1"/>
          <p:nvPr/>
        </p:nvSpPr>
        <p:spPr>
          <a:xfrm>
            <a:off x="0" y="2400475"/>
            <a:ext cx="5866200" cy="400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Clr>
                <a:srgbClr val="000000"/>
              </a:buClr>
              <a:buSzPts val="1100"/>
              <a:buFont typeface="Arial"/>
              <a:buNone/>
            </a:pPr>
            <a:r>
              <a:t/>
            </a:r>
            <a:endParaRPr sz="1800"/>
          </a:p>
          <a:p>
            <a:pPr indent="0" lvl="0" marL="0" rtl="0" algn="l">
              <a:lnSpc>
                <a:spcPct val="115000"/>
              </a:lnSpc>
              <a:spcBef>
                <a:spcPts val="0"/>
              </a:spcBef>
              <a:spcAft>
                <a:spcPts val="0"/>
              </a:spcAft>
              <a:buNone/>
            </a:pPr>
            <a:r>
              <a:t/>
            </a:r>
            <a:endParaRPr sz="1800"/>
          </a:p>
          <a:p>
            <a:pPr indent="0" lvl="0" marL="0" rtl="0" algn="l">
              <a:spcBef>
                <a:spcPts val="0"/>
              </a:spcBef>
              <a:spcAft>
                <a:spcPts val="0"/>
              </a:spcAft>
              <a:buNone/>
            </a:pPr>
            <a:r>
              <a:t/>
            </a:r>
            <a:endParaRPr sz="2400">
              <a:latin typeface="Lato"/>
              <a:ea typeface="Lato"/>
              <a:cs typeface="Lato"/>
              <a:sym typeface="Lato"/>
            </a:endParaRPr>
          </a:p>
        </p:txBody>
      </p:sp>
      <p:sp>
        <p:nvSpPr>
          <p:cNvPr id="203" name="Google Shape;203;p26"/>
          <p:cNvSpPr txBox="1"/>
          <p:nvPr/>
        </p:nvSpPr>
        <p:spPr>
          <a:xfrm>
            <a:off x="360000" y="4785800"/>
            <a:ext cx="5506200" cy="229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800"/>
          </a:p>
          <a:p>
            <a:pPr indent="0" lvl="0" marL="457200" rtl="0" algn="ctr">
              <a:lnSpc>
                <a:spcPct val="115000"/>
              </a:lnSpc>
              <a:spcBef>
                <a:spcPts val="0"/>
              </a:spcBef>
              <a:spcAft>
                <a:spcPts val="0"/>
              </a:spcAft>
              <a:buNone/>
            </a:pPr>
            <a:r>
              <a:rPr b="1" lang="en-US" sz="1800" u="sng"/>
              <a:t>Star Schema</a:t>
            </a:r>
            <a:endParaRPr b="1" sz="1800" u="sng"/>
          </a:p>
          <a:p>
            <a:pPr indent="0" lvl="0" marL="0" rtl="0" algn="l">
              <a:lnSpc>
                <a:spcPct val="115000"/>
              </a:lnSpc>
              <a:spcBef>
                <a:spcPts val="0"/>
              </a:spcBef>
              <a:spcAft>
                <a:spcPts val="0"/>
              </a:spcAft>
              <a:buNone/>
            </a:pPr>
            <a:r>
              <a:rPr b="1" lang="en-US" sz="1800" u="sng"/>
              <a:t>Advantage</a:t>
            </a:r>
            <a:r>
              <a:rPr lang="en-US" sz="1800"/>
              <a:t>: Simple to model and understand, Simple queries, Fast. </a:t>
            </a:r>
            <a:endParaRPr sz="1800"/>
          </a:p>
          <a:p>
            <a:pPr indent="0" lvl="0" marL="0" rtl="0" algn="l">
              <a:lnSpc>
                <a:spcPct val="115000"/>
              </a:lnSpc>
              <a:spcBef>
                <a:spcPts val="0"/>
              </a:spcBef>
              <a:spcAft>
                <a:spcPts val="0"/>
              </a:spcAft>
              <a:buNone/>
            </a:pPr>
            <a:r>
              <a:rPr b="1" lang="en-US" sz="1800" u="sng"/>
              <a:t>Disadvantage</a:t>
            </a:r>
            <a:r>
              <a:rPr lang="en-US" sz="1800"/>
              <a:t>: Increased space cost and  data integrity risk due to redundancies.</a:t>
            </a:r>
            <a:endParaRPr/>
          </a:p>
        </p:txBody>
      </p:sp>
      <p:sp>
        <p:nvSpPr>
          <p:cNvPr id="204" name="Google Shape;204;p26"/>
          <p:cNvSpPr txBox="1"/>
          <p:nvPr/>
        </p:nvSpPr>
        <p:spPr>
          <a:xfrm>
            <a:off x="1133800" y="1635650"/>
            <a:ext cx="10640700" cy="71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t>A Data Dictionary is a collection of sources, names, definitions, and attributes about data elements that define the data captured in a system.  </a:t>
            </a:r>
            <a:endParaRPr/>
          </a:p>
        </p:txBody>
      </p:sp>
      <p:sp>
        <p:nvSpPr>
          <p:cNvPr id="205" name="Google Shape;205;p26"/>
          <p:cNvSpPr txBox="1"/>
          <p:nvPr/>
        </p:nvSpPr>
        <p:spPr>
          <a:xfrm>
            <a:off x="5873588" y="5335400"/>
            <a:ext cx="5866200" cy="20769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b="1" lang="en-US" sz="1800" u="sng"/>
              <a:t>Snowflake Schema</a:t>
            </a:r>
            <a:endParaRPr b="1" sz="1800" u="sng"/>
          </a:p>
          <a:p>
            <a:pPr indent="0" lvl="0" marL="0" rtl="0" algn="l">
              <a:lnSpc>
                <a:spcPct val="115000"/>
              </a:lnSpc>
              <a:spcBef>
                <a:spcPts val="0"/>
              </a:spcBef>
              <a:spcAft>
                <a:spcPts val="0"/>
              </a:spcAft>
              <a:buNone/>
            </a:pPr>
            <a:r>
              <a:rPr b="1" lang="en-US" sz="1800" u="sng"/>
              <a:t>Advantage</a:t>
            </a:r>
            <a:r>
              <a:rPr lang="en-US" sz="1800"/>
              <a:t>: Low data integrity risk,Minimal space cost.</a:t>
            </a:r>
            <a:endParaRPr b="1" sz="1800" u="sng"/>
          </a:p>
          <a:p>
            <a:pPr indent="0" lvl="0" marL="0" rtl="0" algn="l">
              <a:lnSpc>
                <a:spcPct val="115000"/>
              </a:lnSpc>
              <a:spcBef>
                <a:spcPts val="0"/>
              </a:spcBef>
              <a:spcAft>
                <a:spcPts val="0"/>
              </a:spcAft>
              <a:buNone/>
            </a:pPr>
            <a:r>
              <a:rPr b="1" lang="en-US" sz="1800" u="sng"/>
              <a:t>Disadvantage</a:t>
            </a:r>
            <a:r>
              <a:rPr lang="en-US" sz="1800"/>
              <a:t>: Increased query complexity,  Decreasing performance as number of joins increases.</a:t>
            </a:r>
            <a:br>
              <a:rPr lang="en-US" sz="1800"/>
            </a:br>
            <a:endParaRPr/>
          </a:p>
        </p:txBody>
      </p:sp>
      <p:pic>
        <p:nvPicPr>
          <p:cNvPr id="206" name="Google Shape;206;p26"/>
          <p:cNvPicPr preferRelativeResize="0"/>
          <p:nvPr/>
        </p:nvPicPr>
        <p:blipFill>
          <a:blip r:embed="rId3">
            <a:alphaModFix/>
          </a:blip>
          <a:stretch>
            <a:fillRect/>
          </a:stretch>
        </p:blipFill>
        <p:spPr>
          <a:xfrm>
            <a:off x="791750" y="2352350"/>
            <a:ext cx="4282700" cy="2795650"/>
          </a:xfrm>
          <a:prstGeom prst="rect">
            <a:avLst/>
          </a:prstGeom>
          <a:noFill/>
          <a:ln>
            <a:noFill/>
          </a:ln>
        </p:spPr>
      </p:pic>
      <p:pic>
        <p:nvPicPr>
          <p:cNvPr id="207" name="Google Shape;207;p26"/>
          <p:cNvPicPr preferRelativeResize="0"/>
          <p:nvPr/>
        </p:nvPicPr>
        <p:blipFill>
          <a:blip r:embed="rId4">
            <a:alphaModFix/>
          </a:blip>
          <a:stretch>
            <a:fillRect/>
          </a:stretch>
        </p:blipFill>
        <p:spPr>
          <a:xfrm>
            <a:off x="7286925" y="2079625"/>
            <a:ext cx="3241499" cy="3337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7"/>
          <p:cNvSpPr txBox="1"/>
          <p:nvPr>
            <p:ph type="ctrTitle"/>
          </p:nvPr>
        </p:nvSpPr>
        <p:spPr>
          <a:xfrm>
            <a:off x="972825" y="697317"/>
            <a:ext cx="10250700" cy="2219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Project</a:t>
            </a:r>
            <a:r>
              <a:rPr lang="en-US"/>
              <a:t> - Using Draw.io</a:t>
            </a:r>
            <a:endParaRPr/>
          </a:p>
        </p:txBody>
      </p:sp>
      <p:sp>
        <p:nvSpPr>
          <p:cNvPr id="214" name="Google Shape;214;p27"/>
          <p:cNvSpPr txBox="1"/>
          <p:nvPr/>
        </p:nvSpPr>
        <p:spPr>
          <a:xfrm>
            <a:off x="561375" y="1688650"/>
            <a:ext cx="6903000" cy="69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u="sng"/>
              <a:t>Entity Relationship Diagram</a:t>
            </a:r>
            <a:endParaRPr b="1" sz="1800" u="sng"/>
          </a:p>
          <a:p>
            <a:pPr indent="0" lvl="0" marL="0" rtl="0" algn="l">
              <a:lnSpc>
                <a:spcPct val="115000"/>
              </a:lnSpc>
              <a:spcBef>
                <a:spcPts val="0"/>
              </a:spcBef>
              <a:spcAft>
                <a:spcPts val="0"/>
              </a:spcAft>
              <a:buNone/>
            </a:pPr>
            <a:r>
              <a:rPr lang="en-US" sz="1800"/>
              <a:t>1. Identifies the Entities (Nouns), Attributes (Adjectives) and relationships (verbs) in your dataset.  </a:t>
            </a:r>
            <a:endParaRPr sz="1800"/>
          </a:p>
          <a:p>
            <a:pPr indent="0" lvl="0" marL="0" rtl="0" algn="l">
              <a:lnSpc>
                <a:spcPct val="115000"/>
              </a:lnSpc>
              <a:spcBef>
                <a:spcPts val="0"/>
              </a:spcBef>
              <a:spcAft>
                <a:spcPts val="0"/>
              </a:spcAft>
              <a:buNone/>
            </a:pPr>
            <a:r>
              <a:rPr lang="en-US" sz="1800"/>
              <a:t>2.  Create an ERD diagram in draw.io </a:t>
            </a:r>
            <a:endParaRPr sz="1800"/>
          </a:p>
          <a:p>
            <a:pPr indent="0" lvl="0" marL="0" rtl="0" algn="l">
              <a:spcBef>
                <a:spcPts val="0"/>
              </a:spcBef>
              <a:spcAft>
                <a:spcPts val="0"/>
              </a:spcAft>
              <a:buNone/>
            </a:pPr>
            <a:r>
              <a:t/>
            </a:r>
            <a:endParaRPr sz="1800"/>
          </a:p>
          <a:p>
            <a:pPr indent="0" lvl="0" marL="0" rtl="0" algn="ctr">
              <a:spcBef>
                <a:spcPts val="0"/>
              </a:spcBef>
              <a:spcAft>
                <a:spcPts val="0"/>
              </a:spcAft>
              <a:buClr>
                <a:srgbClr val="000000"/>
              </a:buClr>
              <a:buSzPts val="1100"/>
              <a:buFont typeface="Arial"/>
              <a:buNone/>
            </a:pPr>
            <a:r>
              <a:rPr b="1" lang="en-US" sz="1800" u="sng"/>
              <a:t>Relational Database Modeling</a:t>
            </a:r>
            <a:endParaRPr sz="1800"/>
          </a:p>
          <a:p>
            <a:pPr indent="0" lvl="0" marL="0" rtl="0" algn="l">
              <a:lnSpc>
                <a:spcPct val="115000"/>
              </a:lnSpc>
              <a:spcBef>
                <a:spcPts val="0"/>
              </a:spcBef>
              <a:spcAft>
                <a:spcPts val="0"/>
              </a:spcAft>
              <a:buNone/>
            </a:pPr>
            <a:r>
              <a:rPr lang="en-US" sz="1800"/>
              <a:t>1. </a:t>
            </a:r>
            <a:r>
              <a:rPr lang="en-US" sz="1800"/>
              <a:t>Convert</a:t>
            </a:r>
            <a:r>
              <a:rPr lang="en-US" sz="1800"/>
              <a:t> the ERD diagram to a relational model, using draw.io</a:t>
            </a:r>
            <a:endParaRPr sz="1800"/>
          </a:p>
          <a:p>
            <a:pPr indent="0" lvl="0" marL="0" rtl="0" algn="l">
              <a:lnSpc>
                <a:spcPct val="115000"/>
              </a:lnSpc>
              <a:spcBef>
                <a:spcPts val="0"/>
              </a:spcBef>
              <a:spcAft>
                <a:spcPts val="0"/>
              </a:spcAft>
              <a:buNone/>
            </a:pPr>
            <a:r>
              <a:rPr lang="en-US" sz="1800"/>
              <a:t>2. Once complete, create the SQL code that creates the relationship between tables, then insert the appropriate data</a:t>
            </a:r>
            <a:endParaRPr sz="1800"/>
          </a:p>
          <a:p>
            <a:pPr indent="0" lvl="0" marL="0" rtl="0" algn="ctr">
              <a:spcBef>
                <a:spcPts val="0"/>
              </a:spcBef>
              <a:spcAft>
                <a:spcPts val="0"/>
              </a:spcAft>
              <a:buNone/>
            </a:pPr>
            <a:r>
              <a:rPr b="1" lang="en-US" sz="1800" u="sng"/>
              <a:t> </a:t>
            </a:r>
            <a:endParaRPr b="1" sz="1800" u="sng"/>
          </a:p>
          <a:p>
            <a:pPr indent="0" lvl="0" marL="0" rtl="0" algn="ctr">
              <a:spcBef>
                <a:spcPts val="0"/>
              </a:spcBef>
              <a:spcAft>
                <a:spcPts val="0"/>
              </a:spcAft>
              <a:buNone/>
            </a:pPr>
            <a:r>
              <a:rPr b="1" lang="en-US" sz="1800" u="sng"/>
              <a:t>Normal Forms</a:t>
            </a:r>
            <a:endParaRPr sz="1800"/>
          </a:p>
          <a:p>
            <a:pPr indent="0" lvl="0" marL="0" rtl="0" algn="l">
              <a:spcBef>
                <a:spcPts val="0"/>
              </a:spcBef>
              <a:spcAft>
                <a:spcPts val="0"/>
              </a:spcAft>
              <a:buNone/>
            </a:pPr>
            <a:r>
              <a:rPr lang="en-US" sz="1800"/>
              <a:t>1. If the opportunity exists, identify the associations that could be normalized, the modify your tables accordingly.   </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rPr b="1" lang="en-US" sz="1800" u="sng"/>
              <a:t>Dimensional Data Modeling</a:t>
            </a:r>
            <a:endParaRPr sz="1800"/>
          </a:p>
          <a:p>
            <a:pPr indent="0" lvl="0" marL="0" rtl="0" algn="l">
              <a:spcBef>
                <a:spcPts val="0"/>
              </a:spcBef>
              <a:spcAft>
                <a:spcPts val="0"/>
              </a:spcAft>
              <a:buNone/>
            </a:pPr>
            <a:r>
              <a:rPr lang="en-US" sz="1800"/>
              <a:t>1. Identify the facts (transactions) and dimensions (entities) in your dataset, and create as star schema in draw.io.  </a:t>
            </a:r>
            <a:endParaRPr sz="1800"/>
          </a:p>
        </p:txBody>
      </p:sp>
      <p:pic>
        <p:nvPicPr>
          <p:cNvPr id="215" name="Google Shape;215;p27"/>
          <p:cNvPicPr preferRelativeResize="0"/>
          <p:nvPr/>
        </p:nvPicPr>
        <p:blipFill>
          <a:blip r:embed="rId3">
            <a:alphaModFix/>
          </a:blip>
          <a:stretch>
            <a:fillRect/>
          </a:stretch>
        </p:blipFill>
        <p:spPr>
          <a:xfrm>
            <a:off x="7290150" y="1767200"/>
            <a:ext cx="3619950" cy="4958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Review: Class 5</a:t>
            </a:r>
            <a:endParaRPr sz="4800"/>
          </a:p>
        </p:txBody>
      </p:sp>
      <p:sp>
        <p:nvSpPr>
          <p:cNvPr id="103" name="Google Shape;103;p15"/>
          <p:cNvSpPr txBox="1"/>
          <p:nvPr>
            <p:ph idx="1" type="subTitle"/>
          </p:nvPr>
        </p:nvSpPr>
        <p:spPr>
          <a:xfrm>
            <a:off x="1040125" y="1835850"/>
            <a:ext cx="109122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p>
            <a:pPr indent="-304800" lvl="0" marL="609600" rtl="0" algn="l">
              <a:lnSpc>
                <a:spcPct val="150000"/>
              </a:lnSpc>
              <a:spcBef>
                <a:spcPts val="1000"/>
              </a:spcBef>
              <a:spcAft>
                <a:spcPts val="0"/>
              </a:spcAft>
              <a:buSzPts val="3000"/>
              <a:buNone/>
            </a:pPr>
            <a:r>
              <a:rPr lang="en-US" sz="3000"/>
              <a:t>Data Storage Terminology </a:t>
            </a:r>
            <a:endParaRPr sz="3000"/>
          </a:p>
          <a:p>
            <a:pPr indent="-304800" lvl="0" marL="609600" rtl="0" algn="l">
              <a:lnSpc>
                <a:spcPct val="150000"/>
              </a:lnSpc>
              <a:spcBef>
                <a:spcPts val="0"/>
              </a:spcBef>
              <a:spcAft>
                <a:spcPts val="0"/>
              </a:spcAft>
              <a:buSzPts val="3000"/>
              <a:buNone/>
            </a:pPr>
            <a:r>
              <a:rPr lang="en-US" sz="3000"/>
              <a:t>Data Management vs. Administration (DBA)</a:t>
            </a:r>
            <a:br>
              <a:rPr lang="en-US" sz="3000"/>
            </a:br>
            <a:r>
              <a:rPr lang="en-US" sz="3000"/>
              <a:t>Data Governance &amp; Measuring Data Quality</a:t>
            </a:r>
            <a:endParaRPr sz="3000"/>
          </a:p>
          <a:p>
            <a:pPr indent="-304800" lvl="0" marL="609600" rtl="0" algn="l">
              <a:lnSpc>
                <a:spcPct val="150000"/>
              </a:lnSpc>
              <a:spcBef>
                <a:spcPts val="1000"/>
              </a:spcBef>
              <a:spcAft>
                <a:spcPts val="0"/>
              </a:spcAft>
              <a:buSzPts val="3000"/>
              <a:buNone/>
            </a:pPr>
            <a:r>
              <a:rPr lang="en-US" sz="3000"/>
              <a:t>Data Dictionaries</a:t>
            </a:r>
            <a:endParaRPr sz="3000"/>
          </a:p>
          <a:p>
            <a:pPr indent="-304800" lvl="0" marL="609600" rtl="0" algn="l">
              <a:lnSpc>
                <a:spcPct val="150000"/>
              </a:lnSpc>
              <a:spcBef>
                <a:spcPts val="0"/>
              </a:spcBef>
              <a:spcAft>
                <a:spcPts val="0"/>
              </a:spcAft>
              <a:buSzPts val="3000"/>
              <a:buNone/>
            </a:pPr>
            <a:r>
              <a:rPr lang="en-US" sz="3000"/>
              <a:t>ETL &amp; Data Storage: Python &amp; Other Tools </a:t>
            </a:r>
            <a:endParaRPr sz="3000"/>
          </a:p>
          <a:p>
            <a:pPr indent="-304800" lvl="0" marL="609600" rtl="0" algn="l">
              <a:lnSpc>
                <a:spcPct val="150000"/>
              </a:lnSpc>
              <a:spcBef>
                <a:spcPts val="0"/>
              </a:spcBef>
              <a:spcAft>
                <a:spcPts val="0"/>
              </a:spcAft>
              <a:buSzPts val="3000"/>
              <a:buNone/>
            </a:pPr>
            <a:r>
              <a:rPr lang="en-US" sz="3000"/>
              <a:t>Data Warehouse vs. Operational/Transactional Data Stores</a:t>
            </a:r>
            <a:br>
              <a:rPr lang="en-US" sz="3000"/>
            </a:b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Class 6 Objectives</a:t>
            </a:r>
            <a:endParaRPr sz="4800"/>
          </a:p>
        </p:txBody>
      </p:sp>
      <p:sp>
        <p:nvSpPr>
          <p:cNvPr id="109" name="Google Shape;109;p16"/>
          <p:cNvSpPr txBox="1"/>
          <p:nvPr>
            <p:ph idx="1" type="subTitle"/>
          </p:nvPr>
        </p:nvSpPr>
        <p:spPr>
          <a:xfrm>
            <a:off x="1077725" y="1846425"/>
            <a:ext cx="109122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p>
            <a:pPr indent="-304800" lvl="0" marL="609600" rtl="0" algn="l">
              <a:lnSpc>
                <a:spcPct val="150000"/>
              </a:lnSpc>
              <a:spcBef>
                <a:spcPts val="0"/>
              </a:spcBef>
              <a:spcAft>
                <a:spcPts val="0"/>
              </a:spcAft>
              <a:buSzPts val="3000"/>
              <a:buNone/>
            </a:pPr>
            <a:r>
              <a:rPr lang="en-US" sz="3000"/>
              <a:t>Purpose of Database Modeling</a:t>
            </a:r>
            <a:endParaRPr sz="3000"/>
          </a:p>
          <a:p>
            <a:pPr indent="-304800" lvl="0" marL="609600" rtl="0" algn="l">
              <a:lnSpc>
                <a:spcPct val="150000"/>
              </a:lnSpc>
              <a:spcBef>
                <a:spcPts val="0"/>
              </a:spcBef>
              <a:spcAft>
                <a:spcPts val="0"/>
              </a:spcAft>
              <a:buSzPts val="3000"/>
              <a:buNone/>
            </a:pPr>
            <a:r>
              <a:rPr lang="en-US" sz="3000"/>
              <a:t>Entity-Relationship Diagrams</a:t>
            </a:r>
            <a:endParaRPr sz="3000"/>
          </a:p>
          <a:p>
            <a:pPr indent="-304800" lvl="0" marL="609600" rtl="0" algn="l">
              <a:lnSpc>
                <a:spcPct val="150000"/>
              </a:lnSpc>
              <a:spcBef>
                <a:spcPts val="1000"/>
              </a:spcBef>
              <a:spcAft>
                <a:spcPts val="0"/>
              </a:spcAft>
              <a:buSzPts val="3000"/>
              <a:buNone/>
            </a:pPr>
            <a:r>
              <a:rPr lang="en-US" sz="3000"/>
              <a:t>SQL Constraints &amp; Relational Database Modeling</a:t>
            </a:r>
            <a:endParaRPr sz="3000"/>
          </a:p>
          <a:p>
            <a:pPr indent="-304800" lvl="0" marL="609600" rtl="0" algn="l">
              <a:lnSpc>
                <a:spcPct val="150000"/>
              </a:lnSpc>
              <a:spcBef>
                <a:spcPts val="1000"/>
              </a:spcBef>
              <a:spcAft>
                <a:spcPts val="0"/>
              </a:spcAft>
              <a:buSzPts val="3000"/>
              <a:buNone/>
            </a:pPr>
            <a:r>
              <a:rPr lang="en-US" sz="3000"/>
              <a:t>Normal Forms: 1NF, 2NF, 3NF</a:t>
            </a:r>
            <a:endParaRPr sz="3000"/>
          </a:p>
          <a:p>
            <a:pPr indent="-304800" lvl="0" marL="609600" rtl="0" algn="l">
              <a:lnSpc>
                <a:spcPct val="150000"/>
              </a:lnSpc>
              <a:spcBef>
                <a:spcPts val="1000"/>
              </a:spcBef>
              <a:spcAft>
                <a:spcPts val="0"/>
              </a:spcAft>
              <a:buSzPts val="3000"/>
              <a:buNone/>
            </a:pPr>
            <a:r>
              <a:rPr lang="en-US" sz="3000"/>
              <a:t>Dimensional Data Modeling: Kimball</a:t>
            </a:r>
            <a:endParaRPr sz="3000"/>
          </a:p>
          <a:p>
            <a:pPr indent="-304800" lvl="0" marL="609600" rtl="0" algn="l">
              <a:lnSpc>
                <a:spcPct val="150000"/>
              </a:lnSpc>
              <a:spcBef>
                <a:spcPts val="1000"/>
              </a:spcBef>
              <a:spcAft>
                <a:spcPts val="0"/>
              </a:spcAft>
              <a:buSzPts val="3000"/>
              <a:buNone/>
            </a:pPr>
            <a:r>
              <a:rPr lang="en-US" sz="3000"/>
              <a:t>Database </a:t>
            </a:r>
            <a:r>
              <a:rPr lang="en-US" sz="3000"/>
              <a:t>Modeling using Data.io</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Database Modeling</a:t>
            </a:r>
            <a:endParaRPr sz="4800"/>
          </a:p>
        </p:txBody>
      </p:sp>
      <p:sp>
        <p:nvSpPr>
          <p:cNvPr id="115" name="Google Shape;115;p17"/>
          <p:cNvSpPr txBox="1"/>
          <p:nvPr/>
        </p:nvSpPr>
        <p:spPr>
          <a:xfrm>
            <a:off x="442425" y="2189125"/>
            <a:ext cx="4950300" cy="11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a:p>
            <a:pPr indent="-342900" lvl="0" marL="457200" rtl="0" algn="l">
              <a:spcBef>
                <a:spcPts val="0"/>
              </a:spcBef>
              <a:spcAft>
                <a:spcPts val="0"/>
              </a:spcAft>
              <a:buSzPts val="1800"/>
              <a:buChar char="●"/>
            </a:pPr>
            <a:r>
              <a:rPr b="1" lang="en-US" sz="1800">
                <a:latin typeface="Lato"/>
                <a:ea typeface="Lato"/>
                <a:cs typeface="Lato"/>
                <a:sym typeface="Lato"/>
              </a:rPr>
              <a:t>A map of a database schema</a:t>
            </a:r>
            <a:endParaRPr b="1" sz="1800">
              <a:latin typeface="Lato"/>
              <a:ea typeface="Lato"/>
              <a:cs typeface="Lato"/>
              <a:sym typeface="Lato"/>
            </a:endParaRPr>
          </a:p>
          <a:p>
            <a:pPr indent="0" lvl="0" marL="457200" rtl="0" algn="l">
              <a:spcBef>
                <a:spcPts val="0"/>
              </a:spcBef>
              <a:spcAft>
                <a:spcPts val="0"/>
              </a:spcAft>
              <a:buNone/>
            </a:pPr>
            <a:r>
              <a:t/>
            </a:r>
            <a:endParaRPr b="1" sz="1800">
              <a:latin typeface="Lato"/>
              <a:ea typeface="Lato"/>
              <a:cs typeface="Lato"/>
              <a:sym typeface="Lato"/>
            </a:endParaRPr>
          </a:p>
          <a:p>
            <a:pPr indent="-342900" lvl="0" marL="457200" rtl="0" algn="l">
              <a:spcBef>
                <a:spcPts val="0"/>
              </a:spcBef>
              <a:spcAft>
                <a:spcPts val="0"/>
              </a:spcAft>
              <a:buSzPts val="1800"/>
              <a:buChar char="●"/>
            </a:pPr>
            <a:r>
              <a:rPr b="1" lang="en-US" sz="1800">
                <a:latin typeface="Lato"/>
                <a:ea typeface="Lato"/>
                <a:cs typeface="Lato"/>
                <a:sym typeface="Lato"/>
              </a:rPr>
              <a:t>Data modeling is a process for creating a database’s data model that focuses on the data. (vs. Data Science Modeling)</a:t>
            </a:r>
            <a:endParaRPr b="1" sz="1800">
              <a:latin typeface="Lato"/>
              <a:ea typeface="Lato"/>
              <a:cs typeface="Lato"/>
              <a:sym typeface="Lato"/>
            </a:endParaRPr>
          </a:p>
          <a:p>
            <a:pPr indent="0" lvl="0" marL="457200" rtl="0" algn="l">
              <a:spcBef>
                <a:spcPts val="0"/>
              </a:spcBef>
              <a:spcAft>
                <a:spcPts val="0"/>
              </a:spcAft>
              <a:buNone/>
            </a:pPr>
            <a:r>
              <a:t/>
            </a:r>
            <a:endParaRPr b="1" sz="1800">
              <a:latin typeface="Lato"/>
              <a:ea typeface="Lato"/>
              <a:cs typeface="Lato"/>
              <a:sym typeface="Lato"/>
            </a:endParaRPr>
          </a:p>
          <a:p>
            <a:pPr indent="-342900" lvl="0" marL="457200" rtl="0" algn="l">
              <a:spcBef>
                <a:spcPts val="0"/>
              </a:spcBef>
              <a:spcAft>
                <a:spcPts val="0"/>
              </a:spcAft>
              <a:buSzPts val="1800"/>
              <a:buChar char="●"/>
            </a:pPr>
            <a:r>
              <a:rPr b="1" lang="en-US" sz="1800">
                <a:latin typeface="Lato"/>
                <a:ea typeface="Lato"/>
                <a:cs typeface="Lato"/>
                <a:sym typeface="Lato"/>
              </a:rPr>
              <a:t>The model maps how information is stored and relates to other data.</a:t>
            </a:r>
            <a:endParaRPr b="1" sz="1800">
              <a:latin typeface="Lato"/>
              <a:ea typeface="Lato"/>
              <a:cs typeface="Lato"/>
              <a:sym typeface="Lato"/>
            </a:endParaRPr>
          </a:p>
          <a:p>
            <a:pPr indent="0" lvl="0" marL="457200" rtl="0" algn="l">
              <a:spcBef>
                <a:spcPts val="0"/>
              </a:spcBef>
              <a:spcAft>
                <a:spcPts val="0"/>
              </a:spcAft>
              <a:buNone/>
            </a:pPr>
            <a:r>
              <a:t/>
            </a:r>
            <a:endParaRPr b="1" sz="1800">
              <a:latin typeface="Lato"/>
              <a:ea typeface="Lato"/>
              <a:cs typeface="Lato"/>
              <a:sym typeface="Lato"/>
            </a:endParaRPr>
          </a:p>
          <a:p>
            <a:pPr indent="-342900" lvl="0" marL="457200" rtl="0" algn="l">
              <a:spcBef>
                <a:spcPts val="0"/>
              </a:spcBef>
              <a:spcAft>
                <a:spcPts val="0"/>
              </a:spcAft>
              <a:buSzPts val="1800"/>
              <a:buChar char="●"/>
            </a:pPr>
            <a:r>
              <a:rPr b="1" lang="en-US" sz="1800">
                <a:latin typeface="Lato"/>
                <a:ea typeface="Lato"/>
                <a:cs typeface="Lato"/>
                <a:sym typeface="Lato"/>
              </a:rPr>
              <a:t>Entity-relationship (ER) diagrams are formal mapping processes.</a:t>
            </a:r>
            <a:br>
              <a:rPr b="1" lang="en-US" sz="1800">
                <a:latin typeface="Lato"/>
                <a:ea typeface="Lato"/>
                <a:cs typeface="Lato"/>
                <a:sym typeface="Lato"/>
              </a:rPr>
            </a:br>
            <a:endParaRPr sz="1800">
              <a:latin typeface="Lato"/>
              <a:ea typeface="Lato"/>
              <a:cs typeface="Lato"/>
              <a:sym typeface="Lato"/>
            </a:endParaRPr>
          </a:p>
        </p:txBody>
      </p:sp>
      <p:sp>
        <p:nvSpPr>
          <p:cNvPr id="116" name="Google Shape;116;p17"/>
          <p:cNvSpPr txBox="1"/>
          <p:nvPr/>
        </p:nvSpPr>
        <p:spPr>
          <a:xfrm>
            <a:off x="779125" y="1649975"/>
            <a:ext cx="9473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latin typeface="Lato"/>
                <a:ea typeface="Lato"/>
                <a:cs typeface="Lato"/>
                <a:sym typeface="Lato"/>
              </a:rPr>
              <a:t>Database Modeling </a:t>
            </a:r>
            <a:r>
              <a:rPr lang="en-US" sz="2000">
                <a:latin typeface="Lato"/>
                <a:ea typeface="Lato"/>
                <a:cs typeface="Lato"/>
                <a:sym typeface="Lato"/>
              </a:rPr>
              <a:t>is</a:t>
            </a:r>
            <a:r>
              <a:rPr lang="en-US" sz="2000">
                <a:latin typeface="Lato"/>
                <a:ea typeface="Lato"/>
                <a:cs typeface="Lato"/>
                <a:sym typeface="Lato"/>
              </a:rPr>
              <a:t> focused on the operation of a particular system - goal is to design a DBMS that captures events. </a:t>
            </a:r>
            <a:endParaRPr sz="2000"/>
          </a:p>
        </p:txBody>
      </p:sp>
      <p:pic>
        <p:nvPicPr>
          <p:cNvPr id="117" name="Google Shape;117;p17"/>
          <p:cNvPicPr preferRelativeResize="0"/>
          <p:nvPr/>
        </p:nvPicPr>
        <p:blipFill>
          <a:blip r:embed="rId3">
            <a:alphaModFix/>
          </a:blip>
          <a:stretch>
            <a:fillRect/>
          </a:stretch>
        </p:blipFill>
        <p:spPr>
          <a:xfrm>
            <a:off x="5685925" y="2410063"/>
            <a:ext cx="5325200" cy="390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Entity-Relationship Diagrams (ERD)</a:t>
            </a:r>
            <a:endParaRPr sz="4800"/>
          </a:p>
        </p:txBody>
      </p:sp>
      <p:sp>
        <p:nvSpPr>
          <p:cNvPr id="123" name="Google Shape;123;p18"/>
          <p:cNvSpPr txBox="1"/>
          <p:nvPr/>
        </p:nvSpPr>
        <p:spPr>
          <a:xfrm>
            <a:off x="383125" y="2916775"/>
            <a:ext cx="5831400" cy="360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AutoNum type="arabicPeriod"/>
            </a:pPr>
            <a:r>
              <a:rPr b="1" lang="en-US" sz="1800"/>
              <a:t>Entities</a:t>
            </a:r>
            <a:r>
              <a:rPr lang="en-US" sz="1800"/>
              <a:t> describes the business events </a:t>
            </a:r>
            <a:r>
              <a:rPr lang="en-US" sz="1800"/>
              <a:t>of an organization </a:t>
            </a:r>
            <a:endParaRPr sz="1800"/>
          </a:p>
          <a:p>
            <a:pPr indent="-342900" lvl="0" marL="457200" rtl="0" algn="l">
              <a:lnSpc>
                <a:spcPct val="115000"/>
              </a:lnSpc>
              <a:spcBef>
                <a:spcPts val="1000"/>
              </a:spcBef>
              <a:spcAft>
                <a:spcPts val="0"/>
              </a:spcAft>
              <a:buSzPts val="1800"/>
              <a:buAutoNum type="arabicPeriod"/>
            </a:pPr>
            <a:r>
              <a:rPr b="1" lang="en-US" sz="1800"/>
              <a:t>Attributes</a:t>
            </a:r>
            <a:r>
              <a:rPr lang="en-US" sz="1800"/>
              <a:t> supports decision making, reporting, query, and analysis (i.e. describes business performance).</a:t>
            </a:r>
            <a:endParaRPr sz="1800"/>
          </a:p>
          <a:p>
            <a:pPr indent="-342900" lvl="0" marL="457200" rtl="0" algn="l">
              <a:lnSpc>
                <a:spcPct val="115000"/>
              </a:lnSpc>
              <a:spcBef>
                <a:spcPts val="1000"/>
              </a:spcBef>
              <a:spcAft>
                <a:spcPts val="0"/>
              </a:spcAft>
              <a:buSzPts val="1800"/>
              <a:buAutoNum type="arabicPeriod"/>
            </a:pPr>
            <a:r>
              <a:rPr b="1" lang="en-US" sz="1800"/>
              <a:t>Relationships</a:t>
            </a:r>
            <a:r>
              <a:rPr lang="en-US" sz="1800"/>
              <a:t> represents the key business entities upon which transactions are executed and the dimensions around which analysis is conducted (i.e. describes key business entities).</a:t>
            </a:r>
            <a:endParaRPr sz="1800"/>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sz="1000">
              <a:solidFill>
                <a:srgbClr val="777777"/>
              </a:solidFill>
            </a:endParaRPr>
          </a:p>
        </p:txBody>
      </p:sp>
      <p:sp>
        <p:nvSpPr>
          <p:cNvPr id="124" name="Google Shape;124;p18"/>
          <p:cNvSpPr txBox="1"/>
          <p:nvPr/>
        </p:nvSpPr>
        <p:spPr>
          <a:xfrm>
            <a:off x="498500" y="1683625"/>
            <a:ext cx="5922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latin typeface="Lato"/>
                <a:ea typeface="Lato"/>
                <a:cs typeface="Lato"/>
                <a:sym typeface="Lato"/>
              </a:rPr>
              <a:t>ERD Diagrams </a:t>
            </a:r>
            <a:r>
              <a:rPr lang="en-US" sz="2000">
                <a:latin typeface="Lato"/>
                <a:ea typeface="Lato"/>
                <a:cs typeface="Lato"/>
                <a:sym typeface="Lato"/>
              </a:rPr>
              <a:t>describes interrelated entities of interest in a specific domain of knowledge, along with the relationships that exists between them.  </a:t>
            </a:r>
            <a:endParaRPr sz="2000"/>
          </a:p>
        </p:txBody>
      </p:sp>
      <p:pic>
        <p:nvPicPr>
          <p:cNvPr id="125" name="Google Shape;125;p18"/>
          <p:cNvPicPr preferRelativeResize="0"/>
          <p:nvPr/>
        </p:nvPicPr>
        <p:blipFill>
          <a:blip r:embed="rId3">
            <a:alphaModFix/>
          </a:blip>
          <a:stretch>
            <a:fillRect/>
          </a:stretch>
        </p:blipFill>
        <p:spPr>
          <a:xfrm>
            <a:off x="6676825" y="1503900"/>
            <a:ext cx="4939555" cy="2780925"/>
          </a:xfrm>
          <a:prstGeom prst="rect">
            <a:avLst/>
          </a:prstGeom>
          <a:noFill/>
          <a:ln>
            <a:noFill/>
          </a:ln>
        </p:spPr>
      </p:pic>
      <p:pic>
        <p:nvPicPr>
          <p:cNvPr id="126" name="Google Shape;126;p18"/>
          <p:cNvPicPr preferRelativeResize="0"/>
          <p:nvPr/>
        </p:nvPicPr>
        <p:blipFill>
          <a:blip r:embed="rId4">
            <a:alphaModFix/>
          </a:blip>
          <a:stretch>
            <a:fillRect/>
          </a:stretch>
        </p:blipFill>
        <p:spPr>
          <a:xfrm>
            <a:off x="6676825" y="4000863"/>
            <a:ext cx="4939549" cy="27809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ERD Example</a:t>
            </a:r>
            <a:endParaRPr sz="4800"/>
          </a:p>
        </p:txBody>
      </p:sp>
      <p:pic>
        <p:nvPicPr>
          <p:cNvPr id="132" name="Google Shape;132;p19"/>
          <p:cNvPicPr preferRelativeResize="0"/>
          <p:nvPr/>
        </p:nvPicPr>
        <p:blipFill>
          <a:blip r:embed="rId3">
            <a:alphaModFix/>
          </a:blip>
          <a:stretch>
            <a:fillRect/>
          </a:stretch>
        </p:blipFill>
        <p:spPr>
          <a:xfrm>
            <a:off x="1555450" y="1833500"/>
            <a:ext cx="8568950" cy="4677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SQL Constraints</a:t>
            </a:r>
            <a:endParaRPr sz="4800"/>
          </a:p>
        </p:txBody>
      </p:sp>
      <p:sp>
        <p:nvSpPr>
          <p:cNvPr id="138" name="Google Shape;138;p20"/>
          <p:cNvSpPr txBox="1"/>
          <p:nvPr/>
        </p:nvSpPr>
        <p:spPr>
          <a:xfrm>
            <a:off x="548400" y="3421725"/>
            <a:ext cx="5704800" cy="3131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t> </a:t>
            </a:r>
            <a:endParaRPr b="1" sz="1800"/>
          </a:p>
          <a:p>
            <a:pPr indent="0" lvl="0" marL="0" rtl="0" algn="l">
              <a:lnSpc>
                <a:spcPct val="100000"/>
              </a:lnSpc>
              <a:spcBef>
                <a:spcPts val="1000"/>
              </a:spcBef>
              <a:spcAft>
                <a:spcPts val="0"/>
              </a:spcAft>
              <a:buNone/>
            </a:pPr>
            <a:r>
              <a:rPr b="1" lang="en-US" sz="1800"/>
              <a:t>NOT NULL Constraint − Ensures that a column cannot have NULL value.</a:t>
            </a:r>
            <a:br>
              <a:rPr b="1" lang="en-US" sz="1800"/>
            </a:br>
            <a:br>
              <a:rPr b="1" lang="en-US" sz="1800"/>
            </a:br>
            <a:r>
              <a:rPr b="1" lang="en-US" sz="1800"/>
              <a:t>DEFAULT Constraint − Provides a default value for a column when none is specified.</a:t>
            </a:r>
            <a:br>
              <a:rPr b="1" lang="en-US" sz="1800"/>
            </a:br>
            <a:br>
              <a:rPr b="1" lang="en-US" sz="1800"/>
            </a:br>
            <a:r>
              <a:rPr b="1" lang="en-US" sz="1800"/>
              <a:t>UNIQUE Constraint − Ensures that all values in a column are different.</a:t>
            </a:r>
            <a:endParaRPr b="1" sz="1800"/>
          </a:p>
          <a:p>
            <a:pPr indent="0" lvl="0" marL="0" rtl="0" algn="l">
              <a:lnSpc>
                <a:spcPct val="100000"/>
              </a:lnSpc>
              <a:spcBef>
                <a:spcPts val="1000"/>
              </a:spcBef>
              <a:spcAft>
                <a:spcPts val="0"/>
              </a:spcAft>
              <a:buNone/>
            </a:pPr>
            <a:r>
              <a:t/>
            </a:r>
            <a:endParaRPr b="1" sz="1800"/>
          </a:p>
          <a:p>
            <a:pPr indent="0" lvl="0" marL="0" rtl="0" algn="l">
              <a:lnSpc>
                <a:spcPct val="100000"/>
              </a:lnSpc>
              <a:spcBef>
                <a:spcPts val="1000"/>
              </a:spcBef>
              <a:spcAft>
                <a:spcPts val="0"/>
              </a:spcAft>
              <a:buClr>
                <a:srgbClr val="000000"/>
              </a:buClr>
              <a:buSzPts val="1100"/>
              <a:buFont typeface="Arial"/>
              <a:buNone/>
            </a:pPr>
            <a:r>
              <a:rPr b="1" lang="en-US" sz="1800"/>
              <a:t>INDEX − Used to create and retrieve data from the database very quickly.</a:t>
            </a:r>
            <a:endParaRPr sz="1800"/>
          </a:p>
          <a:p>
            <a:pPr indent="0" lvl="0" marL="0" rtl="0" algn="l">
              <a:lnSpc>
                <a:spcPct val="115000"/>
              </a:lnSpc>
              <a:spcBef>
                <a:spcPts val="1000"/>
              </a:spcBef>
              <a:spcAft>
                <a:spcPts val="0"/>
              </a:spcAft>
              <a:buNone/>
            </a:pPr>
            <a:br>
              <a:rPr b="1" lang="en-US" sz="1800"/>
            </a:br>
            <a:br>
              <a:rPr b="1" lang="en-US" sz="1800"/>
            </a:br>
            <a:endParaRPr/>
          </a:p>
          <a:p>
            <a:pPr indent="0" lvl="0" marL="0" rtl="0" algn="l">
              <a:lnSpc>
                <a:spcPct val="115000"/>
              </a:lnSpc>
              <a:spcBef>
                <a:spcPts val="1000"/>
              </a:spcBef>
              <a:spcAft>
                <a:spcPts val="0"/>
              </a:spcAft>
              <a:buNone/>
            </a:pPr>
            <a:r>
              <a:t/>
            </a:r>
            <a:endParaRPr sz="1000">
              <a:solidFill>
                <a:srgbClr val="777777"/>
              </a:solidFill>
            </a:endParaRPr>
          </a:p>
        </p:txBody>
      </p:sp>
      <p:sp>
        <p:nvSpPr>
          <p:cNvPr id="139" name="Google Shape;139;p20"/>
          <p:cNvSpPr txBox="1"/>
          <p:nvPr/>
        </p:nvSpPr>
        <p:spPr>
          <a:xfrm>
            <a:off x="548400" y="1866925"/>
            <a:ext cx="11095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Lato"/>
                <a:ea typeface="Lato"/>
                <a:cs typeface="Lato"/>
                <a:sym typeface="Lato"/>
              </a:rPr>
              <a:t>Constraints are the rules enforced on the data columns of a table. These are used to limit the type of data that can go into a table. This ensures the accuracy and reliability of the data in the database.</a:t>
            </a:r>
            <a:r>
              <a:rPr lang="en-US" sz="2000">
                <a:latin typeface="Lato"/>
                <a:ea typeface="Lato"/>
                <a:cs typeface="Lato"/>
                <a:sym typeface="Lato"/>
              </a:rPr>
              <a:t> </a:t>
            </a:r>
            <a:endParaRPr sz="2000"/>
          </a:p>
        </p:txBody>
      </p:sp>
      <p:sp>
        <p:nvSpPr>
          <p:cNvPr id="140" name="Google Shape;140;p20"/>
          <p:cNvSpPr txBox="1"/>
          <p:nvPr/>
        </p:nvSpPr>
        <p:spPr>
          <a:xfrm>
            <a:off x="5939575" y="2878650"/>
            <a:ext cx="6330000" cy="3000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000"/>
              </a:spcAft>
              <a:buNone/>
            </a:pPr>
            <a:r>
              <a:rPr b="1" lang="en-US" sz="1800"/>
              <a:t>PRIMARY Key − Uniquely identifies each row/record in a database table.</a:t>
            </a:r>
            <a:br>
              <a:rPr b="1" lang="en-US" sz="1800"/>
            </a:br>
            <a:br>
              <a:rPr b="1" lang="en-US" sz="1800"/>
            </a:br>
            <a:r>
              <a:rPr b="1" lang="en-US" sz="1800"/>
              <a:t>FOREIGN Key − Uniquely identifies a row/record in any of the given database table.</a:t>
            </a:r>
            <a:br>
              <a:rPr b="1" lang="en-US" sz="1800"/>
            </a:br>
            <a:br>
              <a:rPr b="1" lang="en-US" sz="1800"/>
            </a:br>
            <a:r>
              <a:rPr b="1" lang="en-US" sz="1800"/>
              <a:t>CHECK Constraint - The CHECK constraint ensures that all the values in a column satisfies certain conditions.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Relational Database Modeling</a:t>
            </a:r>
            <a:endParaRPr sz="4800"/>
          </a:p>
        </p:txBody>
      </p:sp>
      <p:sp>
        <p:nvSpPr>
          <p:cNvPr id="146" name="Google Shape;146;p21"/>
          <p:cNvSpPr txBox="1"/>
          <p:nvPr/>
        </p:nvSpPr>
        <p:spPr>
          <a:xfrm>
            <a:off x="1044525" y="1739125"/>
            <a:ext cx="10625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Relational Database models convert the conceptual representation of entities (ERD) to a model that can be implemented directly in a database.</a:t>
            </a:r>
            <a:endParaRPr sz="2000"/>
          </a:p>
          <a:p>
            <a:pPr indent="0" lvl="0" marL="0" rtl="0" algn="l">
              <a:spcBef>
                <a:spcPts val="0"/>
              </a:spcBef>
              <a:spcAft>
                <a:spcPts val="0"/>
              </a:spcAft>
              <a:buNone/>
            </a:pPr>
            <a:r>
              <a:t/>
            </a:r>
            <a:endParaRPr sz="1800"/>
          </a:p>
        </p:txBody>
      </p:sp>
      <p:pic>
        <p:nvPicPr>
          <p:cNvPr id="147" name="Google Shape;147;p21"/>
          <p:cNvPicPr preferRelativeResize="0"/>
          <p:nvPr/>
        </p:nvPicPr>
        <p:blipFill>
          <a:blip r:embed="rId3">
            <a:alphaModFix/>
          </a:blip>
          <a:stretch>
            <a:fillRect/>
          </a:stretch>
        </p:blipFill>
        <p:spPr>
          <a:xfrm>
            <a:off x="2132650" y="2511275"/>
            <a:ext cx="7926700" cy="419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Normal Forms</a:t>
            </a:r>
            <a:endParaRPr sz="4800"/>
          </a:p>
        </p:txBody>
      </p:sp>
      <p:sp>
        <p:nvSpPr>
          <p:cNvPr id="153" name="Google Shape;153;p22"/>
          <p:cNvSpPr txBox="1"/>
          <p:nvPr/>
        </p:nvSpPr>
        <p:spPr>
          <a:xfrm>
            <a:off x="304525" y="1513075"/>
            <a:ext cx="4740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lang="en-US" sz="2400"/>
            </a:br>
            <a:r>
              <a:rPr lang="en-US" sz="2400"/>
              <a:t>Normal forms are standard rules for structuring a database to reduce redundancy and increase data integrity.</a:t>
            </a:r>
            <a:br>
              <a:rPr lang="en-US" sz="2400"/>
            </a:br>
            <a:br>
              <a:rPr lang="en-US" sz="2400"/>
            </a:br>
            <a:r>
              <a:rPr lang="en-US" sz="2400"/>
              <a:t>In essence, the rules serve to minimize space costs and error costs.</a:t>
            </a:r>
            <a:br>
              <a:rPr lang="en-US" sz="2400"/>
            </a:br>
            <a:br>
              <a:rPr lang="en-US" sz="2400"/>
            </a:br>
            <a:r>
              <a:rPr lang="en-US" sz="2400"/>
              <a:t>Denormalization involves selectively increasing redundancy to improve speed performance and reduce query complexity.</a:t>
            </a:r>
            <a:br>
              <a:rPr b="1" lang="en-US" sz="2400"/>
            </a:br>
            <a:endParaRPr sz="24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 </a:t>
            </a:r>
            <a:endParaRPr sz="1800"/>
          </a:p>
        </p:txBody>
      </p:sp>
      <p:sp>
        <p:nvSpPr>
          <p:cNvPr id="154" name="Google Shape;154;p22"/>
          <p:cNvSpPr txBox="1"/>
          <p:nvPr/>
        </p:nvSpPr>
        <p:spPr>
          <a:xfrm>
            <a:off x="5208900" y="2604000"/>
            <a:ext cx="69831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500"/>
              </a:spcBef>
              <a:spcAft>
                <a:spcPts val="0"/>
              </a:spcAft>
              <a:buNone/>
            </a:pPr>
            <a:r>
              <a:rPr lang="en-US" sz="2000"/>
              <a:t>E</a:t>
            </a:r>
            <a:r>
              <a:rPr lang="en-US" sz="2200"/>
              <a:t>very non-prime key attribute must provide a fact about</a:t>
            </a:r>
            <a:r>
              <a:rPr lang="en-US" sz="2200">
                <a:solidFill>
                  <a:srgbClr val="DADADA"/>
                </a:solidFill>
              </a:rPr>
              <a:t> </a:t>
            </a:r>
            <a:r>
              <a:rPr lang="en-US" sz="2200">
                <a:solidFill>
                  <a:srgbClr val="FF0000"/>
                </a:solidFill>
              </a:rPr>
              <a:t>the key</a:t>
            </a:r>
            <a:r>
              <a:rPr lang="en-US" sz="2200">
                <a:solidFill>
                  <a:srgbClr val="DADADA"/>
                </a:solidFill>
              </a:rPr>
              <a:t>, </a:t>
            </a:r>
            <a:r>
              <a:rPr lang="en-US" sz="2200">
                <a:solidFill>
                  <a:srgbClr val="00B050"/>
                </a:solidFill>
              </a:rPr>
              <a:t>the whole key</a:t>
            </a:r>
            <a:r>
              <a:rPr lang="en-US" sz="2200">
                <a:solidFill>
                  <a:srgbClr val="DADADA"/>
                </a:solidFill>
              </a:rPr>
              <a:t>, </a:t>
            </a:r>
            <a:r>
              <a:rPr lang="en-US" sz="2200"/>
              <a:t>and</a:t>
            </a:r>
            <a:r>
              <a:rPr lang="en-US" sz="2200">
                <a:solidFill>
                  <a:srgbClr val="DADADA"/>
                </a:solidFill>
              </a:rPr>
              <a:t> </a:t>
            </a:r>
            <a:r>
              <a:rPr lang="en-US" sz="2200">
                <a:solidFill>
                  <a:srgbClr val="00B0F0"/>
                </a:solidFill>
              </a:rPr>
              <a:t>nothing but the key</a:t>
            </a:r>
            <a:r>
              <a:rPr lang="en-US" sz="2200">
                <a:solidFill>
                  <a:srgbClr val="DADADA"/>
                </a:solidFill>
              </a:rPr>
              <a:t>.</a:t>
            </a:r>
            <a:endParaRPr sz="2200">
              <a:solidFill>
                <a:srgbClr val="DADADA"/>
              </a:solidFill>
            </a:endParaRPr>
          </a:p>
          <a:p>
            <a:pPr indent="0" lvl="0" marL="0" rtl="0" algn="ctr">
              <a:lnSpc>
                <a:spcPct val="115000"/>
              </a:lnSpc>
              <a:spcBef>
                <a:spcPts val="600"/>
              </a:spcBef>
              <a:spcAft>
                <a:spcPts val="0"/>
              </a:spcAft>
              <a:buNone/>
            </a:pPr>
            <a:r>
              <a:rPr lang="en-US" sz="2200">
                <a:solidFill>
                  <a:srgbClr val="FF0000"/>
                </a:solidFill>
              </a:rPr>
              <a:t>1NF: first normal form</a:t>
            </a:r>
            <a:endParaRPr sz="2200">
              <a:solidFill>
                <a:srgbClr val="FF0000"/>
              </a:solidFill>
            </a:endParaRPr>
          </a:p>
          <a:p>
            <a:pPr indent="0" lvl="0" marL="0" rtl="0" algn="ctr">
              <a:lnSpc>
                <a:spcPct val="115000"/>
              </a:lnSpc>
              <a:spcBef>
                <a:spcPts val="600"/>
              </a:spcBef>
              <a:spcAft>
                <a:spcPts val="0"/>
              </a:spcAft>
              <a:buNone/>
            </a:pPr>
            <a:r>
              <a:rPr lang="en-US" sz="2200">
                <a:solidFill>
                  <a:srgbClr val="00B050"/>
                </a:solidFill>
              </a:rPr>
              <a:t>2NF: second normal form</a:t>
            </a:r>
            <a:endParaRPr sz="2200">
              <a:solidFill>
                <a:srgbClr val="00B050"/>
              </a:solidFill>
            </a:endParaRPr>
          </a:p>
          <a:p>
            <a:pPr indent="0" lvl="0" marL="0" rtl="0" algn="ctr">
              <a:lnSpc>
                <a:spcPct val="115000"/>
              </a:lnSpc>
              <a:spcBef>
                <a:spcPts val="600"/>
              </a:spcBef>
              <a:spcAft>
                <a:spcPts val="600"/>
              </a:spcAft>
              <a:buNone/>
            </a:pPr>
            <a:r>
              <a:rPr lang="en-US" sz="2200">
                <a:solidFill>
                  <a:srgbClr val="00B0F0"/>
                </a:solidFill>
              </a:rPr>
              <a:t>3NF: third normal form</a:t>
            </a:r>
            <a:endParaRPr sz="2200">
              <a:solidFill>
                <a:srgbClr val="00B0F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