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CA3007-6561-4A09-BD1E-4ED33E231467}">
  <a:tblStyle styleId="{CFCA3007-6561-4A09-BD1E-4ED33E2314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bigquery/" TargetMode="External"/><Relationship Id="rId3" Type="http://schemas.openxmlformats.org/officeDocument/2006/relationships/hyperlink" Target="https://cloud.google.com/dataflow/" TargetMode="External"/><Relationship Id="rId4" Type="http://schemas.openxmlformats.org/officeDocument/2006/relationships/hyperlink" Target="https://cloud.google.com/dataproc/" TargetMode="External"/><Relationship Id="rId5" Type="http://schemas.openxmlformats.org/officeDocument/2006/relationships/hyperlink" Target="https://cloud.google.com/dataprep/" TargetMode="External"/><Relationship Id="rId6" Type="http://schemas.openxmlformats.org/officeDocument/2006/relationships/hyperlink" Target="https://cloud.google.com/pubsub/" TargetMode="External"/><Relationship Id="rId7" Type="http://schemas.openxmlformats.org/officeDocument/2006/relationships/hyperlink" Target="https://cloud.google.com/bigtable/" TargetMode="External"/><Relationship Id="rId8" Type="http://schemas.openxmlformats.org/officeDocument/2006/relationships/hyperlink" Target="https://cloud.google.com/storag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275e2a24e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43" name="Google Shape;243;g5275e2a24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275e2a24e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51" name="Google Shape;251;g5275e2a24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275e2a24e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indent="0" lvl="0" marL="0" rtl="0" algn="l">
              <a:lnSpc>
                <a:spcPct val="100000"/>
              </a:lnSpc>
              <a:spcBef>
                <a:spcPts val="0"/>
              </a:spcBef>
              <a:spcAft>
                <a:spcPts val="0"/>
              </a:spcAft>
              <a:buSzPts val="1400"/>
              <a:buNone/>
            </a:pPr>
            <a:r>
              <a:t/>
            </a:r>
            <a:endParaRPr/>
          </a:p>
        </p:txBody>
      </p:sp>
      <p:sp>
        <p:nvSpPr>
          <p:cNvPr id="258" name="Google Shape;258;g5275e2a24e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275e2a24e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66" name="Google Shape;266;g5275e2a24e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275e2a24e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a:t>
            </a:r>
            <a:endParaRPr/>
          </a:p>
        </p:txBody>
      </p:sp>
      <p:sp>
        <p:nvSpPr>
          <p:cNvPr id="273" name="Google Shape;273;g5275e2a24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275e2a24e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2"/>
              </a:rPr>
              <a:t>BigQuery</a:t>
            </a:r>
            <a:r>
              <a:rPr lang="en-US" sz="1000">
                <a:solidFill>
                  <a:srgbClr val="000000"/>
                </a:solidFill>
                <a:latin typeface="Lato"/>
                <a:ea typeface="Lato"/>
                <a:cs typeface="Lato"/>
                <a:sym typeface="Lato"/>
              </a:rPr>
              <a:t> is Google's serverless data warehouse that scales with storage and computing power needs. BigQuery lets you get a columnar and ANSI SQL database that can analyze petabytes of data.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a:solidFill>
                  <a:srgbClr val="000000"/>
                </a:solidFill>
                <a:latin typeface="Lato"/>
                <a:ea typeface="Lato"/>
                <a:cs typeface="Lato"/>
                <a:sym typeface="Lato"/>
              </a:rPr>
              <a:t>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3"/>
              </a:rPr>
              <a:t>Cloud Dataflow</a:t>
            </a:r>
            <a:r>
              <a:rPr lang="en-US" sz="1000">
                <a:solidFill>
                  <a:srgbClr val="000000"/>
                </a:solidFill>
                <a:latin typeface="Lato"/>
                <a:ea typeface="Lato"/>
                <a:cs typeface="Lato"/>
                <a:sym typeface="Lato"/>
              </a:rPr>
              <a:t> is for batch and stream data processing. is a service for transforming and enriching data in stream (real time) and batch (historical) modes.</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4"/>
              </a:rPr>
              <a:t>Cloud Dataproc</a:t>
            </a:r>
            <a:r>
              <a:rPr lang="en-US" sz="1000">
                <a:solidFill>
                  <a:srgbClr val="000000"/>
                </a:solidFill>
                <a:latin typeface="Lato"/>
                <a:ea typeface="Lato"/>
                <a:cs typeface="Lato"/>
                <a:sym typeface="Lato"/>
              </a:rPr>
              <a:t> is managed cloud service for running Apache Spark and Apache Hadoop. Cloud Dataproc integrates with storage, compute, and monitoring services across Google Cloud products, so you can build a data processing platform.</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5"/>
              </a:rPr>
              <a:t>Cloud Dataprep</a:t>
            </a:r>
            <a:r>
              <a:rPr lang="en-US" sz="1000">
                <a:solidFill>
                  <a:srgbClr val="000000"/>
                </a:solidFill>
                <a:latin typeface="Lato"/>
                <a:ea typeface="Lato"/>
                <a:cs typeface="Lato"/>
                <a:sym typeface="Lato"/>
              </a:rPr>
              <a:t> is for data preparation and let you explore, clean, and prepare structured and unstructured data for analysis.</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6"/>
              </a:rPr>
              <a:t>Cloud Pub/Sub</a:t>
            </a:r>
            <a:r>
              <a:rPr lang="en-US" sz="1000">
                <a:solidFill>
                  <a:srgbClr val="000000"/>
                </a:solidFill>
                <a:latin typeface="Lato"/>
                <a:ea typeface="Lato"/>
                <a:cs typeface="Lato"/>
                <a:sym typeface="Lato"/>
              </a:rPr>
              <a:t> is for event ingestion and messaging that you can scale. It’s Google’s main building block for stream analytics and event-driven computing services.</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7"/>
              </a:rPr>
              <a:t>Cloud Bigtable</a:t>
            </a:r>
            <a:r>
              <a:rPr lang="en-US" sz="1000">
                <a:solidFill>
                  <a:srgbClr val="000000"/>
                </a:solidFill>
                <a:latin typeface="Lato"/>
                <a:ea typeface="Lato"/>
                <a:cs typeface="Lato"/>
                <a:sym typeface="Lato"/>
              </a:rPr>
              <a:t>  is a managed NoSQL database service. It lets you scale a NoSQL database for low-latency and high-throughput workloads. Bigtable integrates with tools like Hadoop and Spark.</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0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000" u="sng">
                <a:solidFill>
                  <a:schemeClr val="accent5"/>
                </a:solidFill>
                <a:latin typeface="Lato"/>
                <a:ea typeface="Lato"/>
                <a:cs typeface="Lato"/>
                <a:sym typeface="Lato"/>
                <a:hlinkClick r:id="rId8"/>
              </a:rPr>
              <a:t>Google Cloud Storage</a:t>
            </a:r>
            <a:r>
              <a:rPr lang="en-US" sz="1000">
                <a:solidFill>
                  <a:srgbClr val="000000"/>
                </a:solidFill>
                <a:latin typeface="Lato"/>
                <a:ea typeface="Lato"/>
                <a:cs typeface="Lato"/>
                <a:sym typeface="Lato"/>
              </a:rPr>
              <a:t> is meant to be Google’s solution for object storage for big data. You can use it to serve website content, store data for archival and disaster recovery, and distribute large data objects to other people by direct download.</a:t>
            </a:r>
            <a:endParaRPr sz="1000"/>
          </a:p>
        </p:txBody>
      </p:sp>
      <p:sp>
        <p:nvSpPr>
          <p:cNvPr id="282" name="Google Shape;282;g5275e2a24e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275e2a24e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89" name="Google Shape;289;g5275e2a24e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275e2a24e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95" name="Google Shape;295;g5275e2a24e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275e2a24e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302" name="Google Shape;302;g5275e2a24e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2256eab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2256eabf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52256eabf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038ce4af1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Feynman technique: Learn -&gt; Explain -&gt; Reflect -&gt; Repeat</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83" name="Google Shape;183;g5038ce4af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038ce4af1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89" name="Google Shape;189;g5038ce4a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75e2a2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en-US"/>
              <a:t>Feynman technique: Learn -&gt; Explain -&gt; Reflect -&gt; Repeat</a:t>
            </a:r>
            <a:endParaRPr/>
          </a:p>
          <a:p>
            <a:pPr indent="0" lvl="0" marL="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lnSpc>
                <a:spcPct val="100000"/>
              </a:lnSpc>
              <a:spcBef>
                <a:spcPts val="0"/>
              </a:spcBef>
              <a:spcAft>
                <a:spcPts val="0"/>
              </a:spcAft>
              <a:buSzPts val="1400"/>
              <a:buNone/>
            </a:pPr>
            <a:r>
              <a:t/>
            </a:r>
            <a:endParaRPr/>
          </a:p>
        </p:txBody>
      </p:sp>
      <p:sp>
        <p:nvSpPr>
          <p:cNvPr id="195" name="Google Shape;195;g5275e2a2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01fb7fb40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01fb7fb40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501fb7fb40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01fb7fb40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01fb7fb40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501fb7fb40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275e2a24e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275e2a24e_0_4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5275e2a24e_0_4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27851ec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27851ec32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indent="-228600" lvl="0" marL="457200" rtl="0" algn="l">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indent="-228600" lvl="0" marL="457200" rtl="0" algn="l">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indent="0" lvl="0" marL="0" rtl="0" algn="l">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indent="0" lvl="0" marL="0" rtl="0" algn="l">
              <a:spcBef>
                <a:spcPts val="1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275e2a24e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Relationship:   OLTP = Source for OLAP </a:t>
            </a:r>
            <a:endParaRPr/>
          </a:p>
        </p:txBody>
      </p:sp>
      <p:sp>
        <p:nvSpPr>
          <p:cNvPr id="235" name="Google Shape;235;g5275e2a24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6"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5"/>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5600"/>
              <a:buNone/>
              <a:defRPr sz="5600">
                <a:solidFill>
                  <a:schemeClr val="dk2"/>
                </a:solidFill>
              </a:defRPr>
            </a:lvl1pPr>
            <a:lvl2pPr lvl="1" rtl="0" algn="l">
              <a:lnSpc>
                <a:spcPct val="100000"/>
              </a:lnSpc>
              <a:spcBef>
                <a:spcPts val="0"/>
              </a:spcBef>
              <a:spcAft>
                <a:spcPts val="0"/>
              </a:spcAft>
              <a:buClr>
                <a:schemeClr val="dk2"/>
              </a:buClr>
              <a:buSzPts val="5600"/>
              <a:buNone/>
              <a:defRPr sz="5600">
                <a:solidFill>
                  <a:schemeClr val="dk2"/>
                </a:solidFill>
              </a:defRPr>
            </a:lvl2pPr>
            <a:lvl3pPr lvl="2" rtl="0" algn="l">
              <a:lnSpc>
                <a:spcPct val="100000"/>
              </a:lnSpc>
              <a:spcBef>
                <a:spcPts val="0"/>
              </a:spcBef>
              <a:spcAft>
                <a:spcPts val="0"/>
              </a:spcAft>
              <a:buClr>
                <a:schemeClr val="dk2"/>
              </a:buClr>
              <a:buSzPts val="5600"/>
              <a:buNone/>
              <a:defRPr sz="5600">
                <a:solidFill>
                  <a:schemeClr val="dk2"/>
                </a:solidFill>
              </a:defRPr>
            </a:lvl3pPr>
            <a:lvl4pPr lvl="3" rtl="0" algn="l">
              <a:lnSpc>
                <a:spcPct val="100000"/>
              </a:lnSpc>
              <a:spcBef>
                <a:spcPts val="0"/>
              </a:spcBef>
              <a:spcAft>
                <a:spcPts val="0"/>
              </a:spcAft>
              <a:buClr>
                <a:schemeClr val="dk2"/>
              </a:buClr>
              <a:buSzPts val="5600"/>
              <a:buNone/>
              <a:defRPr sz="5600">
                <a:solidFill>
                  <a:schemeClr val="dk2"/>
                </a:solidFill>
              </a:defRPr>
            </a:lvl4pPr>
            <a:lvl5pPr lvl="4" rtl="0" algn="l">
              <a:lnSpc>
                <a:spcPct val="100000"/>
              </a:lnSpc>
              <a:spcBef>
                <a:spcPts val="0"/>
              </a:spcBef>
              <a:spcAft>
                <a:spcPts val="0"/>
              </a:spcAft>
              <a:buClr>
                <a:schemeClr val="dk2"/>
              </a:buClr>
              <a:buSzPts val="5600"/>
              <a:buNone/>
              <a:defRPr sz="5600">
                <a:solidFill>
                  <a:schemeClr val="dk2"/>
                </a:solidFill>
              </a:defRPr>
            </a:lvl5pPr>
            <a:lvl6pPr lvl="5" rtl="0" algn="l">
              <a:lnSpc>
                <a:spcPct val="100000"/>
              </a:lnSpc>
              <a:spcBef>
                <a:spcPts val="0"/>
              </a:spcBef>
              <a:spcAft>
                <a:spcPts val="0"/>
              </a:spcAft>
              <a:buClr>
                <a:schemeClr val="dk2"/>
              </a:buClr>
              <a:buSzPts val="5600"/>
              <a:buNone/>
              <a:defRPr sz="5600">
                <a:solidFill>
                  <a:schemeClr val="dk2"/>
                </a:solidFill>
              </a:defRPr>
            </a:lvl6pPr>
            <a:lvl7pPr lvl="6" rtl="0" algn="l">
              <a:lnSpc>
                <a:spcPct val="100000"/>
              </a:lnSpc>
              <a:spcBef>
                <a:spcPts val="0"/>
              </a:spcBef>
              <a:spcAft>
                <a:spcPts val="0"/>
              </a:spcAft>
              <a:buClr>
                <a:schemeClr val="dk2"/>
              </a:buClr>
              <a:buSzPts val="5600"/>
              <a:buNone/>
              <a:defRPr sz="5600">
                <a:solidFill>
                  <a:schemeClr val="dk2"/>
                </a:solidFill>
              </a:defRPr>
            </a:lvl7pPr>
            <a:lvl8pPr lvl="7" rtl="0" algn="l">
              <a:lnSpc>
                <a:spcPct val="100000"/>
              </a:lnSpc>
              <a:spcBef>
                <a:spcPts val="0"/>
              </a:spcBef>
              <a:spcAft>
                <a:spcPts val="0"/>
              </a:spcAft>
              <a:buClr>
                <a:schemeClr val="dk2"/>
              </a:buClr>
              <a:buSzPts val="5600"/>
              <a:buNone/>
              <a:defRPr sz="5600">
                <a:solidFill>
                  <a:schemeClr val="dk2"/>
                </a:solidFill>
              </a:defRPr>
            </a:lvl8pPr>
            <a:lvl9pPr lvl="8" rtl="0" algn="l">
              <a:lnSpc>
                <a:spcPct val="100000"/>
              </a:lnSpc>
              <a:spcBef>
                <a:spcPts val="0"/>
              </a:spcBef>
              <a:spcAft>
                <a:spcPts val="0"/>
              </a:spcAft>
              <a:buClr>
                <a:schemeClr val="dk2"/>
              </a:buClr>
              <a:buSzPts val="5600"/>
              <a:buNone/>
              <a:defRPr sz="5600">
                <a:solidFill>
                  <a:schemeClr val="dk2"/>
                </a:solidFill>
              </a:defRPr>
            </a:lvl9pPr>
          </a:lstStyle>
          <a:p/>
        </p:txBody>
      </p:sp>
      <p:sp>
        <p:nvSpPr>
          <p:cNvPr id="102" name="Google Shape;102;p15"/>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2100"/>
              <a:buNone/>
              <a:defRPr sz="21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103" name="Google Shape;103;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04"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6"/>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09" name="Google Shape;109;p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0"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16" name="Google Shape;116;p1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17" name="Google Shape;117;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8"/>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24" name="Google Shape;124;p18"/>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25" name="Google Shape;125;p18"/>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26" name="Google Shape;126;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9"/>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33" name="Google Shape;133;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4"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0"/>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40" name="Google Shape;140;p20"/>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41" name="Google Shape;141;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42"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1"/>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47" name="Google Shape;147;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2"/>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54" name="Google Shape;154;p22"/>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2100"/>
              <a:buNone/>
              <a:defRPr sz="21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155" name="Google Shape;155;p22"/>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56" name="Google Shape;156;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7" name="Shape 157"/>
        <p:cNvGrpSpPr/>
        <p:nvPr/>
      </p:nvGrpSpPr>
      <p:grpSpPr>
        <a:xfrm>
          <a:off x="0" y="0"/>
          <a:ext cx="0" cy="0"/>
          <a:chOff x="0" y="0"/>
          <a:chExt cx="0" cy="0"/>
        </a:xfrm>
      </p:grpSpPr>
      <p:sp>
        <p:nvSpPr>
          <p:cNvPr id="158" name="Google Shape;158;p2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1700"/>
              <a:buNone/>
              <a:defRPr/>
            </a:lvl1pPr>
          </a:lstStyle>
          <a:p/>
        </p:txBody>
      </p:sp>
      <p:sp>
        <p:nvSpPr>
          <p:cNvPr id="159" name="Google Shape;159;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60"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4"/>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lt1"/>
              </a:buClr>
              <a:buSzPts val="10700"/>
              <a:buNone/>
              <a:defRPr sz="10700">
                <a:solidFill>
                  <a:schemeClr val="lt1"/>
                </a:solidFill>
              </a:defRPr>
            </a:lvl1pPr>
            <a:lvl2pPr lvl="1" rtl="0" algn="l">
              <a:lnSpc>
                <a:spcPct val="100000"/>
              </a:lnSpc>
              <a:spcBef>
                <a:spcPts val="0"/>
              </a:spcBef>
              <a:spcAft>
                <a:spcPts val="0"/>
              </a:spcAft>
              <a:buClr>
                <a:schemeClr val="lt1"/>
              </a:buClr>
              <a:buSzPts val="10700"/>
              <a:buNone/>
              <a:defRPr sz="10700">
                <a:solidFill>
                  <a:schemeClr val="lt1"/>
                </a:solidFill>
              </a:defRPr>
            </a:lvl2pPr>
            <a:lvl3pPr lvl="2" rtl="0" algn="l">
              <a:lnSpc>
                <a:spcPct val="100000"/>
              </a:lnSpc>
              <a:spcBef>
                <a:spcPts val="0"/>
              </a:spcBef>
              <a:spcAft>
                <a:spcPts val="0"/>
              </a:spcAft>
              <a:buClr>
                <a:schemeClr val="lt1"/>
              </a:buClr>
              <a:buSzPts val="10700"/>
              <a:buNone/>
              <a:defRPr sz="10700">
                <a:solidFill>
                  <a:schemeClr val="lt1"/>
                </a:solidFill>
              </a:defRPr>
            </a:lvl3pPr>
            <a:lvl4pPr lvl="3" rtl="0" algn="l">
              <a:lnSpc>
                <a:spcPct val="100000"/>
              </a:lnSpc>
              <a:spcBef>
                <a:spcPts val="0"/>
              </a:spcBef>
              <a:spcAft>
                <a:spcPts val="0"/>
              </a:spcAft>
              <a:buClr>
                <a:schemeClr val="lt1"/>
              </a:buClr>
              <a:buSzPts val="10700"/>
              <a:buNone/>
              <a:defRPr sz="10700">
                <a:solidFill>
                  <a:schemeClr val="lt1"/>
                </a:solidFill>
              </a:defRPr>
            </a:lvl4pPr>
            <a:lvl5pPr lvl="4" rtl="0" algn="l">
              <a:lnSpc>
                <a:spcPct val="100000"/>
              </a:lnSpc>
              <a:spcBef>
                <a:spcPts val="0"/>
              </a:spcBef>
              <a:spcAft>
                <a:spcPts val="0"/>
              </a:spcAft>
              <a:buClr>
                <a:schemeClr val="lt1"/>
              </a:buClr>
              <a:buSzPts val="10700"/>
              <a:buNone/>
              <a:defRPr sz="10700">
                <a:solidFill>
                  <a:schemeClr val="lt1"/>
                </a:solidFill>
              </a:defRPr>
            </a:lvl5pPr>
            <a:lvl6pPr lvl="5" rtl="0" algn="l">
              <a:lnSpc>
                <a:spcPct val="100000"/>
              </a:lnSpc>
              <a:spcBef>
                <a:spcPts val="0"/>
              </a:spcBef>
              <a:spcAft>
                <a:spcPts val="0"/>
              </a:spcAft>
              <a:buClr>
                <a:schemeClr val="lt1"/>
              </a:buClr>
              <a:buSzPts val="10700"/>
              <a:buNone/>
              <a:defRPr sz="10700">
                <a:solidFill>
                  <a:schemeClr val="lt1"/>
                </a:solidFill>
              </a:defRPr>
            </a:lvl6pPr>
            <a:lvl7pPr lvl="6" rtl="0" algn="l">
              <a:lnSpc>
                <a:spcPct val="100000"/>
              </a:lnSpc>
              <a:spcBef>
                <a:spcPts val="0"/>
              </a:spcBef>
              <a:spcAft>
                <a:spcPts val="0"/>
              </a:spcAft>
              <a:buClr>
                <a:schemeClr val="lt1"/>
              </a:buClr>
              <a:buSzPts val="10700"/>
              <a:buNone/>
              <a:defRPr sz="10700">
                <a:solidFill>
                  <a:schemeClr val="lt1"/>
                </a:solidFill>
              </a:defRPr>
            </a:lvl7pPr>
            <a:lvl8pPr lvl="7" rtl="0" algn="l">
              <a:lnSpc>
                <a:spcPct val="100000"/>
              </a:lnSpc>
              <a:spcBef>
                <a:spcPts val="0"/>
              </a:spcBef>
              <a:spcAft>
                <a:spcPts val="0"/>
              </a:spcAft>
              <a:buClr>
                <a:schemeClr val="lt1"/>
              </a:buClr>
              <a:buSzPts val="10700"/>
              <a:buNone/>
              <a:defRPr sz="10700">
                <a:solidFill>
                  <a:schemeClr val="lt1"/>
                </a:solidFill>
              </a:defRPr>
            </a:lvl8pPr>
            <a:lvl9pPr lvl="8" rtl="0"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Clr>
                <a:schemeClr val="lt1"/>
              </a:buClr>
              <a:buSzPts val="1700"/>
              <a:buChar char="●"/>
              <a:defRPr>
                <a:solidFill>
                  <a:schemeClr val="lt1"/>
                </a:solidFill>
              </a:defRPr>
            </a:lvl1pPr>
            <a:lvl2pPr indent="-323850" lvl="1" marL="914400" rtl="0" algn="l">
              <a:lnSpc>
                <a:spcPct val="115000"/>
              </a:lnSpc>
              <a:spcBef>
                <a:spcPts val="2100"/>
              </a:spcBef>
              <a:spcAft>
                <a:spcPts val="0"/>
              </a:spcAft>
              <a:buClr>
                <a:schemeClr val="lt1"/>
              </a:buClr>
              <a:buSzPts val="1500"/>
              <a:buChar char="○"/>
              <a:defRPr>
                <a:solidFill>
                  <a:schemeClr val="lt1"/>
                </a:solidFill>
              </a:defRPr>
            </a:lvl2pPr>
            <a:lvl3pPr indent="-323850" lvl="2" marL="1371600" rtl="0" algn="l">
              <a:lnSpc>
                <a:spcPct val="115000"/>
              </a:lnSpc>
              <a:spcBef>
                <a:spcPts val="2100"/>
              </a:spcBef>
              <a:spcAft>
                <a:spcPts val="0"/>
              </a:spcAft>
              <a:buClr>
                <a:schemeClr val="lt1"/>
              </a:buClr>
              <a:buSzPts val="1500"/>
              <a:buChar char="■"/>
              <a:defRPr>
                <a:solidFill>
                  <a:schemeClr val="lt1"/>
                </a:solidFill>
              </a:defRPr>
            </a:lvl3pPr>
            <a:lvl4pPr indent="-323850" lvl="3" marL="1828800" rtl="0" algn="l">
              <a:lnSpc>
                <a:spcPct val="115000"/>
              </a:lnSpc>
              <a:spcBef>
                <a:spcPts val="2100"/>
              </a:spcBef>
              <a:spcAft>
                <a:spcPts val="0"/>
              </a:spcAft>
              <a:buClr>
                <a:schemeClr val="lt1"/>
              </a:buClr>
              <a:buSzPts val="1500"/>
              <a:buChar char="●"/>
              <a:defRPr>
                <a:solidFill>
                  <a:schemeClr val="lt1"/>
                </a:solidFill>
              </a:defRPr>
            </a:lvl4pPr>
            <a:lvl5pPr indent="-323850" lvl="4" marL="2286000" rtl="0" algn="l">
              <a:lnSpc>
                <a:spcPct val="115000"/>
              </a:lnSpc>
              <a:spcBef>
                <a:spcPts val="2100"/>
              </a:spcBef>
              <a:spcAft>
                <a:spcPts val="0"/>
              </a:spcAft>
              <a:buClr>
                <a:schemeClr val="lt1"/>
              </a:buClr>
              <a:buSzPts val="1500"/>
              <a:buChar char="○"/>
              <a:defRPr>
                <a:solidFill>
                  <a:schemeClr val="lt1"/>
                </a:solidFill>
              </a:defRPr>
            </a:lvl5pPr>
            <a:lvl6pPr indent="-323850" lvl="5" marL="2743200" rtl="0" algn="l">
              <a:lnSpc>
                <a:spcPct val="115000"/>
              </a:lnSpc>
              <a:spcBef>
                <a:spcPts val="2100"/>
              </a:spcBef>
              <a:spcAft>
                <a:spcPts val="0"/>
              </a:spcAft>
              <a:buClr>
                <a:schemeClr val="lt1"/>
              </a:buClr>
              <a:buSzPts val="1500"/>
              <a:buChar char="■"/>
              <a:defRPr>
                <a:solidFill>
                  <a:schemeClr val="lt1"/>
                </a:solidFill>
              </a:defRPr>
            </a:lvl6pPr>
            <a:lvl7pPr indent="-323850" lvl="6" marL="3200400" rtl="0" algn="l">
              <a:lnSpc>
                <a:spcPct val="115000"/>
              </a:lnSpc>
              <a:spcBef>
                <a:spcPts val="2100"/>
              </a:spcBef>
              <a:spcAft>
                <a:spcPts val="0"/>
              </a:spcAft>
              <a:buClr>
                <a:schemeClr val="lt1"/>
              </a:buClr>
              <a:buSzPts val="1500"/>
              <a:buChar char="●"/>
              <a:defRPr>
                <a:solidFill>
                  <a:schemeClr val="lt1"/>
                </a:solidFill>
              </a:defRPr>
            </a:lvl7pPr>
            <a:lvl8pPr indent="-323850" lvl="7" marL="3657600" rtl="0" algn="l">
              <a:lnSpc>
                <a:spcPct val="115000"/>
              </a:lnSpc>
              <a:spcBef>
                <a:spcPts val="2100"/>
              </a:spcBef>
              <a:spcAft>
                <a:spcPts val="0"/>
              </a:spcAft>
              <a:buClr>
                <a:schemeClr val="lt1"/>
              </a:buClr>
              <a:buSzPts val="1500"/>
              <a:buChar char="○"/>
              <a:defRPr>
                <a:solidFill>
                  <a:schemeClr val="lt1"/>
                </a:solidFill>
              </a:defRPr>
            </a:lvl8pPr>
            <a:lvl9pPr indent="-323850" lvl="8" marL="4114800" rtl="0" algn="l">
              <a:lnSpc>
                <a:spcPct val="115000"/>
              </a:lnSpc>
              <a:spcBef>
                <a:spcPts val="2100"/>
              </a:spcBef>
              <a:spcAft>
                <a:spcPts val="2100"/>
              </a:spcAft>
              <a:buClr>
                <a:schemeClr val="lt1"/>
              </a:buClr>
              <a:buSzPts val="1500"/>
              <a:buChar char="■"/>
              <a:defRPr>
                <a:solidFill>
                  <a:schemeClr val="lt1"/>
                </a:solidFill>
              </a:defRPr>
            </a:lvl9pPr>
          </a:lstStyle>
          <a:p/>
        </p:txBody>
      </p:sp>
      <p:sp>
        <p:nvSpPr>
          <p:cNvPr id="166" name="Google Shape;166;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9" name="Shape 169"/>
        <p:cNvGrpSpPr/>
        <p:nvPr/>
      </p:nvGrpSpPr>
      <p:grpSpPr>
        <a:xfrm>
          <a:off x="0" y="0"/>
          <a:ext cx="0" cy="0"/>
          <a:chOff x="0" y="0"/>
          <a:chExt cx="0" cy="0"/>
        </a:xfrm>
      </p:grpSpPr>
      <p:sp>
        <p:nvSpPr>
          <p:cNvPr id="170" name="Google Shape;170;p26"/>
          <p:cNvSpPr txBox="1"/>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2"/>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71" name="Google Shape;171;p26"/>
          <p:cNvSpPr txBox="1"/>
          <p:nvPr>
            <p:ph idx="1" type="body"/>
          </p:nvPr>
        </p:nvSpPr>
        <p:spPr>
          <a:xfrm>
            <a:off x="913795" y="1732449"/>
            <a:ext cx="103539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lvl1pPr indent="-308610" lvl="0" marL="457200" rtl="0" algn="l">
              <a:lnSpc>
                <a:spcPct val="115000"/>
              </a:lnSpc>
              <a:spcBef>
                <a:spcPts val="360"/>
              </a:spcBef>
              <a:spcAft>
                <a:spcPts val="0"/>
              </a:spcAft>
              <a:buSzPts val="1260"/>
              <a:buChar char="●"/>
              <a:defRPr/>
            </a:lvl1pPr>
            <a:lvl2pPr indent="-308610" lvl="1" marL="914400" rtl="0" algn="l">
              <a:lnSpc>
                <a:spcPct val="115000"/>
              </a:lnSpc>
              <a:spcBef>
                <a:spcPts val="600"/>
              </a:spcBef>
              <a:spcAft>
                <a:spcPts val="0"/>
              </a:spcAft>
              <a:buSzPts val="1260"/>
              <a:buChar char="○"/>
              <a:defRPr/>
            </a:lvl2pPr>
            <a:lvl3pPr indent="-308610" lvl="2" marL="1371600" rtl="0" algn="l">
              <a:lnSpc>
                <a:spcPct val="115000"/>
              </a:lnSpc>
              <a:spcBef>
                <a:spcPts val="600"/>
              </a:spcBef>
              <a:spcAft>
                <a:spcPts val="0"/>
              </a:spcAft>
              <a:buSzPts val="1260"/>
              <a:buChar char="■"/>
              <a:defRPr/>
            </a:lvl3pPr>
            <a:lvl4pPr indent="-308610" lvl="3" marL="1828800" rtl="0" algn="l">
              <a:lnSpc>
                <a:spcPct val="115000"/>
              </a:lnSpc>
              <a:spcBef>
                <a:spcPts val="600"/>
              </a:spcBef>
              <a:spcAft>
                <a:spcPts val="0"/>
              </a:spcAft>
              <a:buSzPts val="1260"/>
              <a:buChar char="●"/>
              <a:defRPr/>
            </a:lvl4pPr>
            <a:lvl5pPr indent="-308610" lvl="4" marL="2286000" rtl="0" algn="l">
              <a:lnSpc>
                <a:spcPct val="115000"/>
              </a:lnSpc>
              <a:spcBef>
                <a:spcPts val="600"/>
              </a:spcBef>
              <a:spcAft>
                <a:spcPts val="0"/>
              </a:spcAft>
              <a:buSzPts val="1260"/>
              <a:buChar char="○"/>
              <a:defRPr/>
            </a:lvl5pPr>
            <a:lvl6pPr indent="-308610" lvl="5" marL="2743200" rtl="0" algn="l">
              <a:lnSpc>
                <a:spcPct val="115000"/>
              </a:lnSpc>
              <a:spcBef>
                <a:spcPts val="600"/>
              </a:spcBef>
              <a:spcAft>
                <a:spcPts val="0"/>
              </a:spcAft>
              <a:buSzPts val="1260"/>
              <a:buChar char="■"/>
              <a:defRPr/>
            </a:lvl6pPr>
            <a:lvl7pPr indent="-308610" lvl="6" marL="3200400" rtl="0" algn="l">
              <a:lnSpc>
                <a:spcPct val="115000"/>
              </a:lnSpc>
              <a:spcBef>
                <a:spcPts val="600"/>
              </a:spcBef>
              <a:spcAft>
                <a:spcPts val="0"/>
              </a:spcAft>
              <a:buSzPts val="1260"/>
              <a:buChar char="●"/>
              <a:defRPr/>
            </a:lvl7pPr>
            <a:lvl8pPr indent="-308609" lvl="7" marL="3657600" rtl="0" algn="l">
              <a:lnSpc>
                <a:spcPct val="115000"/>
              </a:lnSpc>
              <a:spcBef>
                <a:spcPts val="600"/>
              </a:spcBef>
              <a:spcAft>
                <a:spcPts val="0"/>
              </a:spcAft>
              <a:buSzPts val="1260"/>
              <a:buChar char="○"/>
              <a:defRPr/>
            </a:lvl8pPr>
            <a:lvl9pPr indent="-308609" lvl="8" marL="4114800" rtl="0" algn="l">
              <a:lnSpc>
                <a:spcPct val="115000"/>
              </a:lnSpc>
              <a:spcBef>
                <a:spcPts val="600"/>
              </a:spcBef>
              <a:spcAft>
                <a:spcPts val="600"/>
              </a:spcAft>
              <a:buSzPts val="1260"/>
              <a:buChar char="■"/>
              <a:defRPr/>
            </a:lvl9pPr>
          </a:lstStyle>
          <a:p/>
        </p:txBody>
      </p:sp>
      <p:sp>
        <p:nvSpPr>
          <p:cNvPr id="172" name="Google Shape;172;p26"/>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3" name="Google Shape;173;p26"/>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4" name="Google Shape;174;p26"/>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94" name="Google Shape;94;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95" name="Google Shape;95;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www.youtube.com/watch?v=2ajlfURobd8" TargetMode="Externa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aws.amazon.com/rd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4.png"/><Relationship Id="rId5" Type="http://schemas.openxmlformats.org/officeDocument/2006/relationships/hyperlink" Target="https://cloud.google.com/sql/docs/" TargetMode="External"/><Relationship Id="rId6" Type="http://schemas.openxmlformats.org/officeDocument/2006/relationships/hyperlink" Target="https://azure.microsoft.com/en-in/services/documentdb/" TargetMode="External"/><Relationship Id="rId7" Type="http://schemas.openxmlformats.org/officeDocument/2006/relationships/image" Target="../media/image9.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1" Type="http://schemas.openxmlformats.org/officeDocument/2006/relationships/hyperlink" Target="https://cloud.google.com/spanner/" TargetMode="External"/><Relationship Id="rId10" Type="http://schemas.openxmlformats.org/officeDocument/2006/relationships/hyperlink" Target="https://cloud.google.com/sql/" TargetMode="External"/><Relationship Id="rId13" Type="http://schemas.openxmlformats.org/officeDocument/2006/relationships/hyperlink" Target="https://cloud.google.com/bigquery/" TargetMode="External"/><Relationship Id="rId12" Type="http://schemas.openxmlformats.org/officeDocument/2006/relationships/hyperlink" Target="https://cloud.google.com/spanner/" TargetMode="External"/><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cloud.google.com/storage/" TargetMode="External"/><Relationship Id="rId4" Type="http://schemas.openxmlformats.org/officeDocument/2006/relationships/hyperlink" Target="https://cloud.google.com/storage/" TargetMode="External"/><Relationship Id="rId9" Type="http://schemas.openxmlformats.org/officeDocument/2006/relationships/hyperlink" Target="https://cloud.google.com/sql/" TargetMode="External"/><Relationship Id="rId15" Type="http://schemas.openxmlformats.org/officeDocument/2006/relationships/hyperlink" Target="https://cloud.google.com/drive-enterprise" TargetMode="External"/><Relationship Id="rId14" Type="http://schemas.openxmlformats.org/officeDocument/2006/relationships/hyperlink" Target="https://cloud.google.com/bigquery/" TargetMode="External"/><Relationship Id="rId16" Type="http://schemas.openxmlformats.org/officeDocument/2006/relationships/hyperlink" Target="https://cloud.google.com/drive-enterprise" TargetMode="External"/><Relationship Id="rId5" Type="http://schemas.openxmlformats.org/officeDocument/2006/relationships/hyperlink" Target="https://cloud.google.com/bigtable/" TargetMode="External"/><Relationship Id="rId6" Type="http://schemas.openxmlformats.org/officeDocument/2006/relationships/hyperlink" Target="https://cloud.google.com/bigtable/" TargetMode="External"/><Relationship Id="rId7" Type="http://schemas.openxmlformats.org/officeDocument/2006/relationships/hyperlink" Target="https://cloud.google.com/datastore/" TargetMode="External"/><Relationship Id="rId8" Type="http://schemas.openxmlformats.org/officeDocument/2006/relationships/hyperlink" Target="https://cloud.google.com/datastore/" TargetMode="External"/></Relationships>
</file>

<file path=ppt/slides/_rels/slide17.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s://cloud.google.com/datalab/" TargetMode="External"/><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cloud.google.com/blog/big-data/2016/09/google-cloud-machine-learning-now-open-to-all-with-new-professional-services-and-education-programs" TargetMode="External"/><Relationship Id="rId4" Type="http://schemas.openxmlformats.org/officeDocument/2006/relationships/hyperlink" Target="https://blog.google/topics/google-cloud/how-google-cloud-transforming-japanese-businesses/" TargetMode="External"/><Relationship Id="rId9" Type="http://schemas.openxmlformats.org/officeDocument/2006/relationships/hyperlink" Target="https://cloud.google.com/datalab/" TargetMode="External"/><Relationship Id="rId5" Type="http://schemas.openxmlformats.org/officeDocument/2006/relationships/hyperlink" Target="https://cloud.google.com/customers/ocado/" TargetMode="External"/><Relationship Id="rId6" Type="http://schemas.openxmlformats.org/officeDocument/2006/relationships/hyperlink" Target="https://cloud.google.com/storage/" TargetMode="External"/><Relationship Id="rId7" Type="http://schemas.openxmlformats.org/officeDocument/2006/relationships/hyperlink" Target="https://cloud.google.com/storage/" TargetMode="External"/><Relationship Id="rId8" Type="http://schemas.openxmlformats.org/officeDocument/2006/relationships/hyperlink" Target="https://cloud.google.com/dataflo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datastudio.google.com/data?search=mysq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bubbles.databrewery.org/" TargetMode="External"/><Relationship Id="rId10" Type="http://schemas.openxmlformats.org/officeDocument/2006/relationships/hyperlink" Target="http://bubbles.databrewery.org/" TargetMode="External"/><Relationship Id="rId13" Type="http://schemas.openxmlformats.org/officeDocument/2006/relationships/hyperlink" Target="https://github.com/pawl/awesome-etl" TargetMode="External"/><Relationship Id="rId12" Type="http://schemas.openxmlformats.org/officeDocument/2006/relationships/hyperlink" Target="https://spark.apache.org/docs/2.2.1/api/python/pyspark.html"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www.bonobo-project.org/" TargetMode="External"/><Relationship Id="rId9" Type="http://schemas.openxmlformats.org/officeDocument/2006/relationships/hyperlink" Target="http://chrthomsen.github.io/pygrametl/" TargetMode="External"/><Relationship Id="rId15" Type="http://schemas.openxmlformats.org/officeDocument/2006/relationships/hyperlink" Target="https://github.com/pawl/awesome-etl" TargetMode="External"/><Relationship Id="rId14" Type="http://schemas.openxmlformats.org/officeDocument/2006/relationships/hyperlink" Target="https://github.com/pawl/awesome-etl" TargetMode="External"/><Relationship Id="rId16" Type="http://schemas.openxmlformats.org/officeDocument/2006/relationships/hyperlink" Target="https://github.com/PyMySQL/PyMySQL" TargetMode="External"/><Relationship Id="rId5" Type="http://schemas.openxmlformats.org/officeDocument/2006/relationships/hyperlink" Target="https://pypi.org/project/Python-ETL/" TargetMode="External"/><Relationship Id="rId6" Type="http://schemas.openxmlformats.org/officeDocument/2006/relationships/hyperlink" Target="https://pypi.org/project/Python-ETL/" TargetMode="External"/><Relationship Id="rId7" Type="http://schemas.openxmlformats.org/officeDocument/2006/relationships/hyperlink" Target="https://pypi.org/project/Python-ETL/" TargetMode="External"/><Relationship Id="rId8" Type="http://schemas.openxmlformats.org/officeDocument/2006/relationships/hyperlink" Target="http://chrthomsen.github.io/pygramet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youtube.com/watch?v=iXFAajRCAbw" TargetMode="External"/><Relationship Id="rId4" Type="http://schemas.openxmlformats.org/officeDocument/2006/relationships/image" Target="../media/image1.jpg"/><Relationship Id="rId5" Type="http://schemas.openxmlformats.org/officeDocument/2006/relationships/hyperlink" Target="https://community.talend.com/t5/custom/page/page-id/Tutoria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p:nvPr>
            <p:ph idx="1" type="subTitle"/>
          </p:nvPr>
        </p:nvSpPr>
        <p:spPr>
          <a:xfrm>
            <a:off x="972837" y="4230533"/>
            <a:ext cx="10250700" cy="72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46" name="Google Shape;246;p36"/>
          <p:cNvSpPr txBox="1"/>
          <p:nvPr/>
        </p:nvSpPr>
        <p:spPr>
          <a:xfrm>
            <a:off x="-221625" y="1794875"/>
            <a:ext cx="7329000" cy="21252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rPr b="1" lang="en-US" sz="1800">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rPr b="1" lang="en-US" sz="1800">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p:txBody>
      </p:sp>
      <p:sp>
        <p:nvSpPr>
          <p:cNvPr id="247" name="Google Shape;247;p36"/>
          <p:cNvSpPr txBox="1"/>
          <p:nvPr/>
        </p:nvSpPr>
        <p:spPr>
          <a:xfrm>
            <a:off x="235550" y="4363450"/>
            <a:ext cx="7329000" cy="27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Key-value Stores</a:t>
            </a:r>
            <a:r>
              <a:rPr lang="en-US" sz="180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Wide-column Stores</a:t>
            </a:r>
            <a:r>
              <a:rPr lang="en-US" sz="1800">
                <a:latin typeface="Lato"/>
                <a:ea typeface="Lato"/>
                <a:cs typeface="Lato"/>
                <a:sym typeface="Lato"/>
              </a:rPr>
              <a:t> are optimized for queries over large datasets, and store columns of data together, instead of rows.</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48" name="Google Shape;248;p36"/>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sz="4800"/>
              <a:t>NoSQL Demo</a:t>
            </a:r>
            <a:endParaRPr sz="4800"/>
          </a:p>
        </p:txBody>
      </p:sp>
      <p:sp>
        <p:nvSpPr>
          <p:cNvPr id="254" name="Google Shape;254;p37"/>
          <p:cNvSpPr txBox="1"/>
          <p:nvPr/>
        </p:nvSpPr>
        <p:spPr>
          <a:xfrm>
            <a:off x="2124750" y="1825700"/>
            <a:ext cx="7932000" cy="47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Watch MongoDB tutorial and learn NoSQL database system. Find out how to use document-oriented data model. Other lessons, visit http://www.learn-with-video-tutorials.com/mongodb-video-tutorial" id="255" name="Google Shape;255;p37"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61" name="Google Shape;261;p38"/>
          <p:cNvSpPr txBox="1"/>
          <p:nvPr/>
        </p:nvSpPr>
        <p:spPr>
          <a:xfrm>
            <a:off x="6925" y="1954625"/>
            <a:ext cx="5818800" cy="14172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2200">
              <a:latin typeface="Lato"/>
              <a:ea typeface="Lato"/>
              <a:cs typeface="Lato"/>
              <a:sym typeface="Lato"/>
            </a:endParaRPr>
          </a:p>
          <a:p>
            <a:pPr indent="0" lvl="0" marL="457200" marR="0" rtl="0" algn="l">
              <a:lnSpc>
                <a:spcPct val="100000"/>
              </a:lnSpc>
              <a:spcBef>
                <a:spcPts val="0"/>
              </a:spcBef>
              <a:spcAft>
                <a:spcPts val="0"/>
              </a:spcAft>
              <a:buNone/>
            </a:pPr>
            <a:r>
              <a:rPr lang="en-US" sz="1800">
                <a:latin typeface="Lato"/>
                <a:ea typeface="Lato"/>
                <a:cs typeface="Lato"/>
                <a:sym typeface="Lato"/>
              </a:rPr>
              <a:t>Cloud computing lets companies focus on running their infrastructure instead of housing expensive internal servers and employing a team of System Administrators. With cloud services, businesses can spool up and manage their own servers on-demand.</a:t>
            </a:r>
            <a:endParaRPr sz="1800">
              <a:latin typeface="Lato"/>
              <a:ea typeface="Lato"/>
              <a:cs typeface="Lato"/>
              <a:sym typeface="Lato"/>
            </a:endParaRPr>
          </a:p>
          <a:p>
            <a:pPr indent="0" lvl="0" marL="457200" marR="0" rtl="0" algn="l">
              <a:lnSpc>
                <a:spcPct val="100000"/>
              </a:lnSpc>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457200" marR="0" rtl="0" algn="l">
              <a:lnSpc>
                <a:spcPct val="100000"/>
              </a:lnSpc>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6111000" y="1954625"/>
            <a:ext cx="5662000" cy="4357075"/>
          </a:xfrm>
          <a:prstGeom prst="rect">
            <a:avLst/>
          </a:prstGeom>
          <a:noFill/>
          <a:ln>
            <a:noFill/>
          </a:ln>
        </p:spPr>
      </p:pic>
      <p:sp>
        <p:nvSpPr>
          <p:cNvPr id="263" name="Google Shape;263;p38"/>
          <p:cNvSpPr txBox="1"/>
          <p:nvPr/>
        </p:nvSpPr>
        <p:spPr>
          <a:xfrm>
            <a:off x="6925" y="4096500"/>
            <a:ext cx="5818800" cy="1775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US" sz="1800">
                <a:latin typeface="Lato"/>
                <a:ea typeface="Lato"/>
                <a:cs typeface="Lato"/>
                <a:sym typeface="Lato"/>
              </a:rPr>
              <a:t>Cloud services rely on shared resources, which means </a:t>
            </a:r>
            <a:r>
              <a:rPr lang="en-US" sz="1800" u="sng">
                <a:latin typeface="Lato"/>
                <a:ea typeface="Lato"/>
                <a:cs typeface="Lato"/>
                <a:sym typeface="Lato"/>
              </a:rPr>
              <a:t>Amazon</a:t>
            </a:r>
            <a:r>
              <a:rPr lang="en-US" sz="1800">
                <a:latin typeface="Lato"/>
                <a:ea typeface="Lato"/>
                <a:cs typeface="Lato"/>
                <a:sym typeface="Lato"/>
              </a:rPr>
              <a:t>, </a:t>
            </a:r>
            <a:r>
              <a:rPr lang="en-US" sz="1800" u="sng">
                <a:latin typeface="Lato"/>
                <a:ea typeface="Lato"/>
                <a:cs typeface="Lato"/>
                <a:sym typeface="Lato"/>
              </a:rPr>
              <a:t>Google</a:t>
            </a:r>
            <a:r>
              <a:rPr lang="en-US" sz="1800">
                <a:latin typeface="Lato"/>
                <a:ea typeface="Lato"/>
                <a:cs typeface="Lato"/>
                <a:sym typeface="Lato"/>
              </a:rPr>
              <a:t> and </a:t>
            </a:r>
            <a:r>
              <a:rPr lang="en-US" sz="1800" u="sng">
                <a:latin typeface="Lato"/>
                <a:ea typeface="Lato"/>
                <a:cs typeface="Lato"/>
                <a:sym typeface="Lato"/>
              </a:rPr>
              <a:t>Microsoft</a:t>
            </a:r>
            <a:r>
              <a:rPr lang="en-US" sz="1800">
                <a:latin typeface="Lato"/>
                <a:ea typeface="Lato"/>
                <a:cs typeface="Lato"/>
                <a:sym typeface="Lato"/>
              </a:rPr>
              <a:t> supply servers in different data centers. This greatly lowers overhead in maintaining a system and increases flexibility in scaling system up and down as needed.</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ctrTitle"/>
          </p:nvPr>
        </p:nvSpPr>
        <p:spPr>
          <a:xfrm>
            <a:off x="913800" y="9480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AWS Vs Google Cloud Platform Vs Azure</a:t>
            </a:r>
            <a:endParaRPr sz="4800"/>
          </a:p>
        </p:txBody>
      </p:sp>
      <p:sp>
        <p:nvSpPr>
          <p:cNvPr id="269" name="Google Shape;269;p39"/>
          <p:cNvSpPr txBox="1"/>
          <p:nvPr/>
        </p:nvSpPr>
        <p:spPr>
          <a:xfrm>
            <a:off x="-258000" y="1821275"/>
            <a:ext cx="5654700" cy="4809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US" sz="1800">
                <a:latin typeface="Lato"/>
                <a:ea typeface="Lato"/>
                <a:cs typeface="Lato"/>
                <a:sym typeface="Lato"/>
              </a:rPr>
              <a:t>Amazon Web Services (AWS)</a:t>
            </a:r>
            <a:r>
              <a:rPr lang="en-US" sz="1800">
                <a:latin typeface="Lato"/>
                <a:ea typeface="Lato"/>
                <a:cs typeface="Lato"/>
                <a:sym typeface="Lato"/>
              </a:rPr>
              <a:t> AWS has an extensive list of computing services with functions of deployment, mobile networking, and others.</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rPr b="1" lang="en-US" sz="1800">
                <a:latin typeface="Lato"/>
                <a:ea typeface="Lato"/>
                <a:cs typeface="Lato"/>
                <a:sym typeface="Lato"/>
              </a:rPr>
              <a:t>Google Cloud Platform (GCP) </a:t>
            </a:r>
            <a:r>
              <a:rPr lang="en-US" sz="1800">
                <a:latin typeface="Lato"/>
                <a:ea typeface="Lato"/>
                <a:cs typeface="Lato"/>
                <a:sym typeface="Lato"/>
              </a:rPr>
              <a:t>C</a:t>
            </a:r>
            <a:r>
              <a:rPr lang="en-US" sz="1800">
                <a:latin typeface="Lato"/>
                <a:ea typeface="Lato"/>
                <a:cs typeface="Lato"/>
                <a:sym typeface="Lato"/>
              </a:rPr>
              <a:t>reated to strengthen their own services, but </a:t>
            </a:r>
            <a:r>
              <a:rPr lang="en-US" sz="1800">
                <a:latin typeface="Lato"/>
                <a:ea typeface="Lato"/>
                <a:cs typeface="Lato"/>
                <a:sym typeface="Lato"/>
              </a:rPr>
              <a:t>extended</a:t>
            </a:r>
            <a:r>
              <a:rPr lang="en-US" sz="1800">
                <a:latin typeface="Lato"/>
                <a:ea typeface="Lato"/>
                <a:cs typeface="Lato"/>
                <a:sym typeface="Lato"/>
              </a:rPr>
              <a:t> via the </a:t>
            </a:r>
            <a:r>
              <a:rPr lang="en-US" sz="1800">
                <a:latin typeface="Lato"/>
                <a:ea typeface="Lato"/>
                <a:cs typeface="Lato"/>
                <a:sym typeface="Lato"/>
              </a:rPr>
              <a:t>creation</a:t>
            </a:r>
            <a:r>
              <a:rPr lang="en-US" sz="1800">
                <a:latin typeface="Lato"/>
                <a:ea typeface="Lato"/>
                <a:cs typeface="Lato"/>
                <a:sym typeface="Lato"/>
              </a:rPr>
              <a:t> of enterprise services.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rPr lang="en-US" sz="1800">
                <a:latin typeface="Lato"/>
                <a:ea typeface="Lato"/>
                <a:cs typeface="Lato"/>
                <a:sym typeface="Lato"/>
              </a:rPr>
              <a:t>GCP separates itself by donating much of its resources to the development of Big Data products.</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rtl="0" algn="l">
              <a:spcBef>
                <a:spcPts val="0"/>
              </a:spcBef>
              <a:spcAft>
                <a:spcPts val="0"/>
              </a:spcAft>
              <a:buNone/>
            </a:pPr>
            <a:r>
              <a:rPr b="1" lang="en-US" sz="1800">
                <a:latin typeface="Lato"/>
                <a:ea typeface="Lato"/>
                <a:cs typeface="Lato"/>
                <a:sym typeface="Lato"/>
              </a:rPr>
              <a:t>Microsoft Azure</a:t>
            </a:r>
            <a:r>
              <a:rPr lang="en-US" sz="1800">
                <a:latin typeface="Lato"/>
                <a:ea typeface="Lato"/>
                <a:cs typeface="Lato"/>
                <a:sym typeface="Lato"/>
              </a:rPr>
              <a:t> This platform can easily be associated with AWS – both of them provide their customers with a full set of cloud services.</a:t>
            </a:r>
            <a:endParaRPr>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p:txBody>
      </p:sp>
      <p:pic>
        <p:nvPicPr>
          <p:cNvPr id="270" name="Google Shape;270;p39"/>
          <p:cNvPicPr preferRelativeResize="0"/>
          <p:nvPr/>
        </p:nvPicPr>
        <p:blipFill>
          <a:blip r:embed="rId3">
            <a:alphaModFix/>
          </a:blip>
          <a:stretch>
            <a:fillRect/>
          </a:stretch>
        </p:blipFill>
        <p:spPr>
          <a:xfrm>
            <a:off x="5396700" y="2299650"/>
            <a:ext cx="6688925" cy="340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76" name="Google Shape;276;p40"/>
          <p:cNvSpPr txBox="1"/>
          <p:nvPr/>
        </p:nvSpPr>
        <p:spPr>
          <a:xfrm>
            <a:off x="1001775" y="1891150"/>
            <a:ext cx="7507500" cy="41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400" u="sng">
                <a:solidFill>
                  <a:schemeClr val="hlink"/>
                </a:solidFill>
                <a:latin typeface="Lato"/>
                <a:ea typeface="Lato"/>
                <a:cs typeface="Lato"/>
                <a:sym typeface="Lato"/>
                <a:hlinkClick r:id="rId3"/>
              </a:rPr>
              <a:t>Amazon’s RDS</a:t>
            </a:r>
            <a:r>
              <a:rPr lang="en-US" sz="2400">
                <a:latin typeface="Lato"/>
                <a:ea typeface="Lato"/>
                <a:cs typeface="Lato"/>
                <a:sym typeface="Lato"/>
              </a:rPr>
              <a:t> (Relational Database Service) provides support for major databases including Oracle, PostgreSQL and MySQL. </a:t>
            </a:r>
            <a:endParaRPr sz="2400">
              <a:latin typeface="Lato"/>
              <a:ea typeface="Lato"/>
              <a:cs typeface="Lato"/>
              <a:sym typeface="Lato"/>
            </a:endParaRPr>
          </a:p>
          <a:p>
            <a:pPr indent="0" lvl="0" marL="0" marR="0" rtl="0" algn="l">
              <a:lnSpc>
                <a:spcPct val="100000"/>
              </a:lnSpc>
              <a:spcBef>
                <a:spcPts val="0"/>
              </a:spcBef>
              <a:spcAft>
                <a:spcPts val="0"/>
              </a:spcAft>
              <a:buNone/>
            </a:pPr>
            <a:r>
              <a:t/>
            </a:r>
            <a:endParaRPr sz="2400">
              <a:latin typeface="Lato"/>
              <a:ea typeface="Lato"/>
              <a:cs typeface="Lato"/>
              <a:sym typeface="Lato"/>
            </a:endParaRPr>
          </a:p>
          <a:p>
            <a:pPr indent="0" lvl="0" marL="0" marR="0" rtl="0" algn="l">
              <a:lnSpc>
                <a:spcPct val="100000"/>
              </a:lnSpc>
              <a:spcBef>
                <a:spcPts val="0"/>
              </a:spcBef>
              <a:spcAft>
                <a:spcPts val="0"/>
              </a:spcAft>
              <a:buNone/>
            </a:pPr>
            <a:r>
              <a:rPr lang="en-US" sz="2400" u="sng">
                <a:solidFill>
                  <a:schemeClr val="hlink"/>
                </a:solidFill>
                <a:latin typeface="Lato"/>
                <a:ea typeface="Lato"/>
                <a:cs typeface="Lato"/>
                <a:sym typeface="Lato"/>
                <a:hlinkClick r:id="rId4"/>
              </a:rPr>
              <a:t>Azure SQL</a:t>
            </a:r>
            <a:r>
              <a:rPr lang="en-US" sz="2400">
                <a:latin typeface="Lato"/>
                <a:ea typeface="Lato"/>
                <a:cs typeface="Lato"/>
                <a:sym typeface="Lato"/>
              </a:rPr>
              <a:t> &amp; </a:t>
            </a:r>
            <a:r>
              <a:rPr lang="en-US" sz="2400" u="sng">
                <a:solidFill>
                  <a:schemeClr val="hlink"/>
                </a:solidFill>
                <a:latin typeface="Lato"/>
                <a:ea typeface="Lato"/>
                <a:cs typeface="Lato"/>
                <a:sym typeface="Lato"/>
                <a:hlinkClick r:id="rId5"/>
              </a:rPr>
              <a:t>Cloud SQL </a:t>
            </a:r>
            <a:r>
              <a:rPr lang="en-US" sz="2400">
                <a:latin typeface="Lato"/>
                <a:ea typeface="Lato"/>
                <a:cs typeface="Lato"/>
                <a:sym typeface="Lato"/>
              </a:rPr>
              <a:t>offers SQL database handling features for Azure and GCP respectively. </a:t>
            </a:r>
            <a:endParaRPr sz="2400">
              <a:latin typeface="Lato"/>
              <a:ea typeface="Lato"/>
              <a:cs typeface="Lato"/>
              <a:sym typeface="Lato"/>
            </a:endParaRPr>
          </a:p>
          <a:p>
            <a:pPr indent="0" lvl="0" marL="0" marR="0" rtl="0" algn="l">
              <a:lnSpc>
                <a:spcPct val="100000"/>
              </a:lnSpc>
              <a:spcBef>
                <a:spcPts val="0"/>
              </a:spcBef>
              <a:spcAft>
                <a:spcPts val="0"/>
              </a:spcAft>
              <a:buNone/>
            </a:pPr>
            <a:r>
              <a:t/>
            </a:r>
            <a:endParaRPr sz="2400">
              <a:latin typeface="Lato"/>
              <a:ea typeface="Lato"/>
              <a:cs typeface="Lato"/>
              <a:sym typeface="Lato"/>
            </a:endParaRPr>
          </a:p>
          <a:p>
            <a:pPr indent="0" lvl="0" marL="0" marR="0" rtl="0" algn="l">
              <a:lnSpc>
                <a:spcPct val="100000"/>
              </a:lnSpc>
              <a:spcBef>
                <a:spcPts val="0"/>
              </a:spcBef>
              <a:spcAft>
                <a:spcPts val="0"/>
              </a:spcAft>
              <a:buNone/>
            </a:pPr>
            <a:r>
              <a:rPr lang="en-US" sz="2400">
                <a:latin typeface="Lato"/>
                <a:ea typeface="Lato"/>
                <a:cs typeface="Lato"/>
                <a:sym typeface="Lato"/>
              </a:rPr>
              <a:t>All three offer high-performance NoSQL DB choices such as </a:t>
            </a:r>
            <a:r>
              <a:rPr lang="en-US" sz="2400" u="sng">
                <a:solidFill>
                  <a:schemeClr val="hlink"/>
                </a:solidFill>
                <a:latin typeface="Lato"/>
                <a:ea typeface="Lato"/>
                <a:cs typeface="Lato"/>
                <a:sym typeface="Lato"/>
                <a:hlinkClick r:id="rId6"/>
              </a:rPr>
              <a:t>DocumentDB </a:t>
            </a:r>
            <a:r>
              <a:rPr lang="en-US" sz="2400">
                <a:latin typeface="Lato"/>
                <a:ea typeface="Lato"/>
                <a:cs typeface="Lato"/>
                <a:sym typeface="Lato"/>
              </a:rPr>
              <a:t>for Azure, Aurora for AWS &amp; Datastore &amp; BigTable for Google Cloud. </a:t>
            </a:r>
            <a:endParaRPr sz="2400">
              <a:latin typeface="Lato"/>
              <a:ea typeface="Lato"/>
              <a:cs typeface="Lato"/>
              <a:sym typeface="Lato"/>
            </a:endParaRPr>
          </a:p>
          <a:p>
            <a:pPr indent="0" lvl="0" marL="0" marR="0" rtl="0" algn="l">
              <a:lnSpc>
                <a:spcPct val="100000"/>
              </a:lnSpc>
              <a:spcBef>
                <a:spcPts val="0"/>
              </a:spcBef>
              <a:spcAft>
                <a:spcPts val="0"/>
              </a:spcAft>
              <a:buNone/>
            </a:pPr>
            <a:r>
              <a:t/>
            </a:r>
            <a:endParaRPr sz="2400">
              <a:latin typeface="Lato"/>
              <a:ea typeface="Lato"/>
              <a:cs typeface="Lato"/>
              <a:sym typeface="Lato"/>
            </a:endParaRPr>
          </a:p>
          <a:p>
            <a:pPr indent="0" lvl="0" marL="0" marR="0" rtl="0" algn="l">
              <a:lnSpc>
                <a:spcPct val="100000"/>
              </a:lnSpc>
              <a:spcBef>
                <a:spcPts val="0"/>
              </a:spcBef>
              <a:spcAft>
                <a:spcPts val="0"/>
              </a:spcAft>
              <a:buNone/>
            </a:pPr>
            <a:r>
              <a:t/>
            </a:r>
            <a:endParaRPr sz="2400">
              <a:latin typeface="Lato"/>
              <a:ea typeface="Lato"/>
              <a:cs typeface="Lato"/>
              <a:sym typeface="Lato"/>
            </a:endParaRPr>
          </a:p>
          <a:p>
            <a:pPr indent="0" lvl="0" marL="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b="1"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a:p>
            <a:pPr indent="0" lvl="0" marL="457200" marR="0" rtl="0" algn="l">
              <a:lnSpc>
                <a:spcPct val="100000"/>
              </a:lnSpc>
              <a:spcBef>
                <a:spcPts val="0"/>
              </a:spcBef>
              <a:spcAft>
                <a:spcPts val="0"/>
              </a:spcAft>
              <a:buNone/>
            </a:pPr>
            <a:r>
              <a:t/>
            </a:r>
            <a:endParaRPr sz="2400">
              <a:latin typeface="Lato"/>
              <a:ea typeface="Lato"/>
              <a:cs typeface="Lato"/>
              <a:sym typeface="Lato"/>
            </a:endParaRPr>
          </a:p>
        </p:txBody>
      </p:sp>
      <p:pic>
        <p:nvPicPr>
          <p:cNvPr id="277" name="Google Shape;277;p40"/>
          <p:cNvPicPr preferRelativeResize="0"/>
          <p:nvPr/>
        </p:nvPicPr>
        <p:blipFill>
          <a:blip r:embed="rId7">
            <a:alphaModFix/>
          </a:blip>
          <a:stretch>
            <a:fillRect/>
          </a:stretch>
        </p:blipFill>
        <p:spPr>
          <a:xfrm>
            <a:off x="9405100" y="4721475"/>
            <a:ext cx="1540225" cy="1540225"/>
          </a:xfrm>
          <a:prstGeom prst="rect">
            <a:avLst/>
          </a:prstGeom>
          <a:noFill/>
          <a:ln>
            <a:noFill/>
          </a:ln>
        </p:spPr>
      </p:pic>
      <p:pic>
        <p:nvPicPr>
          <p:cNvPr id="278" name="Google Shape;278;p40"/>
          <p:cNvPicPr preferRelativeResize="0"/>
          <p:nvPr/>
        </p:nvPicPr>
        <p:blipFill>
          <a:blip r:embed="rId8">
            <a:alphaModFix/>
          </a:blip>
          <a:stretch>
            <a:fillRect/>
          </a:stretch>
        </p:blipFill>
        <p:spPr>
          <a:xfrm>
            <a:off x="9041150" y="3094175"/>
            <a:ext cx="2314525" cy="1540225"/>
          </a:xfrm>
          <a:prstGeom prst="rect">
            <a:avLst/>
          </a:prstGeom>
          <a:noFill/>
          <a:ln>
            <a:noFill/>
          </a:ln>
        </p:spPr>
      </p:pic>
      <p:pic>
        <p:nvPicPr>
          <p:cNvPr id="279" name="Google Shape;279;p40"/>
          <p:cNvPicPr preferRelativeResize="0"/>
          <p:nvPr/>
        </p:nvPicPr>
        <p:blipFill>
          <a:blip r:embed="rId9">
            <a:alphaModFix/>
          </a:blip>
          <a:stretch>
            <a:fillRect/>
          </a:stretch>
        </p:blipFill>
        <p:spPr>
          <a:xfrm>
            <a:off x="9033799" y="1390674"/>
            <a:ext cx="2314525" cy="154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Google Cloud Big Data Solutions</a:t>
            </a:r>
            <a:endParaRPr sz="4800"/>
          </a:p>
        </p:txBody>
      </p:sp>
      <p:sp>
        <p:nvSpPr>
          <p:cNvPr id="285" name="Google Shape;285;p41"/>
          <p:cNvSpPr txBox="1"/>
          <p:nvPr/>
        </p:nvSpPr>
        <p:spPr>
          <a:xfrm>
            <a:off x="608100" y="1814100"/>
            <a:ext cx="11230500" cy="37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b="1"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p:txBody>
      </p:sp>
      <p:pic>
        <p:nvPicPr>
          <p:cNvPr id="286" name="Google Shape;286;p41"/>
          <p:cNvPicPr preferRelativeResize="0"/>
          <p:nvPr/>
        </p:nvPicPr>
        <p:blipFill>
          <a:blip r:embed="rId3">
            <a:alphaModFix/>
          </a:blip>
          <a:stretch>
            <a:fillRect/>
          </a:stretch>
        </p:blipFill>
        <p:spPr>
          <a:xfrm>
            <a:off x="1524001" y="1714500"/>
            <a:ext cx="914397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graphicFrame>
        <p:nvGraphicFramePr>
          <p:cNvPr id="291" name="Google Shape;291;p42"/>
          <p:cNvGraphicFramePr/>
          <p:nvPr/>
        </p:nvGraphicFramePr>
        <p:xfrm>
          <a:off x="373713" y="1669175"/>
          <a:ext cx="3000000" cy="3000000"/>
        </p:xfrm>
        <a:graphic>
          <a:graphicData uri="http://schemas.openxmlformats.org/drawingml/2006/table">
            <a:tbl>
              <a:tblPr>
                <a:solidFill>
                  <a:srgbClr val="FFFFFF"/>
                </a:solidFill>
                <a:tableStyleId>{CFCA3007-6561-4A09-BD1E-4ED33E231467}</a:tableStyleId>
              </a:tblPr>
              <a:tblGrid>
                <a:gridCol w="1318675"/>
                <a:gridCol w="5673750"/>
                <a:gridCol w="4452125"/>
              </a:tblGrid>
              <a:tr h="375125">
                <a:tc>
                  <a:txBody>
                    <a:bodyPr/>
                    <a:lstStyle/>
                    <a:p>
                      <a:pPr indent="0" lvl="0" marL="0" rtl="0" algn="l">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T="76200" marB="76200" marR="91425" marL="91425">
                    <a:solidFill>
                      <a:srgbClr val="0000FF"/>
                    </a:solidFill>
                  </a:tcPr>
                </a:tc>
                <a:tc>
                  <a:txBody>
                    <a:bodyPr/>
                    <a:lstStyle/>
                    <a:p>
                      <a:pPr indent="0" lvl="0" marL="0" rtl="0" algn="l">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T="76200" marB="76200" marR="91425" marL="91425">
                    <a:solidFill>
                      <a:srgbClr val="0000FF"/>
                    </a:solidFill>
                  </a:tcPr>
                </a:tc>
                <a:tc>
                  <a:txBody>
                    <a:bodyPr/>
                    <a:lstStyle/>
                    <a:p>
                      <a:pPr indent="0" lvl="0" marL="0" rtl="0" algn="l">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T="76200" marB="76200" marR="91425" marL="91425">
                    <a:solidFill>
                      <a:srgbClr val="0000FF"/>
                    </a:solidFill>
                  </a:tcPr>
                </a:tc>
              </a:tr>
              <a:tr h="600200">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4"/>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Images, pictures, and videos</a:t>
                      </a:r>
                      <a:endParaRPr sz="1500">
                        <a:highlight>
                          <a:srgbClr val="FFFFFF"/>
                        </a:highlight>
                      </a:endParaRPr>
                    </a:p>
                    <a:p>
                      <a:pPr indent="0" lvl="0" marL="0" rtl="0" algn="l">
                        <a:spcBef>
                          <a:spcPts val="0"/>
                        </a:spcBef>
                        <a:spcAft>
                          <a:spcPts val="0"/>
                        </a:spcAft>
                        <a:buNone/>
                      </a:pPr>
                      <a:r>
                        <a:rPr lang="en-US" sz="1500">
                          <a:highlight>
                            <a:srgbClr val="FFFFFF"/>
                          </a:highlight>
                        </a:rPr>
                        <a:t>Objects and blobs,  Unstructured data</a:t>
                      </a:r>
                      <a:endParaRPr sz="1500">
                        <a:highlight>
                          <a:srgbClr val="FFFFFF"/>
                        </a:highlight>
                      </a:endParaRPr>
                    </a:p>
                  </a:txBody>
                  <a:tcPr marT="76200" marB="76200" marR="91425" marL="91425"/>
                </a:tc>
              </a:tr>
              <a:tr h="825275">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Bigtable</a:t>
                      </a:r>
                      <a:endParaRPr sz="1500" u="sng">
                        <a:solidFill>
                          <a:schemeClr val="hlink"/>
                        </a:solidFill>
                        <a:highlight>
                          <a:srgbClr val="FFFFFF"/>
                        </a:highlight>
                        <a:hlinkClick r:id="rId6"/>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Low-latency read/write access</a:t>
                      </a:r>
                      <a:endParaRPr sz="1500">
                        <a:highlight>
                          <a:srgbClr val="FFFFFF"/>
                        </a:highlight>
                      </a:endParaRPr>
                    </a:p>
                    <a:p>
                      <a:pPr indent="0" lvl="0" marL="0" rtl="0" algn="l">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T="76200" marB="76200" marR="91425" marL="91425"/>
                </a:tc>
              </a:tr>
              <a:tr h="600200">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Datastore</a:t>
                      </a:r>
                      <a:endParaRPr sz="1500" u="sng">
                        <a:solidFill>
                          <a:schemeClr val="hlink"/>
                        </a:solidFill>
                        <a:highlight>
                          <a:srgbClr val="FFFFFF"/>
                        </a:highlight>
                        <a:hlinkClick r:id="rId8"/>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Semistructured application data</a:t>
                      </a:r>
                      <a:endParaRPr sz="1500">
                        <a:highlight>
                          <a:srgbClr val="FFFFFF"/>
                        </a:highlight>
                      </a:endParaRPr>
                    </a:p>
                    <a:p>
                      <a:pPr indent="0" lvl="0" marL="0" rtl="0" algn="l">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T="76200" marB="76200" marR="91425" marL="91425"/>
                </a:tc>
              </a:tr>
              <a:tr h="762350">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Cloud SQL</a:t>
                      </a:r>
                      <a:endParaRPr sz="1500" u="sng">
                        <a:solidFill>
                          <a:schemeClr val="hlink"/>
                        </a:solidFill>
                        <a:highlight>
                          <a:srgbClr val="FFFFFF"/>
                        </a:highlight>
                        <a:hlinkClick r:id="rId10"/>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T="76200" marB="76200" marR="91425" marL="91425"/>
                </a:tc>
              </a:tr>
              <a:tr h="825275">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11"/>
                        </a:rPr>
                        <a:t>Cloud Spanner</a:t>
                      </a:r>
                      <a:endParaRPr sz="1500" u="sng">
                        <a:solidFill>
                          <a:schemeClr val="hlink"/>
                        </a:solidFill>
                        <a:highlight>
                          <a:srgbClr val="FFFFFF"/>
                        </a:highlight>
                        <a:hlinkClick r:id="rId12"/>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Mission-critical applications</a:t>
                      </a:r>
                      <a:endParaRPr sz="1500">
                        <a:highlight>
                          <a:srgbClr val="FFFFFF"/>
                        </a:highlight>
                      </a:endParaRPr>
                    </a:p>
                    <a:p>
                      <a:pPr indent="0" lvl="0" marL="0" rtl="0" algn="l">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T="76200" marB="76200" marR="91425" marL="91425"/>
                </a:tc>
              </a:tr>
              <a:tr h="600200">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13"/>
                        </a:rPr>
                        <a:t>BigQuery</a:t>
                      </a:r>
                      <a:endParaRPr sz="1500" u="sng">
                        <a:solidFill>
                          <a:schemeClr val="hlink"/>
                        </a:solidFill>
                        <a:highlight>
                          <a:srgbClr val="FFFFFF"/>
                        </a:highlight>
                        <a:hlinkClick r:id="rId14"/>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OLAP workloads up to petabyte scale</a:t>
                      </a:r>
                      <a:endParaRPr sz="1500">
                        <a:highlight>
                          <a:srgbClr val="FFFFFF"/>
                        </a:highlight>
                      </a:endParaRPr>
                    </a:p>
                    <a:p>
                      <a:pPr indent="0" lvl="0" marL="0" rtl="0" algn="l">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T="76200" marB="76200" marR="91425" marL="91425"/>
                </a:tc>
              </a:tr>
              <a:tr h="600200">
                <a:tc>
                  <a:txBody>
                    <a:bodyPr/>
                    <a:lstStyle/>
                    <a:p>
                      <a:pPr indent="0" lvl="0" marL="0" rtl="0" algn="l">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15"/>
                        </a:rPr>
                        <a:t>Drive Enterprise</a:t>
                      </a:r>
                      <a:endParaRPr sz="1500" u="sng">
                        <a:solidFill>
                          <a:schemeClr val="hlink"/>
                        </a:solidFill>
                        <a:highlight>
                          <a:srgbClr val="FFFFFF"/>
                        </a:highlight>
                        <a:hlinkClick r:id="rId16"/>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T="76200" marB="76200" marR="91425" marL="91425"/>
                </a:tc>
                <a:tc>
                  <a:txBody>
                    <a:bodyPr/>
                    <a:lstStyle/>
                    <a:p>
                      <a:pPr indent="0" lvl="0" marL="0" rtl="0" algn="l">
                        <a:spcBef>
                          <a:spcPts val="0"/>
                        </a:spcBef>
                        <a:spcAft>
                          <a:spcPts val="0"/>
                        </a:spcAft>
                        <a:buNone/>
                      </a:pPr>
                      <a:r>
                        <a:rPr lang="en-US" sz="1500">
                          <a:highlight>
                            <a:srgbClr val="FFFFFF"/>
                          </a:highlight>
                        </a:rPr>
                        <a:t>End-user interaction with docs and files</a:t>
                      </a:r>
                      <a:endParaRPr sz="1500">
                        <a:highlight>
                          <a:srgbClr val="FFFFFF"/>
                        </a:highlight>
                      </a:endParaRPr>
                    </a:p>
                    <a:p>
                      <a:pPr indent="0" lvl="0" marL="0" rtl="0" algn="l">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T="76200" marB="76200" marR="91425" marL="91425"/>
                </a:tc>
              </a:tr>
            </a:tbl>
          </a:graphicData>
        </a:graphic>
      </p:graphicFrame>
      <p:sp>
        <p:nvSpPr>
          <p:cNvPr id="292" name="Google Shape;292;p42"/>
          <p:cNvSpPr txBox="1"/>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Google Cloud ML &amp; AI Solutions</a:t>
            </a:r>
            <a:endParaRPr sz="4800"/>
          </a:p>
        </p:txBody>
      </p:sp>
      <p:sp>
        <p:nvSpPr>
          <p:cNvPr id="298" name="Google Shape;298;p43"/>
          <p:cNvSpPr txBox="1"/>
          <p:nvPr/>
        </p:nvSpPr>
        <p:spPr>
          <a:xfrm>
            <a:off x="1001775" y="1856200"/>
            <a:ext cx="10428300" cy="37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latin typeface="Lato"/>
                <a:ea typeface="Lato"/>
                <a:cs typeface="Lato"/>
                <a:sym typeface="Lato"/>
              </a:rPr>
              <a:t>Google Cloud Machine Learning (ML) Engine is a service that lets developers and data scientists build and bring machine learning models to production. Cloud ML Engine offers training and prediction services, which can be used together or individually. A few examples of how Cloud ML Engine is used to solve problems are: identifying </a:t>
            </a:r>
            <a:r>
              <a:rPr lang="en-US" sz="1600" u="sng">
                <a:solidFill>
                  <a:schemeClr val="hlink"/>
                </a:solidFill>
                <a:latin typeface="Lato"/>
                <a:ea typeface="Lato"/>
                <a:cs typeface="Lato"/>
                <a:sym typeface="Lato"/>
                <a:hlinkClick r:id="rId3"/>
              </a:rPr>
              <a:t>clouds in satellite images</a:t>
            </a:r>
            <a:r>
              <a:rPr lang="en-US" sz="1600">
                <a:latin typeface="Lato"/>
                <a:ea typeface="Lato"/>
                <a:cs typeface="Lato"/>
                <a:sym typeface="Lato"/>
              </a:rPr>
              <a:t>, ensuring </a:t>
            </a:r>
            <a:r>
              <a:rPr lang="en-US" sz="1600" u="sng">
                <a:solidFill>
                  <a:schemeClr val="hlink"/>
                </a:solidFill>
                <a:latin typeface="Lato"/>
                <a:ea typeface="Lato"/>
                <a:cs typeface="Lato"/>
                <a:sym typeface="Lato"/>
                <a:hlinkClick r:id="rId4"/>
              </a:rPr>
              <a:t>food safety</a:t>
            </a:r>
            <a:r>
              <a:rPr lang="en-US" sz="1600">
                <a:latin typeface="Lato"/>
                <a:ea typeface="Lato"/>
                <a:cs typeface="Lato"/>
                <a:sym typeface="Lato"/>
              </a:rPr>
              <a:t>, and responding four times faster to </a:t>
            </a:r>
            <a:r>
              <a:rPr lang="en-US" sz="1600" u="sng">
                <a:solidFill>
                  <a:schemeClr val="hlink"/>
                </a:solidFill>
                <a:latin typeface="Lato"/>
                <a:ea typeface="Lato"/>
                <a:cs typeface="Lato"/>
                <a:sym typeface="Lato"/>
                <a:hlinkClick r:id="rId5"/>
              </a:rPr>
              <a:t>customer emails</a:t>
            </a:r>
            <a:r>
              <a:rPr lang="en-US" sz="1600">
                <a:latin typeface="Lato"/>
                <a:ea typeface="Lato"/>
                <a:cs typeface="Lato"/>
                <a:sym typeface="Lato"/>
              </a:rPr>
              <a:t>. This product is also referred to as “Cloud ML Engine”. You can integrate it with other GCP products like</a:t>
            </a:r>
            <a:r>
              <a:rPr lang="en-US" sz="1600">
                <a:uFill>
                  <a:noFill/>
                </a:uFill>
                <a:latin typeface="Lato"/>
                <a:ea typeface="Lato"/>
                <a:cs typeface="Lato"/>
                <a:sym typeface="Lato"/>
                <a:hlinkClick r:id="rId6"/>
              </a:rPr>
              <a:t> </a:t>
            </a:r>
            <a:r>
              <a:rPr lang="en-US" sz="1600" u="sng">
                <a:solidFill>
                  <a:schemeClr val="hlink"/>
                </a:solidFill>
                <a:latin typeface="Lato"/>
                <a:ea typeface="Lato"/>
                <a:cs typeface="Lato"/>
                <a:sym typeface="Lato"/>
                <a:hlinkClick r:id="rId7"/>
              </a:rPr>
              <a:t>Cloud Storage</a:t>
            </a:r>
            <a:r>
              <a:rPr lang="en-US" sz="1600">
                <a:latin typeface="Lato"/>
                <a:ea typeface="Lato"/>
                <a:cs typeface="Lato"/>
                <a:sym typeface="Lato"/>
              </a:rPr>
              <a:t>, </a:t>
            </a:r>
            <a:r>
              <a:rPr lang="en-US" sz="1600" u="sng">
                <a:solidFill>
                  <a:schemeClr val="hlink"/>
                </a:solidFill>
                <a:latin typeface="Lato"/>
                <a:ea typeface="Lato"/>
                <a:cs typeface="Lato"/>
                <a:sym typeface="Lato"/>
                <a:hlinkClick r:id="rId8"/>
              </a:rPr>
              <a:t>Cloud Dataflow</a:t>
            </a:r>
            <a:r>
              <a:rPr lang="en-US" sz="1600">
                <a:latin typeface="Lato"/>
                <a:ea typeface="Lato"/>
                <a:cs typeface="Lato"/>
                <a:sym typeface="Lato"/>
              </a:rPr>
              <a:t>, and</a:t>
            </a:r>
            <a:r>
              <a:rPr lang="en-US" sz="1600">
                <a:uFill>
                  <a:noFill/>
                </a:uFill>
                <a:latin typeface="Lato"/>
                <a:ea typeface="Lato"/>
                <a:cs typeface="Lato"/>
                <a:sym typeface="Lato"/>
                <a:hlinkClick r:id="rId9"/>
              </a:rPr>
              <a:t> </a:t>
            </a:r>
            <a:r>
              <a:rPr lang="en-US" sz="1600" u="sng">
                <a:solidFill>
                  <a:schemeClr val="hlink"/>
                </a:solidFill>
                <a:latin typeface="Lato"/>
                <a:ea typeface="Lato"/>
                <a:cs typeface="Lato"/>
                <a:sym typeface="Lato"/>
                <a:hlinkClick r:id="rId10"/>
              </a:rPr>
              <a:t>Cloud Datalab</a:t>
            </a:r>
            <a:r>
              <a:rPr lang="en-US" sz="1600">
                <a:latin typeface="Lato"/>
                <a:ea typeface="Lato"/>
                <a:cs typeface="Lato"/>
                <a:sym typeface="Lato"/>
              </a:rPr>
              <a:t> to build models.</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sz="1600">
              <a:latin typeface="Lato"/>
              <a:ea typeface="Lato"/>
              <a:cs typeface="Lato"/>
              <a:sym typeface="Lato"/>
            </a:endParaRPr>
          </a:p>
          <a:p>
            <a:pPr indent="0" lvl="0" marL="0" marR="0" rtl="0" algn="l">
              <a:lnSpc>
                <a:spcPct val="100000"/>
              </a:lnSpc>
              <a:spcBef>
                <a:spcPts val="0"/>
              </a:spcBef>
              <a:spcAft>
                <a:spcPts val="0"/>
              </a:spcAft>
              <a:buNone/>
            </a:pPr>
            <a:r>
              <a:rPr lang="en-US" sz="1600">
                <a:latin typeface="Lato"/>
                <a:ea typeface="Lato"/>
                <a:cs typeface="Lato"/>
                <a:sym typeface="Lato"/>
              </a:rPr>
              <a:t>Google also supports many open source products, like scikit-learn, XGBoost, Keras, and TensorFlow, which you all can use on top of ML Engine.</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sz="1600">
              <a:latin typeface="Lato"/>
              <a:ea typeface="Lato"/>
              <a:cs typeface="Lato"/>
              <a:sym typeface="Lato"/>
            </a:endParaRPr>
          </a:p>
          <a:p>
            <a:pPr indent="0" lvl="0" marL="0" marR="0" rtl="0" algn="l">
              <a:lnSpc>
                <a:spcPct val="100000"/>
              </a:lnSpc>
              <a:spcBef>
                <a:spcPts val="0"/>
              </a:spcBef>
              <a:spcAft>
                <a:spcPts val="0"/>
              </a:spcAft>
              <a:buNone/>
            </a:pPr>
            <a:r>
              <a:rPr lang="en-US" sz="1600">
                <a:latin typeface="Lato"/>
                <a:ea typeface="Lato"/>
                <a:cs typeface="Lato"/>
                <a:sym typeface="Lato"/>
              </a:rPr>
              <a:t>BigQuery ML lets data scientists build ML models on structured or semi-structured data inside BigQuery. This option allows you to use SQL as a way to query data.</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sz="1600">
              <a:latin typeface="Lato"/>
              <a:ea typeface="Lato"/>
              <a:cs typeface="Lato"/>
              <a:sym typeface="Lato"/>
            </a:endParaRPr>
          </a:p>
          <a:p>
            <a:pPr indent="0" lvl="0" marL="0" marR="0" rtl="0" algn="l">
              <a:lnSpc>
                <a:spcPct val="100000"/>
              </a:lnSpc>
              <a:spcBef>
                <a:spcPts val="0"/>
              </a:spcBef>
              <a:spcAft>
                <a:spcPts val="0"/>
              </a:spcAft>
              <a:buNone/>
            </a:pPr>
            <a:r>
              <a:rPr lang="en-US" sz="1600">
                <a:latin typeface="Lato"/>
                <a:ea typeface="Lato"/>
                <a:cs typeface="Lato"/>
                <a:sym typeface="Lato"/>
              </a:rPr>
              <a:t>Other AI and ML Offerings:</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sz="1600">
              <a:latin typeface="Lato"/>
              <a:ea typeface="Lato"/>
              <a:cs typeface="Lato"/>
              <a:sym typeface="Lato"/>
            </a:endParaRPr>
          </a:p>
          <a:p>
            <a:pPr indent="-330200" lvl="0" marL="457200" marR="0" rtl="0" algn="l">
              <a:lnSpc>
                <a:spcPct val="100000"/>
              </a:lnSpc>
              <a:spcBef>
                <a:spcPts val="0"/>
              </a:spcBef>
              <a:spcAft>
                <a:spcPts val="0"/>
              </a:spcAft>
              <a:buSzPts val="1600"/>
              <a:buFont typeface="Lato"/>
              <a:buChar char="●"/>
            </a:pPr>
            <a:r>
              <a:rPr b="1" lang="en-US" sz="1600">
                <a:latin typeface="Lato"/>
                <a:ea typeface="Lato"/>
                <a:cs typeface="Lato"/>
                <a:sym typeface="Lato"/>
              </a:rPr>
              <a:t>Cloud Text-to-Speech</a:t>
            </a:r>
            <a:r>
              <a:rPr lang="en-US" sz="1600">
                <a:latin typeface="Lato"/>
                <a:ea typeface="Lato"/>
                <a:cs typeface="Lato"/>
                <a:sym typeface="Lato"/>
              </a:rPr>
              <a:t> gives developers the ability to synthesize natural speech.</a:t>
            </a:r>
            <a:endParaRPr sz="1600">
              <a:latin typeface="Lato"/>
              <a:ea typeface="Lato"/>
              <a:cs typeface="Lato"/>
              <a:sym typeface="Lato"/>
            </a:endParaRPr>
          </a:p>
          <a:p>
            <a:pPr indent="-330200" lvl="0" marL="457200" marR="0" rtl="0" algn="l">
              <a:lnSpc>
                <a:spcPct val="100000"/>
              </a:lnSpc>
              <a:spcBef>
                <a:spcPts val="0"/>
              </a:spcBef>
              <a:spcAft>
                <a:spcPts val="0"/>
              </a:spcAft>
              <a:buSzPts val="1600"/>
              <a:buFont typeface="Lato"/>
              <a:buChar char="●"/>
            </a:pPr>
            <a:r>
              <a:rPr b="1" lang="en-US" sz="1600">
                <a:latin typeface="Lato"/>
                <a:ea typeface="Lato"/>
                <a:cs typeface="Lato"/>
                <a:sym typeface="Lato"/>
              </a:rPr>
              <a:t>Cloud Natural Language</a:t>
            </a:r>
            <a:r>
              <a:rPr lang="en-US" sz="1600">
                <a:latin typeface="Lato"/>
                <a:ea typeface="Lato"/>
                <a:cs typeface="Lato"/>
                <a:sym typeface="Lato"/>
              </a:rPr>
              <a:t> is a way to extract information from text.</a:t>
            </a:r>
            <a:endParaRPr sz="1600">
              <a:latin typeface="Lato"/>
              <a:ea typeface="Lato"/>
              <a:cs typeface="Lato"/>
              <a:sym typeface="Lato"/>
            </a:endParaRPr>
          </a:p>
          <a:p>
            <a:pPr indent="-330200" lvl="0" marL="457200" marR="0" rtl="0" algn="l">
              <a:lnSpc>
                <a:spcPct val="100000"/>
              </a:lnSpc>
              <a:spcBef>
                <a:spcPts val="0"/>
              </a:spcBef>
              <a:spcAft>
                <a:spcPts val="0"/>
              </a:spcAft>
              <a:buSzPts val="1600"/>
              <a:buFont typeface="Lato"/>
              <a:buChar char="●"/>
            </a:pPr>
            <a:r>
              <a:rPr b="1" lang="en-US" sz="1600">
                <a:latin typeface="Lato"/>
                <a:ea typeface="Lato"/>
                <a:cs typeface="Lato"/>
                <a:sym typeface="Lato"/>
              </a:rPr>
              <a:t>Cloud Translation</a:t>
            </a:r>
            <a:r>
              <a:rPr lang="en-US" sz="1600">
                <a:latin typeface="Lato"/>
                <a:ea typeface="Lato"/>
                <a:cs typeface="Lato"/>
                <a:sym typeface="Lato"/>
              </a:rPr>
              <a:t> lets you translate between dozens of languages.</a:t>
            </a:r>
            <a:endParaRPr sz="1600">
              <a:latin typeface="Lato"/>
              <a:ea typeface="Lato"/>
              <a:cs typeface="Lato"/>
              <a:sym typeface="Lato"/>
            </a:endParaRPr>
          </a:p>
          <a:p>
            <a:pPr indent="-330200" lvl="0" marL="457200" marR="0" rtl="0" algn="l">
              <a:lnSpc>
                <a:spcPct val="100000"/>
              </a:lnSpc>
              <a:spcBef>
                <a:spcPts val="0"/>
              </a:spcBef>
              <a:spcAft>
                <a:spcPts val="0"/>
              </a:spcAft>
              <a:buSzPts val="1600"/>
              <a:buFont typeface="Lato"/>
              <a:buChar char="●"/>
            </a:pPr>
            <a:r>
              <a:rPr b="1" lang="en-US" sz="1600">
                <a:latin typeface="Lato"/>
                <a:ea typeface="Lato"/>
                <a:cs typeface="Lato"/>
                <a:sym typeface="Lato"/>
              </a:rPr>
              <a:t>Cloud Datalab</a:t>
            </a:r>
            <a:r>
              <a:rPr lang="en-US" sz="1600">
                <a:latin typeface="Lato"/>
                <a:ea typeface="Lato"/>
                <a:cs typeface="Lato"/>
                <a:sym typeface="Lato"/>
              </a:rPr>
              <a:t> is Google’s version of a hosted Jupyter Notebook. With this you can share and test code.</a:t>
            </a:r>
            <a:endParaRPr sz="1600">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b="1">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p:txBody>
      </p:sp>
      <p:pic>
        <p:nvPicPr>
          <p:cNvPr id="299" name="Google Shape;299;p43"/>
          <p:cNvPicPr preferRelativeResize="0"/>
          <p:nvPr/>
        </p:nvPicPr>
        <p:blipFill>
          <a:blip r:embed="rId11">
            <a:alphaModFix/>
          </a:blip>
          <a:stretch>
            <a:fillRect/>
          </a:stretch>
        </p:blipFill>
        <p:spPr>
          <a:xfrm>
            <a:off x="10651775" y="0"/>
            <a:ext cx="1540225" cy="154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4"/>
          <p:cNvSpPr txBox="1"/>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4000"/>
              <a:t>Project - </a:t>
            </a:r>
            <a:r>
              <a:rPr lang="en-US" sz="4000"/>
              <a:t>Using Google Data Studio</a:t>
            </a:r>
            <a:endParaRPr sz="4000"/>
          </a:p>
        </p:txBody>
      </p:sp>
      <p:sp>
        <p:nvSpPr>
          <p:cNvPr id="305" name="Google Shape;305;p44"/>
          <p:cNvSpPr txBox="1"/>
          <p:nvPr/>
        </p:nvSpPr>
        <p:spPr>
          <a:xfrm>
            <a:off x="0" y="1761825"/>
            <a:ext cx="6129600" cy="37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1) Create a google account, then connect to the following URL:</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u="sng">
                <a:solidFill>
                  <a:schemeClr val="hlink"/>
                </a:solidFill>
                <a:latin typeface="Lato"/>
                <a:ea typeface="Lato"/>
                <a:cs typeface="Lato"/>
                <a:sym typeface="Lato"/>
                <a:hlinkClick r:id="rId3"/>
              </a:rPr>
              <a:t>https://datastudio.google.com/data?search=mysql</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2) Create a SQL dump file of your local MySQL database</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b="1" lang="en-US" sz="1500" u="sng">
                <a:latin typeface="Lato"/>
                <a:ea typeface="Lato"/>
                <a:cs typeface="Lato"/>
                <a:sym typeface="Lato"/>
              </a:rPr>
              <a:t>cmd line</a:t>
            </a:r>
            <a:r>
              <a:rPr lang="en-US" sz="1500">
                <a:latin typeface="Lato"/>
                <a:ea typeface="Lato"/>
                <a:cs typeface="Lato"/>
                <a:sym typeface="Lato"/>
              </a:rPr>
              <a:t>: cd  C:\Program Files\MySQL\MySQL Workbench 8.0 CE</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mysqldump -u root -p world &gt; “C:\Data Manipulation\sql_world_dump.sql”</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3)  Create a Cloud Storage bucket</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4)  Upload SQL dump  file to Cloud Storage bucket</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5) Go to the Cloud SQL Instances page in GCP</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Use “Cloud SQL Instance Page” on link below</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Select “Create Instance”</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Select “MySQL”</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US">
                <a:latin typeface="Lato"/>
                <a:ea typeface="Lato"/>
                <a:cs typeface="Lato"/>
                <a:sym typeface="Lato"/>
              </a:rPr>
              <a:t>Steps at: </a:t>
            </a:r>
            <a:r>
              <a:rPr lang="en-US">
                <a:latin typeface="Lato"/>
                <a:ea typeface="Lato"/>
                <a:cs typeface="Lato"/>
                <a:sym typeface="Lato"/>
              </a:rPr>
              <a:t>https://cloud.google.com/sql/docs/mysql/import-export/importing</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p:txBody>
      </p:sp>
      <p:sp>
        <p:nvSpPr>
          <p:cNvPr id="306" name="Google Shape;306;p44"/>
          <p:cNvSpPr txBox="1"/>
          <p:nvPr/>
        </p:nvSpPr>
        <p:spPr>
          <a:xfrm>
            <a:off x="6129650" y="1685625"/>
            <a:ext cx="6369600" cy="37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6) Fill-in the “Create a MySql Second Generation instance”</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US" sz="1500">
                <a:latin typeface="Lato"/>
                <a:ea typeface="Lato"/>
                <a:cs typeface="Lato"/>
                <a:sym typeface="Lato"/>
              </a:rPr>
              <a:t>Instance ID:  (database name)</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Select “No Password” </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Select “Create” </a:t>
            </a:r>
            <a:endParaRPr sz="1500">
              <a:latin typeface="Lato"/>
              <a:ea typeface="Lato"/>
              <a:cs typeface="Lato"/>
              <a:sym typeface="Lato"/>
            </a:endParaRPr>
          </a:p>
          <a:p>
            <a:pPr indent="0" lvl="0" marL="45720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7) “SQL Instances” should now appear - select the instance from 6)</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sz="1500">
              <a:latin typeface="Lato"/>
              <a:ea typeface="Lato"/>
              <a:cs typeface="Lato"/>
              <a:sym typeface="Lato"/>
            </a:endParaRPr>
          </a:p>
          <a:p>
            <a:pPr indent="0" lvl="0" marL="0" marR="0" rtl="0" algn="l">
              <a:lnSpc>
                <a:spcPct val="100000"/>
              </a:lnSpc>
              <a:spcBef>
                <a:spcPts val="0"/>
              </a:spcBef>
              <a:spcAft>
                <a:spcPts val="0"/>
              </a:spcAft>
              <a:buNone/>
            </a:pPr>
            <a:r>
              <a:rPr lang="en-US" sz="1500">
                <a:latin typeface="Lato"/>
                <a:ea typeface="Lato"/>
                <a:cs typeface="Lato"/>
                <a:sym typeface="Lato"/>
              </a:rPr>
              <a:t>Step 8) Click Import in the button bar.</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Enter the path to the bucket and SQL dump file you uploaded</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Format of import - “SQL”</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US" sz="1500">
                <a:latin typeface="Lato"/>
                <a:ea typeface="Lato"/>
                <a:cs typeface="Lato"/>
                <a:sym typeface="Lato"/>
              </a:rPr>
              <a:t>Select Database -  “mysql</a:t>
            </a:r>
            <a:endParaRPr sz="1500">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US">
                <a:latin typeface="Lato"/>
                <a:ea typeface="Lato"/>
                <a:cs typeface="Lato"/>
                <a:sym typeface="Lato"/>
              </a:rPr>
              <a:t>Step 9) Navigate bace to Google Data Studio → Connect to Data</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US">
                <a:latin typeface="Lato"/>
                <a:ea typeface="Lato"/>
                <a:cs typeface="Lato"/>
                <a:sym typeface="Lato"/>
              </a:rPr>
              <a:t>Select “Cloud SQL for MySQL” connector “ - “Create Datasource</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US">
                <a:latin typeface="Lato"/>
                <a:ea typeface="Lato"/>
                <a:cs typeface="Lato"/>
                <a:sym typeface="Lato"/>
              </a:rPr>
              <a:t>Authorize connection</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US">
                <a:latin typeface="Lato"/>
                <a:ea typeface="Lato"/>
                <a:cs typeface="Lato"/>
                <a:sym typeface="Lato"/>
              </a:rPr>
              <a:t>Provide Instance Connection Name/Database/Username &amp; Pass</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US">
                <a:latin typeface="Lato"/>
                <a:ea typeface="Lato"/>
                <a:cs typeface="Lato"/>
                <a:sym typeface="Lato"/>
              </a:rPr>
              <a:t>Step 10) Create using MySQL cloud datasource in Google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5"/>
          <p:cNvSpPr txBox="1"/>
          <p:nvPr>
            <p:ph type="ctrTitle"/>
          </p:nvPr>
        </p:nvSpPr>
        <p:spPr>
          <a:xfrm>
            <a:off x="972600" y="1763275"/>
            <a:ext cx="11801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IBM Cloud Solutions</a:t>
            </a:r>
            <a:endParaRPr/>
          </a:p>
          <a:p>
            <a:pPr indent="0" lvl="0" marL="0" rtl="0" algn="l">
              <a:spcBef>
                <a:spcPts val="0"/>
              </a:spcBef>
              <a:spcAft>
                <a:spcPts val="0"/>
              </a:spcAft>
              <a:buNone/>
            </a:pPr>
            <a:r>
              <a:rPr lang="en-US"/>
              <a:t>Other Relational Databases</a:t>
            </a:r>
            <a:endParaRPr/>
          </a:p>
          <a:p>
            <a:pPr indent="0" lvl="0" marL="0" rtl="0" algn="l">
              <a:spcBef>
                <a:spcPts val="0"/>
              </a:spcBef>
              <a:spcAft>
                <a:spcPts val="0"/>
              </a:spcAft>
              <a:buNone/>
            </a:pPr>
            <a:r>
              <a:rPr lang="en-US"/>
              <a:t>The Big 9 - Suggested Reading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6</a:t>
            </a:r>
            <a:endParaRPr sz="4800"/>
          </a:p>
        </p:txBody>
      </p:sp>
      <p:sp>
        <p:nvSpPr>
          <p:cNvPr id="186" name="Google Shape;186;p28"/>
          <p:cNvSpPr txBox="1"/>
          <p:nvPr>
            <p:ph idx="1" type="subTitle"/>
          </p:nvPr>
        </p:nvSpPr>
        <p:spPr>
          <a:xfrm>
            <a:off x="1040125" y="1835850"/>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Purpose of Database Modeling</a:t>
            </a:r>
            <a:endParaRPr sz="3000"/>
          </a:p>
          <a:p>
            <a:pPr indent="-304800" lvl="0" marL="609600" rtl="0" algn="l">
              <a:lnSpc>
                <a:spcPct val="150000"/>
              </a:lnSpc>
              <a:spcBef>
                <a:spcPts val="0"/>
              </a:spcBef>
              <a:spcAft>
                <a:spcPts val="0"/>
              </a:spcAft>
              <a:buSzPts val="3000"/>
              <a:buNone/>
            </a:pPr>
            <a:r>
              <a:rPr lang="en-US" sz="3000"/>
              <a:t>Entity-Relationship Diagrams</a:t>
            </a:r>
            <a:endParaRPr sz="3000"/>
          </a:p>
          <a:p>
            <a:pPr indent="-304800" lvl="0" marL="609600" rtl="0" algn="l">
              <a:lnSpc>
                <a:spcPct val="150000"/>
              </a:lnSpc>
              <a:spcBef>
                <a:spcPts val="1000"/>
              </a:spcBef>
              <a:spcAft>
                <a:spcPts val="0"/>
              </a:spcAft>
              <a:buSzPts val="3000"/>
              <a:buNone/>
            </a:pPr>
            <a:r>
              <a:rPr lang="en-US" sz="3000"/>
              <a:t>Relational Database Modeling</a:t>
            </a:r>
            <a:endParaRPr sz="3000"/>
          </a:p>
          <a:p>
            <a:pPr indent="-304800" lvl="0" marL="609600" rtl="0" algn="l">
              <a:lnSpc>
                <a:spcPct val="150000"/>
              </a:lnSpc>
              <a:spcBef>
                <a:spcPts val="1000"/>
              </a:spcBef>
              <a:spcAft>
                <a:spcPts val="0"/>
              </a:spcAft>
              <a:buSzPts val="3000"/>
              <a:buNone/>
            </a:pPr>
            <a:r>
              <a:rPr lang="en-US" sz="3000"/>
              <a:t>Normal Forms: 1NF, 2NF, 3NF</a:t>
            </a:r>
            <a:endParaRPr sz="3000"/>
          </a:p>
          <a:p>
            <a:pPr indent="-304800" lvl="0" marL="609600" rtl="0" algn="l">
              <a:lnSpc>
                <a:spcPct val="150000"/>
              </a:lnSpc>
              <a:spcBef>
                <a:spcPts val="1000"/>
              </a:spcBef>
              <a:spcAft>
                <a:spcPts val="0"/>
              </a:spcAft>
              <a:buSzPts val="3000"/>
              <a:buNone/>
            </a:pPr>
            <a:r>
              <a:rPr lang="en-US" sz="3000"/>
              <a:t>Dimensional Data Modeling: Kimball</a:t>
            </a:r>
            <a:endParaRPr sz="3000"/>
          </a:p>
          <a:p>
            <a:pPr indent="-304800" lvl="0" marL="609600" rtl="0" algn="l">
              <a:lnSpc>
                <a:spcPct val="150000"/>
              </a:lnSpc>
              <a:spcBef>
                <a:spcPts val="0"/>
              </a:spcBef>
              <a:spcAft>
                <a:spcPts val="0"/>
              </a:spcAft>
              <a:buSzPts val="3000"/>
              <a:buNone/>
            </a:pPr>
            <a:r>
              <a:rPr lang="en-US" sz="3000"/>
              <a:t>Database Modeling using Data.io</a:t>
            </a:r>
            <a:br>
              <a:rPr lang="en-US" sz="3000"/>
            </a:b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7 Objectives</a:t>
            </a:r>
            <a:endParaRPr sz="4800"/>
          </a:p>
        </p:txBody>
      </p:sp>
      <p:sp>
        <p:nvSpPr>
          <p:cNvPr id="192" name="Google Shape;192;p29"/>
          <p:cNvSpPr txBox="1"/>
          <p:nvPr>
            <p:ph idx="1" type="subTitle"/>
          </p:nvPr>
        </p:nvSpPr>
        <p:spPr>
          <a:xfrm>
            <a:off x="1077725" y="1859800"/>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ETL &amp; Workflow Tools: Talend, Python, Dataiku</a:t>
            </a:r>
            <a:endParaRPr sz="3000"/>
          </a:p>
          <a:p>
            <a:pPr indent="-304800" lvl="0" marL="609600" rtl="0" algn="l">
              <a:lnSpc>
                <a:spcPct val="150000"/>
              </a:lnSpc>
              <a:spcBef>
                <a:spcPts val="0"/>
              </a:spcBef>
              <a:spcAft>
                <a:spcPts val="0"/>
              </a:spcAft>
              <a:buSzPts val="3000"/>
              <a:buNone/>
            </a:pPr>
            <a:r>
              <a:rPr lang="en-US" sz="3000"/>
              <a:t>Cloud Storage: Google Cloud, AWS, Microsoft  </a:t>
            </a:r>
            <a:endParaRPr sz="3000"/>
          </a:p>
          <a:p>
            <a:pPr indent="-304800" lvl="0" marL="609600" rtl="0" algn="l">
              <a:lnSpc>
                <a:spcPct val="150000"/>
              </a:lnSpc>
              <a:spcBef>
                <a:spcPts val="0"/>
              </a:spcBef>
              <a:spcAft>
                <a:spcPts val="0"/>
              </a:spcAft>
              <a:buSzPts val="3000"/>
              <a:buNone/>
            </a:pPr>
            <a:r>
              <a:rPr lang="en-US" sz="3000"/>
              <a:t>NoSql Introduction</a:t>
            </a:r>
            <a:endParaRPr sz="3000"/>
          </a:p>
          <a:p>
            <a:pPr indent="-304800" lvl="0" marL="609600" rtl="0" algn="l">
              <a:lnSpc>
                <a:spcPct val="150000"/>
              </a:lnSpc>
              <a:spcBef>
                <a:spcPts val="0"/>
              </a:spcBef>
              <a:spcAft>
                <a:spcPts val="0"/>
              </a:spcAft>
              <a:buSzPts val="3000"/>
              <a:buNone/>
            </a:pPr>
            <a:r>
              <a:rPr lang="en-US" sz="3000"/>
              <a:t>Exercises – Google Cloud Products, Dataiku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sz="4800"/>
              <a:t>Review</a:t>
            </a:r>
            <a:endParaRPr sz="4800"/>
          </a:p>
        </p:txBody>
      </p:sp>
      <p:sp>
        <p:nvSpPr>
          <p:cNvPr id="198" name="Google Shape;198;p30"/>
          <p:cNvSpPr txBox="1"/>
          <p:nvPr>
            <p:ph idx="1" type="subTitle"/>
          </p:nvPr>
        </p:nvSpPr>
        <p:spPr>
          <a:xfrm>
            <a:off x="1040125" y="1835850"/>
            <a:ext cx="109122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2400"/>
              <a:t>It is important to…</a:t>
            </a:r>
            <a:endParaRPr sz="2400"/>
          </a:p>
          <a:p>
            <a:pPr indent="-381000" lvl="0" marL="457200" rtl="0" algn="l">
              <a:lnSpc>
                <a:spcPct val="150000"/>
              </a:lnSpc>
              <a:spcBef>
                <a:spcPts val="0"/>
              </a:spcBef>
              <a:spcAft>
                <a:spcPts val="0"/>
              </a:spcAft>
              <a:buSzPts val="2400"/>
              <a:buChar char="●"/>
            </a:pPr>
            <a:r>
              <a:rPr lang="en-US" sz="2400"/>
              <a:t>know the tool space for doing particular kind of work (like storing and manipulating data)</a:t>
            </a:r>
            <a:endParaRPr sz="2400"/>
          </a:p>
          <a:p>
            <a:pPr indent="-381000" lvl="1" marL="914400" rtl="0" algn="l">
              <a:lnSpc>
                <a:spcPct val="150000"/>
              </a:lnSpc>
              <a:spcBef>
                <a:spcPts val="0"/>
              </a:spcBef>
              <a:spcAft>
                <a:spcPts val="0"/>
              </a:spcAft>
              <a:buSzPts val="2400"/>
              <a:buChar char="○"/>
            </a:pPr>
            <a:r>
              <a:rPr lang="en-US" sz="2400"/>
              <a:t>What are the latest tools?</a:t>
            </a:r>
            <a:endParaRPr sz="2400"/>
          </a:p>
          <a:p>
            <a:pPr indent="-381000" lvl="1" marL="914400" rtl="0" algn="l">
              <a:lnSpc>
                <a:spcPct val="150000"/>
              </a:lnSpc>
              <a:spcBef>
                <a:spcPts val="0"/>
              </a:spcBef>
              <a:spcAft>
                <a:spcPts val="0"/>
              </a:spcAft>
              <a:buSzPts val="2400"/>
              <a:buChar char="○"/>
            </a:pPr>
            <a:r>
              <a:rPr lang="en-US" sz="2400"/>
              <a:t>What are the most popular tools among individuals/companies?</a:t>
            </a:r>
            <a:endParaRPr sz="2400"/>
          </a:p>
          <a:p>
            <a:pPr indent="-381000" lvl="0" marL="457200" rtl="0" algn="l">
              <a:lnSpc>
                <a:spcPct val="150000"/>
              </a:lnSpc>
              <a:spcBef>
                <a:spcPts val="0"/>
              </a:spcBef>
              <a:spcAft>
                <a:spcPts val="0"/>
              </a:spcAft>
              <a:buSzPts val="2400"/>
              <a:buChar char="●"/>
            </a:pPr>
            <a:r>
              <a:rPr lang="en-US" sz="2400"/>
              <a:t>know the degree to which knowing one tool well qualifies you to work with similar tools</a:t>
            </a:r>
            <a:endParaRPr sz="2400"/>
          </a:p>
          <a:p>
            <a:pPr indent="-381000" lvl="0" marL="457200" rtl="0" algn="l">
              <a:lnSpc>
                <a:spcPct val="150000"/>
              </a:lnSpc>
              <a:spcBef>
                <a:spcPts val="0"/>
              </a:spcBef>
              <a:spcAft>
                <a:spcPts val="0"/>
              </a:spcAft>
              <a:buSzPts val="2400"/>
              <a:buChar char="●"/>
            </a:pPr>
            <a:r>
              <a:rPr lang="en-US" sz="2400"/>
              <a:t>be comfortable finding and reading documentation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ctrTitle"/>
          </p:nvPr>
        </p:nvSpPr>
        <p:spPr>
          <a:xfrm>
            <a:off x="970650" y="651170"/>
            <a:ext cx="10250700" cy="917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Examples of ETL Tools</a:t>
            </a:r>
            <a:endParaRPr/>
          </a:p>
        </p:txBody>
      </p:sp>
      <p:sp>
        <p:nvSpPr>
          <p:cNvPr id="205" name="Google Shape;205;p31"/>
          <p:cNvSpPr txBox="1"/>
          <p:nvPr/>
        </p:nvSpPr>
        <p:spPr>
          <a:xfrm>
            <a:off x="970650" y="1853525"/>
            <a:ext cx="10250700" cy="26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There are several ETL tools available today. Many are integrated with larger Business Intelligence (BI) or Analytics platforms, while some are open source. Here are some options: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Oracle Warehouse Builder (OWB)</a:t>
            </a:r>
            <a:endParaRPr sz="1800"/>
          </a:p>
          <a:p>
            <a:pPr indent="-342900" lvl="0" marL="457200" rtl="0" algn="l">
              <a:spcBef>
                <a:spcPts val="0"/>
              </a:spcBef>
              <a:spcAft>
                <a:spcPts val="0"/>
              </a:spcAft>
              <a:buSzPts val="1800"/>
              <a:buChar char="●"/>
            </a:pPr>
            <a:r>
              <a:rPr lang="en-US" sz="1800"/>
              <a:t>SAP Data Services</a:t>
            </a:r>
            <a:endParaRPr sz="1800"/>
          </a:p>
          <a:p>
            <a:pPr indent="-342900" lvl="0" marL="457200" rtl="0" algn="l">
              <a:spcBef>
                <a:spcPts val="0"/>
              </a:spcBef>
              <a:spcAft>
                <a:spcPts val="0"/>
              </a:spcAft>
              <a:buSzPts val="1800"/>
              <a:buChar char="●"/>
            </a:pPr>
            <a:r>
              <a:rPr lang="en-US" sz="1800"/>
              <a:t>SAS Data Management</a:t>
            </a:r>
            <a:endParaRPr sz="1800"/>
          </a:p>
          <a:p>
            <a:pPr indent="-342900" lvl="0" marL="457200" rtl="0" algn="l">
              <a:spcBef>
                <a:spcPts val="0"/>
              </a:spcBef>
              <a:spcAft>
                <a:spcPts val="0"/>
              </a:spcAft>
              <a:buSzPts val="1800"/>
              <a:buChar char="●"/>
            </a:pPr>
            <a:r>
              <a:rPr lang="en-US" sz="1800"/>
              <a:t>PowerCenter Informatica</a:t>
            </a:r>
            <a:endParaRPr sz="1800"/>
          </a:p>
          <a:p>
            <a:pPr indent="-342900" lvl="0" marL="457200" rtl="0" algn="l">
              <a:spcBef>
                <a:spcPts val="0"/>
              </a:spcBef>
              <a:spcAft>
                <a:spcPts val="0"/>
              </a:spcAft>
              <a:buSzPts val="1800"/>
              <a:buChar char="●"/>
            </a:pPr>
            <a:r>
              <a:rPr lang="en-US" sz="1800"/>
              <a:t>SQL Server Integration Services (SSIS)</a:t>
            </a:r>
            <a:endParaRPr sz="1800"/>
          </a:p>
          <a:p>
            <a:pPr indent="-342900" lvl="0" marL="457200" rtl="0" algn="l">
              <a:spcBef>
                <a:spcPts val="0"/>
              </a:spcBef>
              <a:spcAft>
                <a:spcPts val="0"/>
              </a:spcAft>
              <a:buSzPts val="1800"/>
              <a:buChar char="●"/>
            </a:pPr>
            <a:r>
              <a:rPr lang="en-US" sz="1800"/>
              <a:t>Talend Studio</a:t>
            </a:r>
            <a:endParaRPr sz="1800"/>
          </a:p>
        </p:txBody>
      </p:sp>
      <p:pic>
        <p:nvPicPr>
          <p:cNvPr id="206" name="Google Shape;206;p31"/>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07" name="Google Shape;207;p31"/>
          <p:cNvSpPr txBox="1"/>
          <p:nvPr/>
        </p:nvSpPr>
        <p:spPr>
          <a:xfrm>
            <a:off x="-12150" y="4836675"/>
            <a:ext cx="11081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Additionally, </a:t>
            </a:r>
            <a:r>
              <a:rPr lang="en-US" sz="1800"/>
              <a:t>You can create flexible ETL &amp; Data Quality processes using Python, using supporting libraries </a:t>
            </a:r>
            <a:endParaRPr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b="1" lang="en-US" sz="1800"/>
              <a:t>bonobo</a:t>
            </a:r>
            <a:r>
              <a:rPr lang="en-US" sz="1800"/>
              <a:t>: </a:t>
            </a:r>
            <a:r>
              <a:rPr lang="en-US" sz="1800" u="sng">
                <a:solidFill>
                  <a:schemeClr val="hlink"/>
                </a:solidFill>
                <a:hlinkClick r:id="rId4"/>
              </a:rPr>
              <a:t>https://www.bonobo-project.org/</a:t>
            </a:r>
            <a:endParaRPr sz="1800"/>
          </a:p>
          <a:p>
            <a:pPr indent="-342900" lvl="0" marL="457200" rtl="0" algn="l">
              <a:spcBef>
                <a:spcPts val="0"/>
              </a:spcBef>
              <a:spcAft>
                <a:spcPts val="0"/>
              </a:spcAft>
              <a:buSzPts val="1800"/>
              <a:buChar char="●"/>
            </a:pPr>
            <a:r>
              <a:rPr b="1" lang="en-US" sz="1800"/>
              <a:t>Python-ETL</a:t>
            </a:r>
            <a:r>
              <a:rPr lang="en-US" sz="1800"/>
              <a:t>:</a:t>
            </a:r>
            <a:r>
              <a:rPr lang="en-US" sz="1800">
                <a:uFill>
                  <a:noFill/>
                </a:uFill>
                <a:hlinkClick r:id="rId5"/>
              </a:rPr>
              <a:t> </a:t>
            </a:r>
            <a:r>
              <a:rPr lang="en-US" sz="1800" u="sng">
                <a:solidFill>
                  <a:schemeClr val="accent5"/>
                </a:solidFill>
                <a:hlinkClick r:id="rId6"/>
              </a:rPr>
              <a:t>https://pypi.org/project/Python-ETL/</a:t>
            </a:r>
            <a:endParaRPr sz="1800" u="sng">
              <a:solidFill>
                <a:schemeClr val="accent5"/>
              </a:solidFill>
              <a:hlinkClick r:id="rId7"/>
            </a:endParaRPr>
          </a:p>
          <a:p>
            <a:pPr indent="-342900" lvl="0" marL="457200" rtl="0" algn="l">
              <a:spcBef>
                <a:spcPts val="0"/>
              </a:spcBef>
              <a:spcAft>
                <a:spcPts val="0"/>
              </a:spcAft>
              <a:buSzPts val="1800"/>
              <a:buChar char="●"/>
            </a:pPr>
            <a:r>
              <a:rPr b="1" lang="en-US" sz="1800"/>
              <a:t>pygrametl</a:t>
            </a:r>
            <a:r>
              <a:rPr lang="en-US" sz="1800"/>
              <a:t>:</a:t>
            </a:r>
            <a:r>
              <a:rPr lang="en-US" sz="1800">
                <a:uFill>
                  <a:noFill/>
                </a:uFill>
                <a:hlinkClick r:id="rId8"/>
              </a:rPr>
              <a:t> </a:t>
            </a:r>
            <a:r>
              <a:rPr lang="en-US" sz="1800" u="sng">
                <a:solidFill>
                  <a:schemeClr val="accent5"/>
                </a:solidFill>
                <a:hlinkClick r:id="rId9"/>
              </a:rPr>
              <a:t>http://chrthomsen.github.io/pygrametl/</a:t>
            </a:r>
            <a:endParaRPr sz="1800"/>
          </a:p>
          <a:p>
            <a:pPr indent="0" lvl="0" marL="0" rtl="0" algn="l">
              <a:spcBef>
                <a:spcPts val="0"/>
              </a:spcBef>
              <a:spcAft>
                <a:spcPts val="0"/>
              </a:spcAft>
              <a:buNone/>
            </a:pPr>
            <a:r>
              <a:rPr lang="en-US" sz="1800"/>
              <a:t> </a:t>
            </a:r>
            <a:endParaRPr sz="1800"/>
          </a:p>
        </p:txBody>
      </p:sp>
      <p:sp>
        <p:nvSpPr>
          <p:cNvPr id="208" name="Google Shape;208;p31"/>
          <p:cNvSpPr txBox="1"/>
          <p:nvPr/>
        </p:nvSpPr>
        <p:spPr>
          <a:xfrm>
            <a:off x="6071050" y="5351075"/>
            <a:ext cx="89130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sz="1800"/>
              <a:t>bubbles</a:t>
            </a:r>
            <a:r>
              <a:rPr lang="en-US" sz="1800"/>
              <a:t>:</a:t>
            </a:r>
            <a:r>
              <a:rPr lang="en-US" sz="1800">
                <a:uFill>
                  <a:noFill/>
                </a:uFill>
                <a:hlinkClick r:id="rId10"/>
              </a:rPr>
              <a:t> </a:t>
            </a:r>
            <a:r>
              <a:rPr lang="en-US" sz="1800" u="sng">
                <a:solidFill>
                  <a:schemeClr val="accent5"/>
                </a:solidFill>
                <a:hlinkClick r:id="rId11"/>
              </a:rPr>
              <a:t>http://bubbles.databrewery.org/</a:t>
            </a:r>
            <a:endParaRPr sz="1800" u="sng">
              <a:solidFill>
                <a:schemeClr val="accent5"/>
              </a:solidFill>
              <a:hlinkClick r:id="rId12"/>
            </a:endParaRPr>
          </a:p>
          <a:p>
            <a:pPr indent="-342900" lvl="0" marL="457200" rtl="0" algn="l">
              <a:spcBef>
                <a:spcPts val="0"/>
              </a:spcBef>
              <a:spcAft>
                <a:spcPts val="0"/>
              </a:spcAft>
              <a:buSzPts val="1800"/>
              <a:buChar char="●"/>
            </a:pPr>
            <a:r>
              <a:rPr b="1" lang="en-US" sz="1800"/>
              <a:t>awesome-etl</a:t>
            </a:r>
            <a:r>
              <a:rPr lang="en-US" sz="1800"/>
              <a:t>:</a:t>
            </a:r>
            <a:r>
              <a:rPr lang="en-US" sz="1800">
                <a:uFill>
                  <a:noFill/>
                </a:uFill>
                <a:hlinkClick r:id="rId13"/>
              </a:rPr>
              <a:t> </a:t>
            </a:r>
            <a:r>
              <a:rPr lang="en-US" sz="1800" u="sng">
                <a:solidFill>
                  <a:schemeClr val="accent5"/>
                </a:solidFill>
                <a:hlinkClick r:id="rId14"/>
              </a:rPr>
              <a:t>https://github.com/pawl/awesome-etl</a:t>
            </a:r>
            <a:endParaRPr sz="1800" u="sng">
              <a:solidFill>
                <a:schemeClr val="accent5"/>
              </a:solidFill>
              <a:hlinkClick r:id="rId15"/>
            </a:endParaRPr>
          </a:p>
          <a:p>
            <a:pPr indent="-342900" lvl="0" marL="457200" rtl="0" algn="l">
              <a:spcBef>
                <a:spcPts val="0"/>
              </a:spcBef>
              <a:spcAft>
                <a:spcPts val="0"/>
              </a:spcAft>
              <a:buSzPts val="1800"/>
              <a:buChar char="●"/>
            </a:pPr>
            <a:r>
              <a:rPr b="1" lang="en-US" sz="1800"/>
              <a:t>pymysql</a:t>
            </a:r>
            <a:r>
              <a:rPr lang="en-US" sz="1800"/>
              <a:t>: </a:t>
            </a:r>
            <a:r>
              <a:rPr lang="en-US" sz="1800" u="sng">
                <a:solidFill>
                  <a:schemeClr val="hlink"/>
                </a:solidFill>
                <a:hlinkClick r:id="rId16"/>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ctrTitle"/>
          </p:nvPr>
        </p:nvSpPr>
        <p:spPr>
          <a:xfrm>
            <a:off x="1100925" y="670124"/>
            <a:ext cx="10250700" cy="88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What is Talend?</a:t>
            </a:r>
            <a:endParaRPr/>
          </a:p>
        </p:txBody>
      </p:sp>
      <p:sp>
        <p:nvSpPr>
          <p:cNvPr id="215" name="Google Shape;215;p32"/>
          <p:cNvSpPr txBox="1"/>
          <p:nvPr/>
        </p:nvSpPr>
        <p:spPr>
          <a:xfrm>
            <a:off x="1100925" y="1985075"/>
            <a:ext cx="10250700" cy="43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Talend is becoming one of the leaders in desktop and cloud data integration. It’s an ETL tool that has many options for database, cloud, and Big Data integrations. Talend does offer commercial products, but there is a fully functional, free, open source option.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Some of the advantages of using an ETL tool like Talend are:</a:t>
            </a:r>
            <a:endParaRPr sz="1800"/>
          </a:p>
          <a:p>
            <a:pPr indent="0" lvl="0" marL="0" rtl="0" algn="l">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n-US" sz="1800"/>
              <a:t>It lessens the need for writing procedures and code, since there’s an interactive GUI</a:t>
            </a:r>
            <a:endParaRPr sz="1800"/>
          </a:p>
          <a:p>
            <a:pPr indent="-342900" lvl="0" marL="457200" rtl="0" algn="l">
              <a:lnSpc>
                <a:spcPct val="150000"/>
              </a:lnSpc>
              <a:spcBef>
                <a:spcPts val="0"/>
              </a:spcBef>
              <a:spcAft>
                <a:spcPts val="0"/>
              </a:spcAft>
              <a:buSzPts val="1800"/>
              <a:buChar char="●"/>
            </a:pPr>
            <a:r>
              <a:rPr lang="en-US" sz="1800"/>
              <a:t>This provides a visual flow of the ETL process and system logic</a:t>
            </a:r>
            <a:endParaRPr sz="1800"/>
          </a:p>
          <a:p>
            <a:pPr indent="-342900" lvl="0" marL="457200" rtl="0" algn="l">
              <a:lnSpc>
                <a:spcPct val="150000"/>
              </a:lnSpc>
              <a:spcBef>
                <a:spcPts val="0"/>
              </a:spcBef>
              <a:spcAft>
                <a:spcPts val="0"/>
              </a:spcAft>
              <a:buSzPts val="1800"/>
              <a:buChar char="●"/>
            </a:pPr>
            <a:r>
              <a:rPr lang="en-US" sz="1800"/>
              <a:t>There are advanced tools built to do routine procedures, like cleaning data, sorting, joining, merging, and other manipulation processes</a:t>
            </a:r>
            <a:endParaRPr sz="1800"/>
          </a:p>
          <a:p>
            <a:pPr indent="-342900" lvl="0" marL="457200" rtl="0" algn="l">
              <a:lnSpc>
                <a:spcPct val="150000"/>
              </a:lnSpc>
              <a:spcBef>
                <a:spcPts val="0"/>
              </a:spcBef>
              <a:spcAft>
                <a:spcPts val="0"/>
              </a:spcAft>
              <a:buSzPts val="1800"/>
              <a:buChar char="●"/>
            </a:pPr>
            <a:r>
              <a:rPr lang="en-US" sz="1800"/>
              <a:t>It has many integrations that support systems that are databases, cloud based software, and many file formats.</a:t>
            </a:r>
            <a:endParaRPr sz="1800"/>
          </a:p>
          <a:p>
            <a:pPr indent="0" lvl="0" marL="0" rtl="0" algn="l">
              <a:spcBef>
                <a:spcPts val="0"/>
              </a:spcBef>
              <a:spcAft>
                <a:spcPts val="0"/>
              </a:spcAft>
              <a:buNone/>
            </a:pPr>
            <a:r>
              <a:t/>
            </a:r>
            <a:endParaRPr sz="1800"/>
          </a:p>
        </p:txBody>
      </p:sp>
      <p:pic>
        <p:nvPicPr>
          <p:cNvPr id="216" name="Google Shape;216;p32"/>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ctrTitle"/>
          </p:nvPr>
        </p:nvSpPr>
        <p:spPr>
          <a:xfrm>
            <a:off x="1100925" y="670124"/>
            <a:ext cx="10250700" cy="88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Demo - Talend Studio</a:t>
            </a:r>
            <a:endParaRPr/>
          </a:p>
        </p:txBody>
      </p:sp>
      <p:pic>
        <p:nvPicPr>
          <p:cNvPr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id="223" name="Google Shape;223;p33"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24" name="Google Shape;224;p33"/>
          <p:cNvSpPr txBox="1"/>
          <p:nvPr/>
        </p:nvSpPr>
        <p:spPr>
          <a:xfrm>
            <a:off x="3125225" y="6415700"/>
            <a:ext cx="7113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970200" y="716800"/>
            <a:ext cx="102516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800"/>
              <a:t>Workflow Tools:</a:t>
            </a:r>
            <a:r>
              <a:rPr lang="en-US" sz="4800"/>
              <a:t> Dataiku</a:t>
            </a:r>
            <a:endParaRPr sz="4800"/>
          </a:p>
        </p:txBody>
      </p:sp>
      <p:pic>
        <p:nvPicPr>
          <p:cNvPr id="230" name="Google Shape;230;p34"/>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31" name="Google Shape;231;p34"/>
          <p:cNvSpPr txBox="1"/>
          <p:nvPr/>
        </p:nvSpPr>
        <p:spPr>
          <a:xfrm>
            <a:off x="557867" y="4642900"/>
            <a:ext cx="5520900" cy="399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3100"/>
              </a:spcAft>
              <a:buNone/>
            </a:pPr>
            <a:r>
              <a:rPr lang="en-US" sz="1900">
                <a:latin typeface="Lato"/>
                <a:ea typeface="Lato"/>
                <a:cs typeface="Lato"/>
                <a:sym typeface="Lato"/>
              </a:rPr>
              <a:t>Dataiku DSS “Bring data analysts, engineers, and scientists together”, “Enables self-service analytics” and “operationalizes machine learning”</a:t>
            </a:r>
            <a:r>
              <a:rPr lang="en-US" sz="1600">
                <a:latin typeface="Lato"/>
                <a:ea typeface="Lato"/>
                <a:cs typeface="Lato"/>
                <a:sym typeface="Lato"/>
              </a:rPr>
              <a:t> </a:t>
            </a:r>
            <a:r>
              <a:rPr lang="en-US" sz="1600">
                <a:solidFill>
                  <a:srgbClr val="FFFFFF"/>
                </a:solidFill>
              </a:rPr>
              <a:t>ts</a:t>
            </a:r>
            <a:r>
              <a:rPr lang="en-US" sz="2000">
                <a:solidFill>
                  <a:srgbClr val="FFFFFF"/>
                </a:solidFill>
              </a:rPr>
              <a:t> today and build for tomorrow.</a:t>
            </a:r>
            <a:endParaRPr sz="2000">
              <a:solidFill>
                <a:srgbClr val="FFFFFF"/>
              </a:solidFill>
            </a:endParaRPr>
          </a:p>
        </p:txBody>
      </p:sp>
      <p:sp>
        <p:nvSpPr>
          <p:cNvPr id="232" name="Google Shape;232;p34"/>
          <p:cNvSpPr txBox="1"/>
          <p:nvPr/>
        </p:nvSpPr>
        <p:spPr>
          <a:xfrm>
            <a:off x="6194300" y="1881667"/>
            <a:ext cx="5834700" cy="3999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900">
                <a:solidFill>
                  <a:srgbClr val="434343"/>
                </a:solidFill>
                <a:latin typeface="Lato"/>
                <a:ea typeface="Lato"/>
                <a:cs typeface="Lato"/>
                <a:sym typeface="Lato"/>
              </a:rPr>
              <a:t>Steps to Engineering a Dataiku Workflow: </a:t>
            </a:r>
            <a:endParaRPr sz="1900">
              <a:solidFill>
                <a:srgbClr val="434343"/>
              </a:solidFill>
              <a:latin typeface="Lato"/>
              <a:ea typeface="Lato"/>
              <a:cs typeface="Lato"/>
              <a:sym typeface="Lato"/>
            </a:endParaRPr>
          </a:p>
          <a:p>
            <a:pPr indent="-425450" lvl="0" marL="609600" rtl="0" algn="l">
              <a:lnSpc>
                <a:spcPct val="115000"/>
              </a:lnSpc>
              <a:spcBef>
                <a:spcPts val="110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Create a new project</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Connect to and/or Import Dataset(s)</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Visual Prep - Data “Recipes”</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Code Transformation(s) - Python</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Visual Analysis, Data Prep &amp; ML (The Lab)</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Data Product Development</a:t>
            </a:r>
            <a:endParaRPr sz="1900">
              <a:solidFill>
                <a:srgbClr val="434343"/>
              </a:solidFill>
              <a:latin typeface="Lato"/>
              <a:ea typeface="Lato"/>
              <a:cs typeface="Lato"/>
              <a:sym typeface="Lato"/>
            </a:endParaRPr>
          </a:p>
          <a:p>
            <a:pPr indent="-425450" lvl="1" marL="1219200" rtl="0" algn="l">
              <a:lnSpc>
                <a:spcPct val="115000"/>
              </a:lnSpc>
              <a:spcBef>
                <a:spcPts val="0"/>
              </a:spcBef>
              <a:spcAft>
                <a:spcPts val="0"/>
              </a:spcAft>
              <a:buClr>
                <a:srgbClr val="434343"/>
              </a:buClr>
              <a:buSzPts val="1900"/>
              <a:buFont typeface="Lato"/>
              <a:buAutoNum type="alphaLcPeriod"/>
            </a:pPr>
            <a:r>
              <a:rPr lang="en-US" sz="1900">
                <a:solidFill>
                  <a:srgbClr val="434343"/>
                </a:solidFill>
                <a:latin typeface="Lato"/>
                <a:ea typeface="Lato"/>
                <a:cs typeface="Lato"/>
                <a:sym typeface="Lato"/>
              </a:rPr>
              <a:t>Reports, Dashboards, Insights, WebApps</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Job, Workflow &amp; Scenario Scheduling</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Workflow Monitoring &amp; Maintenance</a:t>
            </a:r>
            <a:endParaRPr sz="1900">
              <a:solidFill>
                <a:srgbClr val="434343"/>
              </a:solidFill>
              <a:latin typeface="Lato"/>
              <a:ea typeface="Lato"/>
              <a:cs typeface="Lato"/>
              <a:sym typeface="Lato"/>
            </a:endParaRPr>
          </a:p>
          <a:p>
            <a:pPr indent="-425450" lvl="0" marL="609600" rtl="0" algn="l">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Documentation - Wiki &amp; Juypter Notebooks</a:t>
            </a:r>
            <a:endParaRPr sz="1900">
              <a:solidFill>
                <a:srgbClr val="434343"/>
              </a:solidFill>
              <a:latin typeface="Lato"/>
              <a:ea typeface="Lato"/>
              <a:cs typeface="Lato"/>
              <a:sym typeface="Lato"/>
            </a:endParaRPr>
          </a:p>
          <a:p>
            <a:pPr indent="0" lvl="0" marL="0" rtl="0" algn="l">
              <a:lnSpc>
                <a:spcPct val="115000"/>
              </a:lnSpc>
              <a:spcBef>
                <a:spcPts val="1100"/>
              </a:spcBef>
              <a:spcAft>
                <a:spcPts val="0"/>
              </a:spcAft>
              <a:buNone/>
            </a:pPr>
            <a:r>
              <a:t/>
            </a:r>
            <a:endParaRPr sz="1900">
              <a:solidFill>
                <a:srgbClr val="434343"/>
              </a:solidFill>
              <a:latin typeface="Lato"/>
              <a:ea typeface="Lato"/>
              <a:cs typeface="Lato"/>
              <a:sym typeface="Lato"/>
            </a:endParaRPr>
          </a:p>
          <a:p>
            <a:pPr indent="0" lvl="0" marL="0" rtl="0" algn="l">
              <a:lnSpc>
                <a:spcPct val="115000"/>
              </a:lnSpc>
              <a:spcBef>
                <a:spcPts val="1100"/>
              </a:spcBef>
              <a:spcAft>
                <a:spcPts val="0"/>
              </a:spcAft>
              <a:buNone/>
            </a:pPr>
            <a:r>
              <a:t/>
            </a:r>
            <a:endParaRPr sz="1900">
              <a:solidFill>
                <a:srgbClr val="434343"/>
              </a:solidFill>
              <a:latin typeface="Lato"/>
              <a:ea typeface="Lato"/>
              <a:cs typeface="Lato"/>
              <a:sym typeface="Lato"/>
            </a:endParaRPr>
          </a:p>
          <a:p>
            <a:pPr indent="0" lvl="0" marL="0" rtl="0" algn="l">
              <a:lnSpc>
                <a:spcPct val="115000"/>
              </a:lnSpc>
              <a:spcBef>
                <a:spcPts val="1100"/>
              </a:spcBef>
              <a:spcAft>
                <a:spcPts val="0"/>
              </a:spcAft>
              <a:buNone/>
            </a:pPr>
            <a:r>
              <a:t/>
            </a:r>
            <a:endParaRPr sz="1900">
              <a:solidFill>
                <a:srgbClr val="434343"/>
              </a:solidFill>
              <a:latin typeface="Lato"/>
              <a:ea typeface="Lato"/>
              <a:cs typeface="Lato"/>
              <a:sym typeface="Lato"/>
            </a:endParaRPr>
          </a:p>
          <a:p>
            <a:pPr indent="0" lvl="0" marL="0" rtl="0" algn="l">
              <a:lnSpc>
                <a:spcPct val="115000"/>
              </a:lnSpc>
              <a:spcBef>
                <a:spcPts val="1100"/>
              </a:spcBef>
              <a:spcAft>
                <a:spcPts val="0"/>
              </a:spcAft>
              <a:buNone/>
            </a:pPr>
            <a:r>
              <a:t/>
            </a:r>
            <a:endParaRPr sz="1900">
              <a:solidFill>
                <a:srgbClr val="434343"/>
              </a:solidFill>
              <a:latin typeface="Lato"/>
              <a:ea typeface="Lato"/>
              <a:cs typeface="Lato"/>
              <a:sym typeface="Lato"/>
            </a:endParaRPr>
          </a:p>
          <a:p>
            <a:pPr indent="0" lvl="0" marL="0" rtl="0" algn="l">
              <a:lnSpc>
                <a:spcPct val="115000"/>
              </a:lnSpc>
              <a:spcBef>
                <a:spcPts val="1100"/>
              </a:spcBef>
              <a:spcAft>
                <a:spcPts val="1100"/>
              </a:spcAft>
              <a:buNone/>
            </a:pPr>
            <a:r>
              <a:rPr lang="en-US" sz="1900">
                <a:solidFill>
                  <a:srgbClr val="434343"/>
                </a:solidFill>
                <a:latin typeface="Lato"/>
                <a:ea typeface="Lato"/>
                <a:cs typeface="Lato"/>
                <a:sym typeface="Lato"/>
              </a:rPr>
              <a:t>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sz="3000"/>
              <a:t>What is NoSQL?</a:t>
            </a:r>
            <a:endParaRPr sz="3000"/>
          </a:p>
        </p:txBody>
      </p:sp>
      <p:sp>
        <p:nvSpPr>
          <p:cNvPr id="238" name="Google Shape;238;p35"/>
          <p:cNvSpPr txBox="1"/>
          <p:nvPr/>
        </p:nvSpPr>
        <p:spPr>
          <a:xfrm>
            <a:off x="443375" y="1580100"/>
            <a:ext cx="11456700" cy="14172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US" sz="1800">
                <a:latin typeface="Lato"/>
                <a:ea typeface="Lato"/>
                <a:cs typeface="Lato"/>
                <a:sym typeface="Lato"/>
              </a:rPr>
              <a:t> NoSQL is a way of saying “non-relational” or an alternative to more traditional relational databases. These database systems are not built on tables and do not need SQL language to be used to manipulate data. NoSQL databases can also handle semi-structured and unstructured data, which is essential in Data Science.</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a:p>
            <a:pPr indent="0" lvl="0" marL="457200" marR="0" rtl="0" algn="l">
              <a:lnSpc>
                <a:spcPct val="100000"/>
              </a:lnSpc>
              <a:spcBef>
                <a:spcPts val="0"/>
              </a:spcBef>
              <a:spcAft>
                <a:spcPts val="0"/>
              </a:spcAft>
              <a:buNone/>
            </a:pPr>
            <a:r>
              <a:t/>
            </a:r>
            <a:endParaRPr sz="1800">
              <a:latin typeface="Lato"/>
              <a:ea typeface="Lato"/>
              <a:cs typeface="Lato"/>
              <a:sym typeface="Lato"/>
            </a:endParaRPr>
          </a:p>
        </p:txBody>
      </p:sp>
      <p:sp>
        <p:nvSpPr>
          <p:cNvPr id="239" name="Google Shape;239;p35"/>
          <p:cNvSpPr txBox="1"/>
          <p:nvPr/>
        </p:nvSpPr>
        <p:spPr>
          <a:xfrm>
            <a:off x="234200" y="2763825"/>
            <a:ext cx="4152300" cy="35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Lato"/>
                <a:ea typeface="Lato"/>
                <a:cs typeface="Lato"/>
                <a:sym typeface="Lato"/>
              </a:rPr>
              <a:t>What are Some Examples </a:t>
            </a:r>
            <a:endParaRPr b="1" sz="1800">
              <a:latin typeface="Lato"/>
              <a:ea typeface="Lato"/>
              <a:cs typeface="Lato"/>
              <a:sym typeface="Lato"/>
            </a:endParaRPr>
          </a:p>
          <a:p>
            <a:pPr indent="0" lvl="0" marL="0" rtl="0" algn="ctr">
              <a:spcBef>
                <a:spcPts val="0"/>
              </a:spcBef>
              <a:spcAft>
                <a:spcPts val="0"/>
              </a:spcAft>
              <a:buNone/>
            </a:pPr>
            <a:r>
              <a:rPr b="1" lang="en-US" sz="1800">
                <a:latin typeface="Lato"/>
                <a:ea typeface="Lato"/>
                <a:cs typeface="Lato"/>
                <a:sym typeface="Lato"/>
              </a:rPr>
              <a:t>of NoSQL Databases?</a:t>
            </a:r>
            <a:endParaRPr b="1"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MongoDB - Open Source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Apache Cassandra - Open Source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Couchbase - Open Source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MS Azure Cosmos DB</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Amazon DynamoDB</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Google Cloud Platform </a:t>
            </a:r>
            <a:endParaRPr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lang="en-US" sz="1800">
                <a:latin typeface="Lato"/>
                <a:ea typeface="Lato"/>
                <a:cs typeface="Lato"/>
                <a:sym typeface="Lato"/>
              </a:rPr>
              <a:t>Cloud Datastore </a:t>
            </a:r>
            <a:endParaRPr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lang="en-US" sz="1800">
                <a:latin typeface="Lato"/>
                <a:ea typeface="Lato"/>
                <a:cs typeface="Lato"/>
                <a:sym typeface="Lato"/>
              </a:rPr>
              <a:t>Cloud Bigtable</a:t>
            </a:r>
            <a:endParaRPr sz="1800">
              <a:latin typeface="Lato"/>
              <a:ea typeface="Lato"/>
              <a:cs typeface="Lato"/>
              <a:sym typeface="Lato"/>
            </a:endParaRPr>
          </a:p>
        </p:txBody>
      </p:sp>
      <p:pic>
        <p:nvPicPr>
          <p:cNvPr id="240" name="Google Shape;240;p35"/>
          <p:cNvPicPr preferRelativeResize="0"/>
          <p:nvPr/>
        </p:nvPicPr>
        <p:blipFill>
          <a:blip r:embed="rId3">
            <a:alphaModFix/>
          </a:blip>
          <a:stretch>
            <a:fillRect/>
          </a:stretch>
        </p:blipFill>
        <p:spPr>
          <a:xfrm>
            <a:off x="4639150" y="2905597"/>
            <a:ext cx="7324249" cy="34159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