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2C5F43-5297-4B44-A68F-5552EC4E6666}">
  <a:tblStyle styleId="{472C5F43-5297-4B44-A68F-5552EC4E6666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fill>
          <a:solidFill>
            <a:srgbClr val="E7CECB"/>
          </a:solidFill>
        </a:fill>
      </a:tcStyle>
    </a:band1H>
    <a:band2H>
      <a:tcTxStyle/>
    </a:band2H>
    <a:band1V>
      <a:tcTxStyle/>
      <a:tcStyle>
        <a:fill>
          <a:solidFill>
            <a:srgbClr val="E7CECB"/>
          </a:solidFill>
        </a:fill>
      </a:tcStyle>
    </a:band1V>
    <a:band2V>
      <a:tcTxStyle/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38ce4af1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038ce4af1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e779e5c2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65" name="Google Shape;165;g4fe779e5c2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e779e5c2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fe779e5c2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38ce4af1_0_3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038ce4af1_0_3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e779e5c2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e779e5c2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fe779e5c2_0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fd485c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fd485c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5cfd485cd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38ce4af1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038ce4af1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38ce4af1_0_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038ce4af1_0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38ce4af1_0_3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112" name="Google Shape;112;g5038ce4af1_0_3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e779e5c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19" name="Google Shape;119;g4fe779e5c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8ce4af1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038ce4af1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e779e5c2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4fe779e5c2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38ce4af1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5038ce4af1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e779e5c2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150" name="Google Shape;150;g4fe779e5c2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mysqltutorial.org/mysql-subquer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mysqltutorial.org/mysql-data-types.aspx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hyperlink" Target="https://www.hackerrank.com/" TargetMode="External"/><Relationship Id="rId5" Type="http://schemas.openxmlformats.org/officeDocument/2006/relationships/hyperlink" Target="http://www.mysqltutorial.org/mysql-subquery/" TargetMode="External"/><Relationship Id="rId6" Type="http://schemas.openxmlformats.org/officeDocument/2006/relationships/hyperlink" Target="http://sqlzoo.net/" TargetMode="External"/><Relationship Id="rId7" Type="http://schemas.openxmlformats.org/officeDocument/2006/relationships/hyperlink" Target="https://www.codewars.com/" TargetMode="External"/><Relationship Id="rId8" Type="http://schemas.openxmlformats.org/officeDocument/2006/relationships/hyperlink" Target="https://www.codewars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tutorialspoint.com/mysql/mysql-data-types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A.K.A. nested queries, inner queries, inner select</a:t>
            </a:r>
            <a:endParaRPr sz="17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Must be enclosed by parentheses</a:t>
            </a:r>
            <a:endParaRPr sz="1700"/>
          </a:p>
          <a:p>
            <a:pPr indent="-304800" lvl="1" marL="121920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Ex: SELECT &lt;col&gt; FROM &lt;table&gt; WHERE </a:t>
            </a:r>
            <a:r>
              <a:rPr lang="en-US" sz="1500">
                <a:solidFill>
                  <a:srgbClr val="FF0000"/>
                </a:solidFill>
              </a:rPr>
              <a:t>(SELECT &lt;col&gt; FROM &lt;table&gt;)</a:t>
            </a:r>
            <a:r>
              <a:rPr lang="en-US" sz="1500"/>
              <a:t>;</a:t>
            </a:r>
            <a:endParaRPr sz="15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Can return single value (aka scalar), single row, single column, or table</a:t>
            </a:r>
            <a:endParaRPr sz="17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Evaluated inside-out</a:t>
            </a:r>
            <a:endParaRPr sz="1700"/>
          </a:p>
          <a:p>
            <a:pPr indent="-217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 u="sng">
                <a:solidFill>
                  <a:schemeClr val="accent5"/>
                </a:solidFill>
                <a:hlinkClick r:id="rId3"/>
              </a:rPr>
              <a:t>Practice</a:t>
            </a:r>
            <a:endParaRPr sz="1700"/>
          </a:p>
          <a:p>
            <a:pPr indent="-217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subq.Continent, sum(subq.Population)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Name as Country, Population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world.country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'Asia'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subq #using subquery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subq.Continent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171" name="Google Shape;171;p24"/>
          <p:cNvCxnSpPr>
            <a:stCxn id="170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178" name="Google Shape;178;p25"/>
          <p:cNvSpPr txBox="1"/>
          <p:nvPr/>
        </p:nvSpPr>
        <p:spPr>
          <a:xfrm>
            <a:off x="1830075" y="208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SubQuery</a:t>
            </a:r>
            <a:endParaRPr u="sng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5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5"/>
          <p:cNvSpPr txBox="1"/>
          <p:nvPr/>
        </p:nvSpPr>
        <p:spPr>
          <a:xfrm>
            <a:off x="3817550" y="3675600"/>
            <a:ext cx="395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</a:t>
            </a: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by Continent</a:t>
            </a:r>
            <a:r>
              <a:rPr b="1" lang="en-US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Resources</a:t>
            </a:r>
            <a:endParaRPr sz="4800"/>
          </a:p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References</a:t>
            </a:r>
            <a:endParaRPr sz="17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3"/>
              </a:rPr>
              <a:t>Data types primer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4"/>
              </a:rPr>
              <a:t>Aggregation primer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5"/>
              </a:rPr>
              <a:t>Subquery primer</a:t>
            </a:r>
            <a:endParaRPr sz="1500"/>
          </a:p>
          <a:p>
            <a:pPr indent="-304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Practice:</a:t>
            </a:r>
            <a:endParaRPr sz="17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6"/>
              </a:rPr>
              <a:t>SQLZOO</a:t>
            </a:r>
            <a:endParaRPr sz="1500" u="sng">
              <a:solidFill>
                <a:schemeClr val="accent5"/>
              </a:solidFill>
              <a:hlinkClick r:id="rId7"/>
            </a:endParaRPr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8"/>
              </a:rPr>
              <a:t>CodeWars</a:t>
            </a:r>
            <a:r>
              <a:rPr lang="en-US" sz="1500"/>
              <a:t> 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(SQLite 3.2.8, PostgresSQL 9.6)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9"/>
              </a:rPr>
              <a:t>HackerRank</a:t>
            </a:r>
            <a:r>
              <a:rPr lang="en-US" sz="1500"/>
              <a:t> 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(DB2, MySQL, Oracle, MS SQL Server)</a:t>
            </a:r>
            <a:endParaRPr sz="1500"/>
          </a:p>
          <a:p>
            <a:pPr indent="-304800" lvl="1" marL="12192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Data.world</a:t>
            </a:r>
            <a:endParaRPr sz="15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        Google BigQuery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3188" y="2543000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1010575" y="1839500"/>
            <a:ext cx="51222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World Schema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In world.city, What are the names and CountryCodes of all countries in the database (sorted alphabetically by code)?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Return the names of all cities contained in the world.city table that are in the united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Find the total population of all USA cities that are in the world.city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</a:t>
            </a:r>
            <a:r>
              <a:rPr lang="en-US"/>
              <a:t>Return the names of all cities contained in the world.city table that are in Nebraska (Region), using a subquery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In the world.country langage table, select all countries where the official language is ‘English’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In the world.country table, compare the average life </a:t>
            </a:r>
            <a:r>
              <a:rPr lang="en-US"/>
              <a:t>expectancy</a:t>
            </a:r>
            <a:r>
              <a:rPr lang="en-US"/>
              <a:t> of people, in a variety of ways.   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950" y="21040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1010575" y="1839500"/>
            <a:ext cx="51222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Class Project - Consoles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In world.city, What are the names and CountryCodes of all countries in the database (sorted alphabetically by code)?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Return the names of all cities contained in the world.city table that are in the united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Find the total population of all USA cities that are in the world.city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Return the names of all cities contained in the world.city table that are in Nebraska (Region), using a subquery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In the world.country langage table, select all countries where the official language is ‘English’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In the world.country table, compare the average life expectancy of people, in a variety of ways.   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0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1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the need for Data Manipulation &amp; Management? 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database?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SQL? </a:t>
            </a:r>
            <a:br>
              <a:rPr lang="en-US" sz="3000"/>
            </a:br>
            <a:r>
              <a:rPr lang="en-US" sz="3000"/>
              <a:t>Why learn SQL if you know Python?</a:t>
            </a:r>
            <a:br>
              <a:rPr lang="en-US" sz="3000"/>
            </a:br>
            <a:r>
              <a:rPr lang="en-US" sz="3000"/>
              <a:t>What is ETL?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table?</a:t>
            </a:r>
            <a:br>
              <a:rPr lang="en-US" sz="3000"/>
            </a:br>
            <a:r>
              <a:rPr lang="en-US" sz="3000"/>
              <a:t>How do you create a table?</a:t>
            </a:r>
            <a:br>
              <a:rPr lang="en-US" sz="3000"/>
            </a:br>
            <a:r>
              <a:rPr lang="en-US" sz="3000"/>
              <a:t>How do you insert data into a table?</a:t>
            </a:r>
            <a:br>
              <a:rPr lang="en-US" sz="3000"/>
            </a:br>
            <a:r>
              <a:rPr lang="en-US" sz="3000"/>
              <a:t>What are the most common SQL data types?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SQL clauses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aggregations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comments for debugging or explaining code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Learn SQL functions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writing subqueries</a:t>
            </a:r>
            <a:endParaRPr sz="3000"/>
          </a:p>
          <a:p>
            <a:pPr indent="-3048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SQL by examples in  MySQL Workbench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913795" y="2131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{472C5F43-5297-4B44-A68F-5552EC4E6666}</a:tableStyleId>
              </a:tblPr>
              <a:tblGrid>
                <a:gridCol w="2066075"/>
                <a:gridCol w="2075425"/>
                <a:gridCol w="1872625"/>
                <a:gridCol w="2268875"/>
                <a:gridCol w="207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Main Clauses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Clauses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Aggregations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 Clauses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JOIN Clauses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GROUP 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HAVING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SELECT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BETWEEN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CROSS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ORDER 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LIMIT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&lt;, &gt;, &lt;=, &gt;=, =, 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" name="Google Shape;116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123" name="Google Shape;123;p18"/>
          <p:cNvSpPr txBox="1"/>
          <p:nvPr/>
        </p:nvSpPr>
        <p:spPr>
          <a:xfrm>
            <a:off x="1208525" y="2738600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Name as 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'Asia'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914400" y="2112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{472C5F43-5297-4B44-A68F-5552EC4E6666}</a:tableStyleId>
              </a:tblPr>
              <a:tblGrid>
                <a:gridCol w="2588425"/>
                <a:gridCol w="2588425"/>
                <a:gridCol w="1965825"/>
                <a:gridCol w="3211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Other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Aggregate functions:   Avg, Count, INSTR, Sum, Min/Max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String functions:   Concat,  Length, Left, Replace, Substring, Trim, Format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Control flow functions: Case, if, ifnull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date and time functions:  Curdate, DateDiff, Day/Month/Year, DateAdd, now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Comparison functions:  </a:t>
            </a:r>
            <a:r>
              <a:rPr lang="en-US" sz="2400"/>
              <a:t>Coalesce</a:t>
            </a:r>
            <a:r>
              <a:rPr lang="en-US" sz="2400"/>
              <a:t>, isnull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Math functions:  Ceiling/Floor, Round, Truncate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Data Types:  CAST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7" name="Google Shape;147;p21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</a:t>
            </a:r>
            <a:r>
              <a:rPr lang="en-US"/>
              <a:t>http://www.mysqltutorial.org/mysql-functions.aspx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Continent Query</a:t>
            </a:r>
            <a:endParaRPr sz="4800"/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1133025" y="2842375"/>
            <a:ext cx="640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sum(Population)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“what schema/table to read”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“often needed to summarize by group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“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result”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8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