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st.github.com/mdang/9a4a8063ebea3b829b8025746643ade1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max-mind/world-cities-database" TargetMode="External"/><Relationship Id="rId3" Type="http://schemas.openxmlformats.org/officeDocument/2006/relationships/hyperlink" Target="https://www.kaggle.com/gregorut/videogamesale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76864104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5076864104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27544ab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27544ab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Schema: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https://gist.github.com/mdang/9a4a8063ebea3b829b8025746643ade1</a:t>
            </a:r>
            <a:endParaRPr/>
          </a:p>
        </p:txBody>
      </p:sp>
      <p:sp>
        <p:nvSpPr>
          <p:cNvPr id="169" name="Google Shape;169;g5027544ab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d42f5a07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d42f5a07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https://www.kaggle.com/max-mind/world-cities-database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https://www.kaggle.com/gregorut/videogamesales</a:t>
            </a:r>
            <a:endParaRPr/>
          </a:p>
        </p:txBody>
      </p:sp>
      <p:sp>
        <p:nvSpPr>
          <p:cNvPr id="177" name="Google Shape;177;g5d42f5a07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27544abd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Creation: creating tables and databases, the things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Storage: where data are stored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Cleaning: adding, removing, or modifying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Retrieval: selecting only the data you want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5027544abd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24fce185_2_4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Common - INNER &amp; LEFT, Sometimes Full Outer</a:t>
            </a:r>
            <a:endParaRPr/>
          </a:p>
        </p:txBody>
      </p:sp>
      <p:sp>
        <p:nvSpPr>
          <p:cNvPr id="108" name="Google Shape;108;g4f24fce185_2_4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76864104_0_1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g5076864104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24fce185_2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Security: databases have additional security measures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Data integrity: data changes require intent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Customization: you can organize it best on your needs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Recovery: you don’t lose the data if there’s a catastrophic error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Learning curve: you have to learn how to manipulate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/>
              <a:t>Abstract: a less visual representation and demands more from the user</a:t>
            </a:r>
            <a:endParaRPr/>
          </a:p>
        </p:txBody>
      </p:sp>
      <p:sp>
        <p:nvSpPr>
          <p:cNvPr id="122" name="Google Shape;122;g4f24fce185_2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24fce185_2_4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4f24fce185_2_4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027544abd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27544abd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42f5a07e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5d42f5a07e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27544abd_0_4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5027544abd_0_4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13795" y="1732449"/>
            <a:ext cx="10353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rtl="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08610" lvl="1" marL="9144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2pPr>
            <a:lvl3pPr indent="-308610" lvl="2" marL="13716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4pPr>
            <a:lvl5pPr indent="-308610" lvl="4" marL="22860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5pPr>
            <a:lvl6pPr indent="-308610" lvl="5" marL="2743200" rtl="0" algn="l">
              <a:spcBef>
                <a:spcPts val="60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rtl="0" algn="l">
              <a:spcBef>
                <a:spcPts val="600"/>
              </a:spcBef>
              <a:spcAft>
                <a:spcPts val="0"/>
              </a:spcAft>
              <a:buSzPts val="1260"/>
              <a:buChar char="●"/>
              <a:defRPr/>
            </a:lvl7pPr>
            <a:lvl8pPr indent="-308609" lvl="7" marL="3657600" rtl="0" algn="l">
              <a:spcBef>
                <a:spcPts val="600"/>
              </a:spcBef>
              <a:spcAft>
                <a:spcPts val="0"/>
              </a:spcAft>
              <a:buSzPts val="1260"/>
              <a:buChar char="○"/>
              <a:defRPr/>
            </a:lvl8pPr>
            <a:lvl9pPr indent="-308609" lvl="8" marL="4114800" rtl="0" algn="l">
              <a:spcBef>
                <a:spcPts val="600"/>
              </a:spcBef>
              <a:spcAft>
                <a:spcPts val="60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7678736" y="58832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913795" y="5883275"/>
            <a:ext cx="6672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70650" y="2700745"/>
            <a:ext cx="10250700" cy="906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US"/>
              <a:t>Data Manipulation Pt.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/>
              <a:t>Jeremy Bergmann - Omaha Data Science Academy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107375" y="1692675"/>
            <a:ext cx="65715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SQL Joins &amp; Unions</a:t>
            </a:r>
            <a:endParaRPr b="1"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1. Using a union on the world.country table, </a:t>
            </a:r>
            <a:r>
              <a:rPr lang="en-US" sz="1800"/>
              <a:t>combine</a:t>
            </a:r>
            <a:r>
              <a:rPr lang="en-US" sz="1800"/>
              <a:t> all countries </a:t>
            </a:r>
            <a:r>
              <a:rPr lang="en-US" sz="1800"/>
              <a:t>(repeating) </a:t>
            </a:r>
            <a:r>
              <a:rPr lang="en-US" sz="1800"/>
              <a:t>with a life </a:t>
            </a:r>
            <a:r>
              <a:rPr lang="en-US" sz="1800"/>
              <a:t>expectancy</a:t>
            </a:r>
            <a:r>
              <a:rPr lang="en-US" sz="1800"/>
              <a:t> of &gt; 80 years </a:t>
            </a:r>
            <a:r>
              <a:rPr lang="en-US" sz="1800" u="sng"/>
              <a:t>or</a:t>
            </a:r>
            <a:r>
              <a:rPr lang="en-US" sz="1800"/>
              <a:t> a GNP &gt; 1000000, with no repeats. 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2.  List all official languages spoken in the 'Southeast Asia' region.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3.  </a:t>
            </a:r>
            <a:r>
              <a:rPr lang="en-US" sz="1800"/>
              <a:t>List all the countries in North America, then match (left join)  the “percentage” of the population that speaks English.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4. In the “world” schema, obtain the name of all cities in North America that have a population over 1M, where the primary language is English or Spanish (with repeats).</a:t>
            </a:r>
            <a:endParaRPr sz="1800"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950" y="2286792"/>
            <a:ext cx="5355526" cy="356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972825" y="69731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 Project </a:t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39975" y="1656925"/>
            <a:ext cx="6913200" cy="6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/>
              <a:t>SQL Joins &amp; Unions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better understand the marketplace for video games and consoles, the COO would like to know the answer to the following questions: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are the total sales for Action vs. Role-Playing games in North America by Year, since 2000? 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During that time period, how does Role-Playing game sales compare vs. other Genres? (Combine all Countries)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What is the most popular console (by NA Sales) for Role Playing games, for consoles with a “first_retail_availablity” since 2000?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Obtain the average rank of games created in 2014, by genre.  How does this order compare with the current video game rankings in the “console_game_sales” table? 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Does this lead you to additional questions to research or data to gather?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875" y="2150517"/>
            <a:ext cx="3636183" cy="363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913800" y="609600"/>
            <a:ext cx="1119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200"/>
              <a:t>What is the need for data manipulation?</a:t>
            </a:r>
            <a:endParaRPr sz="4200"/>
          </a:p>
        </p:txBody>
      </p:sp>
      <p:sp>
        <p:nvSpPr>
          <p:cNvPr id="103" name="Google Shape;103;p15"/>
          <p:cNvSpPr/>
          <p:nvPr/>
        </p:nvSpPr>
        <p:spPr>
          <a:xfrm>
            <a:off x="1228375" y="1998825"/>
            <a:ext cx="8929200" cy="252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1077723" y="1998825"/>
            <a:ext cx="54792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Creating new datasets &amp; Combine disparate data sets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Perform common queries, aggregations, and joins</a:t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Adding, removing, or modifying data</a:t>
            </a:r>
            <a:endParaRPr sz="2400"/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Extracting and Storing Data</a:t>
            </a:r>
            <a:endParaRPr sz="2400"/>
          </a:p>
        </p:txBody>
      </p: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6556923" y="1998825"/>
            <a:ext cx="5550900" cy="4058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9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Creation/Extraction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Transformation data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Cleaning data</a:t>
            </a:r>
            <a:br>
              <a:rPr lang="en-US" sz="2400"/>
            </a:br>
            <a:endParaRPr sz="2400"/>
          </a:p>
          <a:p>
            <a:pPr indent="-3695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Storage &amp; Retrieval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How do you combine data?</a:t>
            </a:r>
            <a:endParaRPr sz="4800"/>
          </a:p>
        </p:txBody>
      </p:sp>
      <p:sp>
        <p:nvSpPr>
          <p:cNvPr id="111" name="Google Shape;111;p16"/>
          <p:cNvSpPr txBox="1"/>
          <p:nvPr/>
        </p:nvSpPr>
        <p:spPr>
          <a:xfrm>
            <a:off x="708475" y="2794425"/>
            <a:ext cx="3349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Answer</a:t>
            </a:r>
            <a:r>
              <a:rPr b="1" lang="en-US" sz="2400"/>
              <a:t>: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SQL </a:t>
            </a:r>
            <a:r>
              <a:rPr lang="en-US" sz="2400"/>
              <a:t>Joins can be done using WHERE          or JOIN clauses!</a:t>
            </a:r>
            <a:br>
              <a:rPr lang="en-US" sz="2400"/>
            </a:br>
            <a:br>
              <a:rPr lang="en-US" sz="24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76" y="1488975"/>
            <a:ext cx="7430644" cy="52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Inner Join - Example</a:t>
            </a:r>
            <a:endParaRPr sz="4800"/>
          </a:p>
        </p:txBody>
      </p:sp>
      <p:sp>
        <p:nvSpPr>
          <p:cNvPr id="118" name="Google Shape;118;p17"/>
          <p:cNvSpPr txBox="1"/>
          <p:nvPr/>
        </p:nvSpPr>
        <p:spPr>
          <a:xfrm>
            <a:off x="824450" y="1800300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  </a:t>
            </a:r>
            <a:r>
              <a:rPr lang="en-US" sz="2400" u="sng"/>
              <a:t>Syntax</a:t>
            </a:r>
            <a:br>
              <a:rPr lang="en-US" sz="2400"/>
            </a:br>
            <a:r>
              <a:rPr lang="en-US" sz="1800"/>
              <a:t>SELECT &lt;columns&gt;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&lt;table&gt; AS &lt;alias&gt;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&lt;join type&gt;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&lt;table&gt; AS &lt;alias&gt; </a:t>
            </a:r>
            <a:endParaRPr sz="18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9900"/>
                </a:solidFill>
              </a:rPr>
              <a:t>ON &lt;table alias&gt;.&lt;table column&gt; = &lt;table alias2&gt;.&lt;column&gt;</a:t>
            </a:r>
            <a:endParaRPr sz="18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</a:t>
            </a:r>
            <a:r>
              <a:rPr lang="en-US" sz="2400" u="sng"/>
              <a:t>Example - Official Languages</a:t>
            </a:r>
            <a:br>
              <a:rPr lang="en-US" sz="2400"/>
            </a:br>
            <a:r>
              <a:rPr lang="en-US" sz="1800"/>
              <a:t>SELECT a.Name as Country, b.Language    </a:t>
            </a:r>
            <a:br>
              <a:rPr lang="en-US" sz="1800"/>
            </a:br>
            <a:r>
              <a:rPr lang="en-US" sz="1800"/>
              <a:t>FROM </a:t>
            </a:r>
            <a:r>
              <a:rPr lang="en-US" sz="1800">
                <a:solidFill>
                  <a:srgbClr val="4A86E8"/>
                </a:solidFill>
              </a:rPr>
              <a:t>world.country as a </a:t>
            </a:r>
            <a:br>
              <a:rPr lang="en-US" sz="1800">
                <a:solidFill>
                  <a:srgbClr val="4A86E8"/>
                </a:solidFill>
              </a:rPr>
            </a:br>
            <a:r>
              <a:rPr lang="en-US" sz="1800">
                <a:solidFill>
                  <a:srgbClr val="6AA84F"/>
                </a:solidFill>
              </a:rPr>
              <a:t>INNER JOIN</a:t>
            </a:r>
            <a:r>
              <a:rPr lang="en-US" sz="1800"/>
              <a:t> </a:t>
            </a:r>
            <a:r>
              <a:rPr lang="en-US" sz="1800">
                <a:solidFill>
                  <a:srgbClr val="4A86E8"/>
                </a:solidFill>
              </a:rPr>
              <a:t>world.countrylanguage as b </a:t>
            </a:r>
            <a:br>
              <a:rPr lang="en-US" sz="1800"/>
            </a:br>
            <a:r>
              <a:rPr lang="en-US" sz="1800">
                <a:solidFill>
                  <a:srgbClr val="FF9900"/>
                </a:solidFill>
              </a:rPr>
              <a:t>ON a.code = b.countryCode and </a:t>
            </a:r>
            <a:r>
              <a:rPr lang="en-US" sz="1800" u="sng">
                <a:solidFill>
                  <a:srgbClr val="FF9900"/>
                </a:solidFill>
              </a:rPr>
              <a:t>b.IsOfficial ='T'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25" y="2137000"/>
            <a:ext cx="3451175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Left Join - Example</a:t>
            </a:r>
            <a:endParaRPr sz="4800"/>
          </a:p>
        </p:txBody>
      </p:sp>
      <p:sp>
        <p:nvSpPr>
          <p:cNvPr id="125" name="Google Shape;125;p18"/>
          <p:cNvSpPr txBox="1"/>
          <p:nvPr/>
        </p:nvSpPr>
        <p:spPr>
          <a:xfrm>
            <a:off x="913800" y="202092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Question</a:t>
            </a:r>
            <a:r>
              <a:rPr lang="en-US" sz="2400"/>
              <a:t>: “Which countries do/do not speak English as a language?”              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a.Name as Country, b.Language    </a:t>
            </a:r>
            <a:br>
              <a:rPr lang="en-US" sz="2000"/>
            </a:br>
            <a:r>
              <a:rPr lang="en-US" sz="2000"/>
              <a:t>FROM world.country as a </a:t>
            </a:r>
            <a:br>
              <a:rPr lang="en-US" sz="2000"/>
            </a:br>
            <a:r>
              <a:rPr lang="en-US" sz="2000"/>
              <a:t>LEFT JOIN world.countrylanguage as b </a:t>
            </a:r>
            <a:br>
              <a:rPr lang="en-US" sz="2000"/>
            </a:br>
            <a:r>
              <a:rPr lang="en-US" sz="2000"/>
              <a:t>ON a.code = b.countryCode and b.`Language` ='English'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525" y="2137000"/>
            <a:ext cx="3451175" cy="3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Full Outer</a:t>
            </a:r>
            <a:r>
              <a:rPr lang="en-US" sz="4800"/>
              <a:t> Join - Example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59975" y="1800275"/>
            <a:ext cx="658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Question</a:t>
            </a:r>
            <a:r>
              <a:rPr lang="en-US" sz="2400"/>
              <a:t>: “List all Customer and Order Name, </a:t>
            </a:r>
            <a:r>
              <a:rPr lang="en-US" sz="2400">
                <a:solidFill>
                  <a:srgbClr val="FF0000"/>
                </a:solidFill>
              </a:rPr>
              <a:t>regardless of a customer placing an order</a:t>
            </a:r>
            <a:r>
              <a:rPr lang="en-US" sz="2400"/>
              <a:t>,               or an </a:t>
            </a:r>
            <a:r>
              <a:rPr lang="en-US" sz="2400">
                <a:solidFill>
                  <a:srgbClr val="0000FF"/>
                </a:solidFill>
              </a:rPr>
              <a:t>order without a customer name</a:t>
            </a:r>
            <a:r>
              <a:rPr lang="en-US" sz="2400"/>
              <a:t>”                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	</a:t>
            </a:r>
            <a:r>
              <a:rPr lang="en-US" sz="2400" u="sng"/>
              <a:t>Example</a:t>
            </a:r>
            <a:endParaRPr sz="2400" u="sng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SELECT a.CustomerName, b.OrderID</a:t>
            </a:r>
            <a:br>
              <a:rPr lang="en-US" sz="2000"/>
            </a:br>
            <a:r>
              <a:rPr lang="en-US" sz="2000"/>
              <a:t>FROM Customers as a</a:t>
            </a:r>
            <a:br>
              <a:rPr lang="en-US" sz="2000"/>
            </a:br>
            <a:r>
              <a:rPr lang="en-US" sz="2000">
                <a:solidFill>
                  <a:srgbClr val="6AA84F"/>
                </a:solidFill>
              </a:rPr>
              <a:t>FULL OUTER JOIN</a:t>
            </a:r>
            <a:r>
              <a:rPr lang="en-US" sz="2000"/>
              <a:t> Orders b ON a.CustomerID=b.CustomerID</a:t>
            </a:r>
            <a:br>
              <a:rPr lang="en-US" sz="2000"/>
            </a:br>
            <a:r>
              <a:rPr lang="en-US" sz="2000"/>
              <a:t>ORDER BY a.CustomerName;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175" y="3148225"/>
            <a:ext cx="4200525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9"/>
          <p:cNvCxnSpPr/>
          <p:nvPr/>
        </p:nvCxnSpPr>
        <p:spPr>
          <a:xfrm>
            <a:off x="6358625" y="2702675"/>
            <a:ext cx="3805800" cy="119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/>
          <p:nvPr/>
        </p:nvCxnSpPr>
        <p:spPr>
          <a:xfrm>
            <a:off x="5959450" y="3276725"/>
            <a:ext cx="1318500" cy="188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&amp; Union All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732775" y="2000825"/>
            <a:ext cx="6928500" cy="4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latin typeface="Lato"/>
                <a:ea typeface="Lato"/>
                <a:cs typeface="Lato"/>
                <a:sym typeface="Lato"/>
              </a:rPr>
              <a:t>Purpose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 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The UNION operator is used to combine the result-set of two or more SELECT statements.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Each SELECT statement within UNION must have the same number of columns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must also have similar data types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-US" sz="2400">
                <a:latin typeface="Lato"/>
                <a:ea typeface="Lato"/>
                <a:cs typeface="Lato"/>
                <a:sym typeface="Lato"/>
              </a:rPr>
              <a:t>The columns in each SELECT statement must also be in the same order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350" y="1458175"/>
            <a:ext cx="2731250" cy="25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350" y="4119200"/>
            <a:ext cx="2731250" cy="247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 All</a:t>
            </a:r>
            <a:endParaRPr/>
          </a:p>
        </p:txBody>
      </p:sp>
      <p:sp>
        <p:nvSpPr>
          <p:cNvPr id="149" name="Google Shape;149;p21"/>
          <p:cNvSpPr txBox="1"/>
          <p:nvPr/>
        </p:nvSpPr>
        <p:spPr>
          <a:xfrm>
            <a:off x="6508900" y="2388625"/>
            <a:ext cx="350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Question</a:t>
            </a:r>
            <a:r>
              <a:rPr lang="en-US" sz="2400"/>
              <a:t>: “List all countries in North America that speak English or Spanish as a language,                           with </a:t>
            </a:r>
            <a:r>
              <a:rPr lang="en-US" sz="2400" u="sng">
                <a:solidFill>
                  <a:srgbClr val="6AA84F"/>
                </a:solidFill>
              </a:rPr>
              <a:t>duplication</a:t>
            </a:r>
            <a:r>
              <a:rPr lang="en-US" sz="2400"/>
              <a:t>.          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21"/>
          <p:cNvSpPr txBox="1"/>
          <p:nvPr/>
        </p:nvSpPr>
        <p:spPr>
          <a:xfrm>
            <a:off x="297425" y="1687000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 All</a:t>
            </a:r>
            <a:br>
              <a:rPr lang="en-US" sz="1800"/>
            </a:br>
            <a:r>
              <a:rPr lang="en-US" sz="1800"/>
              <a:t>SELECT a.Name as Country #, b.Language  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150" y="719813"/>
            <a:ext cx="1580100" cy="61103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0286600" y="4189587"/>
            <a:ext cx="1503300" cy="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1"/>
          <p:cNvSpPr txBox="1"/>
          <p:nvPr/>
        </p:nvSpPr>
        <p:spPr>
          <a:xfrm>
            <a:off x="10523000" y="6264075"/>
            <a:ext cx="11523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0291975" y="6416300"/>
            <a:ext cx="1580100" cy="16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/</a:t>
            </a: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0248200" y="3515775"/>
            <a:ext cx="1580100" cy="16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913795" y="609600"/>
            <a:ext cx="10353900" cy="970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US" sz="4800"/>
              <a:t>SQL Union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6719700" y="1580100"/>
            <a:ext cx="279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/>
              <a:t>Question</a:t>
            </a:r>
            <a:r>
              <a:rPr lang="en-US" sz="2400"/>
              <a:t>: 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“List all countries in North America that speak English or Spanish as a language,                  with </a:t>
            </a:r>
            <a:r>
              <a:rPr lang="en-US" sz="2400" u="sng">
                <a:solidFill>
                  <a:srgbClr val="6AA84F"/>
                </a:solidFill>
              </a:rPr>
              <a:t>no duplication</a:t>
            </a:r>
            <a:r>
              <a:rPr lang="en-US" sz="2400"/>
              <a:t>.           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		</a:t>
            </a:r>
            <a:endParaRPr sz="24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2"/>
          <p:cNvSpPr txBox="1"/>
          <p:nvPr/>
        </p:nvSpPr>
        <p:spPr>
          <a:xfrm>
            <a:off x="373025" y="1742475"/>
            <a:ext cx="661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                                    </a:t>
            </a:r>
            <a:r>
              <a:rPr lang="en-US" sz="1800" u="sng"/>
              <a:t>Example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SELECT a.Name as Country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 ='English'</a:t>
            </a:r>
            <a:br>
              <a:rPr lang="en-US" sz="1800"/>
            </a:br>
            <a:r>
              <a:rPr lang="en-US" sz="1800"/>
              <a:t>Where a.Continent = 'North America' </a:t>
            </a:r>
            <a:br>
              <a:rPr lang="en-US" sz="1800"/>
            </a:br>
            <a:r>
              <a:rPr lang="en-US" sz="1800">
                <a:solidFill>
                  <a:srgbClr val="6AA84F"/>
                </a:solidFill>
              </a:rPr>
              <a:t>Union</a:t>
            </a:r>
            <a:br>
              <a:rPr lang="en-US" sz="1800"/>
            </a:br>
            <a:r>
              <a:rPr lang="en-US" sz="1800"/>
              <a:t>SELECT a.Name as Country #, b.Language    </a:t>
            </a:r>
            <a:br>
              <a:rPr lang="en-US" sz="1800"/>
            </a:br>
            <a:r>
              <a:rPr lang="en-US" sz="1800"/>
              <a:t>FROM world.country as a </a:t>
            </a:r>
            <a:br>
              <a:rPr lang="en-US" sz="1800"/>
            </a:br>
            <a:r>
              <a:rPr lang="en-US" sz="1800"/>
              <a:t>Inner JOIN world.countrylanguage as b </a:t>
            </a:r>
            <a:br>
              <a:rPr lang="en-US" sz="1800"/>
            </a:br>
            <a:r>
              <a:rPr lang="en-US" sz="1800"/>
              <a:t>ON a.code = b.countryCode and b.`Language`='Spanish'</a:t>
            </a:r>
            <a:br>
              <a:rPr lang="en-US" sz="1800"/>
            </a:br>
            <a:r>
              <a:rPr lang="en-US" sz="1800"/>
              <a:t>Where a.Continent = 'North America'</a:t>
            </a:r>
            <a:br>
              <a:rPr lang="en-US" sz="1800"/>
            </a:br>
            <a:endParaRPr/>
          </a:p>
        </p:txBody>
      </p:sp>
      <p:cxnSp>
        <p:nvCxnSpPr>
          <p:cNvPr id="163" name="Google Shape;163;p22"/>
          <p:cNvCxnSpPr/>
          <p:nvPr/>
        </p:nvCxnSpPr>
        <p:spPr>
          <a:xfrm flipH="1" rot="10800000">
            <a:off x="9863300" y="4760887"/>
            <a:ext cx="1724100" cy="1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300" y="935975"/>
            <a:ext cx="1713100" cy="561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2"/>
          <p:cNvCxnSpPr/>
          <p:nvPr/>
        </p:nvCxnSpPr>
        <p:spPr>
          <a:xfrm>
            <a:off x="9968200" y="4760887"/>
            <a:ext cx="1503300" cy="6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