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earchstorage.techtarget.com/definition/data-life-cycle-management"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1dcfa8b8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292100" lvl="0" marL="457200" rtl="0" algn="l">
              <a:spcBef>
                <a:spcPts val="0"/>
              </a:spcBef>
              <a:spcAft>
                <a:spcPts val="0"/>
              </a:spcAft>
              <a:buSzPts val="1000"/>
              <a:buAutoNum type="arabicParenR"/>
            </a:pPr>
            <a:r>
              <a:rPr lang="en-US" sz="1000">
                <a:solidFill>
                  <a:srgbClr val="000000"/>
                </a:solidFill>
                <a:latin typeface="Arial"/>
                <a:ea typeface="Arial"/>
                <a:cs typeface="Arial"/>
                <a:sym typeface="Arial"/>
              </a:rPr>
              <a:t>n addition, MDM requires solving the root cause of the inconsistent metadata, because master data needs to be propagated back to the source system in some way. In data warehousing, solving the root cause is not always needed, as it may be enough just to have a consistent view at the data warehousing level rather than having to ensure consistency at the data source level.</a:t>
            </a:r>
            <a:endParaRPr sz="1000"/>
          </a:p>
        </p:txBody>
      </p:sp>
      <p:sp>
        <p:nvSpPr>
          <p:cNvPr id="164" name="Google Shape;164;g51dcfa8b8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01fb7fb40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000000"/>
                </a:solidFill>
                <a:latin typeface="Lato"/>
                <a:ea typeface="Lato"/>
                <a:cs typeface="Lato"/>
                <a:sym typeface="Lato"/>
              </a:rPr>
              <a:t>It is a system of decision rights and accountabilities for information-related processes, executed according to agreed-upon models which describe who can take what actions with what information, and when, under what circumstances, using what methods</a:t>
            </a:r>
            <a:endParaRPr/>
          </a:p>
        </p:txBody>
      </p:sp>
      <p:sp>
        <p:nvSpPr>
          <p:cNvPr id="171" name="Google Shape;171;g501fb7fb40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01fb7fb40_0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501fb7fb40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01fb7fb40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501fb7fb40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1c7a8fa13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51c7a8fa13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20567870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20567870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520567870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038ce4af1_0_2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r>
              <a:rPr lang="en-US"/>
              <a:t>Feynman technique: Learn -&gt; Explain -&gt; Reflect -&gt; Repeat</a:t>
            </a:r>
            <a:endParaRPr/>
          </a:p>
          <a:p>
            <a:pPr indent="0" lvl="0" marL="0" rtl="0" algn="l">
              <a:spcBef>
                <a:spcPts val="0"/>
              </a:spcBef>
              <a:spcAft>
                <a:spcPts val="0"/>
              </a:spcAft>
              <a:buClr>
                <a:srgbClr val="000000"/>
              </a:buClr>
              <a:buFont typeface="Arial"/>
              <a:buNone/>
            </a:pPr>
            <a:r>
              <a:t/>
            </a:r>
            <a:endParaRPr/>
          </a:p>
          <a:p>
            <a:pPr indent="0" lvl="0" marL="0" rtl="0" algn="l">
              <a:spcBef>
                <a:spcPts val="0"/>
              </a:spcBef>
              <a:spcAft>
                <a:spcPts val="0"/>
              </a:spcAft>
              <a:buClr>
                <a:srgbClr val="000000"/>
              </a:buClr>
              <a:buFont typeface="Arial"/>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indent="0" lvl="0" marL="0" rtl="0" algn="l">
              <a:spcBef>
                <a:spcPts val="0"/>
              </a:spcBef>
              <a:spcAft>
                <a:spcPts val="0"/>
              </a:spcAft>
              <a:buNone/>
            </a:pPr>
            <a:r>
              <a:t/>
            </a:r>
            <a:endParaRPr/>
          </a:p>
        </p:txBody>
      </p:sp>
      <p:sp>
        <p:nvSpPr>
          <p:cNvPr id="100" name="Google Shape;100;g5038ce4af1_0_2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038ce4af1_0_3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Feynman technique: Learn -&gt; Explain -&gt; Reflect -&gt; Repeat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indent="0" lvl="0" marL="0" rtl="0" algn="l">
              <a:spcBef>
                <a:spcPts val="0"/>
              </a:spcBef>
              <a:spcAft>
                <a:spcPts val="0"/>
              </a:spcAft>
              <a:buNone/>
            </a:pPr>
            <a:r>
              <a:t/>
            </a:r>
            <a:endParaRPr/>
          </a:p>
        </p:txBody>
      </p:sp>
      <p:sp>
        <p:nvSpPr>
          <p:cNvPr id="106" name="Google Shape;106;g5038ce4af1_0_3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01fb7fb40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Relationship:   OLTP = Source for OLAP </a:t>
            </a:r>
            <a:endParaRPr/>
          </a:p>
        </p:txBody>
      </p:sp>
      <p:sp>
        <p:nvSpPr>
          <p:cNvPr id="112" name="Google Shape;112;g501fb7fb40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01fb7fb40_0_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400">
                <a:solidFill>
                  <a:srgbClr val="000000"/>
                </a:solidFill>
                <a:latin typeface="Arial"/>
                <a:ea typeface="Arial"/>
                <a:cs typeface="Arial"/>
                <a:sym typeface="Arial"/>
              </a:rPr>
              <a:t>Transactional data supports the daily operations of an organization (i.e. describes business events). </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US" sz="1400">
                <a:solidFill>
                  <a:srgbClr val="000000"/>
                </a:solidFill>
                <a:latin typeface="Arial"/>
                <a:ea typeface="Arial"/>
                <a:cs typeface="Arial"/>
                <a:sym typeface="Arial"/>
              </a:rPr>
              <a:t>Analytical data supports decision-making, reporting, query, and analysis (i.e. describes business performance). </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US" sz="1400">
                <a:solidFill>
                  <a:srgbClr val="000000"/>
                </a:solidFill>
                <a:latin typeface="Arial"/>
                <a:ea typeface="Arial"/>
                <a:cs typeface="Arial"/>
                <a:sym typeface="Arial"/>
              </a:rPr>
              <a:t>While master data represents the key business entities upon which transactions are executed and the dimensions around which analysis is conducted (i.e. describes key business entities).</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US" sz="1400">
                <a:solidFill>
                  <a:srgbClr val="000000"/>
                </a:solidFill>
                <a:latin typeface="Arial"/>
                <a:ea typeface="Arial"/>
                <a:cs typeface="Arial"/>
                <a:sym typeface="Arial"/>
              </a:rPr>
              <a:t>lowest granularity</a:t>
            </a:r>
            <a:endParaRPr sz="1400">
              <a:solidFill>
                <a:srgbClr val="000000"/>
              </a:solidFill>
              <a:latin typeface="Arial"/>
              <a:ea typeface="Arial"/>
              <a:cs typeface="Arial"/>
              <a:sym typeface="Arial"/>
            </a:endParaRPr>
          </a:p>
        </p:txBody>
      </p:sp>
      <p:sp>
        <p:nvSpPr>
          <p:cNvPr id="123" name="Google Shape;123;g501fb7fb40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038ce4af1_0_3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04800" lvl="0" marL="457200" rtl="0" algn="l">
              <a:lnSpc>
                <a:spcPct val="115000"/>
              </a:lnSpc>
              <a:spcBef>
                <a:spcPts val="0"/>
              </a:spcBef>
              <a:spcAft>
                <a:spcPts val="0"/>
              </a:spcAft>
              <a:buSzPts val="1200"/>
              <a:buAutoNum type="arabicPeriod"/>
            </a:pPr>
            <a:r>
              <a:rPr lang="en-US">
                <a:solidFill>
                  <a:srgbClr val="000000"/>
                </a:solidFill>
                <a:latin typeface="Arial"/>
                <a:ea typeface="Arial"/>
                <a:cs typeface="Arial"/>
                <a:sym typeface="Arial"/>
              </a:rPr>
              <a:t>For example, a company may house all their data in a SQL Server database, but needs to gather their source data from Excel, CSV, Access, and JSON files. With ETL, you can take this disparate information, pull it into a staging area where you transform it, then write all the data into the target data store. </a:t>
            </a:r>
            <a:endParaRPr/>
          </a:p>
        </p:txBody>
      </p:sp>
      <p:sp>
        <p:nvSpPr>
          <p:cNvPr id="130" name="Google Shape;130;g5038ce4af1_0_3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01fb7fb40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1150">
                <a:solidFill>
                  <a:srgbClr val="242729"/>
                </a:solidFill>
                <a:latin typeface="Arial"/>
                <a:ea typeface="Arial"/>
                <a:cs typeface="Arial"/>
                <a:sym typeface="Arial"/>
              </a:rPr>
              <a:t>Note:  Install Pandas, Numpy &amp; PyMySQL packages</a:t>
            </a:r>
            <a:endParaRPr b="1" sz="1150">
              <a:solidFill>
                <a:srgbClr val="242729"/>
              </a:solidFill>
              <a:latin typeface="Arial"/>
              <a:ea typeface="Arial"/>
              <a:cs typeface="Arial"/>
              <a:sym typeface="Arial"/>
            </a:endParaRPr>
          </a:p>
          <a:p>
            <a:pPr indent="0" lvl="0" marL="0" rtl="0" algn="l">
              <a:lnSpc>
                <a:spcPct val="115000"/>
              </a:lnSpc>
              <a:spcBef>
                <a:spcPts val="1100"/>
              </a:spcBef>
              <a:spcAft>
                <a:spcPts val="0"/>
              </a:spcAft>
              <a:buNone/>
            </a:pPr>
            <a:r>
              <a:rPr b="1" lang="en-US" sz="1150">
                <a:solidFill>
                  <a:srgbClr val="242729"/>
                </a:solidFill>
                <a:latin typeface="Arial"/>
                <a:ea typeface="Arial"/>
                <a:cs typeface="Arial"/>
                <a:sym typeface="Arial"/>
              </a:rPr>
              <a:t>Run Python from Command-line in Windows:</a:t>
            </a:r>
            <a:endParaRPr b="1" sz="1150">
              <a:solidFill>
                <a:srgbClr val="242729"/>
              </a:solidFill>
              <a:latin typeface="Arial"/>
              <a:ea typeface="Arial"/>
              <a:cs typeface="Arial"/>
              <a:sym typeface="Arial"/>
            </a:endParaRPr>
          </a:p>
          <a:p>
            <a:pPr indent="-301625" lvl="0" marL="749300" rtl="0" algn="l">
              <a:lnSpc>
                <a:spcPct val="115000"/>
              </a:lnSpc>
              <a:spcBef>
                <a:spcPts val="1100"/>
              </a:spcBef>
              <a:spcAft>
                <a:spcPts val="0"/>
              </a:spcAft>
              <a:buClr>
                <a:srgbClr val="242729"/>
              </a:buClr>
              <a:buSzPts val="1150"/>
              <a:buAutoNum type="arabicPeriod"/>
            </a:pPr>
            <a:r>
              <a:rPr lang="en-US" sz="1150">
                <a:solidFill>
                  <a:srgbClr val="242729"/>
                </a:solidFill>
                <a:latin typeface="Arial"/>
                <a:ea typeface="Arial"/>
                <a:cs typeface="Arial"/>
                <a:sym typeface="Arial"/>
              </a:rPr>
              <a:t>Save your python code file somewhere, using "Save" or "Save as" in your editor. Lets call it 'first.py' in some folder, like "pyscripts" that you make on your Desktop.</a:t>
            </a:r>
            <a:endParaRPr sz="1150">
              <a:solidFill>
                <a:srgbClr val="242729"/>
              </a:solidFill>
              <a:latin typeface="Arial"/>
              <a:ea typeface="Arial"/>
              <a:cs typeface="Arial"/>
              <a:sym typeface="Arial"/>
            </a:endParaRPr>
          </a:p>
          <a:p>
            <a:pPr indent="-301625" lvl="0" marL="749300" rtl="0" algn="l">
              <a:lnSpc>
                <a:spcPct val="115000"/>
              </a:lnSpc>
              <a:spcBef>
                <a:spcPts val="0"/>
              </a:spcBef>
              <a:spcAft>
                <a:spcPts val="0"/>
              </a:spcAft>
              <a:buClr>
                <a:srgbClr val="242729"/>
              </a:buClr>
              <a:buSzPts val="1150"/>
              <a:buAutoNum type="arabicPeriod"/>
            </a:pPr>
            <a:r>
              <a:rPr lang="en-US" sz="1150">
                <a:solidFill>
                  <a:srgbClr val="242729"/>
                </a:solidFill>
                <a:latin typeface="Arial"/>
                <a:ea typeface="Arial"/>
                <a:cs typeface="Arial"/>
                <a:sym typeface="Arial"/>
              </a:rPr>
              <a:t>Open a </a:t>
            </a:r>
            <a:r>
              <a:rPr b="1" lang="en-US" sz="1150">
                <a:solidFill>
                  <a:srgbClr val="242729"/>
                </a:solidFill>
                <a:latin typeface="Arial"/>
                <a:ea typeface="Arial"/>
                <a:cs typeface="Arial"/>
                <a:sym typeface="Arial"/>
              </a:rPr>
              <a:t>prompt</a:t>
            </a:r>
            <a:r>
              <a:rPr lang="en-US" sz="1150">
                <a:solidFill>
                  <a:srgbClr val="242729"/>
                </a:solidFill>
                <a:latin typeface="Arial"/>
                <a:ea typeface="Arial"/>
                <a:cs typeface="Arial"/>
                <a:sym typeface="Arial"/>
              </a:rPr>
              <a:t> (a Windows 'cmd' shell that is a text interface into the computer):</a:t>
            </a:r>
            <a:endParaRPr sz="1150">
              <a:solidFill>
                <a:srgbClr val="242729"/>
              </a:solidFill>
              <a:latin typeface="Arial"/>
              <a:ea typeface="Arial"/>
              <a:cs typeface="Arial"/>
              <a:sym typeface="Arial"/>
            </a:endParaRPr>
          </a:p>
          <a:p>
            <a:pPr indent="-301625" lvl="0" marL="749300" rtl="0" algn="l">
              <a:lnSpc>
                <a:spcPct val="115000"/>
              </a:lnSpc>
              <a:spcBef>
                <a:spcPts val="0"/>
              </a:spcBef>
              <a:spcAft>
                <a:spcPts val="0"/>
              </a:spcAft>
              <a:buClr>
                <a:srgbClr val="242729"/>
              </a:buClr>
              <a:buSzPts val="1150"/>
              <a:buAutoNum type="arabicPeriod"/>
            </a:pPr>
            <a:r>
              <a:rPr lang="en-US" sz="1150">
                <a:solidFill>
                  <a:srgbClr val="242729"/>
                </a:solidFill>
                <a:latin typeface="Arial"/>
                <a:ea typeface="Arial"/>
                <a:cs typeface="Arial"/>
                <a:sym typeface="Arial"/>
              </a:rPr>
              <a:t>start &gt; run &gt; "cmd" (in the little box). OK.</a:t>
            </a:r>
            <a:endParaRPr sz="1150">
              <a:solidFill>
                <a:srgbClr val="242729"/>
              </a:solidFill>
              <a:latin typeface="Arial"/>
              <a:ea typeface="Arial"/>
              <a:cs typeface="Arial"/>
              <a:sym typeface="Arial"/>
            </a:endParaRPr>
          </a:p>
          <a:p>
            <a:pPr indent="-301625" lvl="0" marL="749300" rtl="0" algn="l">
              <a:lnSpc>
                <a:spcPct val="115000"/>
              </a:lnSpc>
              <a:spcBef>
                <a:spcPts val="0"/>
              </a:spcBef>
              <a:spcAft>
                <a:spcPts val="0"/>
              </a:spcAft>
              <a:buClr>
                <a:srgbClr val="242729"/>
              </a:buClr>
              <a:buSzPts val="1150"/>
              <a:buAutoNum type="arabicPeriod"/>
            </a:pPr>
            <a:r>
              <a:rPr lang="en-US" sz="1150">
                <a:solidFill>
                  <a:srgbClr val="242729"/>
                </a:solidFill>
                <a:latin typeface="Arial"/>
                <a:ea typeface="Arial"/>
                <a:cs typeface="Arial"/>
                <a:sym typeface="Arial"/>
              </a:rPr>
              <a:t>Navigate to where your python file is, using the commands 'cd' (change directory) and 'dir' (to show files in the directory, to verify your head). For our example something like,</a:t>
            </a:r>
            <a:endParaRPr sz="1150">
              <a:solidFill>
                <a:srgbClr val="242729"/>
              </a:solidFill>
              <a:latin typeface="Arial"/>
              <a:ea typeface="Arial"/>
              <a:cs typeface="Arial"/>
              <a:sym typeface="Arial"/>
            </a:endParaRPr>
          </a:p>
          <a:p>
            <a:pPr indent="-301625" lvl="0" marL="749300" rtl="0" algn="l">
              <a:lnSpc>
                <a:spcPct val="115000"/>
              </a:lnSpc>
              <a:spcBef>
                <a:spcPts val="0"/>
              </a:spcBef>
              <a:spcAft>
                <a:spcPts val="0"/>
              </a:spcAft>
              <a:buClr>
                <a:srgbClr val="242729"/>
              </a:buClr>
              <a:buSzPts val="1150"/>
              <a:buAutoNum type="arabicPeriod"/>
            </a:pPr>
            <a:r>
              <a:rPr lang="en-US" sz="1150">
                <a:solidFill>
                  <a:srgbClr val="242729"/>
                </a:solidFill>
                <a:latin typeface="Arial"/>
                <a:ea typeface="Arial"/>
                <a:cs typeface="Arial"/>
                <a:sym typeface="Arial"/>
              </a:rPr>
              <a:t>&gt; cd C:\Documents and Settings\Gregg\Desktop\pyscripts</a:t>
            </a:r>
            <a:endParaRPr sz="1150">
              <a:solidFill>
                <a:srgbClr val="242729"/>
              </a:solidFill>
              <a:latin typeface="Arial"/>
              <a:ea typeface="Arial"/>
              <a:cs typeface="Arial"/>
              <a:sym typeface="Arial"/>
            </a:endParaRPr>
          </a:p>
          <a:p>
            <a:pPr indent="-301625" lvl="0" marL="749300" rtl="0" algn="l">
              <a:lnSpc>
                <a:spcPct val="115000"/>
              </a:lnSpc>
              <a:spcBef>
                <a:spcPts val="0"/>
              </a:spcBef>
              <a:spcAft>
                <a:spcPts val="0"/>
              </a:spcAft>
              <a:buClr>
                <a:srgbClr val="242729"/>
              </a:buClr>
              <a:buSzPts val="1150"/>
              <a:buAutoNum type="arabicPeriod"/>
            </a:pPr>
            <a:r>
              <a:rPr lang="en-US" sz="1150">
                <a:solidFill>
                  <a:srgbClr val="242729"/>
                </a:solidFill>
                <a:latin typeface="Arial"/>
                <a:ea typeface="Arial"/>
                <a:cs typeface="Arial"/>
                <a:sym typeface="Arial"/>
              </a:rPr>
              <a:t>try:</a:t>
            </a:r>
            <a:endParaRPr sz="1150">
              <a:solidFill>
                <a:srgbClr val="242729"/>
              </a:solidFill>
              <a:latin typeface="Arial"/>
              <a:ea typeface="Arial"/>
              <a:cs typeface="Arial"/>
              <a:sym typeface="Arial"/>
            </a:endParaRPr>
          </a:p>
          <a:p>
            <a:pPr indent="-301625" lvl="0" marL="749300" rtl="0" algn="l">
              <a:lnSpc>
                <a:spcPct val="115000"/>
              </a:lnSpc>
              <a:spcBef>
                <a:spcPts val="0"/>
              </a:spcBef>
              <a:spcAft>
                <a:spcPts val="0"/>
              </a:spcAft>
              <a:buClr>
                <a:srgbClr val="242729"/>
              </a:buClr>
              <a:buSzPts val="1150"/>
              <a:buAutoNum type="arabicPeriod"/>
            </a:pPr>
            <a:r>
              <a:rPr lang="en-US" sz="1150">
                <a:solidFill>
                  <a:srgbClr val="242729"/>
                </a:solidFill>
                <a:latin typeface="Arial"/>
                <a:ea typeface="Arial"/>
                <a:cs typeface="Arial"/>
                <a:sym typeface="Arial"/>
              </a:rPr>
              <a:t>&gt; python first.py</a:t>
            </a:r>
            <a:endParaRPr sz="1150">
              <a:solidFill>
                <a:srgbClr val="242729"/>
              </a:solidFill>
              <a:latin typeface="Arial"/>
              <a:ea typeface="Arial"/>
              <a:cs typeface="Arial"/>
              <a:sym typeface="Arial"/>
            </a:endParaRPr>
          </a:p>
          <a:p>
            <a:pPr indent="0" lvl="0" marL="0" rtl="0" algn="l">
              <a:spcBef>
                <a:spcPts val="2200"/>
              </a:spcBef>
              <a:spcAft>
                <a:spcPts val="0"/>
              </a:spcAft>
              <a:buNone/>
            </a:pPr>
            <a:r>
              <a:t/>
            </a:r>
            <a:endParaRPr/>
          </a:p>
        </p:txBody>
      </p:sp>
      <p:sp>
        <p:nvSpPr>
          <p:cNvPr id="138" name="Google Shape;138;g501fb7fb40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1dcfa8b85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51dcfa8b85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038ce4af1_0_3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350">
                <a:solidFill>
                  <a:srgbClr val="6C6C6C"/>
                </a:solidFill>
                <a:highlight>
                  <a:srgbClr val="FFFFFF"/>
                </a:highlight>
                <a:latin typeface="Arial"/>
                <a:ea typeface="Arial"/>
                <a:cs typeface="Arial"/>
                <a:sym typeface="Arial"/>
              </a:rPr>
              <a:t>Approaches to data management eventually permeated what came to be known as the </a:t>
            </a:r>
            <a:r>
              <a:rPr lang="en-US" sz="1350" u="sng">
                <a:solidFill>
                  <a:srgbClr val="00B3AC"/>
                </a:solidFill>
                <a:highlight>
                  <a:srgbClr val="FFFFFF"/>
                </a:highlight>
                <a:latin typeface="Arial"/>
                <a:ea typeface="Arial"/>
                <a:cs typeface="Arial"/>
                <a:sym typeface="Arial"/>
                <a:hlinkClick r:id="rId2"/>
              </a:rPr>
              <a:t>data lifecycle</a:t>
            </a:r>
            <a:r>
              <a:rPr lang="en-US" sz="1350">
                <a:solidFill>
                  <a:srgbClr val="6C6C6C"/>
                </a:solidFill>
                <a:highlight>
                  <a:srgbClr val="FFFFFF"/>
                </a:highlight>
                <a:latin typeface="Arial"/>
                <a:ea typeface="Arial"/>
                <a:cs typeface="Arial"/>
                <a:sym typeface="Arial"/>
              </a:rPr>
              <a:t>, spanning data creation, storage, processing, archiving and, sometimes, data destruction.</a:t>
            </a:r>
            <a:endParaRPr/>
          </a:p>
        </p:txBody>
      </p:sp>
      <p:sp>
        <p:nvSpPr>
          <p:cNvPr id="155" name="Google Shape;155;g5038ce4af1_0_3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13" name="Shape 13"/>
        <p:cNvGrpSpPr/>
        <p:nvPr/>
      </p:nvGrpSpPr>
      <p:grpSpPr>
        <a:xfrm>
          <a:off x="0" y="0"/>
          <a:ext cx="0" cy="0"/>
          <a:chOff x="0" y="0"/>
          <a:chExt cx="0" cy="0"/>
        </a:xfrm>
      </p:grpSpPr>
      <p:sp>
        <p:nvSpPr>
          <p:cNvPr id="14" name="Google Shape;14;p2"/>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5" name="Google Shape;15;p2"/>
          <p:cNvGrpSpPr/>
          <p:nvPr/>
        </p:nvGrpSpPr>
        <p:grpSpPr>
          <a:xfrm>
            <a:off x="1107036" y="1588427"/>
            <a:ext cx="994316"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8" name="Google Shape;18;p2"/>
          <p:cNvSpPr txBox="1"/>
          <p:nvPr>
            <p:ph type="ctrTitle"/>
          </p:nvPr>
        </p:nvSpPr>
        <p:spPr>
          <a:xfrm>
            <a:off x="972600" y="1763267"/>
            <a:ext cx="10250700" cy="2219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5600"/>
              <a:buNone/>
              <a:defRPr sz="5600">
                <a:solidFill>
                  <a:schemeClr val="dk2"/>
                </a:solidFill>
              </a:defRPr>
            </a:lvl2pPr>
            <a:lvl3pPr lvl="2">
              <a:spcBef>
                <a:spcPts val="0"/>
              </a:spcBef>
              <a:spcAft>
                <a:spcPts val="0"/>
              </a:spcAft>
              <a:buClr>
                <a:schemeClr val="dk2"/>
              </a:buClr>
              <a:buSzPts val="5600"/>
              <a:buNone/>
              <a:defRPr sz="5600">
                <a:solidFill>
                  <a:schemeClr val="dk2"/>
                </a:solidFill>
              </a:defRPr>
            </a:lvl3pPr>
            <a:lvl4pPr lvl="3">
              <a:spcBef>
                <a:spcPts val="0"/>
              </a:spcBef>
              <a:spcAft>
                <a:spcPts val="0"/>
              </a:spcAft>
              <a:buClr>
                <a:schemeClr val="dk2"/>
              </a:buClr>
              <a:buSzPts val="5600"/>
              <a:buNone/>
              <a:defRPr sz="5600">
                <a:solidFill>
                  <a:schemeClr val="dk2"/>
                </a:solidFill>
              </a:defRPr>
            </a:lvl4pPr>
            <a:lvl5pPr lvl="4">
              <a:spcBef>
                <a:spcPts val="0"/>
              </a:spcBef>
              <a:spcAft>
                <a:spcPts val="0"/>
              </a:spcAft>
              <a:buClr>
                <a:schemeClr val="dk2"/>
              </a:buClr>
              <a:buSzPts val="5600"/>
              <a:buNone/>
              <a:defRPr sz="5600">
                <a:solidFill>
                  <a:schemeClr val="dk2"/>
                </a:solidFill>
              </a:defRPr>
            </a:lvl5pPr>
            <a:lvl6pPr lvl="5">
              <a:spcBef>
                <a:spcPts val="0"/>
              </a:spcBef>
              <a:spcAft>
                <a:spcPts val="0"/>
              </a:spcAft>
              <a:buClr>
                <a:schemeClr val="dk2"/>
              </a:buClr>
              <a:buSzPts val="5600"/>
              <a:buNone/>
              <a:defRPr sz="5600">
                <a:solidFill>
                  <a:schemeClr val="dk2"/>
                </a:solidFill>
              </a:defRPr>
            </a:lvl6pPr>
            <a:lvl7pPr lvl="6">
              <a:spcBef>
                <a:spcPts val="0"/>
              </a:spcBef>
              <a:spcAft>
                <a:spcPts val="0"/>
              </a:spcAft>
              <a:buClr>
                <a:schemeClr val="dk2"/>
              </a:buClr>
              <a:buSzPts val="5600"/>
              <a:buNone/>
              <a:defRPr sz="5600">
                <a:solidFill>
                  <a:schemeClr val="dk2"/>
                </a:solidFill>
              </a:defRPr>
            </a:lvl7pPr>
            <a:lvl8pPr lvl="7">
              <a:spcBef>
                <a:spcPts val="0"/>
              </a:spcBef>
              <a:spcAft>
                <a:spcPts val="0"/>
              </a:spcAft>
              <a:buClr>
                <a:schemeClr val="dk2"/>
              </a:buClr>
              <a:buSzPts val="5600"/>
              <a:buNone/>
              <a:defRPr sz="5600">
                <a:solidFill>
                  <a:schemeClr val="dk2"/>
                </a:solidFill>
              </a:defRPr>
            </a:lvl8pPr>
            <a:lvl9pPr lvl="8">
              <a:spcBef>
                <a:spcPts val="0"/>
              </a:spcBef>
              <a:spcAft>
                <a:spcPts val="0"/>
              </a:spcAft>
              <a:buClr>
                <a:schemeClr val="dk2"/>
              </a:buClr>
              <a:buSzPts val="5600"/>
              <a:buNone/>
              <a:defRPr sz="5600">
                <a:solidFill>
                  <a:schemeClr val="dk2"/>
                </a:solidFill>
              </a:defRPr>
            </a:lvl9pPr>
          </a:lstStyle>
          <a:p/>
        </p:txBody>
      </p:sp>
      <p:sp>
        <p:nvSpPr>
          <p:cNvPr id="19" name="Google Shape;19;p2"/>
          <p:cNvSpPr txBox="1"/>
          <p:nvPr>
            <p:ph idx="1" type="subTitle"/>
          </p:nvPr>
        </p:nvSpPr>
        <p:spPr>
          <a:xfrm>
            <a:off x="972837" y="4230533"/>
            <a:ext cx="10250700" cy="7215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20" name="Google Shape;20;p2"/>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7" name="Shape 77"/>
        <p:cNvGrpSpPr/>
        <p:nvPr/>
      </p:nvGrpSpPr>
      <p:grpSpPr>
        <a:xfrm>
          <a:off x="0" y="0"/>
          <a:ext cx="0" cy="0"/>
          <a:chOff x="0" y="0"/>
          <a:chExt cx="0" cy="0"/>
        </a:xfrm>
      </p:grpSpPr>
      <p:grpSp>
        <p:nvGrpSpPr>
          <p:cNvPr id="78" name="Google Shape;78;p11"/>
          <p:cNvGrpSpPr/>
          <p:nvPr/>
        </p:nvGrpSpPr>
        <p:grpSpPr>
          <a:xfrm>
            <a:off x="1107036" y="5558926"/>
            <a:ext cx="994316"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1" name="Google Shape;81;p11"/>
          <p:cNvSpPr txBox="1"/>
          <p:nvPr>
            <p:ph hasCustomPrompt="1" type="title"/>
          </p:nvPr>
        </p:nvSpPr>
        <p:spPr>
          <a:xfrm>
            <a:off x="972600" y="978600"/>
            <a:ext cx="10251300" cy="16596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p11"/>
          <p:cNvSpPr txBox="1"/>
          <p:nvPr>
            <p:ph idx="1" type="body"/>
          </p:nvPr>
        </p:nvSpPr>
        <p:spPr>
          <a:xfrm>
            <a:off x="972600" y="3030517"/>
            <a:ext cx="10251300" cy="21072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Clr>
                <a:schemeClr val="lt1"/>
              </a:buClr>
              <a:buSzPts val="1700"/>
              <a:buChar char="●"/>
              <a:defRPr>
                <a:solidFill>
                  <a:schemeClr val="lt1"/>
                </a:solidFill>
              </a:defRPr>
            </a:lvl1pPr>
            <a:lvl2pPr indent="-323850" lvl="1" marL="914400">
              <a:spcBef>
                <a:spcPts val="2100"/>
              </a:spcBef>
              <a:spcAft>
                <a:spcPts val="0"/>
              </a:spcAft>
              <a:buClr>
                <a:schemeClr val="lt1"/>
              </a:buClr>
              <a:buSzPts val="1500"/>
              <a:buChar char="○"/>
              <a:defRPr>
                <a:solidFill>
                  <a:schemeClr val="lt1"/>
                </a:solidFill>
              </a:defRPr>
            </a:lvl2pPr>
            <a:lvl3pPr indent="-323850" lvl="2" marL="1371600">
              <a:spcBef>
                <a:spcPts val="2100"/>
              </a:spcBef>
              <a:spcAft>
                <a:spcPts val="0"/>
              </a:spcAft>
              <a:buClr>
                <a:schemeClr val="lt1"/>
              </a:buClr>
              <a:buSzPts val="1500"/>
              <a:buChar char="■"/>
              <a:defRPr>
                <a:solidFill>
                  <a:schemeClr val="lt1"/>
                </a:solidFill>
              </a:defRPr>
            </a:lvl3pPr>
            <a:lvl4pPr indent="-323850" lvl="3" marL="1828800">
              <a:spcBef>
                <a:spcPts val="2100"/>
              </a:spcBef>
              <a:spcAft>
                <a:spcPts val="0"/>
              </a:spcAft>
              <a:buClr>
                <a:schemeClr val="lt1"/>
              </a:buClr>
              <a:buSzPts val="1500"/>
              <a:buChar char="●"/>
              <a:defRPr>
                <a:solidFill>
                  <a:schemeClr val="lt1"/>
                </a:solidFill>
              </a:defRPr>
            </a:lvl4pPr>
            <a:lvl5pPr indent="-323850" lvl="4" marL="2286000">
              <a:spcBef>
                <a:spcPts val="2100"/>
              </a:spcBef>
              <a:spcAft>
                <a:spcPts val="0"/>
              </a:spcAft>
              <a:buClr>
                <a:schemeClr val="lt1"/>
              </a:buClr>
              <a:buSzPts val="1500"/>
              <a:buChar char="○"/>
              <a:defRPr>
                <a:solidFill>
                  <a:schemeClr val="lt1"/>
                </a:solidFill>
              </a:defRPr>
            </a:lvl5pPr>
            <a:lvl6pPr indent="-323850" lvl="5" marL="2743200">
              <a:spcBef>
                <a:spcPts val="2100"/>
              </a:spcBef>
              <a:spcAft>
                <a:spcPts val="0"/>
              </a:spcAft>
              <a:buClr>
                <a:schemeClr val="lt1"/>
              </a:buClr>
              <a:buSzPts val="1500"/>
              <a:buChar char="■"/>
              <a:defRPr>
                <a:solidFill>
                  <a:schemeClr val="lt1"/>
                </a:solidFill>
              </a:defRPr>
            </a:lvl6pPr>
            <a:lvl7pPr indent="-323850" lvl="6" marL="3200400">
              <a:spcBef>
                <a:spcPts val="2100"/>
              </a:spcBef>
              <a:spcAft>
                <a:spcPts val="0"/>
              </a:spcAft>
              <a:buClr>
                <a:schemeClr val="lt1"/>
              </a:buClr>
              <a:buSzPts val="1500"/>
              <a:buChar char="●"/>
              <a:defRPr>
                <a:solidFill>
                  <a:schemeClr val="lt1"/>
                </a:solidFill>
              </a:defRPr>
            </a:lvl7pPr>
            <a:lvl8pPr indent="-323850" lvl="7" marL="3657600">
              <a:spcBef>
                <a:spcPts val="2100"/>
              </a:spcBef>
              <a:spcAft>
                <a:spcPts val="0"/>
              </a:spcAft>
              <a:buClr>
                <a:schemeClr val="lt1"/>
              </a:buClr>
              <a:buSzPts val="1500"/>
              <a:buChar char="○"/>
              <a:defRPr>
                <a:solidFill>
                  <a:schemeClr val="lt1"/>
                </a:solidFill>
              </a:defRPr>
            </a:lvl8pPr>
            <a:lvl9pPr indent="-323850" lvl="8" marL="4114800">
              <a:spcBef>
                <a:spcPts val="2100"/>
              </a:spcBef>
              <a:spcAft>
                <a:spcPts val="2100"/>
              </a:spcAft>
              <a:buClr>
                <a:schemeClr val="lt1"/>
              </a:buClr>
              <a:buSzPts val="1500"/>
              <a:buChar char="■"/>
              <a:defRPr>
                <a:solidFill>
                  <a:schemeClr val="lt1"/>
                </a:solidFill>
              </a:defRPr>
            </a:lvl9pPr>
          </a:lstStyle>
          <a:p/>
        </p:txBody>
      </p:sp>
      <p:sp>
        <p:nvSpPr>
          <p:cNvPr id="83" name="Google Shape;83;p11"/>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4" name="Shape 84"/>
        <p:cNvGrpSpPr/>
        <p:nvPr/>
      </p:nvGrpSpPr>
      <p:grpSpPr>
        <a:xfrm>
          <a:off x="0" y="0"/>
          <a:ext cx="0" cy="0"/>
          <a:chOff x="0" y="0"/>
          <a:chExt cx="0" cy="0"/>
        </a:xfrm>
      </p:grpSpPr>
      <p:sp>
        <p:nvSpPr>
          <p:cNvPr id="85" name="Google Shape;85;p12"/>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6" name="Shape 86"/>
        <p:cNvGrpSpPr/>
        <p:nvPr/>
      </p:nvGrpSpPr>
      <p:grpSpPr>
        <a:xfrm>
          <a:off x="0" y="0"/>
          <a:ext cx="0" cy="0"/>
          <a:chOff x="0" y="0"/>
          <a:chExt cx="0" cy="0"/>
        </a:xfrm>
      </p:grpSpPr>
      <p:sp>
        <p:nvSpPr>
          <p:cNvPr id="87" name="Google Shape;87;p13"/>
          <p:cNvSpPr txBox="1"/>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lvl1pPr lvl="0" rtl="0" algn="ctr">
              <a:spcBef>
                <a:spcPts val="0"/>
              </a:spcBef>
              <a:spcAft>
                <a:spcPts val="0"/>
              </a:spcAft>
              <a:buClr>
                <a:schemeClr val="lt2"/>
              </a:buClr>
              <a:buSzPts val="1800"/>
              <a:buNone/>
              <a:defRPr/>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
        <p:nvSpPr>
          <p:cNvPr id="88" name="Google Shape;88;p13"/>
          <p:cNvSpPr txBox="1"/>
          <p:nvPr>
            <p:ph idx="1" type="body"/>
          </p:nvPr>
        </p:nvSpPr>
        <p:spPr>
          <a:xfrm>
            <a:off x="913795" y="1732449"/>
            <a:ext cx="10353900" cy="40587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Autofit/>
          </a:bodyPr>
          <a:lstStyle>
            <a:lvl1pPr indent="-308610" lvl="0" marL="457200" rtl="0" algn="l">
              <a:spcBef>
                <a:spcPts val="360"/>
              </a:spcBef>
              <a:spcAft>
                <a:spcPts val="0"/>
              </a:spcAft>
              <a:buSzPts val="1260"/>
              <a:buChar char="●"/>
              <a:defRPr/>
            </a:lvl1pPr>
            <a:lvl2pPr indent="-308610" lvl="1" marL="914400" rtl="0" algn="l">
              <a:spcBef>
                <a:spcPts val="600"/>
              </a:spcBef>
              <a:spcAft>
                <a:spcPts val="0"/>
              </a:spcAft>
              <a:buSzPts val="1260"/>
              <a:buChar char="○"/>
              <a:defRPr/>
            </a:lvl2pPr>
            <a:lvl3pPr indent="-308610" lvl="2" marL="1371600" rtl="0" algn="l">
              <a:spcBef>
                <a:spcPts val="600"/>
              </a:spcBef>
              <a:spcAft>
                <a:spcPts val="0"/>
              </a:spcAft>
              <a:buSzPts val="1260"/>
              <a:buChar char="■"/>
              <a:defRPr/>
            </a:lvl3pPr>
            <a:lvl4pPr indent="-308610" lvl="3" marL="1828800" rtl="0" algn="l">
              <a:spcBef>
                <a:spcPts val="600"/>
              </a:spcBef>
              <a:spcAft>
                <a:spcPts val="0"/>
              </a:spcAft>
              <a:buSzPts val="1260"/>
              <a:buChar char="●"/>
              <a:defRPr/>
            </a:lvl4pPr>
            <a:lvl5pPr indent="-308610" lvl="4" marL="2286000" rtl="0" algn="l">
              <a:spcBef>
                <a:spcPts val="600"/>
              </a:spcBef>
              <a:spcAft>
                <a:spcPts val="0"/>
              </a:spcAft>
              <a:buSzPts val="1260"/>
              <a:buChar char="○"/>
              <a:defRPr/>
            </a:lvl5pPr>
            <a:lvl6pPr indent="-308610" lvl="5" marL="2743200" rtl="0" algn="l">
              <a:spcBef>
                <a:spcPts val="600"/>
              </a:spcBef>
              <a:spcAft>
                <a:spcPts val="0"/>
              </a:spcAft>
              <a:buSzPts val="1260"/>
              <a:buChar char="■"/>
              <a:defRPr/>
            </a:lvl6pPr>
            <a:lvl7pPr indent="-308610" lvl="6" marL="3200400" rtl="0" algn="l">
              <a:spcBef>
                <a:spcPts val="600"/>
              </a:spcBef>
              <a:spcAft>
                <a:spcPts val="0"/>
              </a:spcAft>
              <a:buSzPts val="1260"/>
              <a:buChar char="●"/>
              <a:defRPr/>
            </a:lvl7pPr>
            <a:lvl8pPr indent="-308609" lvl="7" marL="3657600" rtl="0" algn="l">
              <a:spcBef>
                <a:spcPts val="600"/>
              </a:spcBef>
              <a:spcAft>
                <a:spcPts val="0"/>
              </a:spcAft>
              <a:buSzPts val="1260"/>
              <a:buChar char="○"/>
              <a:defRPr/>
            </a:lvl8pPr>
            <a:lvl9pPr indent="-308609" lvl="8" marL="4114800" rtl="0" algn="l">
              <a:spcBef>
                <a:spcPts val="600"/>
              </a:spcBef>
              <a:spcAft>
                <a:spcPts val="600"/>
              </a:spcAft>
              <a:buSzPts val="1260"/>
              <a:buChar char="■"/>
              <a:defRPr/>
            </a:lvl9pPr>
          </a:lstStyle>
          <a:p/>
        </p:txBody>
      </p:sp>
      <p:sp>
        <p:nvSpPr>
          <p:cNvPr id="89" name="Google Shape;89;p13"/>
          <p:cNvSpPr txBox="1"/>
          <p:nvPr>
            <p:ph idx="10" type="dt"/>
          </p:nvPr>
        </p:nvSpPr>
        <p:spPr>
          <a:xfrm>
            <a:off x="7678736" y="5883275"/>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0" name="Google Shape;90;p13"/>
          <p:cNvSpPr txBox="1"/>
          <p:nvPr>
            <p:ph idx="11" type="ftr"/>
          </p:nvPr>
        </p:nvSpPr>
        <p:spPr>
          <a:xfrm>
            <a:off x="913795" y="5883275"/>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13"/>
          <p:cNvSpPr txBox="1"/>
          <p:nvPr>
            <p:ph idx="12" type="sldNum"/>
          </p:nvPr>
        </p:nvSpPr>
        <p:spPr>
          <a:xfrm>
            <a:off x="10514011" y="5883275"/>
            <a:ext cx="75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21" name="Shape 21"/>
        <p:cNvGrpSpPr/>
        <p:nvPr/>
      </p:nvGrpSpPr>
      <p:grpSpPr>
        <a:xfrm>
          <a:off x="0" y="0"/>
          <a:ext cx="0" cy="0"/>
          <a:chOff x="0" y="0"/>
          <a:chExt cx="0" cy="0"/>
        </a:xfrm>
      </p:grpSpPr>
      <p:grpSp>
        <p:nvGrpSpPr>
          <p:cNvPr id="22" name="Google Shape;22;p3"/>
          <p:cNvGrpSpPr/>
          <p:nvPr/>
        </p:nvGrpSpPr>
        <p:grpSpPr>
          <a:xfrm>
            <a:off x="1107036" y="1588427"/>
            <a:ext cx="994316"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5" name="Google Shape;25;p3"/>
          <p:cNvSpPr txBox="1"/>
          <p:nvPr>
            <p:ph type="title"/>
          </p:nvPr>
        </p:nvSpPr>
        <p:spPr>
          <a:xfrm>
            <a:off x="972600" y="1763267"/>
            <a:ext cx="10251300" cy="2024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26" name="Google Shape;26;p3"/>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7" name="Shape 27"/>
        <p:cNvGrpSpPr/>
        <p:nvPr/>
      </p:nvGrpSpPr>
      <p:grpSpPr>
        <a:xfrm>
          <a:off x="0" y="0"/>
          <a:ext cx="0" cy="0"/>
          <a:chOff x="0" y="0"/>
          <a:chExt cx="0" cy="0"/>
        </a:xfrm>
      </p:grpSpPr>
      <p:sp>
        <p:nvSpPr>
          <p:cNvPr id="28" name="Google Shape;28;p4"/>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9" name="Google Shape;29;p4"/>
          <p:cNvGrpSpPr/>
          <p:nvPr/>
        </p:nvGrpSpPr>
        <p:grpSpPr>
          <a:xfrm>
            <a:off x="1107036" y="1588427"/>
            <a:ext cx="994316"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2" name="Google Shape;32;p4"/>
          <p:cNvSpPr txBox="1"/>
          <p:nvPr>
            <p:ph type="title"/>
          </p:nvPr>
        </p:nvSpPr>
        <p:spPr>
          <a:xfrm>
            <a:off x="972600" y="1758200"/>
            <a:ext cx="10251600" cy="713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33" name="Google Shape;33;p4"/>
          <p:cNvSpPr txBox="1"/>
          <p:nvPr>
            <p:ph idx="1" type="body"/>
          </p:nvPr>
        </p:nvSpPr>
        <p:spPr>
          <a:xfrm>
            <a:off x="972600" y="2771833"/>
            <a:ext cx="10251600" cy="3014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4" name="Google Shape;34;p4"/>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5" name="Shape 35"/>
        <p:cNvGrpSpPr/>
        <p:nvPr/>
      </p:nvGrpSpPr>
      <p:grpSpPr>
        <a:xfrm>
          <a:off x="0" y="0"/>
          <a:ext cx="0" cy="0"/>
          <a:chOff x="0" y="0"/>
          <a:chExt cx="0" cy="0"/>
        </a:xfrm>
      </p:grpSpPr>
      <p:sp>
        <p:nvSpPr>
          <p:cNvPr id="36" name="Google Shape;36;p5"/>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7" name="Google Shape;37;p5"/>
          <p:cNvGrpSpPr/>
          <p:nvPr/>
        </p:nvGrpSpPr>
        <p:grpSpPr>
          <a:xfrm>
            <a:off x="1107036" y="1588427"/>
            <a:ext cx="994316"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0" name="Google Shape;40;p5"/>
          <p:cNvSpPr txBox="1"/>
          <p:nvPr>
            <p:ph type="title"/>
          </p:nvPr>
        </p:nvSpPr>
        <p:spPr>
          <a:xfrm>
            <a:off x="972600" y="1758200"/>
            <a:ext cx="10251300" cy="713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41" name="Google Shape;41;p5"/>
          <p:cNvSpPr txBox="1"/>
          <p:nvPr>
            <p:ph idx="1" type="body"/>
          </p:nvPr>
        </p:nvSpPr>
        <p:spPr>
          <a:xfrm>
            <a:off x="972434" y="2771833"/>
            <a:ext cx="5032500" cy="3014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42" name="Google Shape;42;p5"/>
          <p:cNvSpPr txBox="1"/>
          <p:nvPr>
            <p:ph idx="2" type="body"/>
          </p:nvPr>
        </p:nvSpPr>
        <p:spPr>
          <a:xfrm>
            <a:off x="6191471" y="2771833"/>
            <a:ext cx="5032500" cy="3014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43" name="Google Shape;43;p5"/>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4" name="Shape 44"/>
        <p:cNvGrpSpPr/>
        <p:nvPr/>
      </p:nvGrpSpPr>
      <p:grpSpPr>
        <a:xfrm>
          <a:off x="0" y="0"/>
          <a:ext cx="0" cy="0"/>
          <a:chOff x="0" y="0"/>
          <a:chExt cx="0" cy="0"/>
        </a:xfrm>
      </p:grpSpPr>
      <p:sp>
        <p:nvSpPr>
          <p:cNvPr id="45" name="Google Shape;45;p6"/>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6" name="Google Shape;46;p6"/>
          <p:cNvGrpSpPr/>
          <p:nvPr/>
        </p:nvGrpSpPr>
        <p:grpSpPr>
          <a:xfrm>
            <a:off x="1107036" y="1588427"/>
            <a:ext cx="994316"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9" name="Google Shape;49;p6"/>
          <p:cNvSpPr txBox="1"/>
          <p:nvPr>
            <p:ph type="title"/>
          </p:nvPr>
        </p:nvSpPr>
        <p:spPr>
          <a:xfrm>
            <a:off x="972600" y="1758200"/>
            <a:ext cx="10251300" cy="713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50" name="Google Shape;50;p6"/>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51" name="Shape 51"/>
        <p:cNvGrpSpPr/>
        <p:nvPr/>
      </p:nvGrpSpPr>
      <p:grpSpPr>
        <a:xfrm>
          <a:off x="0" y="0"/>
          <a:ext cx="0" cy="0"/>
          <a:chOff x="0" y="0"/>
          <a:chExt cx="0" cy="0"/>
        </a:xfrm>
      </p:grpSpPr>
      <p:sp>
        <p:nvSpPr>
          <p:cNvPr id="52" name="Google Shape;52;p7"/>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53" name="Google Shape;53;p7"/>
          <p:cNvGrpSpPr/>
          <p:nvPr/>
        </p:nvGrpSpPr>
        <p:grpSpPr>
          <a:xfrm>
            <a:off x="1107036" y="1588427"/>
            <a:ext cx="994316"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6" name="Google Shape;56;p7"/>
          <p:cNvSpPr txBox="1"/>
          <p:nvPr>
            <p:ph type="title"/>
          </p:nvPr>
        </p:nvSpPr>
        <p:spPr>
          <a:xfrm>
            <a:off x="973333" y="1758200"/>
            <a:ext cx="4401300" cy="18420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57" name="Google Shape;57;p7"/>
          <p:cNvSpPr txBox="1"/>
          <p:nvPr>
            <p:ph idx="1" type="body"/>
          </p:nvPr>
        </p:nvSpPr>
        <p:spPr>
          <a:xfrm>
            <a:off x="961633" y="3708967"/>
            <a:ext cx="4401300" cy="21300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58" name="Google Shape;58;p7"/>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9" name="Shape 59"/>
        <p:cNvGrpSpPr/>
        <p:nvPr/>
      </p:nvGrpSpPr>
      <p:grpSpPr>
        <a:xfrm>
          <a:off x="0" y="0"/>
          <a:ext cx="0" cy="0"/>
          <a:chOff x="0" y="0"/>
          <a:chExt cx="0" cy="0"/>
        </a:xfrm>
      </p:grpSpPr>
      <p:grpSp>
        <p:nvGrpSpPr>
          <p:cNvPr id="60" name="Google Shape;60;p8"/>
          <p:cNvGrpSpPr/>
          <p:nvPr/>
        </p:nvGrpSpPr>
        <p:grpSpPr>
          <a:xfrm>
            <a:off x="1107036" y="5558926"/>
            <a:ext cx="994316"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3" name="Google Shape;63;p8"/>
          <p:cNvSpPr txBox="1"/>
          <p:nvPr>
            <p:ph type="title"/>
          </p:nvPr>
        </p:nvSpPr>
        <p:spPr>
          <a:xfrm>
            <a:off x="972600" y="1152400"/>
            <a:ext cx="9361500" cy="3980100"/>
          </a:xfrm>
          <a:prstGeom prst="rect">
            <a:avLst/>
          </a:prstGeom>
        </p:spPr>
        <p:txBody>
          <a:bodyPr anchorCtr="0" anchor="ctr" bIns="121900" lIns="121900" spcFirstLastPara="1" rIns="121900" wrap="square" tIns="12190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64" name="Google Shape;64;p8"/>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5" name="Shape 65"/>
        <p:cNvGrpSpPr/>
        <p:nvPr/>
      </p:nvGrpSpPr>
      <p:grpSpPr>
        <a:xfrm>
          <a:off x="0" y="0"/>
          <a:ext cx="0" cy="0"/>
          <a:chOff x="0" y="0"/>
          <a:chExt cx="0" cy="0"/>
        </a:xfrm>
      </p:grpSpPr>
      <p:sp>
        <p:nvSpPr>
          <p:cNvPr id="66" name="Google Shape;66;p9"/>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7" name="Google Shape;67;p9"/>
          <p:cNvGrpSpPr/>
          <p:nvPr/>
        </p:nvGrpSpPr>
        <p:grpSpPr>
          <a:xfrm>
            <a:off x="1107036" y="1588427"/>
            <a:ext cx="994316"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0" name="Google Shape;70;p9"/>
          <p:cNvSpPr txBox="1"/>
          <p:nvPr>
            <p:ph type="title"/>
          </p:nvPr>
        </p:nvSpPr>
        <p:spPr>
          <a:xfrm>
            <a:off x="973333" y="1758200"/>
            <a:ext cx="4401300" cy="2249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71" name="Google Shape;71;p9"/>
          <p:cNvSpPr txBox="1"/>
          <p:nvPr>
            <p:ph idx="1" type="subTitle"/>
          </p:nvPr>
        </p:nvSpPr>
        <p:spPr>
          <a:xfrm>
            <a:off x="966600" y="4215367"/>
            <a:ext cx="4401300" cy="10119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72" name="Google Shape;72;p9"/>
          <p:cNvSpPr txBox="1"/>
          <p:nvPr>
            <p:ph idx="2" type="body"/>
          </p:nvPr>
        </p:nvSpPr>
        <p:spPr>
          <a:xfrm>
            <a:off x="6898967" y="1803500"/>
            <a:ext cx="4499100" cy="40341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73" name="Google Shape;73;p9"/>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4" name="Shape 74"/>
        <p:cNvGrpSpPr/>
        <p:nvPr/>
      </p:nvGrpSpPr>
      <p:grpSpPr>
        <a:xfrm>
          <a:off x="0" y="0"/>
          <a:ext cx="0" cy="0"/>
          <a:chOff x="0" y="0"/>
          <a:chExt cx="0" cy="0"/>
        </a:xfrm>
      </p:grpSpPr>
      <p:sp>
        <p:nvSpPr>
          <p:cNvPr id="75" name="Google Shape;75;p10"/>
          <p:cNvSpPr txBox="1"/>
          <p:nvPr>
            <p:ph idx="1" type="body"/>
          </p:nvPr>
        </p:nvSpPr>
        <p:spPr>
          <a:xfrm>
            <a:off x="966600" y="5830068"/>
            <a:ext cx="10263300" cy="6141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1700"/>
              <a:buNone/>
              <a:defRPr/>
            </a:lvl1pPr>
          </a:lstStyle>
          <a:p/>
        </p:txBody>
      </p:sp>
      <p:sp>
        <p:nvSpPr>
          <p:cNvPr id="76" name="Google Shape;76;p10"/>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SzPts val="3700"/>
              <a:buFont typeface="Raleway"/>
              <a:buNone/>
              <a:defRPr b="1" sz="3700">
                <a:latin typeface="Raleway"/>
                <a:ea typeface="Raleway"/>
                <a:cs typeface="Raleway"/>
                <a:sym typeface="Raleway"/>
              </a:defRPr>
            </a:lvl1pPr>
            <a:lvl2pPr lvl="1">
              <a:spcBef>
                <a:spcPts val="0"/>
              </a:spcBef>
              <a:spcAft>
                <a:spcPts val="0"/>
              </a:spcAft>
              <a:buSzPts val="3700"/>
              <a:buFont typeface="Raleway"/>
              <a:buNone/>
              <a:defRPr b="1" sz="3700">
                <a:latin typeface="Raleway"/>
                <a:ea typeface="Raleway"/>
                <a:cs typeface="Raleway"/>
                <a:sym typeface="Raleway"/>
              </a:defRPr>
            </a:lvl2pPr>
            <a:lvl3pPr lvl="2">
              <a:spcBef>
                <a:spcPts val="0"/>
              </a:spcBef>
              <a:spcAft>
                <a:spcPts val="0"/>
              </a:spcAft>
              <a:buSzPts val="3700"/>
              <a:buFont typeface="Raleway"/>
              <a:buNone/>
              <a:defRPr b="1" sz="3700">
                <a:latin typeface="Raleway"/>
                <a:ea typeface="Raleway"/>
                <a:cs typeface="Raleway"/>
                <a:sym typeface="Raleway"/>
              </a:defRPr>
            </a:lvl3pPr>
            <a:lvl4pPr lvl="3">
              <a:spcBef>
                <a:spcPts val="0"/>
              </a:spcBef>
              <a:spcAft>
                <a:spcPts val="0"/>
              </a:spcAft>
              <a:buSzPts val="3700"/>
              <a:buFont typeface="Raleway"/>
              <a:buNone/>
              <a:defRPr b="1" sz="3700">
                <a:latin typeface="Raleway"/>
                <a:ea typeface="Raleway"/>
                <a:cs typeface="Raleway"/>
                <a:sym typeface="Raleway"/>
              </a:defRPr>
            </a:lvl4pPr>
            <a:lvl5pPr lvl="4">
              <a:spcBef>
                <a:spcPts val="0"/>
              </a:spcBef>
              <a:spcAft>
                <a:spcPts val="0"/>
              </a:spcAft>
              <a:buSzPts val="3700"/>
              <a:buFont typeface="Raleway"/>
              <a:buNone/>
              <a:defRPr b="1" sz="3700">
                <a:latin typeface="Raleway"/>
                <a:ea typeface="Raleway"/>
                <a:cs typeface="Raleway"/>
                <a:sym typeface="Raleway"/>
              </a:defRPr>
            </a:lvl5pPr>
            <a:lvl6pPr lvl="5">
              <a:spcBef>
                <a:spcPts val="0"/>
              </a:spcBef>
              <a:spcAft>
                <a:spcPts val="0"/>
              </a:spcAft>
              <a:buSzPts val="3700"/>
              <a:buFont typeface="Raleway"/>
              <a:buNone/>
              <a:defRPr b="1" sz="3700">
                <a:latin typeface="Raleway"/>
                <a:ea typeface="Raleway"/>
                <a:cs typeface="Raleway"/>
                <a:sym typeface="Raleway"/>
              </a:defRPr>
            </a:lvl6pPr>
            <a:lvl7pPr lvl="6">
              <a:spcBef>
                <a:spcPts val="0"/>
              </a:spcBef>
              <a:spcAft>
                <a:spcPts val="0"/>
              </a:spcAft>
              <a:buSzPts val="3700"/>
              <a:buFont typeface="Raleway"/>
              <a:buNone/>
              <a:defRPr b="1" sz="3700">
                <a:latin typeface="Raleway"/>
                <a:ea typeface="Raleway"/>
                <a:cs typeface="Raleway"/>
                <a:sym typeface="Raleway"/>
              </a:defRPr>
            </a:lvl7pPr>
            <a:lvl8pPr lvl="7">
              <a:spcBef>
                <a:spcPts val="0"/>
              </a:spcBef>
              <a:spcAft>
                <a:spcPts val="0"/>
              </a:spcAft>
              <a:buSzPts val="3700"/>
              <a:buFont typeface="Raleway"/>
              <a:buNone/>
              <a:defRPr b="1" sz="3700">
                <a:latin typeface="Raleway"/>
                <a:ea typeface="Raleway"/>
                <a:cs typeface="Raleway"/>
                <a:sym typeface="Raleway"/>
              </a:defRPr>
            </a:lvl8pPr>
            <a:lvl9pPr lvl="8">
              <a:spcBef>
                <a:spcPts val="0"/>
              </a:spcBef>
              <a:spcAft>
                <a:spcPts val="0"/>
              </a:spcAft>
              <a:buSzPts val="3700"/>
              <a:buFont typeface="Raleway"/>
              <a:buNone/>
              <a:defRPr b="1" sz="3700">
                <a:latin typeface="Raleway"/>
                <a:ea typeface="Raleway"/>
                <a:cs typeface="Raleway"/>
                <a:sym typeface="Raleway"/>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36550" lvl="0" marL="45720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indent="-323850" lvl="1" marL="9144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indent="-323850" lvl="2" marL="13716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indent="-323850" lvl="3" marL="18288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indent="-323850" lvl="4" marL="22860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indent="-323850" lvl="5" marL="27432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indent="-323850" lvl="6" marL="32004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indent="-323850" lvl="7" marL="36576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indent="-323850" lvl="8" marL="411480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p:txBody>
      </p:sp>
      <p:sp>
        <p:nvSpPr>
          <p:cNvPr id="12" name="Google Shape;12;p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hyperlink" Target="https://drive.google.com/file/d/1E-Q2-db55zHy7qRKdASHAz34D9Oa9qtr/view?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4"/>
          <p:cNvSpPr txBox="1"/>
          <p:nvPr>
            <p:ph type="ctrTitle"/>
          </p:nvPr>
        </p:nvSpPr>
        <p:spPr>
          <a:xfrm>
            <a:off x="972825" y="1763270"/>
            <a:ext cx="10250700" cy="982500"/>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5400"/>
              <a:buFont typeface="Lustria"/>
              <a:buNone/>
            </a:pPr>
            <a:r>
              <a:rPr lang="en-US"/>
              <a:t>Storing &amp; Managing Data</a:t>
            </a:r>
            <a:endParaRPr/>
          </a:p>
        </p:txBody>
      </p:sp>
      <p:sp>
        <p:nvSpPr>
          <p:cNvPr id="97" name="Google Shape;97;p14"/>
          <p:cNvSpPr txBox="1"/>
          <p:nvPr>
            <p:ph idx="1" type="subTitle"/>
          </p:nvPr>
        </p:nvSpPr>
        <p:spPr>
          <a:xfrm>
            <a:off x="972837" y="4230533"/>
            <a:ext cx="10250700" cy="7215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lang="en-US" sz="2400"/>
              <a:t>Jeremy Bergmann - Omaha Data Science Academy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3"/>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Master Data Management vs. DW</a:t>
            </a:r>
            <a:endParaRPr sz="4800"/>
          </a:p>
        </p:txBody>
      </p:sp>
      <p:sp>
        <p:nvSpPr>
          <p:cNvPr id="167" name="Google Shape;167;p23"/>
          <p:cNvSpPr txBox="1"/>
          <p:nvPr/>
        </p:nvSpPr>
        <p:spPr>
          <a:xfrm>
            <a:off x="439425" y="1762100"/>
            <a:ext cx="58668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u="sng">
                <a:latin typeface="Lato"/>
                <a:ea typeface="Lato"/>
                <a:cs typeface="Lato"/>
                <a:sym typeface="Lato"/>
              </a:rPr>
              <a:t>Different Goals</a:t>
            </a:r>
            <a:endParaRPr b="1" sz="1600" u="sng">
              <a:latin typeface="Lato"/>
              <a:ea typeface="Lato"/>
              <a:cs typeface="Lato"/>
              <a:sym typeface="Lato"/>
            </a:endParaRPr>
          </a:p>
          <a:p>
            <a:pPr indent="0" lvl="0" marL="0" rtl="0" algn="l">
              <a:spcBef>
                <a:spcPts val="0"/>
              </a:spcBef>
              <a:spcAft>
                <a:spcPts val="0"/>
              </a:spcAft>
              <a:buNone/>
            </a:pPr>
            <a:r>
              <a:rPr lang="en-US" sz="1600">
                <a:latin typeface="Lato"/>
                <a:ea typeface="Lato"/>
                <a:cs typeface="Lato"/>
                <a:sym typeface="Lato"/>
              </a:rPr>
              <a:t>The main purpose of a data warehouse is to analyze data in a multidimensional fashion, while the main purpose of MDM is to create and maintain a single source of truth for a particular dimension within the organization.</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rPr b="1" lang="en-US" sz="1600" u="sng">
                <a:latin typeface="Lato"/>
                <a:ea typeface="Lato"/>
                <a:cs typeface="Lato"/>
                <a:sym typeface="Lato"/>
              </a:rPr>
              <a:t>Different Types of Data</a:t>
            </a:r>
            <a:endParaRPr b="1" sz="1600" u="sng">
              <a:latin typeface="Lato"/>
              <a:ea typeface="Lato"/>
              <a:cs typeface="Lato"/>
              <a:sym typeface="Lato"/>
            </a:endParaRPr>
          </a:p>
          <a:p>
            <a:pPr indent="0" lvl="0" marL="0" rtl="0" algn="l">
              <a:spcBef>
                <a:spcPts val="0"/>
              </a:spcBef>
              <a:spcAft>
                <a:spcPts val="0"/>
              </a:spcAft>
              <a:buNone/>
            </a:pPr>
            <a:r>
              <a:rPr lang="en-US" sz="1600">
                <a:latin typeface="Lato"/>
                <a:ea typeface="Lato"/>
                <a:cs typeface="Lato"/>
                <a:sym typeface="Lato"/>
              </a:rPr>
              <a:t>Master Data Management is only applied to entities and not transactional data, while a data warehouse includes data that are both transactional and non-transactional in nature. </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rPr b="1" lang="en-US" sz="1600" u="sng">
                <a:latin typeface="Lato"/>
                <a:ea typeface="Lato"/>
                <a:cs typeface="Lato"/>
                <a:sym typeface="Lato"/>
              </a:rPr>
              <a:t>Different Reporting Needs</a:t>
            </a:r>
            <a:endParaRPr b="1" sz="1600" u="sng">
              <a:latin typeface="Lato"/>
              <a:ea typeface="Lato"/>
              <a:cs typeface="Lato"/>
              <a:sym typeface="Lato"/>
            </a:endParaRPr>
          </a:p>
          <a:p>
            <a:pPr indent="0" lvl="0" marL="0" rtl="0" algn="l">
              <a:spcBef>
                <a:spcPts val="0"/>
              </a:spcBef>
              <a:spcAft>
                <a:spcPts val="0"/>
              </a:spcAft>
              <a:buNone/>
            </a:pPr>
            <a:r>
              <a:rPr lang="en-US" sz="1600">
                <a:latin typeface="Lato"/>
                <a:ea typeface="Lato"/>
                <a:cs typeface="Lato"/>
                <a:sym typeface="Lato"/>
              </a:rPr>
              <a:t>In data warehousing, it is important to deliver to end users the proper types of reports using the proper type of reporting tool to facilitate analysis. </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rPr lang="en-US" sz="1600">
                <a:latin typeface="Lato"/>
                <a:ea typeface="Lato"/>
                <a:cs typeface="Lato"/>
                <a:sym typeface="Lato"/>
              </a:rPr>
              <a:t>In MDM, the reporting needs are very different -- it is far more important to be able to provide reports on data governance, data quality, and compliance, rather than reports based on analytical needs.</a:t>
            </a:r>
            <a:endParaRPr sz="1600">
              <a:latin typeface="Lato"/>
              <a:ea typeface="Lato"/>
              <a:cs typeface="Lato"/>
              <a:sym typeface="Lato"/>
            </a:endParaRPr>
          </a:p>
        </p:txBody>
      </p:sp>
      <p:pic>
        <p:nvPicPr>
          <p:cNvPr id="168" name="Google Shape;168;p23"/>
          <p:cNvPicPr preferRelativeResize="0"/>
          <p:nvPr/>
        </p:nvPicPr>
        <p:blipFill>
          <a:blip r:embed="rId3">
            <a:alphaModFix/>
          </a:blip>
          <a:stretch>
            <a:fillRect/>
          </a:stretch>
        </p:blipFill>
        <p:spPr>
          <a:xfrm>
            <a:off x="6473800" y="2096625"/>
            <a:ext cx="5580975" cy="384983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4"/>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Data Governance</a:t>
            </a:r>
            <a:r>
              <a:rPr lang="en-US" sz="4800"/>
              <a:t> </a:t>
            </a:r>
            <a:endParaRPr sz="4800"/>
          </a:p>
        </p:txBody>
      </p:sp>
      <p:pic>
        <p:nvPicPr>
          <p:cNvPr id="174" name="Google Shape;174;p24"/>
          <p:cNvPicPr preferRelativeResize="0"/>
          <p:nvPr/>
        </p:nvPicPr>
        <p:blipFill>
          <a:blip r:embed="rId3">
            <a:alphaModFix/>
          </a:blip>
          <a:stretch>
            <a:fillRect/>
          </a:stretch>
        </p:blipFill>
        <p:spPr>
          <a:xfrm>
            <a:off x="8032304" y="1832750"/>
            <a:ext cx="4000347" cy="4018200"/>
          </a:xfrm>
          <a:prstGeom prst="rect">
            <a:avLst/>
          </a:prstGeom>
          <a:noFill/>
          <a:ln>
            <a:noFill/>
          </a:ln>
        </p:spPr>
      </p:pic>
      <p:sp>
        <p:nvSpPr>
          <p:cNvPr id="175" name="Google Shape;175;p24"/>
          <p:cNvSpPr txBox="1"/>
          <p:nvPr/>
        </p:nvSpPr>
        <p:spPr>
          <a:xfrm>
            <a:off x="1182425" y="1921425"/>
            <a:ext cx="5675700" cy="464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76" name="Google Shape;176;p24"/>
          <p:cNvSpPr txBox="1"/>
          <p:nvPr/>
        </p:nvSpPr>
        <p:spPr>
          <a:xfrm>
            <a:off x="1123300" y="1832750"/>
            <a:ext cx="6887700" cy="24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Lato"/>
                <a:ea typeface="Lato"/>
                <a:cs typeface="Lato"/>
                <a:sym typeface="Lato"/>
              </a:rPr>
              <a:t>What is Data Governance?</a:t>
            </a:r>
            <a:endParaRPr b="1" sz="1800">
              <a:latin typeface="Lato"/>
              <a:ea typeface="Lato"/>
              <a:cs typeface="Lato"/>
              <a:sym typeface="Lato"/>
            </a:endParaRPr>
          </a:p>
          <a:p>
            <a:pPr indent="0" lvl="0" marL="0" rtl="0" algn="l">
              <a:lnSpc>
                <a:spcPct val="100000"/>
              </a:lnSpc>
              <a:spcBef>
                <a:spcPts val="0"/>
              </a:spcBef>
              <a:spcAft>
                <a:spcPts val="0"/>
              </a:spcAft>
              <a:buClr>
                <a:srgbClr val="000000"/>
              </a:buClr>
              <a:buSzPts val="1100"/>
              <a:buFont typeface="Arial"/>
              <a:buNone/>
            </a:pPr>
            <a:r>
              <a:rPr lang="en-US" sz="1800">
                <a:latin typeface="Lato"/>
                <a:ea typeface="Lato"/>
                <a:cs typeface="Lato"/>
                <a:sym typeface="Lato"/>
              </a:rPr>
              <a:t>Data Governance is a  quality control discipline for assessing, managing, using, improving, monitoring, maintaining, and protecting organizational information. </a:t>
            </a:r>
            <a:endParaRPr sz="1800">
              <a:latin typeface="Lato"/>
              <a:ea typeface="Lato"/>
              <a:cs typeface="Lato"/>
              <a:sym typeface="Lato"/>
            </a:endParaRPr>
          </a:p>
        </p:txBody>
      </p:sp>
      <p:sp>
        <p:nvSpPr>
          <p:cNvPr id="177" name="Google Shape;177;p24"/>
          <p:cNvSpPr txBox="1"/>
          <p:nvPr/>
        </p:nvSpPr>
        <p:spPr>
          <a:xfrm>
            <a:off x="1123300" y="3329900"/>
            <a:ext cx="6887700" cy="23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Lato"/>
                <a:ea typeface="Lato"/>
                <a:cs typeface="Lato"/>
                <a:sym typeface="Lato"/>
              </a:rPr>
              <a:t>Who Needs Data Governance?</a:t>
            </a:r>
            <a:endParaRPr b="1" sz="1800">
              <a:latin typeface="Lato"/>
              <a:ea typeface="Lato"/>
              <a:cs typeface="Lato"/>
              <a:sym typeface="Lato"/>
            </a:endParaRPr>
          </a:p>
          <a:p>
            <a:pPr indent="0" lvl="0" marL="0" rtl="0" algn="l">
              <a:spcBef>
                <a:spcPts val="0"/>
              </a:spcBef>
              <a:spcAft>
                <a:spcPts val="0"/>
              </a:spcAft>
              <a:buNone/>
            </a:pPr>
            <a:r>
              <a:rPr lang="en-US" sz="1800">
                <a:latin typeface="Lato"/>
                <a:ea typeface="Lato"/>
                <a:cs typeface="Lato"/>
                <a:sym typeface="Lato"/>
              </a:rPr>
              <a:t>Most organizations should have some form of data governance to prevent sensitive information from getting into the wrong hands. However, large companies and regulated industries, such as healthcare or banking, have the most at stake. </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Clr>
                <a:srgbClr val="000000"/>
              </a:buClr>
              <a:buSzPts val="1100"/>
              <a:buFont typeface="Arial"/>
              <a:buNone/>
            </a:pPr>
            <a:r>
              <a:rPr b="1" lang="en-US" sz="1800">
                <a:latin typeface="Lato"/>
                <a:ea typeface="Lato"/>
                <a:cs typeface="Lato"/>
                <a:sym typeface="Lato"/>
              </a:rPr>
              <a:t>What is a Data Steward?</a:t>
            </a:r>
            <a:endParaRPr b="1" sz="1800">
              <a:latin typeface="Lato"/>
              <a:ea typeface="Lato"/>
              <a:cs typeface="Lato"/>
              <a:sym typeface="Lato"/>
            </a:endParaRPr>
          </a:p>
          <a:p>
            <a:pPr indent="0" lvl="0" marL="0" rtl="0" algn="l">
              <a:spcBef>
                <a:spcPts val="0"/>
              </a:spcBef>
              <a:spcAft>
                <a:spcPts val="0"/>
              </a:spcAft>
              <a:buClr>
                <a:srgbClr val="000000"/>
              </a:buClr>
              <a:buSzPts val="1100"/>
              <a:buFont typeface="Arial"/>
              <a:buNone/>
            </a:pPr>
            <a:r>
              <a:rPr lang="en-US" sz="1800">
                <a:latin typeface="Lato"/>
                <a:ea typeface="Lato"/>
                <a:cs typeface="Lato"/>
                <a:sym typeface="Lato"/>
              </a:rPr>
              <a:t>This is a position within an organization that ensures data governance processes are followed, guidelines are enforced, and recommends improvements to be made to data governance processes.</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5"/>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Data Dictionaries</a:t>
            </a:r>
            <a:endParaRPr sz="4800"/>
          </a:p>
        </p:txBody>
      </p:sp>
      <p:sp>
        <p:nvSpPr>
          <p:cNvPr id="183" name="Google Shape;183;p25"/>
          <p:cNvSpPr txBox="1"/>
          <p:nvPr/>
        </p:nvSpPr>
        <p:spPr>
          <a:xfrm>
            <a:off x="0" y="1650675"/>
            <a:ext cx="5866200" cy="475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US" sz="1800"/>
              <a:t>What is a Data Dictionary?</a:t>
            </a:r>
            <a:endParaRPr b="1" sz="1800"/>
          </a:p>
          <a:p>
            <a:pPr indent="0" lvl="0" marL="0" rtl="0" algn="l">
              <a:lnSpc>
                <a:spcPct val="115000"/>
              </a:lnSpc>
              <a:spcBef>
                <a:spcPts val="0"/>
              </a:spcBef>
              <a:spcAft>
                <a:spcPts val="0"/>
              </a:spcAft>
              <a:buNone/>
            </a:pPr>
            <a:r>
              <a:rPr lang="en-US" sz="1800"/>
              <a:t>A Data Dictionary is a collection of sources, names, definitions, and attributes about data elements that define the data captured in a system.  </a:t>
            </a:r>
            <a:endParaRPr sz="1800"/>
          </a:p>
          <a:p>
            <a:pPr indent="0" lvl="0" marL="0" rtl="0" algn="l">
              <a:lnSpc>
                <a:spcPct val="115000"/>
              </a:lnSpc>
              <a:spcBef>
                <a:spcPts val="0"/>
              </a:spcBef>
              <a:spcAft>
                <a:spcPts val="0"/>
              </a:spcAft>
              <a:buClr>
                <a:srgbClr val="000000"/>
              </a:buClr>
              <a:buSzPts val="1100"/>
              <a:buFont typeface="Arial"/>
              <a:buNone/>
            </a:pPr>
            <a:r>
              <a:t/>
            </a:r>
            <a:endParaRPr sz="1800"/>
          </a:p>
          <a:p>
            <a:pPr indent="0" lvl="0" marL="0" rtl="0" algn="l">
              <a:lnSpc>
                <a:spcPct val="115000"/>
              </a:lnSpc>
              <a:spcBef>
                <a:spcPts val="0"/>
              </a:spcBef>
              <a:spcAft>
                <a:spcPts val="0"/>
              </a:spcAft>
              <a:buNone/>
            </a:pPr>
            <a:r>
              <a:t/>
            </a:r>
            <a:endParaRPr sz="1800"/>
          </a:p>
          <a:p>
            <a:pPr indent="0" lvl="0" marL="0" rtl="0" algn="l">
              <a:spcBef>
                <a:spcPts val="0"/>
              </a:spcBef>
              <a:spcAft>
                <a:spcPts val="0"/>
              </a:spcAft>
              <a:buNone/>
            </a:pPr>
            <a:r>
              <a:t/>
            </a:r>
            <a:endParaRPr sz="2400">
              <a:latin typeface="Lato"/>
              <a:ea typeface="Lato"/>
              <a:cs typeface="Lato"/>
              <a:sym typeface="Lato"/>
            </a:endParaRPr>
          </a:p>
        </p:txBody>
      </p:sp>
      <p:sp>
        <p:nvSpPr>
          <p:cNvPr id="184" name="Google Shape;184;p25"/>
          <p:cNvSpPr txBox="1"/>
          <p:nvPr/>
        </p:nvSpPr>
        <p:spPr>
          <a:xfrm>
            <a:off x="0" y="2989025"/>
            <a:ext cx="60786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800"/>
              <a:t>The data dictionary in general contains information about the following:</a:t>
            </a:r>
            <a:endParaRPr b="1" sz="1800"/>
          </a:p>
          <a:p>
            <a:pPr indent="-342900" lvl="0" marL="457200" rtl="0" algn="l">
              <a:lnSpc>
                <a:spcPct val="115000"/>
              </a:lnSpc>
              <a:spcBef>
                <a:spcPts val="0"/>
              </a:spcBef>
              <a:spcAft>
                <a:spcPts val="0"/>
              </a:spcAft>
              <a:buSzPts val="1800"/>
              <a:buAutoNum type="arabicPeriod"/>
            </a:pPr>
            <a:r>
              <a:rPr lang="en-US" sz="1800"/>
              <a:t>Names and physical information of all database schemas, </a:t>
            </a:r>
            <a:r>
              <a:rPr lang="en-US" sz="1800"/>
              <a:t>tables and fields</a:t>
            </a:r>
            <a:r>
              <a:rPr lang="en-US" sz="1800"/>
              <a:t>.</a:t>
            </a:r>
            <a:endParaRPr sz="1800"/>
          </a:p>
          <a:p>
            <a:pPr indent="0" lvl="0" marL="457200" rtl="0" algn="l">
              <a:lnSpc>
                <a:spcPct val="115000"/>
              </a:lnSpc>
              <a:spcBef>
                <a:spcPts val="0"/>
              </a:spcBef>
              <a:spcAft>
                <a:spcPts val="0"/>
              </a:spcAft>
              <a:buNone/>
            </a:pPr>
            <a:r>
              <a:t/>
            </a:r>
            <a:endParaRPr sz="1800"/>
          </a:p>
          <a:p>
            <a:pPr indent="-342900" lvl="0" marL="457200" rtl="0" algn="l">
              <a:lnSpc>
                <a:spcPct val="115000"/>
              </a:lnSpc>
              <a:spcBef>
                <a:spcPts val="0"/>
              </a:spcBef>
              <a:spcAft>
                <a:spcPts val="0"/>
              </a:spcAft>
              <a:buSzPts val="1800"/>
              <a:buAutoNum type="arabicPeriod"/>
            </a:pPr>
            <a:r>
              <a:rPr lang="en-US" sz="1800"/>
              <a:t>“S</a:t>
            </a:r>
            <a:r>
              <a:rPr lang="en-US" sz="1800"/>
              <a:t>ystem of record” </a:t>
            </a:r>
            <a:r>
              <a:rPr lang="en-US" sz="1800"/>
              <a:t>information about fields/tables. </a:t>
            </a:r>
            <a:endParaRPr sz="1800"/>
          </a:p>
          <a:p>
            <a:pPr indent="0" lvl="0" marL="457200" rtl="0" algn="l">
              <a:lnSpc>
                <a:spcPct val="115000"/>
              </a:lnSpc>
              <a:spcBef>
                <a:spcPts val="0"/>
              </a:spcBef>
              <a:spcAft>
                <a:spcPts val="0"/>
              </a:spcAft>
              <a:buNone/>
            </a:pPr>
            <a:r>
              <a:rPr lang="en-US" sz="1800"/>
              <a:t> </a:t>
            </a:r>
            <a:endParaRPr sz="1800"/>
          </a:p>
          <a:p>
            <a:pPr indent="-342900" lvl="0" marL="457200" rtl="0" algn="l">
              <a:lnSpc>
                <a:spcPct val="115000"/>
              </a:lnSpc>
              <a:spcBef>
                <a:spcPts val="0"/>
              </a:spcBef>
              <a:spcAft>
                <a:spcPts val="0"/>
              </a:spcAft>
              <a:buSzPts val="1800"/>
              <a:buAutoNum type="arabicPeriod"/>
            </a:pPr>
            <a:r>
              <a:rPr lang="en-US" sz="1800"/>
              <a:t>Table constraints such as primary key attributes, foreign key information etc.</a:t>
            </a:r>
            <a:endParaRPr sz="1800"/>
          </a:p>
          <a:p>
            <a:pPr indent="0" lvl="0" marL="457200" rtl="0" algn="l">
              <a:lnSpc>
                <a:spcPct val="115000"/>
              </a:lnSpc>
              <a:spcBef>
                <a:spcPts val="0"/>
              </a:spcBef>
              <a:spcAft>
                <a:spcPts val="0"/>
              </a:spcAft>
              <a:buNone/>
            </a:pPr>
            <a:r>
              <a:t/>
            </a:r>
            <a:endParaRPr sz="1800"/>
          </a:p>
          <a:p>
            <a:pPr indent="-342900" lvl="0" marL="457200" rtl="0" algn="l">
              <a:lnSpc>
                <a:spcPct val="115000"/>
              </a:lnSpc>
              <a:spcBef>
                <a:spcPts val="0"/>
              </a:spcBef>
              <a:spcAft>
                <a:spcPts val="0"/>
              </a:spcAft>
              <a:buSzPts val="1800"/>
              <a:buAutoNum type="arabicPeriod"/>
            </a:pPr>
            <a:r>
              <a:rPr lang="en-US" sz="1800"/>
              <a:t>Business rules, transformations and metadata               about field values.</a:t>
            </a:r>
            <a:endParaRPr/>
          </a:p>
        </p:txBody>
      </p:sp>
      <p:pic>
        <p:nvPicPr>
          <p:cNvPr id="185" name="Google Shape;185;p25"/>
          <p:cNvPicPr preferRelativeResize="0"/>
          <p:nvPr/>
        </p:nvPicPr>
        <p:blipFill/>
        <p:spPr>
          <a:xfrm>
            <a:off x="5797025" y="1807100"/>
            <a:ext cx="6315225" cy="46027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6"/>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Measuring Data Quality</a:t>
            </a:r>
            <a:endParaRPr sz="4800"/>
          </a:p>
        </p:txBody>
      </p:sp>
      <p:pic>
        <p:nvPicPr>
          <p:cNvPr id="191" name="Google Shape;191;p26"/>
          <p:cNvPicPr preferRelativeResize="0"/>
          <p:nvPr/>
        </p:nvPicPr>
        <p:blipFill>
          <a:blip r:embed="rId3">
            <a:alphaModFix/>
          </a:blip>
          <a:stretch>
            <a:fillRect/>
          </a:stretch>
        </p:blipFill>
        <p:spPr>
          <a:xfrm>
            <a:off x="7754800" y="1580100"/>
            <a:ext cx="4179250" cy="4733850"/>
          </a:xfrm>
          <a:prstGeom prst="rect">
            <a:avLst/>
          </a:prstGeom>
          <a:noFill/>
          <a:ln>
            <a:noFill/>
          </a:ln>
        </p:spPr>
      </p:pic>
      <p:sp>
        <p:nvSpPr>
          <p:cNvPr id="192" name="Google Shape;192;p26"/>
          <p:cNvSpPr txBox="1"/>
          <p:nvPr/>
        </p:nvSpPr>
        <p:spPr>
          <a:xfrm>
            <a:off x="272800" y="1879950"/>
            <a:ext cx="7406100" cy="44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US" sz="1800">
                <a:latin typeface="Lato"/>
                <a:ea typeface="Lato"/>
                <a:cs typeface="Lato"/>
                <a:sym typeface="Lato"/>
              </a:rPr>
              <a:t>What is Data Quality?</a:t>
            </a:r>
            <a:endParaRPr b="1" sz="1800">
              <a:latin typeface="Lato"/>
              <a:ea typeface="Lato"/>
              <a:cs typeface="Lato"/>
              <a:sym typeface="Lato"/>
            </a:endParaRPr>
          </a:p>
          <a:p>
            <a:pPr indent="0" lvl="0" marL="0" rtl="0" algn="l">
              <a:spcBef>
                <a:spcPts val="0"/>
              </a:spcBef>
              <a:spcAft>
                <a:spcPts val="0"/>
              </a:spcAft>
              <a:buNone/>
            </a:pPr>
            <a:r>
              <a:rPr lang="en-US" sz="1800">
                <a:latin typeface="Lato"/>
                <a:ea typeface="Lato"/>
                <a:cs typeface="Lato"/>
                <a:sym typeface="Lato"/>
              </a:rPr>
              <a:t>Sometimes errors or incorrect  elements are present in your data set. It’s important to be proactive and clean your data and periodically test it for inaccuracies.</a:t>
            </a:r>
            <a:endParaRPr sz="1800">
              <a:latin typeface="Lato"/>
              <a:ea typeface="Lato"/>
              <a:cs typeface="Lato"/>
              <a:sym typeface="Lato"/>
            </a:endParaRPr>
          </a:p>
          <a:p>
            <a:pPr indent="0" lvl="0" marL="0" rtl="0" algn="l">
              <a:spcBef>
                <a:spcPts val="0"/>
              </a:spcBef>
              <a:spcAft>
                <a:spcPts val="0"/>
              </a:spcAft>
              <a:buClr>
                <a:srgbClr val="000000"/>
              </a:buClr>
              <a:buSzPts val="1100"/>
              <a:buFont typeface="Arial"/>
              <a:buNone/>
            </a:pPr>
            <a:r>
              <a:t/>
            </a:r>
            <a:endParaRPr b="1" sz="1800">
              <a:latin typeface="Lato"/>
              <a:ea typeface="Lato"/>
              <a:cs typeface="Lato"/>
              <a:sym typeface="Lato"/>
            </a:endParaRPr>
          </a:p>
          <a:p>
            <a:pPr indent="0" lvl="0" marL="0" rtl="0" algn="l">
              <a:spcBef>
                <a:spcPts val="0"/>
              </a:spcBef>
              <a:spcAft>
                <a:spcPts val="0"/>
              </a:spcAft>
              <a:buClr>
                <a:srgbClr val="000000"/>
              </a:buClr>
              <a:buSzPts val="1100"/>
              <a:buFont typeface="Arial"/>
              <a:buNone/>
            </a:pPr>
            <a:r>
              <a:rPr b="1" lang="en-US" sz="1800">
                <a:latin typeface="Lato"/>
                <a:ea typeface="Lato"/>
                <a:cs typeface="Lato"/>
                <a:sym typeface="Lato"/>
              </a:rPr>
              <a:t>What is a Data Quality Assessment?</a:t>
            </a:r>
            <a:endParaRPr b="1" sz="1800">
              <a:latin typeface="Lato"/>
              <a:ea typeface="Lato"/>
              <a:cs typeface="Lato"/>
              <a:sym typeface="Lato"/>
            </a:endParaRPr>
          </a:p>
          <a:p>
            <a:pPr indent="0" lvl="0" marL="0" rtl="0" algn="l">
              <a:spcBef>
                <a:spcPts val="0"/>
              </a:spcBef>
              <a:spcAft>
                <a:spcPts val="0"/>
              </a:spcAft>
              <a:buNone/>
            </a:pPr>
            <a:r>
              <a:rPr lang="en-US" sz="1800">
                <a:latin typeface="Lato"/>
                <a:ea typeface="Lato"/>
                <a:cs typeface="Lato"/>
                <a:sym typeface="Lato"/>
              </a:rPr>
              <a:t>You can identify these errors and understand their implications by both qualitative assessments and quantitative measurement. This ensures you have quality data on hand when you run your jobs. This will let you improve your data quality processes for quality and effectiveness.</a:t>
            </a:r>
            <a:endParaRPr sz="1800">
              <a:latin typeface="Lato"/>
              <a:ea typeface="Lato"/>
              <a:cs typeface="Lato"/>
              <a:sym typeface="Lato"/>
            </a:endParaRPr>
          </a:p>
          <a:p>
            <a:pPr indent="0" lvl="0" marL="0" rtl="0" algn="l">
              <a:spcBef>
                <a:spcPts val="0"/>
              </a:spcBef>
              <a:spcAft>
                <a:spcPts val="0"/>
              </a:spcAft>
              <a:buClr>
                <a:srgbClr val="000000"/>
              </a:buClr>
              <a:buSzPts val="1100"/>
              <a:buFont typeface="Arial"/>
              <a:buNone/>
            </a:pPr>
            <a:r>
              <a:t/>
            </a:r>
            <a:endParaRPr sz="1800">
              <a:latin typeface="Lato"/>
              <a:ea typeface="Lato"/>
              <a:cs typeface="Lato"/>
              <a:sym typeface="Lato"/>
            </a:endParaRPr>
          </a:p>
          <a:p>
            <a:pPr indent="0" lvl="0" marL="0" rtl="0" algn="l">
              <a:spcBef>
                <a:spcPts val="0"/>
              </a:spcBef>
              <a:spcAft>
                <a:spcPts val="0"/>
              </a:spcAft>
              <a:buClr>
                <a:srgbClr val="000000"/>
              </a:buClr>
              <a:buSzPts val="1100"/>
              <a:buFont typeface="Arial"/>
              <a:buNone/>
            </a:pPr>
            <a:r>
              <a:rPr b="1" lang="en-US" sz="1800">
                <a:latin typeface="Lato"/>
                <a:ea typeface="Lato"/>
                <a:cs typeface="Lato"/>
                <a:sym typeface="Lato"/>
              </a:rPr>
              <a:t>What is an Example of Measuring Data Quality?</a:t>
            </a:r>
            <a:endParaRPr b="1" sz="1800">
              <a:latin typeface="Lato"/>
              <a:ea typeface="Lato"/>
              <a:cs typeface="Lato"/>
              <a:sym typeface="Lato"/>
            </a:endParaRPr>
          </a:p>
          <a:p>
            <a:pPr indent="0" lvl="0" marL="0" rtl="0" algn="l">
              <a:spcBef>
                <a:spcPts val="0"/>
              </a:spcBef>
              <a:spcAft>
                <a:spcPts val="0"/>
              </a:spcAft>
              <a:buClr>
                <a:srgbClr val="000000"/>
              </a:buClr>
              <a:buSzPts val="1100"/>
              <a:buFont typeface="Arial"/>
              <a:buNone/>
            </a:pPr>
            <a:r>
              <a:rPr lang="en-US" sz="1800">
                <a:latin typeface="Lato"/>
                <a:ea typeface="Lato"/>
                <a:cs typeface="Lato"/>
                <a:sym typeface="Lato"/>
              </a:rPr>
              <a:t>This is a common type of data quality metric. It allows you to track how the number of known errors – such as missing, incomplete or redundant entries – within a data set corresponds to the size of the data set. If you find fewer errors while the size of your data stays the same or grows, you know that your data quality is improving.</a:t>
            </a:r>
            <a:endParaRPr sz="18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7"/>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Measuring Data Quality</a:t>
            </a:r>
            <a:r>
              <a:rPr lang="en-US" sz="4800"/>
              <a:t> w/</a:t>
            </a:r>
            <a:r>
              <a:rPr lang="en-US" sz="4800"/>
              <a:t>Python</a:t>
            </a:r>
            <a:endParaRPr sz="4800"/>
          </a:p>
        </p:txBody>
      </p:sp>
      <p:sp>
        <p:nvSpPr>
          <p:cNvPr id="198" name="Google Shape;198;p27"/>
          <p:cNvSpPr txBox="1"/>
          <p:nvPr/>
        </p:nvSpPr>
        <p:spPr>
          <a:xfrm>
            <a:off x="1152850" y="1803200"/>
            <a:ext cx="8105100" cy="44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99" name="Google Shape;199;p27"/>
          <p:cNvSpPr txBox="1"/>
          <p:nvPr/>
        </p:nvSpPr>
        <p:spPr>
          <a:xfrm>
            <a:off x="913800" y="1697550"/>
            <a:ext cx="10982400" cy="51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latin typeface="Lato"/>
                <a:ea typeface="Lato"/>
                <a:cs typeface="Lato"/>
                <a:sym typeface="Lato"/>
              </a:rPr>
              <a:t>There are ways to monitor and measure data quality with Python. Some of these libraries can help with the following tasks:</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US" sz="1600">
                <a:latin typeface="Lato"/>
                <a:ea typeface="Lato"/>
                <a:cs typeface="Lato"/>
                <a:sym typeface="Lato"/>
              </a:rPr>
              <a:t>Data Integration</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US" sz="1600">
                <a:latin typeface="Lato"/>
                <a:ea typeface="Lato"/>
                <a:cs typeface="Lato"/>
                <a:sym typeface="Lato"/>
              </a:rPr>
              <a:t>Data Cleansing</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US" sz="1600">
                <a:latin typeface="Lato"/>
                <a:ea typeface="Lato"/>
                <a:cs typeface="Lato"/>
                <a:sym typeface="Lato"/>
              </a:rPr>
              <a:t>Data Monitoring</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US" sz="1600">
                <a:latin typeface="Lato"/>
                <a:ea typeface="Lato"/>
                <a:cs typeface="Lato"/>
                <a:sym typeface="Lato"/>
              </a:rPr>
              <a:t>Data Auditing</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US" sz="1600">
                <a:latin typeface="Lato"/>
                <a:ea typeface="Lato"/>
                <a:cs typeface="Lato"/>
                <a:sym typeface="Lato"/>
              </a:rPr>
              <a:t>Investigating </a:t>
            </a:r>
            <a:endParaRPr sz="1600">
              <a:latin typeface="Lato"/>
              <a:ea typeface="Lato"/>
              <a:cs typeface="Lato"/>
              <a:sym typeface="Lato"/>
            </a:endParaRPr>
          </a:p>
          <a:p>
            <a:pPr indent="0" lvl="0" marL="457200" rtl="0" algn="l">
              <a:spcBef>
                <a:spcPts val="0"/>
              </a:spcBef>
              <a:spcAft>
                <a:spcPts val="0"/>
              </a:spcAft>
              <a:buNone/>
            </a:pPr>
            <a:r>
              <a:rPr lang="en-US" sz="1600">
                <a:latin typeface="Lato"/>
                <a:ea typeface="Lato"/>
                <a:cs typeface="Lato"/>
                <a:sym typeface="Lato"/>
              </a:rPr>
              <a:t>Unknown Datasets</a:t>
            </a:r>
            <a:endParaRPr sz="1600">
              <a:latin typeface="Lato"/>
              <a:ea typeface="Lato"/>
              <a:cs typeface="Lato"/>
              <a:sym typeface="Lato"/>
            </a:endParaRPr>
          </a:p>
          <a:p>
            <a:pPr indent="0" lvl="0" marL="45720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rPr lang="en-US" sz="1600">
                <a:latin typeface="Lato"/>
                <a:ea typeface="Lato"/>
                <a:cs typeface="Lato"/>
                <a:sym typeface="Lato"/>
              </a:rPr>
              <a:t>To the right, you can see an example of a Python library: pydqc. </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rPr lang="en-US" sz="1600">
                <a:latin typeface="Lato"/>
                <a:ea typeface="Lato"/>
                <a:cs typeface="Lato"/>
                <a:sym typeface="Lato"/>
              </a:rPr>
              <a:t>You can use libraries like this to set up a notebook to</a:t>
            </a:r>
            <a:endParaRPr sz="1600">
              <a:latin typeface="Lato"/>
              <a:ea typeface="Lato"/>
              <a:cs typeface="Lato"/>
              <a:sym typeface="Lato"/>
            </a:endParaRPr>
          </a:p>
          <a:p>
            <a:pPr indent="0" lvl="0" marL="0" rtl="0" algn="l">
              <a:spcBef>
                <a:spcPts val="0"/>
              </a:spcBef>
              <a:spcAft>
                <a:spcPts val="0"/>
              </a:spcAft>
              <a:buNone/>
            </a:pPr>
            <a:r>
              <a:rPr lang="en-US" sz="1600">
                <a:latin typeface="Lato"/>
                <a:ea typeface="Lato"/>
                <a:cs typeface="Lato"/>
                <a:sym typeface="Lato"/>
              </a:rPr>
              <a:t>import libraries like pandas to clean data, numpy to run </a:t>
            </a:r>
            <a:endParaRPr sz="1600">
              <a:latin typeface="Lato"/>
              <a:ea typeface="Lato"/>
              <a:cs typeface="Lato"/>
              <a:sym typeface="Lato"/>
            </a:endParaRPr>
          </a:p>
          <a:p>
            <a:pPr indent="0" lvl="0" marL="0" rtl="0" algn="l">
              <a:spcBef>
                <a:spcPts val="0"/>
              </a:spcBef>
              <a:spcAft>
                <a:spcPts val="0"/>
              </a:spcAft>
              <a:buNone/>
            </a:pPr>
            <a:r>
              <a:rPr lang="en-US" sz="1600">
                <a:latin typeface="Lato"/>
                <a:ea typeface="Lato"/>
                <a:cs typeface="Lato"/>
                <a:sym typeface="Lato"/>
              </a:rPr>
              <a:t>calculations, and p</a:t>
            </a:r>
            <a:r>
              <a:rPr lang="en-US" sz="1600">
                <a:latin typeface="Lato"/>
                <a:ea typeface="Lato"/>
                <a:cs typeface="Lato"/>
                <a:sym typeface="Lato"/>
              </a:rPr>
              <a:t>y</a:t>
            </a:r>
            <a:r>
              <a:rPr lang="en-US" sz="1600">
                <a:latin typeface="Lato"/>
                <a:ea typeface="Lato"/>
                <a:cs typeface="Lato"/>
                <a:sym typeface="Lato"/>
              </a:rPr>
              <a:t>dqc to add automatic data quality checks.</a:t>
            </a:r>
            <a:endParaRPr sz="1600">
              <a:latin typeface="Lato"/>
              <a:ea typeface="Lato"/>
              <a:cs typeface="Lato"/>
              <a:sym typeface="Lato"/>
            </a:endParaRPr>
          </a:p>
          <a:p>
            <a:pPr indent="0" lvl="0" marL="0" rtl="0" algn="l">
              <a:spcBef>
                <a:spcPts val="0"/>
              </a:spcBef>
              <a:spcAft>
                <a:spcPts val="0"/>
              </a:spcAft>
              <a:buNone/>
            </a:pPr>
            <a:r>
              <a:rPr lang="en-US" sz="1600">
                <a:latin typeface="Lato"/>
                <a:ea typeface="Lato"/>
                <a:cs typeface="Lato"/>
                <a:sym typeface="Lato"/>
              </a:rPr>
              <a:t>It lets you load the data (CSV), infer the schema of your </a:t>
            </a:r>
            <a:endParaRPr sz="1600">
              <a:latin typeface="Lato"/>
              <a:ea typeface="Lato"/>
              <a:cs typeface="Lato"/>
              <a:sym typeface="Lato"/>
            </a:endParaRPr>
          </a:p>
          <a:p>
            <a:pPr indent="0" lvl="0" marL="0" rtl="0" algn="l">
              <a:spcBef>
                <a:spcPts val="0"/>
              </a:spcBef>
              <a:spcAft>
                <a:spcPts val="0"/>
              </a:spcAft>
              <a:buNone/>
            </a:pPr>
            <a:r>
              <a:rPr lang="en-US" sz="1600">
                <a:latin typeface="Lato"/>
                <a:ea typeface="Lato"/>
                <a:cs typeface="Lato"/>
                <a:sym typeface="Lato"/>
              </a:rPr>
              <a:t>database, and generate a summary of your data.</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rPr lang="en-US" sz="1600">
                <a:latin typeface="Lato"/>
                <a:ea typeface="Lato"/>
                <a:cs typeface="Lato"/>
                <a:sym typeface="Lato"/>
              </a:rPr>
              <a:t>https://github.com/SauceCat/pydqc</a:t>
            </a:r>
            <a:endParaRPr sz="1600">
              <a:latin typeface="Lato"/>
              <a:ea typeface="Lato"/>
              <a:cs typeface="Lato"/>
              <a:sym typeface="Lato"/>
            </a:endParaRPr>
          </a:p>
          <a:p>
            <a:pPr indent="0" lvl="0" marL="0" rtl="0" algn="l">
              <a:spcBef>
                <a:spcPts val="0"/>
              </a:spcBef>
              <a:spcAft>
                <a:spcPts val="0"/>
              </a:spcAft>
              <a:buNone/>
            </a:pPr>
            <a:r>
              <a:rPr lang="en-US" sz="1600">
                <a:latin typeface="Lato"/>
                <a:ea typeface="Lato"/>
                <a:cs typeface="Lato"/>
                <a:sym typeface="Lato"/>
              </a:rPr>
              <a:t>https://github.com/SauceCat/pydqc/blob/master/test/pydqc_test_on_Zillow.ipynb</a:t>
            </a:r>
            <a:endParaRPr sz="1600">
              <a:latin typeface="Lato"/>
              <a:ea typeface="Lato"/>
              <a:cs typeface="Lato"/>
              <a:sym typeface="Lato"/>
            </a:endParaRPr>
          </a:p>
        </p:txBody>
      </p:sp>
      <p:pic>
        <p:nvPicPr>
          <p:cNvPr id="200" name="Google Shape;200;p27"/>
          <p:cNvPicPr preferRelativeResize="0"/>
          <p:nvPr/>
        </p:nvPicPr>
        <p:blipFill>
          <a:blip r:embed="rId3">
            <a:alphaModFix/>
          </a:blip>
          <a:stretch>
            <a:fillRect/>
          </a:stretch>
        </p:blipFill>
        <p:spPr>
          <a:xfrm>
            <a:off x="7210225" y="2146350"/>
            <a:ext cx="4618850" cy="4156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8"/>
          <p:cNvSpPr txBox="1"/>
          <p:nvPr>
            <p:ph type="ctrTitle"/>
          </p:nvPr>
        </p:nvSpPr>
        <p:spPr>
          <a:xfrm>
            <a:off x="972825" y="697317"/>
            <a:ext cx="10250700" cy="2219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Exercises - Class Project</a:t>
            </a:r>
            <a:endParaRPr/>
          </a:p>
        </p:txBody>
      </p:sp>
      <p:sp>
        <p:nvSpPr>
          <p:cNvPr id="207" name="Google Shape;207;p28"/>
          <p:cNvSpPr txBox="1"/>
          <p:nvPr/>
        </p:nvSpPr>
        <p:spPr>
          <a:xfrm>
            <a:off x="1378625" y="1910275"/>
            <a:ext cx="6334800" cy="692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u="sng"/>
              <a:t>ETL</a:t>
            </a:r>
            <a:endParaRPr sz="1800"/>
          </a:p>
          <a:p>
            <a:pPr indent="0" lvl="0" marL="0" rtl="0" algn="l">
              <a:spcBef>
                <a:spcPts val="0"/>
              </a:spcBef>
              <a:spcAft>
                <a:spcPts val="0"/>
              </a:spcAft>
              <a:buNone/>
            </a:pPr>
            <a:r>
              <a:rPr lang="en-US" sz="1800"/>
              <a:t>1. Utilize the Python ETL Code to load CSV file data into you MySQL database tables</a:t>
            </a:r>
            <a:endParaRPr sz="1800"/>
          </a:p>
          <a:p>
            <a:pPr indent="0" lvl="0" marL="0" rtl="0" algn="l">
              <a:spcBef>
                <a:spcPts val="0"/>
              </a:spcBef>
              <a:spcAft>
                <a:spcPts val="0"/>
              </a:spcAft>
              <a:buNone/>
            </a:pPr>
            <a:r>
              <a:t/>
            </a:r>
            <a:endParaRPr sz="1800"/>
          </a:p>
          <a:p>
            <a:pPr indent="0" lvl="0" marL="0" rtl="0" algn="ctr">
              <a:spcBef>
                <a:spcPts val="0"/>
              </a:spcBef>
              <a:spcAft>
                <a:spcPts val="0"/>
              </a:spcAft>
              <a:buClr>
                <a:srgbClr val="000000"/>
              </a:buClr>
              <a:buSzPts val="1100"/>
              <a:buFont typeface="Arial"/>
              <a:buNone/>
            </a:pPr>
            <a:r>
              <a:rPr b="1" lang="en-US" sz="1800" u="sng"/>
              <a:t>Google Cloud</a:t>
            </a:r>
            <a:endParaRPr sz="1800"/>
          </a:p>
          <a:p>
            <a:pPr indent="0" lvl="0" marL="0" rtl="0" algn="l">
              <a:spcBef>
                <a:spcPts val="0"/>
              </a:spcBef>
              <a:spcAft>
                <a:spcPts val="0"/>
              </a:spcAft>
              <a:buNone/>
            </a:pPr>
            <a:r>
              <a:rPr lang="en-US" sz="1800"/>
              <a:t>1. Return the names of all cities contained in the world.city table that are in Nebraska (Region), using a subquery</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2. In the world.country langage table, select all countries where the official language is ‘English’</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3. In the world.country table, compare the average life expectancy of people, in a variety of ways.   </a:t>
            </a:r>
            <a:endParaRPr sz="1800"/>
          </a:p>
        </p:txBody>
      </p:sp>
      <p:pic>
        <p:nvPicPr>
          <p:cNvPr id="208" name="Google Shape;208;p28"/>
          <p:cNvPicPr preferRelativeResize="0"/>
          <p:nvPr/>
        </p:nvPicPr>
        <p:blipFill>
          <a:blip r:embed="rId3">
            <a:alphaModFix/>
          </a:blip>
          <a:stretch>
            <a:fillRect/>
          </a:stretch>
        </p:blipFill>
        <p:spPr>
          <a:xfrm>
            <a:off x="8041900" y="1711078"/>
            <a:ext cx="2409350" cy="49641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5"/>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Review: Class </a:t>
            </a:r>
            <a:r>
              <a:rPr lang="en-US" sz="4800"/>
              <a:t>4</a:t>
            </a:r>
            <a:endParaRPr sz="4800"/>
          </a:p>
        </p:txBody>
      </p:sp>
      <p:sp>
        <p:nvSpPr>
          <p:cNvPr id="103" name="Google Shape;103;p15"/>
          <p:cNvSpPr txBox="1"/>
          <p:nvPr>
            <p:ph idx="1" type="subTitle"/>
          </p:nvPr>
        </p:nvSpPr>
        <p:spPr>
          <a:xfrm>
            <a:off x="1040125" y="1835850"/>
            <a:ext cx="10912200" cy="40587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Autofit/>
          </a:bodyPr>
          <a:lstStyle/>
          <a:p>
            <a:pPr indent="-304800" lvl="0" marL="609600" rtl="0" algn="l">
              <a:lnSpc>
                <a:spcPct val="150000"/>
              </a:lnSpc>
              <a:spcBef>
                <a:spcPts val="0"/>
              </a:spcBef>
              <a:spcAft>
                <a:spcPts val="0"/>
              </a:spcAft>
              <a:buSzPts val="3000"/>
              <a:buNone/>
            </a:pPr>
            <a:r>
              <a:rPr lang="en-US" sz="3000"/>
              <a:t>Create and delete views</a:t>
            </a:r>
            <a:br>
              <a:rPr lang="en-US" sz="3000"/>
            </a:br>
            <a:r>
              <a:rPr lang="en-US" sz="3000"/>
              <a:t>Perform joins - inner, outer and left </a:t>
            </a:r>
            <a:br>
              <a:rPr lang="en-US" sz="3000"/>
            </a:br>
            <a:r>
              <a:rPr lang="en-US" sz="3000"/>
              <a:t>Clean string, numeric, and date data</a:t>
            </a:r>
            <a:br>
              <a:rPr lang="en-US" sz="3000"/>
            </a:br>
            <a:r>
              <a:rPr lang="en-US" sz="3000"/>
              <a:t>SQL Operators, Wildcards, Like, etc.</a:t>
            </a:r>
            <a:br>
              <a:rPr lang="en-US" sz="3000"/>
            </a:br>
            <a:r>
              <a:rPr lang="en-US" sz="3000"/>
              <a:t>Case Statements &amp; Logical Functions</a:t>
            </a:r>
            <a:endParaRPr sz="3000"/>
          </a:p>
          <a:p>
            <a:pPr indent="-304800" lvl="0" marL="609600" rtl="0" algn="l">
              <a:lnSpc>
                <a:spcPct val="150000"/>
              </a:lnSpc>
              <a:spcBef>
                <a:spcPts val="0"/>
              </a:spcBef>
              <a:spcAft>
                <a:spcPts val="0"/>
              </a:spcAft>
              <a:buSzPts val="3000"/>
              <a:buNone/>
            </a:pPr>
            <a:r>
              <a:rPr lang="en-US" sz="3000"/>
              <a:t>Union &amp; Union All</a:t>
            </a:r>
            <a:br>
              <a:rPr lang="en-US" sz="3000"/>
            </a:b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6"/>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Class 5 Objectives</a:t>
            </a:r>
            <a:endParaRPr sz="4800"/>
          </a:p>
        </p:txBody>
      </p:sp>
      <p:sp>
        <p:nvSpPr>
          <p:cNvPr id="109" name="Google Shape;109;p16"/>
          <p:cNvSpPr txBox="1"/>
          <p:nvPr>
            <p:ph idx="1" type="subTitle"/>
          </p:nvPr>
        </p:nvSpPr>
        <p:spPr>
          <a:xfrm>
            <a:off x="1021600" y="1740675"/>
            <a:ext cx="10912200" cy="40587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Autofit/>
          </a:bodyPr>
          <a:lstStyle/>
          <a:p>
            <a:pPr indent="-304800" lvl="0" marL="609600" rtl="0" algn="l">
              <a:lnSpc>
                <a:spcPct val="150000"/>
              </a:lnSpc>
              <a:spcBef>
                <a:spcPts val="1000"/>
              </a:spcBef>
              <a:spcAft>
                <a:spcPts val="0"/>
              </a:spcAft>
              <a:buSzPts val="3000"/>
              <a:buNone/>
            </a:pPr>
            <a:r>
              <a:rPr lang="en-US" sz="3000"/>
              <a:t>Data Storage Terminology</a:t>
            </a:r>
            <a:r>
              <a:rPr lang="en-US" sz="3000"/>
              <a:t> </a:t>
            </a:r>
            <a:endParaRPr sz="3000"/>
          </a:p>
          <a:p>
            <a:pPr indent="-304800" lvl="0" marL="609600" rtl="0" algn="l">
              <a:lnSpc>
                <a:spcPct val="150000"/>
              </a:lnSpc>
              <a:spcBef>
                <a:spcPts val="0"/>
              </a:spcBef>
              <a:spcAft>
                <a:spcPts val="0"/>
              </a:spcAft>
              <a:buSzPts val="3000"/>
              <a:buNone/>
            </a:pPr>
            <a:r>
              <a:rPr lang="en-US" sz="3000"/>
              <a:t>Data </a:t>
            </a:r>
            <a:r>
              <a:rPr lang="en-US" sz="3000"/>
              <a:t>Management</a:t>
            </a:r>
            <a:r>
              <a:rPr lang="en-US" sz="3000"/>
              <a:t> vs. Administration (DBA)</a:t>
            </a:r>
            <a:br>
              <a:rPr lang="en-US" sz="3000"/>
            </a:br>
            <a:r>
              <a:rPr lang="en-US" sz="3000"/>
              <a:t>Data Governance </a:t>
            </a:r>
            <a:r>
              <a:rPr lang="en-US" sz="3000"/>
              <a:t>&amp; Measuring Data Quality</a:t>
            </a:r>
            <a:endParaRPr sz="3000"/>
          </a:p>
          <a:p>
            <a:pPr indent="-304800" lvl="0" marL="609600" rtl="0" algn="l">
              <a:lnSpc>
                <a:spcPct val="150000"/>
              </a:lnSpc>
              <a:spcBef>
                <a:spcPts val="1000"/>
              </a:spcBef>
              <a:spcAft>
                <a:spcPts val="0"/>
              </a:spcAft>
              <a:buSzPts val="3000"/>
              <a:buNone/>
            </a:pPr>
            <a:r>
              <a:rPr lang="en-US" sz="3000"/>
              <a:t>Data Dictionaries</a:t>
            </a:r>
            <a:endParaRPr sz="3000"/>
          </a:p>
          <a:p>
            <a:pPr indent="-304800" lvl="0" marL="609600" rtl="0" algn="l">
              <a:lnSpc>
                <a:spcPct val="150000"/>
              </a:lnSpc>
              <a:spcBef>
                <a:spcPts val="0"/>
              </a:spcBef>
              <a:spcAft>
                <a:spcPts val="0"/>
              </a:spcAft>
              <a:buSzPts val="3000"/>
              <a:buNone/>
            </a:pPr>
            <a:r>
              <a:rPr lang="en-US" sz="3000"/>
              <a:t>ETL &amp; Data Storage: Python &amp; Other Tools </a:t>
            </a:r>
            <a:endParaRPr sz="3000"/>
          </a:p>
          <a:p>
            <a:pPr indent="-304800" lvl="0" marL="609600" rtl="0" algn="l">
              <a:lnSpc>
                <a:spcPct val="150000"/>
              </a:lnSpc>
              <a:spcBef>
                <a:spcPts val="1000"/>
              </a:spcBef>
              <a:spcAft>
                <a:spcPts val="0"/>
              </a:spcAft>
              <a:buSzPts val="3000"/>
              <a:buNone/>
            </a:pPr>
            <a:r>
              <a:rPr lang="en-US" sz="3000"/>
              <a:t>Data Warehouse vs. Operational/Transactional Data Stores</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7"/>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Data Storage Terminology</a:t>
            </a:r>
            <a:endParaRPr sz="4800"/>
          </a:p>
        </p:txBody>
      </p:sp>
      <p:sp>
        <p:nvSpPr>
          <p:cNvPr id="115" name="Google Shape;115;p17"/>
          <p:cNvSpPr txBox="1"/>
          <p:nvPr/>
        </p:nvSpPr>
        <p:spPr>
          <a:xfrm>
            <a:off x="100700" y="1775188"/>
            <a:ext cx="4445700" cy="48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latin typeface="Lato"/>
              <a:ea typeface="Lato"/>
              <a:cs typeface="Lato"/>
              <a:sym typeface="Lato"/>
            </a:endParaRPr>
          </a:p>
          <a:p>
            <a:pPr indent="-342900" lvl="0" marL="457200" rtl="0" algn="l">
              <a:spcBef>
                <a:spcPts val="0"/>
              </a:spcBef>
              <a:spcAft>
                <a:spcPts val="0"/>
              </a:spcAft>
              <a:buSzPts val="1800"/>
              <a:buChar char="●"/>
            </a:pPr>
            <a:r>
              <a:rPr b="1" lang="en-US" sz="1800">
                <a:latin typeface="Lato"/>
                <a:ea typeface="Lato"/>
                <a:cs typeface="Lato"/>
                <a:sym typeface="Lato"/>
              </a:rPr>
              <a:t>OLTP </a:t>
            </a:r>
            <a:r>
              <a:rPr lang="en-US" sz="1800">
                <a:latin typeface="Lato"/>
                <a:ea typeface="Lato"/>
                <a:cs typeface="Lato"/>
                <a:sym typeface="Lato"/>
              </a:rPr>
              <a:t>- Focused on the operation of a particular system - goal is to capture events. </a:t>
            </a:r>
            <a:endParaRPr sz="1800">
              <a:latin typeface="Lato"/>
              <a:ea typeface="Lato"/>
              <a:cs typeface="Lato"/>
              <a:sym typeface="Lato"/>
            </a:endParaRPr>
          </a:p>
          <a:p>
            <a:pPr indent="0" lvl="0" marL="0" rtl="0" algn="l">
              <a:spcBef>
                <a:spcPts val="0"/>
              </a:spcBef>
              <a:spcAft>
                <a:spcPts val="0"/>
              </a:spcAft>
              <a:buNone/>
            </a:pPr>
            <a:r>
              <a:rPr lang="en-US" sz="1800">
                <a:latin typeface="Lato"/>
                <a:ea typeface="Lato"/>
                <a:cs typeface="Lato"/>
                <a:sym typeface="Lato"/>
              </a:rPr>
              <a:t> </a:t>
            </a:r>
            <a:endParaRPr sz="1800">
              <a:latin typeface="Lato"/>
              <a:ea typeface="Lato"/>
              <a:cs typeface="Lato"/>
              <a:sym typeface="Lato"/>
            </a:endParaRPr>
          </a:p>
          <a:p>
            <a:pPr indent="-342900" lvl="0" marL="457200" rtl="0" algn="l">
              <a:spcBef>
                <a:spcPts val="0"/>
              </a:spcBef>
              <a:spcAft>
                <a:spcPts val="0"/>
              </a:spcAft>
              <a:buSzPts val="1800"/>
              <a:buChar char="●"/>
            </a:pPr>
            <a:r>
              <a:rPr b="1" lang="en-US" sz="1800">
                <a:latin typeface="Lato"/>
                <a:ea typeface="Lato"/>
                <a:cs typeface="Lato"/>
                <a:sym typeface="Lato"/>
              </a:rPr>
              <a:t>ODS</a:t>
            </a:r>
            <a:r>
              <a:rPr lang="en-US" sz="1800">
                <a:latin typeface="Lato"/>
                <a:ea typeface="Lato"/>
                <a:cs typeface="Lato"/>
                <a:sym typeface="Lato"/>
              </a:rPr>
              <a:t> - “pulls together” data from multiple transaction processing systems and sources.  Usually contains cleaned, “normalized” data</a:t>
            </a:r>
            <a:endParaRPr sz="1800">
              <a:latin typeface="Lato"/>
              <a:ea typeface="Lato"/>
              <a:cs typeface="Lato"/>
              <a:sym typeface="Lato"/>
            </a:endParaRPr>
          </a:p>
          <a:p>
            <a:pPr indent="0" lvl="0" marL="457200" rtl="0" algn="l">
              <a:spcBef>
                <a:spcPts val="0"/>
              </a:spcBef>
              <a:spcAft>
                <a:spcPts val="0"/>
              </a:spcAft>
              <a:buNone/>
            </a:pPr>
            <a:r>
              <a:t/>
            </a:r>
            <a:endParaRPr sz="1800">
              <a:latin typeface="Lato"/>
              <a:ea typeface="Lato"/>
              <a:cs typeface="Lato"/>
              <a:sym typeface="Lato"/>
            </a:endParaRPr>
          </a:p>
          <a:p>
            <a:pPr indent="-342900" lvl="0" marL="457200" rtl="0" algn="l">
              <a:spcBef>
                <a:spcPts val="0"/>
              </a:spcBef>
              <a:spcAft>
                <a:spcPts val="0"/>
              </a:spcAft>
              <a:buSzPts val="1800"/>
              <a:buChar char="●"/>
            </a:pPr>
            <a:r>
              <a:rPr b="1" lang="en-US" sz="1800">
                <a:latin typeface="Lato"/>
                <a:ea typeface="Lato"/>
                <a:cs typeface="Lato"/>
                <a:sym typeface="Lato"/>
              </a:rPr>
              <a:t>OLAP</a:t>
            </a:r>
            <a:r>
              <a:rPr lang="en-US" sz="1800">
                <a:latin typeface="Lato"/>
                <a:ea typeface="Lato"/>
                <a:cs typeface="Lato"/>
                <a:sym typeface="Lato"/>
              </a:rPr>
              <a:t> - capabilities to  </a:t>
            </a:r>
            <a:r>
              <a:rPr lang="en-US" sz="1800" u="sng">
                <a:latin typeface="Lato"/>
                <a:ea typeface="Lato"/>
                <a:cs typeface="Lato"/>
                <a:sym typeface="Lato"/>
              </a:rPr>
              <a:t>analyze</a:t>
            </a:r>
            <a:r>
              <a:rPr lang="en-US" sz="1800">
                <a:latin typeface="Lato"/>
                <a:ea typeface="Lato"/>
                <a:cs typeface="Lato"/>
                <a:sym typeface="Lato"/>
              </a:rPr>
              <a:t> data from multi-dimensional perspectives.   Usually contains “denormalized” data</a:t>
            </a:r>
            <a:endParaRPr sz="1800">
              <a:latin typeface="Lato"/>
              <a:ea typeface="Lato"/>
              <a:cs typeface="Lato"/>
              <a:sym typeface="Lato"/>
            </a:endParaRPr>
          </a:p>
          <a:p>
            <a:pPr indent="0" lvl="0" marL="457200" rtl="0" algn="l">
              <a:spcBef>
                <a:spcPts val="0"/>
              </a:spcBef>
              <a:spcAft>
                <a:spcPts val="0"/>
              </a:spcAft>
              <a:buNone/>
            </a:pPr>
            <a:r>
              <a:t/>
            </a:r>
            <a:endParaRPr sz="1800">
              <a:latin typeface="Lato"/>
              <a:ea typeface="Lato"/>
              <a:cs typeface="Lato"/>
              <a:sym typeface="Lato"/>
            </a:endParaRPr>
          </a:p>
          <a:p>
            <a:pPr indent="-342900" lvl="0" marL="457200" rtl="0" algn="l">
              <a:spcBef>
                <a:spcPts val="0"/>
              </a:spcBef>
              <a:spcAft>
                <a:spcPts val="0"/>
              </a:spcAft>
              <a:buSzPts val="1800"/>
              <a:buChar char="●"/>
            </a:pPr>
            <a:r>
              <a:rPr b="1" lang="en-US" sz="1800">
                <a:latin typeface="Lato"/>
                <a:ea typeface="Lato"/>
                <a:cs typeface="Lato"/>
                <a:sym typeface="Lato"/>
              </a:rPr>
              <a:t>MDM: </a:t>
            </a:r>
            <a:r>
              <a:rPr lang="en-US" sz="1800">
                <a:latin typeface="Lato"/>
                <a:ea typeface="Lato"/>
                <a:cs typeface="Lato"/>
                <a:sym typeface="Lato"/>
              </a:rPr>
              <a:t>Define and manage the critical data of an organization to provide, with data integration, from a single point of reference.</a:t>
            </a:r>
            <a:endParaRPr sz="1800">
              <a:latin typeface="Lato"/>
              <a:ea typeface="Lato"/>
              <a:cs typeface="Lato"/>
              <a:sym typeface="Lato"/>
            </a:endParaRPr>
          </a:p>
        </p:txBody>
      </p:sp>
      <p:pic>
        <p:nvPicPr>
          <p:cNvPr id="116" name="Google Shape;116;p17"/>
          <p:cNvPicPr preferRelativeResize="0"/>
          <p:nvPr/>
        </p:nvPicPr>
        <p:blipFill>
          <a:blip r:embed="rId3">
            <a:alphaModFix/>
          </a:blip>
          <a:stretch>
            <a:fillRect/>
          </a:stretch>
        </p:blipFill>
        <p:spPr>
          <a:xfrm>
            <a:off x="4804050" y="1505850"/>
            <a:ext cx="7130275" cy="5347700"/>
          </a:xfrm>
          <a:prstGeom prst="rect">
            <a:avLst/>
          </a:prstGeom>
          <a:noFill/>
          <a:ln>
            <a:noFill/>
          </a:ln>
        </p:spPr>
      </p:pic>
      <p:sp>
        <p:nvSpPr>
          <p:cNvPr id="117" name="Google Shape;117;p17"/>
          <p:cNvSpPr txBox="1"/>
          <p:nvPr/>
        </p:nvSpPr>
        <p:spPr>
          <a:xfrm>
            <a:off x="8231925" y="5206900"/>
            <a:ext cx="1698600" cy="44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a:solidFill>
                  <a:srgbClr val="FF0000"/>
                </a:solidFill>
                <a:latin typeface="Lato"/>
                <a:ea typeface="Lato"/>
                <a:cs typeface="Lato"/>
                <a:sym typeface="Lato"/>
              </a:rPr>
              <a:t>Online Analytical Processing</a:t>
            </a:r>
            <a:endParaRPr b="1" sz="1800">
              <a:solidFill>
                <a:srgbClr val="FF0000"/>
              </a:solidFill>
              <a:latin typeface="Lato"/>
              <a:ea typeface="Lato"/>
              <a:cs typeface="Lato"/>
              <a:sym typeface="Lato"/>
            </a:endParaRPr>
          </a:p>
          <a:p>
            <a:pPr indent="0" lvl="0" marL="0" rtl="0" algn="ctr">
              <a:spcBef>
                <a:spcPts val="0"/>
              </a:spcBef>
              <a:spcAft>
                <a:spcPts val="0"/>
              </a:spcAft>
              <a:buNone/>
            </a:pPr>
            <a:r>
              <a:rPr b="1" lang="en-US" sz="1800">
                <a:solidFill>
                  <a:srgbClr val="FF0000"/>
                </a:solidFill>
                <a:latin typeface="Lato"/>
                <a:ea typeface="Lato"/>
                <a:cs typeface="Lato"/>
                <a:sym typeface="Lato"/>
              </a:rPr>
              <a:t>(OLAP)</a:t>
            </a:r>
            <a:endParaRPr b="1" sz="1800">
              <a:solidFill>
                <a:srgbClr val="FF0000"/>
              </a:solidFill>
              <a:latin typeface="Lato"/>
              <a:ea typeface="Lato"/>
              <a:cs typeface="Lato"/>
              <a:sym typeface="Lato"/>
            </a:endParaRPr>
          </a:p>
        </p:txBody>
      </p:sp>
      <p:sp>
        <p:nvSpPr>
          <p:cNvPr id="118" name="Google Shape;118;p17"/>
          <p:cNvSpPr txBox="1"/>
          <p:nvPr/>
        </p:nvSpPr>
        <p:spPr>
          <a:xfrm>
            <a:off x="4622250" y="5950450"/>
            <a:ext cx="2777700" cy="121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a:solidFill>
                  <a:srgbClr val="FF0000"/>
                </a:solidFill>
                <a:highlight>
                  <a:srgbClr val="FFFFFF"/>
                </a:highlight>
                <a:latin typeface="Lato"/>
                <a:ea typeface="Lato"/>
                <a:cs typeface="Lato"/>
                <a:sym typeface="Lato"/>
              </a:rPr>
              <a:t>Online Transactional Processing</a:t>
            </a:r>
            <a:endParaRPr b="1" sz="1800">
              <a:solidFill>
                <a:srgbClr val="FF0000"/>
              </a:solidFill>
              <a:highlight>
                <a:srgbClr val="FFFFFF"/>
              </a:highlight>
              <a:latin typeface="Lato"/>
              <a:ea typeface="Lato"/>
              <a:cs typeface="Lato"/>
              <a:sym typeface="Lato"/>
            </a:endParaRPr>
          </a:p>
          <a:p>
            <a:pPr indent="0" lvl="0" marL="0" rtl="0" algn="ctr">
              <a:spcBef>
                <a:spcPts val="0"/>
              </a:spcBef>
              <a:spcAft>
                <a:spcPts val="0"/>
              </a:spcAft>
              <a:buNone/>
            </a:pPr>
            <a:r>
              <a:rPr b="1" lang="en-US" sz="1800">
                <a:solidFill>
                  <a:srgbClr val="FF0000"/>
                </a:solidFill>
                <a:highlight>
                  <a:srgbClr val="FFFFFF"/>
                </a:highlight>
                <a:latin typeface="Lato"/>
                <a:ea typeface="Lato"/>
                <a:cs typeface="Lato"/>
                <a:sym typeface="Lato"/>
              </a:rPr>
              <a:t>(OLTP)</a:t>
            </a:r>
            <a:endParaRPr b="1" sz="1800">
              <a:solidFill>
                <a:srgbClr val="FF0000"/>
              </a:solidFill>
              <a:highlight>
                <a:srgbClr val="FFFFFF"/>
              </a:highlight>
              <a:latin typeface="Lato"/>
              <a:ea typeface="Lato"/>
              <a:cs typeface="Lato"/>
              <a:sym typeface="Lato"/>
            </a:endParaRPr>
          </a:p>
        </p:txBody>
      </p:sp>
      <p:sp>
        <p:nvSpPr>
          <p:cNvPr id="119" name="Google Shape;119;p17"/>
          <p:cNvSpPr txBox="1"/>
          <p:nvPr/>
        </p:nvSpPr>
        <p:spPr>
          <a:xfrm>
            <a:off x="6038700" y="4303850"/>
            <a:ext cx="3000000" cy="44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a:solidFill>
                  <a:srgbClr val="FF0000"/>
                </a:solidFill>
                <a:latin typeface="Lato"/>
                <a:ea typeface="Lato"/>
                <a:cs typeface="Lato"/>
                <a:sym typeface="Lato"/>
              </a:rPr>
              <a:t>(ODS)</a:t>
            </a:r>
            <a:endParaRPr/>
          </a:p>
        </p:txBody>
      </p:sp>
      <p:sp>
        <p:nvSpPr>
          <p:cNvPr id="120" name="Google Shape;120;p17"/>
          <p:cNvSpPr txBox="1"/>
          <p:nvPr/>
        </p:nvSpPr>
        <p:spPr>
          <a:xfrm>
            <a:off x="9993325" y="1580100"/>
            <a:ext cx="2016600" cy="44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a:solidFill>
                  <a:srgbClr val="FF0000"/>
                </a:solidFill>
                <a:latin typeface="Lato"/>
                <a:ea typeface="Lato"/>
                <a:cs typeface="Lato"/>
                <a:sym typeface="Lato"/>
              </a:rPr>
              <a:t>Semantic Layer</a:t>
            </a:r>
            <a:endParaRPr b="1" sz="1800">
              <a:solidFill>
                <a:srgbClr val="FF0000"/>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8"/>
          <p:cNvSpPr txBox="1"/>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200"/>
              <a:t>Types of Enterprise Data</a:t>
            </a:r>
            <a:endParaRPr sz="4200"/>
          </a:p>
        </p:txBody>
      </p:sp>
      <p:pic>
        <p:nvPicPr>
          <p:cNvPr descr="Data Element Types" id="126" name="Google Shape;126;p18" title="Data Element Types"/>
          <p:cNvPicPr preferRelativeResize="0"/>
          <p:nvPr/>
        </p:nvPicPr>
        <p:blipFill>
          <a:blip r:embed="rId3">
            <a:alphaModFix/>
          </a:blip>
          <a:stretch>
            <a:fillRect/>
          </a:stretch>
        </p:blipFill>
        <p:spPr>
          <a:xfrm>
            <a:off x="6845450" y="2464525"/>
            <a:ext cx="4508500" cy="3035300"/>
          </a:xfrm>
          <a:prstGeom prst="rect">
            <a:avLst/>
          </a:prstGeom>
          <a:noFill/>
          <a:ln cap="flat" cmpd="sng" w="9525">
            <a:solidFill>
              <a:srgbClr val="CCCCCC"/>
            </a:solidFill>
            <a:prstDash val="solid"/>
            <a:miter lim="8000"/>
            <a:headEnd len="sm" w="sm" type="none"/>
            <a:tailEnd len="sm" w="sm" type="none"/>
          </a:ln>
        </p:spPr>
      </p:pic>
      <p:sp>
        <p:nvSpPr>
          <p:cNvPr id="127" name="Google Shape;127;p18"/>
          <p:cNvSpPr txBox="1"/>
          <p:nvPr/>
        </p:nvSpPr>
        <p:spPr>
          <a:xfrm>
            <a:off x="798425" y="1782200"/>
            <a:ext cx="5831400" cy="4904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en-US" sz="1800"/>
              <a:t>All business enterprises have three varieties of physical data located within their numerous information systems.  These varieties of data are characterized by their data types and their purpose within the organization.</a:t>
            </a:r>
            <a:endParaRPr sz="1800"/>
          </a:p>
          <a:p>
            <a:pPr indent="0" lvl="0" marL="0" rtl="0" algn="l">
              <a:lnSpc>
                <a:spcPct val="115000"/>
              </a:lnSpc>
              <a:spcBef>
                <a:spcPts val="0"/>
              </a:spcBef>
              <a:spcAft>
                <a:spcPts val="0"/>
              </a:spcAft>
              <a:buNone/>
            </a:pPr>
            <a:r>
              <a:t/>
            </a:r>
            <a:endParaRPr sz="1800"/>
          </a:p>
          <a:p>
            <a:pPr indent="-342900" lvl="0" marL="457200" rtl="0" algn="l">
              <a:lnSpc>
                <a:spcPct val="115000"/>
              </a:lnSpc>
              <a:spcBef>
                <a:spcPts val="0"/>
              </a:spcBef>
              <a:spcAft>
                <a:spcPts val="0"/>
              </a:spcAft>
              <a:buSzPts val="1800"/>
              <a:buAutoNum type="arabicPeriod"/>
            </a:pPr>
            <a:r>
              <a:rPr b="1" lang="en-US" sz="1800"/>
              <a:t>Transactional Data</a:t>
            </a:r>
            <a:r>
              <a:rPr lang="en-US" sz="1800"/>
              <a:t> describes the business events </a:t>
            </a:r>
            <a:r>
              <a:rPr lang="en-US" sz="1800"/>
              <a:t>of an organization </a:t>
            </a:r>
            <a:endParaRPr sz="1800"/>
          </a:p>
          <a:p>
            <a:pPr indent="-342900" lvl="0" marL="457200" rtl="0" algn="l">
              <a:lnSpc>
                <a:spcPct val="115000"/>
              </a:lnSpc>
              <a:spcBef>
                <a:spcPts val="1000"/>
              </a:spcBef>
              <a:spcAft>
                <a:spcPts val="0"/>
              </a:spcAft>
              <a:buSzPts val="1800"/>
              <a:buAutoNum type="arabicPeriod"/>
            </a:pPr>
            <a:r>
              <a:rPr b="1" lang="en-US" sz="1800"/>
              <a:t>Analytical Data</a:t>
            </a:r>
            <a:r>
              <a:rPr lang="en-US" sz="1800"/>
              <a:t> supports decision making, reporting, query, and analysis (i.e. describes business performance).</a:t>
            </a:r>
            <a:endParaRPr sz="1800"/>
          </a:p>
          <a:p>
            <a:pPr indent="-342900" lvl="0" marL="457200" rtl="0" algn="l">
              <a:lnSpc>
                <a:spcPct val="115000"/>
              </a:lnSpc>
              <a:spcBef>
                <a:spcPts val="1000"/>
              </a:spcBef>
              <a:spcAft>
                <a:spcPts val="0"/>
              </a:spcAft>
              <a:buSzPts val="1800"/>
              <a:buAutoNum type="arabicPeriod"/>
            </a:pPr>
            <a:r>
              <a:rPr b="1" lang="en-US" sz="1800"/>
              <a:t>Master Data</a:t>
            </a:r>
            <a:r>
              <a:rPr lang="en-US" sz="1800"/>
              <a:t> represents the key business entities upon which transactions are executed and the dimensions around which analysis is conducted (i.e. describes key business entities).</a:t>
            </a:r>
            <a:endParaRPr sz="1800"/>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sz="1000">
              <a:solidFill>
                <a:srgbClr val="777777"/>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9"/>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What is ETL?</a:t>
            </a:r>
            <a:endParaRPr sz="4800"/>
          </a:p>
        </p:txBody>
      </p:sp>
      <p:pic>
        <p:nvPicPr>
          <p:cNvPr id="133" name="Google Shape;133;p19"/>
          <p:cNvPicPr preferRelativeResize="0"/>
          <p:nvPr/>
        </p:nvPicPr>
        <p:blipFill>
          <a:blip r:embed="rId3">
            <a:alphaModFix/>
          </a:blip>
          <a:stretch>
            <a:fillRect/>
          </a:stretch>
        </p:blipFill>
        <p:spPr>
          <a:xfrm>
            <a:off x="6322489" y="3159925"/>
            <a:ext cx="5782011" cy="2529625"/>
          </a:xfrm>
          <a:prstGeom prst="rect">
            <a:avLst/>
          </a:prstGeom>
          <a:noFill/>
          <a:ln>
            <a:noFill/>
          </a:ln>
        </p:spPr>
      </p:pic>
      <p:sp>
        <p:nvSpPr>
          <p:cNvPr id="134" name="Google Shape;134;p19"/>
          <p:cNvSpPr txBox="1"/>
          <p:nvPr/>
        </p:nvSpPr>
        <p:spPr>
          <a:xfrm>
            <a:off x="1044525" y="1739125"/>
            <a:ext cx="106254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t>ETL is short for Extract, Transform, and Load. These functions that let you take data from different formats, manipulate the data in a staging area, then write data to a target database.</a:t>
            </a:r>
            <a:endParaRPr sz="2000"/>
          </a:p>
          <a:p>
            <a:pPr indent="0" lvl="0" marL="0" rtl="0" algn="l">
              <a:spcBef>
                <a:spcPts val="0"/>
              </a:spcBef>
              <a:spcAft>
                <a:spcPts val="0"/>
              </a:spcAft>
              <a:buNone/>
            </a:pPr>
            <a:r>
              <a:t/>
            </a:r>
            <a:endParaRPr sz="1800"/>
          </a:p>
        </p:txBody>
      </p:sp>
      <p:sp>
        <p:nvSpPr>
          <p:cNvPr id="135" name="Google Shape;135;p19"/>
          <p:cNvSpPr txBox="1"/>
          <p:nvPr/>
        </p:nvSpPr>
        <p:spPr>
          <a:xfrm>
            <a:off x="65400" y="2689550"/>
            <a:ext cx="6377400" cy="3000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US" sz="1800"/>
              <a:t>The Extract stage</a:t>
            </a:r>
            <a:r>
              <a:rPr lang="en-US" sz="1800"/>
              <a:t> lets you take data from different sources and allows you to pull it into a centralized staging area.</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AutoNum type="arabicPeriod"/>
            </a:pPr>
            <a:r>
              <a:rPr b="1" lang="en-US" sz="1800"/>
              <a:t>The Transform stage</a:t>
            </a:r>
            <a:r>
              <a:rPr lang="en-US" sz="1800"/>
              <a:t> lets you manipulate the data with certain rules applied on the extracted data. </a:t>
            </a:r>
            <a:endParaRPr sz="1800"/>
          </a:p>
          <a:p>
            <a:pPr indent="0" lvl="0" marL="457200" rtl="0" algn="l">
              <a:spcBef>
                <a:spcPts val="0"/>
              </a:spcBef>
              <a:spcAft>
                <a:spcPts val="0"/>
              </a:spcAft>
              <a:buNone/>
            </a:pPr>
            <a:r>
              <a:rPr lang="en-US" sz="1800"/>
              <a:t>The goal is to load this data into the end, target database in a </a:t>
            </a:r>
            <a:r>
              <a:rPr lang="en-US" sz="1800" u="sng"/>
              <a:t>cleansed</a:t>
            </a:r>
            <a:r>
              <a:rPr lang="en-US" sz="1800"/>
              <a:t>, </a:t>
            </a:r>
            <a:r>
              <a:rPr lang="en-US" sz="1800" u="sng"/>
              <a:t>uniform</a:t>
            </a:r>
            <a:r>
              <a:rPr lang="en-US" sz="1800"/>
              <a:t> format. </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AutoNum type="arabicPeriod"/>
            </a:pPr>
            <a:r>
              <a:rPr b="1" lang="en-US" sz="1800"/>
              <a:t>The Load stage</a:t>
            </a:r>
            <a:r>
              <a:rPr lang="en-US" sz="1800"/>
              <a:t> is the process of writing the data into the final, target database. This final target can be an </a:t>
            </a:r>
            <a:r>
              <a:rPr lang="en-US" sz="1800" u="sng"/>
              <a:t>operational data store</a:t>
            </a:r>
            <a:r>
              <a:rPr lang="en-US" sz="1800"/>
              <a:t>, </a:t>
            </a:r>
            <a:r>
              <a:rPr lang="en-US" sz="1800" u="sng"/>
              <a:t>data marts</a:t>
            </a:r>
            <a:r>
              <a:rPr lang="en-US" sz="1800"/>
              <a:t>, or a </a:t>
            </a:r>
            <a:r>
              <a:rPr lang="en-US" sz="1800" u="sng"/>
              <a:t>data warehouse</a:t>
            </a:r>
            <a:r>
              <a:rPr lang="en-US" sz="1800"/>
              <a:t>.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0"/>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ETL Using Python</a:t>
            </a:r>
            <a:endParaRPr sz="4800"/>
          </a:p>
        </p:txBody>
      </p:sp>
      <p:sp>
        <p:nvSpPr>
          <p:cNvPr id="141" name="Google Shape;141;p20"/>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42" name="Google Shape;142;p20"/>
          <p:cNvSpPr txBox="1"/>
          <p:nvPr/>
        </p:nvSpPr>
        <p:spPr>
          <a:xfrm>
            <a:off x="592075" y="1678775"/>
            <a:ext cx="11130600" cy="47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US" sz="1800"/>
              <a:t>You can run an ETL process with either an ETL tool or by running scripts you design yourself. While there are many software based ETL tools on the market, it’s becoming more and more common to create ETL processes using a scripting language.</a:t>
            </a:r>
            <a:endParaRPr sz="1800"/>
          </a:p>
          <a:p>
            <a:pPr indent="0" lvl="0" marL="0" rtl="0" algn="l">
              <a:spcBef>
                <a:spcPts val="0"/>
              </a:spcBef>
              <a:spcAft>
                <a:spcPts val="0"/>
              </a:spcAft>
              <a:buNone/>
            </a:pPr>
            <a:r>
              <a:t/>
            </a:r>
            <a:endParaRPr sz="1800"/>
          </a:p>
          <a:p>
            <a:pPr indent="0" lvl="0" marL="0" rtl="0" algn="l">
              <a:spcBef>
                <a:spcPts val="0"/>
              </a:spcBef>
              <a:spcAft>
                <a:spcPts val="0"/>
              </a:spcAft>
              <a:buClr>
                <a:srgbClr val="000000"/>
              </a:buClr>
              <a:buSzPts val="1100"/>
              <a:buFont typeface="Arial"/>
              <a:buNone/>
            </a:pPr>
            <a:r>
              <a:t/>
            </a:r>
            <a:endParaRPr sz="1800"/>
          </a:p>
          <a:p>
            <a:pPr indent="0" lvl="0" marL="0" rtl="0" algn="l">
              <a:spcBef>
                <a:spcPts val="0"/>
              </a:spcBef>
              <a:spcAft>
                <a:spcPts val="0"/>
              </a:spcAft>
              <a:buNone/>
            </a:pPr>
            <a:r>
              <a:t/>
            </a:r>
            <a:endParaRPr>
              <a:latin typeface="Lato"/>
              <a:ea typeface="Lato"/>
              <a:cs typeface="Lato"/>
              <a:sym typeface="Lato"/>
            </a:endParaRPr>
          </a:p>
        </p:txBody>
      </p:sp>
      <p:sp>
        <p:nvSpPr>
          <p:cNvPr id="143" name="Google Shape;143;p20"/>
          <p:cNvSpPr txBox="1"/>
          <p:nvPr/>
        </p:nvSpPr>
        <p:spPr>
          <a:xfrm>
            <a:off x="216975" y="2726675"/>
            <a:ext cx="5162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Why Python for ETL?</a:t>
            </a:r>
            <a:endParaRPr b="1" sz="1800"/>
          </a:p>
          <a:p>
            <a:pPr indent="-342900" lvl="0" marL="457200" rtl="0" algn="l">
              <a:spcBef>
                <a:spcPts val="0"/>
              </a:spcBef>
              <a:spcAft>
                <a:spcPts val="0"/>
              </a:spcAft>
              <a:buSzPts val="1800"/>
              <a:buChar char="●"/>
            </a:pPr>
            <a:r>
              <a:rPr lang="en-US" sz="1800"/>
              <a:t>Common language for data scientists and data engineers. </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Libraries that include ETL processes and connections to a variety of data sources</a:t>
            </a:r>
            <a:endParaRPr sz="1800"/>
          </a:p>
          <a:p>
            <a:pPr indent="-342900" lvl="1" marL="914400" rtl="0" algn="l">
              <a:spcBef>
                <a:spcPts val="0"/>
              </a:spcBef>
              <a:spcAft>
                <a:spcPts val="0"/>
              </a:spcAft>
              <a:buSzPts val="1800"/>
              <a:buChar char="○"/>
            </a:pPr>
            <a:r>
              <a:rPr lang="en-US" sz="1800"/>
              <a:t>Databases, Files, APIs, etc.</a:t>
            </a:r>
            <a:endParaRPr sz="1800"/>
          </a:p>
          <a:p>
            <a:pPr indent="0" lvl="0" marL="91440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Flexible -  Adjust “on the fly” to specific project needs.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The processes are also known as “Python Pipelines”.</a:t>
            </a:r>
            <a:endParaRPr/>
          </a:p>
        </p:txBody>
      </p:sp>
      <p:pic>
        <p:nvPicPr>
          <p:cNvPr id="144" name="Google Shape;144;p20"/>
          <p:cNvPicPr preferRelativeResize="0"/>
          <p:nvPr/>
        </p:nvPicPr>
        <p:blipFill>
          <a:blip r:embed="rId3">
            <a:alphaModFix/>
          </a:blip>
          <a:stretch>
            <a:fillRect/>
          </a:stretch>
        </p:blipFill>
        <p:spPr>
          <a:xfrm>
            <a:off x="5287625" y="2726685"/>
            <a:ext cx="6812326" cy="3728389"/>
          </a:xfrm>
          <a:prstGeom prst="rect">
            <a:avLst/>
          </a:prstGeom>
          <a:noFill/>
          <a:ln>
            <a:noFill/>
          </a:ln>
        </p:spPr>
      </p:pic>
      <p:sp>
        <p:nvSpPr>
          <p:cNvPr id="145" name="Google Shape;145;p20"/>
          <p:cNvSpPr txBox="1"/>
          <p:nvPr/>
        </p:nvSpPr>
        <p:spPr>
          <a:xfrm>
            <a:off x="5287625" y="6455075"/>
            <a:ext cx="9905400" cy="3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Python ETL &amp; Data-Cleaning Example</a:t>
            </a:r>
            <a:r>
              <a:rPr lang="en-US"/>
              <a:t> - </a:t>
            </a:r>
            <a:r>
              <a:rPr lang="en-US" u="sng">
                <a:solidFill>
                  <a:schemeClr val="hlink"/>
                </a:solidFill>
                <a:hlinkClick r:id="rId4"/>
              </a:rPr>
              <a:t>Google Drive - Jupyter Notebook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1"/>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3600"/>
              <a:t>Operational Data Store vs. Data Warehouse</a:t>
            </a:r>
            <a:endParaRPr sz="3600"/>
          </a:p>
        </p:txBody>
      </p:sp>
      <p:sp>
        <p:nvSpPr>
          <p:cNvPr id="151" name="Google Shape;151;p21"/>
          <p:cNvSpPr txBox="1"/>
          <p:nvPr/>
        </p:nvSpPr>
        <p:spPr>
          <a:xfrm>
            <a:off x="826750" y="2323500"/>
            <a:ext cx="3678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ODS Benefits</a:t>
            </a:r>
            <a:r>
              <a:rPr lang="en-US" sz="1800"/>
              <a:t>:  Holds detailed data in raw format, i</a:t>
            </a:r>
            <a:r>
              <a:rPr lang="en-US" sz="1800"/>
              <a:t>mproved data integration, </a:t>
            </a:r>
            <a:r>
              <a:rPr lang="en-US" sz="1800"/>
              <a:t>frequently updated - often used for real-time analytics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DW </a:t>
            </a:r>
            <a:r>
              <a:rPr b="1" lang="en-US" sz="1800"/>
              <a:t>Benefits</a:t>
            </a:r>
            <a:r>
              <a:rPr lang="en-US" sz="1800"/>
              <a:t>:  Data Integration, maintain historical business results, improved data management, consistency and availability of data.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 </a:t>
            </a:r>
            <a:endParaRPr sz="1800"/>
          </a:p>
        </p:txBody>
      </p:sp>
      <p:pic>
        <p:nvPicPr>
          <p:cNvPr id="152" name="Google Shape;152;p21"/>
          <p:cNvPicPr preferRelativeResize="0"/>
          <p:nvPr/>
        </p:nvPicPr>
        <p:blipFill>
          <a:blip r:embed="rId3">
            <a:alphaModFix/>
          </a:blip>
          <a:stretch>
            <a:fillRect/>
          </a:stretch>
        </p:blipFill>
        <p:spPr>
          <a:xfrm>
            <a:off x="4504750" y="1714500"/>
            <a:ext cx="7607576" cy="4564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2"/>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Data Management vs. DBA</a:t>
            </a:r>
            <a:endParaRPr sz="4800"/>
          </a:p>
        </p:txBody>
      </p:sp>
      <p:sp>
        <p:nvSpPr>
          <p:cNvPr id="158" name="Google Shape;158;p22"/>
          <p:cNvSpPr txBox="1"/>
          <p:nvPr/>
        </p:nvSpPr>
        <p:spPr>
          <a:xfrm>
            <a:off x="151800" y="1661075"/>
            <a:ext cx="11529300" cy="10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What is Data Management?</a:t>
            </a:r>
            <a:endParaRPr b="1"/>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a:t>Data Management is the practice of organizing and maintaining data processes to meet ongoing information lifecycle needs. Approaches to data management eventually created the Data Lifecycle. This includes </a:t>
            </a:r>
            <a:r>
              <a:rPr b="1" lang="en-US"/>
              <a:t>data creation, storage, processing, archiving, and data destruction.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a:t>
            </a:r>
            <a:endParaRPr/>
          </a:p>
        </p:txBody>
      </p:sp>
      <p:pic>
        <p:nvPicPr>
          <p:cNvPr id="159" name="Google Shape;159;p22"/>
          <p:cNvPicPr preferRelativeResize="0"/>
          <p:nvPr/>
        </p:nvPicPr>
        <p:blipFill rotWithShape="1">
          <a:blip r:embed="rId3">
            <a:alphaModFix/>
          </a:blip>
          <a:srcRect b="8792" l="0" r="0" t="0"/>
          <a:stretch/>
        </p:blipFill>
        <p:spPr>
          <a:xfrm>
            <a:off x="6610450" y="2943175"/>
            <a:ext cx="5460149" cy="3734875"/>
          </a:xfrm>
          <a:prstGeom prst="rect">
            <a:avLst/>
          </a:prstGeom>
          <a:noFill/>
          <a:ln>
            <a:noFill/>
          </a:ln>
        </p:spPr>
      </p:pic>
      <p:sp>
        <p:nvSpPr>
          <p:cNvPr id="160" name="Google Shape;160;p22"/>
          <p:cNvSpPr txBox="1"/>
          <p:nvPr/>
        </p:nvSpPr>
        <p:spPr>
          <a:xfrm>
            <a:off x="151800" y="2649775"/>
            <a:ext cx="6668400" cy="97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rgbClr val="000000"/>
              </a:buClr>
              <a:buSzPts val="1100"/>
              <a:buFont typeface="Arial"/>
              <a:buNone/>
            </a:pPr>
            <a:r>
              <a:rPr b="1" lang="en-US"/>
              <a:t>What is Database Administration (DBA)?</a:t>
            </a:r>
            <a:endParaRPr b="1"/>
          </a:p>
          <a:p>
            <a:pPr indent="0" lvl="0" marL="0" rtl="0" algn="l">
              <a:lnSpc>
                <a:spcPct val="115000"/>
              </a:lnSpc>
              <a:spcBef>
                <a:spcPts val="1000"/>
              </a:spcBef>
              <a:spcAft>
                <a:spcPts val="0"/>
              </a:spcAft>
              <a:buClr>
                <a:srgbClr val="000000"/>
              </a:buClr>
              <a:buSzPts val="1100"/>
              <a:buFont typeface="Arial"/>
              <a:buNone/>
            </a:pPr>
            <a:r>
              <a:rPr lang="en-US"/>
              <a:t>Database administration is the use of specialized software to store and organize data. This is the technical aspects of the planning, installation, configuration, design, migration, performance monitoring, security, troubleshooting, backup,             and data recovery of a database system.</a:t>
            </a:r>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61" name="Google Shape;161;p22"/>
          <p:cNvSpPr txBox="1"/>
          <p:nvPr/>
        </p:nvSpPr>
        <p:spPr>
          <a:xfrm>
            <a:off x="151800" y="4127200"/>
            <a:ext cx="6886500" cy="263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rgbClr val="000000"/>
              </a:buClr>
              <a:buSzPts val="1100"/>
              <a:buFont typeface="Arial"/>
              <a:buNone/>
            </a:pPr>
            <a:r>
              <a:rPr b="1" lang="en-US"/>
              <a:t>What are the Similarities Between the Two Roles?</a:t>
            </a:r>
            <a:endParaRPr b="1"/>
          </a:p>
          <a:p>
            <a:pPr indent="0" lvl="0" marL="0" rtl="0" algn="l">
              <a:lnSpc>
                <a:spcPct val="115000"/>
              </a:lnSpc>
              <a:spcBef>
                <a:spcPts val="1000"/>
              </a:spcBef>
              <a:spcAft>
                <a:spcPts val="0"/>
              </a:spcAft>
              <a:buClr>
                <a:srgbClr val="000000"/>
              </a:buClr>
              <a:buSzPts val="1100"/>
              <a:buFont typeface="Arial"/>
              <a:buNone/>
            </a:pPr>
            <a:r>
              <a:rPr lang="en-US"/>
              <a:t>Professionals in both specializations have to coordinate the database planning, goals, and  design, and communicate with each other while the project is being implemented.. </a:t>
            </a:r>
            <a:endParaRPr/>
          </a:p>
          <a:p>
            <a:pPr indent="0" lvl="0" marL="0" rtl="0" algn="l">
              <a:lnSpc>
                <a:spcPct val="115000"/>
              </a:lnSpc>
              <a:spcBef>
                <a:spcPts val="1000"/>
              </a:spcBef>
              <a:spcAft>
                <a:spcPts val="0"/>
              </a:spcAft>
              <a:buClr>
                <a:srgbClr val="000000"/>
              </a:buClr>
              <a:buSzPts val="1100"/>
              <a:buFont typeface="Arial"/>
              <a:buNone/>
            </a:pPr>
            <a:r>
              <a:rPr b="1" lang="en-US"/>
              <a:t>What are the Differences?</a:t>
            </a:r>
            <a:endParaRPr b="1"/>
          </a:p>
          <a:p>
            <a:pPr indent="0" lvl="0" marL="0" rtl="0" algn="l">
              <a:lnSpc>
                <a:spcPct val="115000"/>
              </a:lnSpc>
              <a:spcBef>
                <a:spcPts val="1000"/>
              </a:spcBef>
              <a:spcAft>
                <a:spcPts val="0"/>
              </a:spcAft>
              <a:buClr>
                <a:srgbClr val="000000"/>
              </a:buClr>
              <a:buSzPts val="1100"/>
              <a:buFont typeface="Arial"/>
              <a:buNone/>
            </a:pPr>
            <a:r>
              <a:rPr lang="en-US"/>
              <a:t>Data management focuses on the “Logical” design - planning, organization, and design of a database system. DBA’s focus in the physical design of the database  performance, storage, access, backups, etc. </a:t>
            </a:r>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