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C8866D5-F4D3-47CE-862D-0E0F9278ED1D}">
  <a:tblStyle styleId="{AC8866D5-F4D3-47CE-862D-0E0F9278ED1D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E8E7"/>
          </a:solidFill>
        </a:fill>
      </a:tcStyle>
    </a:wholeTbl>
    <a:band1H>
      <a:tcTxStyle/>
      <a:tcStyle>
        <a:fill>
          <a:solidFill>
            <a:srgbClr val="E7CECB"/>
          </a:solidFill>
        </a:fill>
      </a:tcStyle>
    </a:band1H>
    <a:band2H>
      <a:tcTxStyle/>
    </a:band2H>
    <a:band1V>
      <a:tcTxStyle/>
      <a:tcStyle>
        <a:fill>
          <a:solidFill>
            <a:srgbClr val="E7CECB"/>
          </a:solidFill>
        </a:fill>
      </a:tcStyle>
    </a:band1V>
    <a:band2V>
      <a:tcTxStyle/>
    </a:band2V>
    <a:la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fe779e5c2_0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Format for readability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FROM: what table to read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SELECT: what columns to get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AS: rename the column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GROUP BY: combine rows by column value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ORDER BY: sort in ascending or descending order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LIMIT: constrain the number of rows displayed</a:t>
            </a:r>
            <a:endParaRPr/>
          </a:p>
        </p:txBody>
      </p:sp>
      <p:sp>
        <p:nvSpPr>
          <p:cNvPr id="157" name="Google Shape;157;g4fe779e5c2_0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038ce4af1_0_3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5038ce4af1_0_3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fe779e5c2_0_2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Format for readability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FROM: what table to read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SELECT: what columns to get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AS: rename the column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GROUP BY: combine rows by column value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ORDER BY: sort in ascending or descending order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LIMIT: constrain the number of rows displayed</a:t>
            </a:r>
            <a:endParaRPr/>
          </a:p>
        </p:txBody>
      </p:sp>
      <p:sp>
        <p:nvSpPr>
          <p:cNvPr id="173" name="Google Shape;173;g4fe779e5c2_0_2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fe779e5c2_0_2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4fe779e5c2_0_2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038ce4af1_0_3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5038ce4af1_0_3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fe779e5c2_0_2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fe779e5c2_0_2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4fe779e5c2_0_2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cfd485cd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cfd485cd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5cfd485cd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38ce4af1_0_2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5038ce4af1_0_2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038ce4af1_0_3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5038ce4af1_0_3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fe779e5c2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Format for readability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FROM: what table to read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SELECT: what columns to get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AS: rename the column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GROUP BY: combine rows by column value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ORDER BY: sort in ascending or descending order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LIMIT: constrain the number of rows displayed</a:t>
            </a:r>
            <a:endParaRPr/>
          </a:p>
        </p:txBody>
      </p:sp>
      <p:sp>
        <p:nvSpPr>
          <p:cNvPr id="112" name="Google Shape;112;g4fe779e5c2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038ce4af1_0_3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“Main clauses” in descending order of operations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LIKE: wildcard searches: %&lt;char&gt;, %&lt;char&gt;%, &lt;char&gt;%, underscores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Wildcard characters: %, _, 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CASE: if-then statements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JOIN: mostly use INNER, LEFT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HAVING: WHERE for groups (http://www.mysqltutorial.org/mysql-having.aspx)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BETWEEN is inclusive</a:t>
            </a:r>
            <a:endParaRPr/>
          </a:p>
        </p:txBody>
      </p:sp>
      <p:sp>
        <p:nvSpPr>
          <p:cNvPr id="121" name="Google Shape;121;g5038ce4af1_0_3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dc9193c0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“Main clauses” in descending order of operations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LIKE: wildcard searches: %&lt;char&gt;, %&lt;char&gt;%, &lt;char&gt;%, underscores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Wildcard characters: %, _, 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CASE: if-then statements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JOIN: mostly use INNER, LEFT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HAVING: WHERE for groups (http://www.mysqltutorial.org/mysql-having.aspx)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BETWEEN is inclusive</a:t>
            </a:r>
            <a:endParaRPr/>
          </a:p>
        </p:txBody>
      </p:sp>
      <p:sp>
        <p:nvSpPr>
          <p:cNvPr id="128" name="Google Shape;128;g5dc9193c0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38ce4af1_0_3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5038ce4af1_0_3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fe779e5c2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4fe779e5c2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038ce4af1_0_3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Aggregate Function:  </a:t>
            </a:r>
            <a:r>
              <a:rPr lang="en-US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aggregate function performs a calculation on a set of values and returns a single value.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5038ce4af1_0_3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rtl="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indent="-308610" lvl="2" marL="1371600" rtl="0" algn="l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indent="-308610" lvl="3" marL="1828800" rtl="0" algn="l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indent="-308610" lvl="4" marL="22860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indent="-308610" lvl="5" marL="2743200" rtl="0" algn="l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indent="-308610" lvl="6" marL="3200400" rtl="0" algn="l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indent="-308609" lvl="7" marL="36576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indent="-308609" lvl="8" marL="4114800" rtl="0" algn="l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mysqltutorial.org/mysql-data-types.aspx" TargetMode="External"/><Relationship Id="rId4" Type="http://schemas.openxmlformats.org/officeDocument/2006/relationships/hyperlink" Target="http://www.mysqltutorial.org/mysql-aggregate-functions.aspx" TargetMode="External"/><Relationship Id="rId9" Type="http://schemas.openxmlformats.org/officeDocument/2006/relationships/hyperlink" Target="https://www.hackerrank.com/" TargetMode="External"/><Relationship Id="rId5" Type="http://schemas.openxmlformats.org/officeDocument/2006/relationships/hyperlink" Target="http://www.mysqltutorial.org/mysql-subquery/" TargetMode="External"/><Relationship Id="rId6" Type="http://schemas.openxmlformats.org/officeDocument/2006/relationships/hyperlink" Target="http://sqlzoo.net/" TargetMode="External"/><Relationship Id="rId7" Type="http://schemas.openxmlformats.org/officeDocument/2006/relationships/hyperlink" Target="https://www.codewars.com/" TargetMode="External"/><Relationship Id="rId8" Type="http://schemas.openxmlformats.org/officeDocument/2006/relationships/hyperlink" Target="https://www.codewars.co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www.tutorialspoint.com/mysql/mysql-data-types.ht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972825" y="1763270"/>
            <a:ext cx="10250700" cy="982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Writing Queries</a:t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Example - Continent Query</a:t>
            </a:r>
            <a:endParaRPr sz="4800"/>
          </a:p>
        </p:txBody>
      </p:sp>
      <p:sp>
        <p:nvSpPr>
          <p:cNvPr id="160" name="Google Shape;160;p23"/>
          <p:cNvSpPr txBox="1"/>
          <p:nvPr>
            <p:ph idx="1" type="subTitle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total world population by continent?</a:t>
            </a:r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1133025" y="2842375"/>
            <a:ext cx="6404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 Continent,  sum(Population) as Total_Pop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world.country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what schema/table to read”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continent  </a:t>
            </a:r>
            <a:r>
              <a:rPr lang="en-US" sz="18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18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“o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ften needed to summarize by group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 DESC  </a:t>
            </a:r>
            <a:r>
              <a:rPr lang="en-US" sz="18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#“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Sort rows in result”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064" y="2885139"/>
            <a:ext cx="3075274" cy="29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Subqueries</a:t>
            </a:r>
            <a:endParaRPr sz="4800"/>
          </a:p>
        </p:txBody>
      </p:sp>
      <p:sp>
        <p:nvSpPr>
          <p:cNvPr id="169" name="Google Shape;169;p24"/>
          <p:cNvSpPr txBox="1"/>
          <p:nvPr>
            <p:ph idx="1" type="subTitle"/>
          </p:nvPr>
        </p:nvSpPr>
        <p:spPr>
          <a:xfrm>
            <a:off x="379950" y="2135350"/>
            <a:ext cx="112767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A.K.A. nested queries, inner queries, inner select</a:t>
            </a:r>
            <a:endParaRPr sz="2400"/>
          </a:p>
          <a:p>
            <a:pPr indent="-304800" lvl="0" marL="609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Must be enclosed by parentheses</a:t>
            </a:r>
            <a:endParaRPr sz="2400"/>
          </a:p>
          <a:p>
            <a:pPr indent="-304800" lvl="1" marL="121920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Ex: SELECT &lt;col&gt; FROM &lt;table&gt;WHERE </a:t>
            </a:r>
            <a:r>
              <a:rPr lang="en-US" sz="2400">
                <a:solidFill>
                  <a:srgbClr val="FF0000"/>
                </a:solidFill>
              </a:rPr>
              <a:t>(SELECT &lt;col&gt; FROM &lt;table&gt;)</a:t>
            </a:r>
            <a:r>
              <a:rPr lang="en-US" sz="2400"/>
              <a:t>;</a:t>
            </a:r>
            <a:endParaRPr sz="2400"/>
          </a:p>
          <a:p>
            <a:pPr indent="-304800" lvl="1" marL="121920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04800" lvl="0" marL="609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Can return single value (aka scalar),                                                                                                 single row, single column, or table</a:t>
            </a:r>
            <a:endParaRPr sz="2400"/>
          </a:p>
          <a:p>
            <a:pPr indent="-304800" lvl="0" marL="609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Evaluated inside-out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2171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700" y="3999300"/>
            <a:ext cx="56959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Example - World Query</a:t>
            </a:r>
            <a:endParaRPr sz="4800"/>
          </a:p>
        </p:txBody>
      </p:sp>
      <p:sp>
        <p:nvSpPr>
          <p:cNvPr id="176" name="Google Shape;176;p25"/>
          <p:cNvSpPr txBox="1"/>
          <p:nvPr>
            <p:ph idx="1" type="subTitle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total population of the continent of Asia?</a:t>
            </a:r>
            <a:endParaRPr/>
          </a:p>
        </p:txBody>
      </p:sp>
      <p:sp>
        <p:nvSpPr>
          <p:cNvPr id="177" name="Google Shape;177;p25"/>
          <p:cNvSpPr txBox="1"/>
          <p:nvPr/>
        </p:nvSpPr>
        <p:spPr>
          <a:xfrm>
            <a:off x="1114200" y="2467550"/>
            <a:ext cx="7328700" cy="31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 subq.Continent, sum(subq.Population) as Total_Pop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(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select Continent,  Name as Country, Population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from world.country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 Continent = 'Asia'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 as subq #using subquery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subq.Continent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5895800" y="5495450"/>
            <a:ext cx="3150600" cy="970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Subqueries are often used to return a subset of an entire dataset!</a:t>
            </a:r>
            <a:endParaRPr sz="1800"/>
          </a:p>
        </p:txBody>
      </p:sp>
      <p:cxnSp>
        <p:nvCxnSpPr>
          <p:cNvPr id="179" name="Google Shape;179;p25"/>
          <p:cNvCxnSpPr>
            <a:stCxn id="178" idx="0"/>
          </p:cNvCxnSpPr>
          <p:nvPr/>
        </p:nvCxnSpPr>
        <p:spPr>
          <a:xfrm rot="10800000">
            <a:off x="4348700" y="4584350"/>
            <a:ext cx="3122400" cy="9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725" y="3357475"/>
            <a:ext cx="2622874" cy="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How did it work?</a:t>
            </a:r>
            <a:endParaRPr sz="4800"/>
          </a:p>
        </p:txBody>
      </p:sp>
      <p:sp>
        <p:nvSpPr>
          <p:cNvPr id="186" name="Google Shape;186;p26"/>
          <p:cNvSpPr txBox="1"/>
          <p:nvPr/>
        </p:nvSpPr>
        <p:spPr>
          <a:xfrm>
            <a:off x="1830075" y="2089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SubQuery</a:t>
            </a:r>
            <a:endParaRPr u="sng"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113" y="2700975"/>
            <a:ext cx="2809875" cy="271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6"/>
          <p:cNvCxnSpPr/>
          <p:nvPr/>
        </p:nvCxnSpPr>
        <p:spPr>
          <a:xfrm>
            <a:off x="4097000" y="4172100"/>
            <a:ext cx="33930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6"/>
          <p:cNvSpPr txBox="1"/>
          <p:nvPr/>
        </p:nvSpPr>
        <p:spPr>
          <a:xfrm>
            <a:off x="3817550" y="3675600"/>
            <a:ext cx="3951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Summarize the Population of all Asian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Countries</a:t>
            </a:r>
            <a:r>
              <a:rPr b="1"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by Continent</a:t>
            </a:r>
            <a:r>
              <a:rPr b="1" lang="en-US" sz="18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u="sng"/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2250" y="3724650"/>
            <a:ext cx="2622874" cy="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Resources</a:t>
            </a:r>
            <a:endParaRPr sz="4800"/>
          </a:p>
        </p:txBody>
      </p:sp>
      <p:sp>
        <p:nvSpPr>
          <p:cNvPr id="196" name="Google Shape;196;p27"/>
          <p:cNvSpPr txBox="1"/>
          <p:nvPr>
            <p:ph idx="1" type="subTitle"/>
          </p:nvPr>
        </p:nvSpPr>
        <p:spPr>
          <a:xfrm>
            <a:off x="223425" y="192335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References</a:t>
            </a:r>
            <a:endParaRPr sz="1700"/>
          </a:p>
          <a:p>
            <a:pPr indent="-304800" lvl="1" marL="12192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3"/>
              </a:rPr>
              <a:t>Data types primer</a:t>
            </a:r>
            <a:endParaRPr sz="1500"/>
          </a:p>
          <a:p>
            <a:pPr indent="-304800" lvl="1" marL="12192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4"/>
              </a:rPr>
              <a:t>Aggregation primer</a:t>
            </a:r>
            <a:endParaRPr sz="1500"/>
          </a:p>
          <a:p>
            <a:pPr indent="-304800" lvl="1" marL="12192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5"/>
              </a:rPr>
              <a:t>Subquery primer</a:t>
            </a:r>
            <a:endParaRPr sz="1500"/>
          </a:p>
          <a:p>
            <a:pPr indent="-3048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Practice:</a:t>
            </a:r>
            <a:endParaRPr sz="1700"/>
          </a:p>
          <a:p>
            <a:pPr indent="-304800" lvl="1" marL="12192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6"/>
              </a:rPr>
              <a:t>SQLZOO</a:t>
            </a:r>
            <a:endParaRPr sz="1500" u="sng">
              <a:solidFill>
                <a:schemeClr val="accent5"/>
              </a:solidFill>
              <a:hlinkClick r:id="rId7"/>
            </a:endParaRPr>
          </a:p>
          <a:p>
            <a:pPr indent="-304800" lvl="1" marL="12192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8"/>
              </a:rPr>
              <a:t>CodeWars</a:t>
            </a:r>
            <a:r>
              <a:rPr lang="en-US" sz="1500"/>
              <a:t> </a:t>
            </a:r>
            <a:endParaRPr sz="1500"/>
          </a:p>
          <a:p>
            <a:pPr indent="-304800" lvl="1" marL="12192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/>
              <a:t>(SQLite 3.2.8, PostgresSQL 9.6)</a:t>
            </a:r>
            <a:endParaRPr sz="1500"/>
          </a:p>
          <a:p>
            <a:pPr indent="-304800" lvl="1" marL="12192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9"/>
              </a:rPr>
              <a:t>HackerRank</a:t>
            </a:r>
            <a:r>
              <a:rPr lang="en-US" sz="1500"/>
              <a:t> </a:t>
            </a:r>
            <a:endParaRPr sz="1500"/>
          </a:p>
          <a:p>
            <a:pPr indent="-304800" lvl="1" marL="12192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/>
              <a:t>(DB2, MySQL, Oracle, MS SQL Server)</a:t>
            </a:r>
            <a:endParaRPr sz="1500"/>
          </a:p>
          <a:p>
            <a:pPr indent="-304800" lvl="1" marL="12192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/>
              <a:t>Data.world</a:t>
            </a:r>
            <a:endParaRPr sz="1500"/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/>
              <a:t>        Google BigQuery</a:t>
            </a:r>
            <a:br>
              <a:rPr lang="en-US" sz="2400"/>
            </a:br>
            <a:br>
              <a:rPr lang="en-US" sz="2400"/>
            </a:br>
            <a:endParaRPr sz="2400"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73188" y="2543000"/>
            <a:ext cx="71151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04" name="Google Shape;204;p28"/>
          <p:cNvSpPr txBox="1"/>
          <p:nvPr/>
        </p:nvSpPr>
        <p:spPr>
          <a:xfrm>
            <a:off x="192475" y="1735950"/>
            <a:ext cx="6102000" cy="6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 u="sng"/>
              <a:t>World Schema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1. In world.city, What are the names and CountryCodes of all countries in the database (sorted alphabetically by code)?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2. Return the names of all cities contained in the world.city table that are in the united states.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3. Find the total population of all USA cities that are in the world.city table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4. </a:t>
            </a:r>
            <a:r>
              <a:rPr lang="en-US" sz="1700"/>
              <a:t>Return the names of all cities contained in the world.city table that are in Nebraska (Region), using a subquery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5. In the world.country langage table, select all countries where the official language is ‘English’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6. In the world.country table, compare the average life </a:t>
            </a:r>
            <a:r>
              <a:rPr lang="en-US" sz="1700"/>
              <a:t>expectancy</a:t>
            </a:r>
            <a:r>
              <a:rPr lang="en-US" sz="1700"/>
              <a:t> of people, in a variety of ways. </a:t>
            </a:r>
            <a:r>
              <a:rPr lang="en-US" sz="1800"/>
              <a:t> </a:t>
            </a:r>
            <a:r>
              <a:rPr lang="en-US"/>
              <a:t> </a:t>
            </a:r>
            <a:endParaRPr/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150" y="2256442"/>
            <a:ext cx="5754425" cy="3627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Project </a:t>
            </a:r>
            <a:endParaRPr/>
          </a:p>
        </p:txBody>
      </p:sp>
      <p:sp>
        <p:nvSpPr>
          <p:cNvPr id="212" name="Google Shape;212;p29"/>
          <p:cNvSpPr txBox="1"/>
          <p:nvPr/>
        </p:nvSpPr>
        <p:spPr>
          <a:xfrm>
            <a:off x="751550" y="1656925"/>
            <a:ext cx="6413100" cy="6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 u="sng"/>
              <a:t>Business Understanding - Queries</a:t>
            </a:r>
            <a:endParaRPr b="1" sz="17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1. Based on the collected console data, what is the newest platform in our dataset and what year was it first available?   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2. Which console had the longest lifespan (in years)? 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3. Based on game data, which country has the most video game sales, over all platforms?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4. How many video games were produced for the NES platform?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5. What Genre of games had the most unit sales for the XBox 360 system?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6. Overall, what is the most </a:t>
            </a:r>
            <a:r>
              <a:rPr lang="en-US" sz="1700"/>
              <a:t>popular</a:t>
            </a:r>
            <a:r>
              <a:rPr lang="en-US" sz="1700"/>
              <a:t> genre of games, by unit sales? 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7. Based on this information, what type of game and/or console  would you </a:t>
            </a:r>
            <a:r>
              <a:rPr lang="en-US" sz="1700"/>
              <a:t>recommend</a:t>
            </a:r>
            <a:r>
              <a:rPr lang="en-US" sz="1700"/>
              <a:t> to </a:t>
            </a:r>
            <a:r>
              <a:rPr lang="en-US" sz="1700"/>
              <a:t>management</a:t>
            </a:r>
            <a:r>
              <a:rPr lang="en-US" sz="1700"/>
              <a:t>? </a:t>
            </a:r>
            <a:endParaRPr sz="1700"/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875" y="2150517"/>
            <a:ext cx="3636183" cy="363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Review: Class 1</a:t>
            </a:r>
            <a:endParaRPr sz="4800"/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1040125" y="183585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What is the need for Data Manipulation &amp; Management? </a:t>
            </a:r>
            <a:endParaRPr sz="3000"/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What is a database?</a:t>
            </a:r>
            <a:endParaRPr sz="3000"/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What is SQL? </a:t>
            </a:r>
            <a:br>
              <a:rPr lang="en-US" sz="3000"/>
            </a:br>
            <a:r>
              <a:rPr lang="en-US" sz="3000"/>
              <a:t>Why learn SQL if you know Python?</a:t>
            </a:r>
            <a:br>
              <a:rPr lang="en-US" sz="3000"/>
            </a:br>
            <a:r>
              <a:rPr lang="en-US" sz="3000"/>
              <a:t>What is ETL?</a:t>
            </a:r>
            <a:endParaRPr sz="3000"/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What is a table?</a:t>
            </a:r>
            <a:br>
              <a:rPr lang="en-US" sz="3000"/>
            </a:br>
            <a:r>
              <a:rPr lang="en-US" sz="3000"/>
              <a:t>How do you create a table?</a:t>
            </a:r>
            <a:br>
              <a:rPr lang="en-US" sz="3000"/>
            </a:br>
            <a:r>
              <a:rPr lang="en-US" sz="3000"/>
              <a:t>How do you insert data into a table?</a:t>
            </a:r>
            <a:br>
              <a:rPr lang="en-US" sz="3000"/>
            </a:br>
            <a:r>
              <a:rPr lang="en-US" sz="3000"/>
              <a:t>What are the most common SQL data types?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2 Objectives</a:t>
            </a:r>
            <a:endParaRPr sz="4800"/>
          </a:p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1077725" y="1998825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Practice using common SQL clauses</a:t>
            </a:r>
            <a:endParaRPr sz="3000"/>
          </a:p>
          <a:p>
            <a:pPr indent="-304800" lvl="0" marL="609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Practice using common aggregations</a:t>
            </a:r>
            <a:endParaRPr sz="3000"/>
          </a:p>
          <a:p>
            <a:pPr indent="-304800" lvl="0" marL="609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Practice using comments for debugging or explaining code</a:t>
            </a:r>
            <a:endParaRPr sz="3000"/>
          </a:p>
          <a:p>
            <a:pPr indent="-304800" lvl="0" marL="609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Learn SQL functions</a:t>
            </a:r>
            <a:endParaRPr sz="3000"/>
          </a:p>
          <a:p>
            <a:pPr indent="-304800" lvl="0" marL="609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Practice writing subqueries</a:t>
            </a:r>
            <a:endParaRPr sz="3000"/>
          </a:p>
          <a:p>
            <a:pPr indent="-304800" lvl="0" marL="609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Practice using SQL by examples in  MySQL Workbench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Example - World Query</a:t>
            </a:r>
            <a:endParaRPr sz="4800"/>
          </a:p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Obtain a list of countries within the continent of Asia. </a:t>
            </a:r>
            <a:endParaRPr sz="3000"/>
          </a:p>
        </p:txBody>
      </p:sp>
      <p:sp>
        <p:nvSpPr>
          <p:cNvPr id="116" name="Google Shape;116;p17"/>
          <p:cNvSpPr txBox="1"/>
          <p:nvPr/>
        </p:nvSpPr>
        <p:spPr>
          <a:xfrm>
            <a:off x="1208525" y="2738600"/>
            <a:ext cx="630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 Continent,  Name as Country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columns to get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world.country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Continent  = 'Asia'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#limit results”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continent, country DESC 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#Sort rows in result”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LIMIT 10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#number of rows to “bring back”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878" y="2839491"/>
            <a:ext cx="2701325" cy="27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Common SQL Clauses</a:t>
            </a:r>
            <a:endParaRPr sz="4800"/>
          </a:p>
        </p:txBody>
      </p:sp>
      <p:graphicFrame>
        <p:nvGraphicFramePr>
          <p:cNvPr id="124" name="Google Shape;124;p18"/>
          <p:cNvGraphicFramePr/>
          <p:nvPr/>
        </p:nvGraphicFramePr>
        <p:xfrm>
          <a:off x="913795" y="21310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{AC8866D5-F4D3-47CE-862D-0E0F9278ED1D}</a:tableStyleId>
              </a:tblPr>
              <a:tblGrid>
                <a:gridCol w="2066075"/>
                <a:gridCol w="2075425"/>
                <a:gridCol w="1872625"/>
                <a:gridCol w="2268875"/>
                <a:gridCol w="2070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Main Clauses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SELECT Clauses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Aggregations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WHERE Clauses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JOIN Clauses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FROM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DISTINCT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AVG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NOT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(INNER)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WHERE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COUNT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AND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LEFT (OUTER)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GROUP BY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FULL OUTER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HAVING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LIKE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RIGHT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SELECT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BETWEEN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CROSS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ORDER BY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LIMIT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&lt;, &gt;, &lt;=, &gt;=, =, !=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5" name="Google Shape;125;p18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SQL Operators</a:t>
            </a:r>
            <a:endParaRPr sz="4800"/>
          </a:p>
        </p:txBody>
      </p:sp>
      <p:graphicFrame>
        <p:nvGraphicFramePr>
          <p:cNvPr id="131" name="Google Shape;131;p19"/>
          <p:cNvGraphicFramePr/>
          <p:nvPr/>
        </p:nvGraphicFramePr>
        <p:xfrm>
          <a:off x="1195070" y="44123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{AC8866D5-F4D3-47CE-862D-0E0F9278ED1D}</a:tableStyleId>
              </a:tblPr>
              <a:tblGrid>
                <a:gridCol w="1866100"/>
                <a:gridCol w="8622050"/>
              </a:tblGrid>
              <a:tr h="244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Operator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SELECT Clauses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4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Arithmetic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Add, Subtract, Multiply, Divide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44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Comparison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Equal to (=), Greater than (&gt;), Less than (&lt;), Greater Than or Equal to (&gt;=)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4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Logical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AND, BETWEEN, EXISTS, IN, LIKE, NOT, OR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2" name="Google Shape;132;p19"/>
          <p:cNvSpPr txBox="1"/>
          <p:nvPr/>
        </p:nvSpPr>
        <p:spPr>
          <a:xfrm>
            <a:off x="1202200" y="1842925"/>
            <a:ext cx="10279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A comparison (or relational) operator is a mathematical symbol which is used to compare two values, usually in the “where” or “select” clauses of a SQL Query.  </a:t>
            </a:r>
            <a:b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result of a comparison can be TRUE, FALSE, or UNKNOWN (an operator that has one or two NULL expressions returns UNKNOWN).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Common Data Types</a:t>
            </a:r>
            <a:endParaRPr sz="4800"/>
          </a:p>
        </p:txBody>
      </p:sp>
      <p:graphicFrame>
        <p:nvGraphicFramePr>
          <p:cNvPr id="138" name="Google Shape;138;p20"/>
          <p:cNvGraphicFramePr/>
          <p:nvPr/>
        </p:nvGraphicFramePr>
        <p:xfrm>
          <a:off x="914400" y="21129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{AC8866D5-F4D3-47CE-862D-0E0F9278ED1D}</a:tableStyleId>
              </a:tblPr>
              <a:tblGrid>
                <a:gridCol w="2588425"/>
                <a:gridCol w="2588425"/>
                <a:gridCol w="1965825"/>
                <a:gridCol w="3211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Strings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Numeric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Other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BLOB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VARCHAR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DECIMAL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DATETIME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BOOLEAN (TINYINT(1))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FLOAT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TIMESTAMP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DOUBLE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9" name="Google Shape;139;p20"/>
          <p:cNvSpPr txBox="1"/>
          <p:nvPr/>
        </p:nvSpPr>
        <p:spPr>
          <a:xfrm>
            <a:off x="162175" y="4239000"/>
            <a:ext cx="10134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Size matters as scale increases.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Signed values: positive and negative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Unsigned values: positive only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“Big” Data Types:  Hold very “large” signed/unsigned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6631625" y="4239000"/>
            <a:ext cx="5264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Precision: number of digits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Scale: number of digits right of decimal point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Fixed-point decimals: represent exact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Floating-point decimals: represent approximate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BLOB: binary large object, stores files as binary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data types can you use?</a:t>
            </a:r>
            <a:endParaRPr sz="4800"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13" y="1676650"/>
            <a:ext cx="8466875" cy="5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3448700" y="6325925"/>
            <a:ext cx="6184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Tutorial: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https://www.tutorialspoint.com/mysql/mysql-data-types.htm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Functions</a:t>
            </a:r>
            <a:endParaRPr sz="4800"/>
          </a:p>
        </p:txBody>
      </p:sp>
      <p:sp>
        <p:nvSpPr>
          <p:cNvPr id="153" name="Google Shape;153;p22"/>
          <p:cNvSpPr txBox="1"/>
          <p:nvPr>
            <p:ph idx="1" type="subTitle"/>
          </p:nvPr>
        </p:nvSpPr>
        <p:spPr>
          <a:xfrm>
            <a:off x="1068300" y="1715825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Aggregate functions:   Avg, Count, INSTR, Sum, Min/Max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String functions:   Concat,  Length, Left, Replace, Substring, Trim, Format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Control flow functions: Case, if, ifnull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Date and Time functions:  Curdate, DateDiff, Day/Month/Year, DateAdd, now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Comparison functions:  </a:t>
            </a:r>
            <a:r>
              <a:rPr lang="en-US" sz="2400"/>
              <a:t>Coalesce</a:t>
            </a:r>
            <a:r>
              <a:rPr lang="en-US" sz="2400"/>
              <a:t>, isnull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Math functions:  Ceiling/Floor, Round, Truncate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Data Types:  CAST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54" name="Google Shape;154;p22"/>
          <p:cNvSpPr txBox="1"/>
          <p:nvPr/>
        </p:nvSpPr>
        <p:spPr>
          <a:xfrm>
            <a:off x="7103250" y="6376875"/>
            <a:ext cx="492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Tutorial</a:t>
            </a:r>
            <a:r>
              <a:rPr lang="en-US"/>
              <a:t>:  </a:t>
            </a:r>
            <a:r>
              <a:rPr lang="en-US"/>
              <a:t>http://www.mysqltutorial.org/mysql-functions.aspx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