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Raleway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96DC7D-18D6-495D-9E84-0E4E376F7C61}">
  <a:tblStyle styleId="{8E96DC7D-18D6-495D-9E84-0E4E376F7C61}" styleName="Table_0">
    <a:wholeTbl>
      <a:tcTxStyle b="off" i="off">
        <a:font>
          <a:latin typeface="Calisto MT"/>
          <a:ea typeface="Calisto MT"/>
          <a:cs typeface="Calisto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E8E7"/>
          </a:solidFill>
        </a:fill>
      </a:tcStyle>
    </a:wholeTbl>
    <a:band1H>
      <a:tcTxStyle/>
      <a:tcStyle>
        <a:tcBdr/>
        <a:fill>
          <a:solidFill>
            <a:srgbClr val="E7CE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CE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fe6ed41a2_0_4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4fe6ed41a2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13d6e99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5e13d6e9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fe6ed41a2_0_4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4fe6ed41a2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fe6ed41a2_0_4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4fe6ed41a2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fe6ed41a2_0_4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4fe6ed41a2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d1d395c52_2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5d1d395c52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99" name="Google Shape;99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6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06" name="Google Shape;106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17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13" name="Google Shape;113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8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21" name="Google Shape;121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9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30" name="Google Shape;130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20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37" name="Google Shape;137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1"/>
          <p:cNvGrpSpPr/>
          <p:nvPr/>
        </p:nvGrpSpPr>
        <p:grpSpPr>
          <a:xfrm>
            <a:off x="1107035" y="5558971"/>
            <a:ext cx="994316" cy="61102"/>
            <a:chOff x="4580561" y="2589004"/>
            <a:chExt cx="1064464" cy="25200"/>
          </a:xfrm>
        </p:grpSpPr>
        <p:sp>
          <p:nvSpPr>
            <p:cNvPr id="144" name="Google Shape;144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22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51" name="Google Shape;151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4"/>
          <p:cNvGrpSpPr/>
          <p:nvPr/>
        </p:nvGrpSpPr>
        <p:grpSpPr>
          <a:xfrm>
            <a:off x="1107035" y="5558971"/>
            <a:ext cx="994316" cy="61102"/>
            <a:chOff x="4580561" y="2589004"/>
            <a:chExt cx="1064464" cy="25200"/>
          </a:xfrm>
        </p:grpSpPr>
        <p:sp>
          <p:nvSpPr>
            <p:cNvPr id="162" name="Google Shape;162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24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784525" y="1725675"/>
            <a:ext cx="4907400" cy="1057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Class Project</a:t>
            </a:r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972600" y="4112300"/>
            <a:ext cx="7008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Jeremy Bergmann - Omaha Data Science Academy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Purpose</a:t>
            </a:r>
            <a:endParaRPr/>
          </a:p>
        </p:txBody>
      </p:sp>
      <p:sp>
        <p:nvSpPr>
          <p:cNvPr id="186" name="Google Shape;186;p28"/>
          <p:cNvSpPr txBox="1"/>
          <p:nvPr/>
        </p:nvSpPr>
        <p:spPr>
          <a:xfrm>
            <a:off x="1002975" y="1792875"/>
            <a:ext cx="10569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 create an end-product that’s similar to what would be produced in a business environment, utilizing the knowledge gained in this course.  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Steps – Data Science (CRISP-DM) Process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Understand Business Problem (What should you solve for?)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Understand Data 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Prepare Data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Build Model/Data Flow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Test/Evaluate Process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Deployment - Answer business questions, Generate additional questions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Project Milestones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4294967295"/>
          </p:nvPr>
        </p:nvSpPr>
        <p:spPr>
          <a:xfrm>
            <a:off x="1001545" y="1995724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4098" lvl="0" indent="-49409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6AA84F"/>
                </a:solidFill>
              </a:rPr>
              <a:t>Import data into MySQL database (Class 1)</a:t>
            </a:r>
            <a:endParaRPr sz="2400">
              <a:solidFill>
                <a:srgbClr val="6AA84F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434343"/>
                </a:solidFill>
              </a:rPr>
              <a:t>Query Data for Data Understanding/Relevant Information (Class 2) </a:t>
            </a:r>
            <a:endParaRPr sz="2400">
              <a:solidFill>
                <a:srgbClr val="434343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Storing/Joining data for analysis (Class 3-4)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Cleaning Data (Class 5)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Normalize Data &amp; Create Data Model (Class 6)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Analyze Data Quality &amp; Create Data Dictionary (Class 7) 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Connect Data to PowerBI Desktop/Cloud, Answer Business Questions Automate data workflow using ETL (Python - Optional) (Class 8)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Business Questions</a:t>
            </a:r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4294967295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95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Useful questions often require basic domain knowledge</a:t>
            </a:r>
            <a:endParaRPr sz="24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Characteristics of effective questions</a:t>
            </a:r>
            <a:endParaRPr sz="2400"/>
          </a:p>
          <a:p>
            <a:pPr marL="719999" lvl="1" indent="-342389" algn="l" rtl="0"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Lead to action</a:t>
            </a:r>
            <a:endParaRPr sz="2400"/>
          </a:p>
          <a:p>
            <a:pPr marL="719999" lvl="1" indent="-342389" algn="l" rtl="0"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Are specific</a:t>
            </a:r>
            <a:endParaRPr sz="2400"/>
          </a:p>
          <a:p>
            <a:pPr marL="719999" lvl="1" indent="-342389" algn="l" rtl="0"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Clarify understanding</a:t>
            </a:r>
            <a:endParaRPr sz="2400"/>
          </a:p>
          <a:p>
            <a:pPr marL="719999" lvl="1" indent="-342389" algn="l" rtl="0"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Focus on important features</a:t>
            </a:r>
            <a:endParaRPr sz="2400"/>
          </a:p>
          <a:p>
            <a:pPr marL="719999" lvl="1" indent="-342389" algn="l" rtl="0"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Expose underlying issues</a:t>
            </a:r>
            <a:endParaRPr sz="24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Business Questions</a:t>
            </a:r>
            <a:endParaRPr/>
          </a:p>
        </p:txBody>
      </p:sp>
      <p:sp>
        <p:nvSpPr>
          <p:cNvPr id="204" name="Google Shape;204;p31"/>
          <p:cNvSpPr txBox="1"/>
          <p:nvPr/>
        </p:nvSpPr>
        <p:spPr>
          <a:xfrm>
            <a:off x="919050" y="1705100"/>
            <a:ext cx="10353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4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-US" sz="2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Sales</a:t>
            </a:r>
            <a:endParaRPr sz="20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2699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How many people are seeing our ads?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2699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is our conversion rate?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2699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Who are top performing salespeople / What are our top performing ads?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4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-US" sz="2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Operations</a:t>
            </a:r>
            <a:endParaRPr sz="20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2699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does it cost to make our product?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2699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products are encountering zero-inventory?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4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-US" sz="2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Financial Risk</a:t>
            </a:r>
            <a:endParaRPr sz="20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2699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Which customers are at risk of defaulting?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2699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is our exposure to catastrophic events?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Rubric</a:t>
            </a:r>
            <a:endParaRPr/>
          </a:p>
        </p:txBody>
      </p:sp>
      <p:graphicFrame>
        <p:nvGraphicFramePr>
          <p:cNvPr id="210" name="Google Shape;210;p32"/>
          <p:cNvGraphicFramePr/>
          <p:nvPr/>
        </p:nvGraphicFramePr>
        <p:xfrm>
          <a:off x="1127550" y="19812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{8E96DC7D-18D6-495D-9E84-0E4E376F7C61}</a:tableStyleId>
              </a:tblPr>
              <a:tblGrid>
                <a:gridCol w="337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Sufficient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1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Documentation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Comments clarify complex code. 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Object names are intuitive.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Code is easy to read.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Problem Formulation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Questions are relevant and answerable by the available data.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Answers enable a decision by an interested party.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Database Design*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All tables adhere to 1NF.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All tables are connected to at least one table.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Database schema adheres to an appropriate schema.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Data Cleanliness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Data adhere to appropriate data types.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Data is clean.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Code Optimization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SQL code optimized for storage or performance.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Database Creation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Tables have appropriate constraints.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Class Project - Problem Understanding &amp; Goal</a:t>
            </a:r>
            <a:endParaRPr sz="3600"/>
          </a:p>
        </p:txBody>
      </p:sp>
      <p:sp>
        <p:nvSpPr>
          <p:cNvPr id="216" name="Google Shape;216;p33"/>
          <p:cNvSpPr txBox="1"/>
          <p:nvPr/>
        </p:nvSpPr>
        <p:spPr>
          <a:xfrm>
            <a:off x="6224750" y="4556600"/>
            <a:ext cx="56112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Tonight’s Project Steps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1) Navigate to “Class Project\consoles” folder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2) Open the “console_games_import.sql” file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3) Read and execute directions in file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 txBox="1"/>
          <p:nvPr/>
        </p:nvSpPr>
        <p:spPr>
          <a:xfrm>
            <a:off x="1019150" y="1677750"/>
            <a:ext cx="103539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Problem Statement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senior leadership team at “NameCo, Inc” would like to create a new smash-hit video game, intended for the hand-held console market.   After much brainstorming, the CEO declares that “People love drama, so let’s create a new “Barbie Adventure Game”!” 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After the meeting, there was an uneasy feeling about investing in a “Barbie Adventure Game”.   Did historical sales information support this claim, or is the CEO just going from his “gut feeling”?  As an analyst, the COO has assigned you a project to gather, store historical gaming console data.  Additionally, the COO would like to create an information dashboard that supports/refutes this claim, using market information you’ve been asked to gather.  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3"/>
          <p:cNvSpPr txBox="1"/>
          <p:nvPr/>
        </p:nvSpPr>
        <p:spPr>
          <a:xfrm>
            <a:off x="1019150" y="4556600"/>
            <a:ext cx="52056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Project Goal(s)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AutoNum type="arabicParenR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a dynamic information dashboard that provides senior management insight into the video game console market. 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AutoNum type="arabicParenR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data structures that allow for the automated storage of future console/game information.   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</Words>
  <Application>Microsoft Office PowerPoint</Application>
  <PresentationFormat>Widescreen</PresentationFormat>
  <Paragraphs>76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Lato</vt:lpstr>
      <vt:lpstr>Raleway</vt:lpstr>
      <vt:lpstr>Lustria</vt:lpstr>
      <vt:lpstr>Arial</vt:lpstr>
      <vt:lpstr>Streamline</vt:lpstr>
      <vt:lpstr>Streamline</vt:lpstr>
      <vt:lpstr>Class Project</vt:lpstr>
      <vt:lpstr>Purpose</vt:lpstr>
      <vt:lpstr>Project Milestones</vt:lpstr>
      <vt:lpstr>Business Questions</vt:lpstr>
      <vt:lpstr>Business Questions</vt:lpstr>
      <vt:lpstr>Rubric</vt:lpstr>
      <vt:lpstr>Class Project - Problem Understanding &amp; Goal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Project</dc:title>
  <dc:creator>JTB Ventures LLC</dc:creator>
  <cp:lastModifiedBy>Jeremy Bergmann</cp:lastModifiedBy>
  <cp:revision>2</cp:revision>
  <dcterms:modified xsi:type="dcterms:W3CDTF">2019-07-29T22:48:42Z</dcterms:modified>
</cp:coreProperties>
</file>