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33"/>
  </p:notesMasterIdLst>
  <p:sldIdLst>
    <p:sldId id="256" r:id="rId3"/>
    <p:sldId id="257" r:id="rId4"/>
    <p:sldId id="258" r:id="rId5"/>
    <p:sldId id="28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71" r:id="rId15"/>
    <p:sldId id="274" r:id="rId16"/>
    <p:sldId id="281" r:id="rId17"/>
    <p:sldId id="276" r:id="rId18"/>
    <p:sldId id="275" r:id="rId19"/>
    <p:sldId id="277" r:id="rId20"/>
    <p:sldId id="280" r:id="rId21"/>
    <p:sldId id="289" r:id="rId22"/>
    <p:sldId id="282" r:id="rId23"/>
    <p:sldId id="283" r:id="rId24"/>
    <p:sldId id="284" r:id="rId25"/>
    <p:sldId id="269" r:id="rId26"/>
    <p:sldId id="285" r:id="rId27"/>
    <p:sldId id="286" r:id="rId28"/>
    <p:sldId id="290" r:id="rId29"/>
    <p:sldId id="260" r:id="rId30"/>
    <p:sldId id="270" r:id="rId31"/>
    <p:sldId id="287" r:id="rId32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Lato" panose="020B0604020202020204" charset="0"/>
      <p:regular r:id="rId38"/>
      <p:bold r:id="rId39"/>
      <p:italic r:id="rId40"/>
      <p:boldItalic r:id="rId41"/>
    </p:embeddedFont>
    <p:embeddedFont>
      <p:font typeface="Raleway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84" autoAdjust="0"/>
  </p:normalViewPr>
  <p:slideViewPr>
    <p:cSldViewPr snapToGrid="0">
      <p:cViewPr varScale="1">
        <p:scale>
          <a:sx n="112" d="100"/>
          <a:sy n="112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f24fce185_2_4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4f24fce185_2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f24fce185_2_4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4f24fce185_2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038ce4af1_0_3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5038ce4af1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e779e5c2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246" name="Google Shape;246;g4fe779e5c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38ce4af1_0_3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“Main clauses” in descending order of operations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Wildcard characters: %, _, *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CASE: if-then statements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JOIN: mostly use INNER, LEFT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HAVING: WHERE for groups (http://www.mysqltutorial.org/mysql-having.aspx)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BETWEEN is inclusive</a:t>
            </a:r>
            <a:endParaRPr dirty="0"/>
          </a:p>
        </p:txBody>
      </p:sp>
      <p:sp>
        <p:nvSpPr>
          <p:cNvPr id="210" name="Google Shape;210;g5038ce4af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dc9193c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“Main clauses” in descending order of operations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LIKE: wildcard searches: %&lt;char&gt;, %&lt;char&gt;%, &lt;char&gt;%, underscores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Wildcard characters: %, _, 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CASE: if-then statements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JOIN: mostly use INNER, LEFT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HAVING: WHERE for groups (http://www.mysqltutorial.org/mysql-having.aspx)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BETWEEN is inclusive</a:t>
            </a:r>
            <a:endParaRPr/>
          </a:p>
        </p:txBody>
      </p:sp>
      <p:sp>
        <p:nvSpPr>
          <p:cNvPr id="217" name="Google Shape;217;g5dc9193c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038ce4af1_0_3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 Function:  </a:t>
            </a: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aggregate function performs a calculation on a set of values and returns a single value.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5038ce4af1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24fce185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f24fce185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e779e5c2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Format for readability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FROM: what table to read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SELECT: what columns to get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AS: rename the column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GROUP BY: combine rows by column value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ORDER BY: sort in ascending or descending order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LIMIT: constrain the number of rows displayed</a:t>
            </a:r>
            <a:endParaRPr/>
          </a:p>
        </p:txBody>
      </p:sp>
      <p:sp>
        <p:nvSpPr>
          <p:cNvPr id="246" name="Google Shape;246;g4fe779e5c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4106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038ce4af1_0_3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5038ce4af1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fe779e5c2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62" name="Google Shape;262;g4fe779e5c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fe779e5c2_0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4fe779e5c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f24fce185_2_4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4f24fce185_2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fe779e5c2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fe779e5c2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fe779e5c2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e6ed41a2_0_4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fe6ed41a2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e14f2088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5e14f20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e159aa18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5e159aa18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f24fce185_2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4f24fce185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cfd485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cfd485cd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5cfd485cd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8ce4af1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g5038ce4af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f24fce18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f24fce18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f24fce185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Not?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came first by about 40 years, so more businesses use it.</a:t>
            </a:r>
            <a:br>
              <a:rPr lang="en-US"/>
            </a:br>
            <a:r>
              <a:rPr lang="en-US"/>
              <a:t>Python is harder to learn.</a:t>
            </a:r>
            <a:br>
              <a:rPr lang="en-US"/>
            </a:br>
            <a:r>
              <a:rPr lang="en-US"/>
              <a:t>SQL is designed to only handle data, so it is fast. Faster than native Python lists or dictionaries.</a:t>
            </a:r>
            <a:br>
              <a:rPr lang="en-US"/>
            </a:br>
            <a:r>
              <a:rPr lang="en-US"/>
              <a:t>Pandas dataframes are appropriate depending on the context. It’s easier to show and share your work if you document your cleaning process in Jupyter Lab.</a:t>
            </a:r>
            <a:endParaRPr/>
          </a:p>
        </p:txBody>
      </p:sp>
      <p:sp>
        <p:nvSpPr>
          <p:cNvPr id="214" name="Google Shape;214;g4f24fce18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24fce185_2_4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4f24fce185_2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f24fce185_2_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Definition Language (DDL)</a:t>
            </a:r>
            <a:br>
              <a:rPr lang="en-US"/>
            </a:br>
            <a:r>
              <a:rPr lang="en-US"/>
              <a:t>Statements for defining and modifying data structures</a:t>
            </a:r>
            <a:br>
              <a:rPr lang="en-US"/>
            </a:br>
            <a:r>
              <a:rPr lang="en-US"/>
              <a:t>Ex: DROP, ALTER, RENAME, TRUNCATE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Data Manipulation Language (DML)</a:t>
            </a:r>
            <a:br>
              <a:rPr lang="en-US"/>
            </a:br>
            <a:r>
              <a:rPr lang="en-US"/>
              <a:t>Statements for manipulating data in tables</a:t>
            </a:r>
            <a:br>
              <a:rPr lang="en-US"/>
            </a:br>
            <a:r>
              <a:rPr lang="en-US"/>
              <a:t>Ex: SELECT, INSERT, UPDATE, DELETE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Control Language (DCL)</a:t>
            </a:r>
            <a:br>
              <a:rPr lang="en-US"/>
            </a:br>
            <a:r>
              <a:rPr lang="en-US"/>
              <a:t>Statements for managing users’ rights</a:t>
            </a:r>
            <a:br>
              <a:rPr lang="en-US"/>
            </a:br>
            <a:r>
              <a:rPr lang="en-US"/>
              <a:t>Ex: GRANT, REVOKE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Transaction Control Language (TCL)</a:t>
            </a:r>
            <a:br>
              <a:rPr lang="en-US"/>
            </a:br>
            <a:r>
              <a:rPr lang="en-US"/>
              <a:t>Statements for saving changes; a limited kind of version control</a:t>
            </a:r>
            <a:br>
              <a:rPr lang="en-US"/>
            </a:br>
            <a:r>
              <a:rPr lang="en-US"/>
              <a:t>Ex: COMMIT, ROLLBACK</a:t>
            </a:r>
            <a:br>
              <a:rPr lang="en-US"/>
            </a:br>
            <a:endParaRPr/>
          </a:p>
        </p:txBody>
      </p:sp>
      <p:sp>
        <p:nvSpPr>
          <p:cNvPr id="227" name="Google Shape;227;g4f24fce185_2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f24fce185_2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Security: databases have additional security measures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Data integrity: data changes require intent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Customization: you can organize it best on your needs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Recovery: you don’t lose the data if there’s a catastrophic error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Learning curve: you have to learn how to manipulate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Abstract: a less visual representation and demands more from the user</a:t>
            </a:r>
            <a:endParaRPr/>
          </a:p>
        </p:txBody>
      </p:sp>
      <p:sp>
        <p:nvSpPr>
          <p:cNvPr id="237" name="Google Shape;237;g4f24fce185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99" name="Google Shape;9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06" name="Google Shape;10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13" name="Google Shape;11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21" name="Google Shape;12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0" name="Google Shape;13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7" name="Google Shape;13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44" name="Google Shape;14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51" name="Google Shape;15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4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62" name="Google Shape;16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4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mysql/mysql-data-types.ht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mysql-functions.asp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revious-versions/sql/sql-server-2008-r2/ms167593(v=sql.105)" TargetMode="External"/><Relationship Id="rId13" Type="http://schemas.openxmlformats.org/officeDocument/2006/relationships/hyperlink" Target="https://community.modeanalytics.com/sql/tutorial/introduction-to-sql/" TargetMode="External"/><Relationship Id="rId18" Type="http://schemas.openxmlformats.org/officeDocument/2006/relationships/hyperlink" Target="https://www.tutorialspoint.com/sql/" TargetMode="External"/><Relationship Id="rId26" Type="http://schemas.openxmlformats.org/officeDocument/2006/relationships/hyperlink" Target="http://sqlfiddle.com/" TargetMode="External"/><Relationship Id="rId3" Type="http://schemas.openxmlformats.org/officeDocument/2006/relationships/hyperlink" Target="https://www.codecademy.com/learn/learn-sql" TargetMode="External"/><Relationship Id="rId21" Type="http://schemas.openxmlformats.org/officeDocument/2006/relationships/hyperlink" Target="https://www.amazon.com/SQL-Nutshell-OReilly-Kevin-Kline/dp/0596518846/ref=as_at?tag=aboutcom02jobsearchtech-20&amp;linkCode=as2&amp;ie=UTF8&amp;*Version*=1&amp;*entries*=0&amp;ascsubtag=2071909%7C%7C%7C%7C29,37,12%7C25%7C" TargetMode="External"/><Relationship Id="rId7" Type="http://schemas.openxmlformats.org/officeDocument/2006/relationships/hyperlink" Target="https://thomaslarock.com/2018/07/databases-101/" TargetMode="External"/><Relationship Id="rId12" Type="http://schemas.openxmlformats.org/officeDocument/2006/relationships/hyperlink" Target="https://sqlzoo.net/" TargetMode="External"/><Relationship Id="rId17" Type="http://schemas.openxmlformats.org/officeDocument/2006/relationships/hyperlink" Target="https://use-the-index-luke.com/" TargetMode="External"/><Relationship Id="rId25" Type="http://schemas.openxmlformats.org/officeDocument/2006/relationships/hyperlink" Target="https://schemaverse.com/" TargetMode="External"/><Relationship Id="rId2" Type="http://schemas.openxmlformats.org/officeDocument/2006/relationships/notesSlide" Target="../notesSlides/notesSlide24.xml"/><Relationship Id="rId16" Type="http://schemas.openxmlformats.org/officeDocument/2006/relationships/hyperlink" Target="https://sqlbolt.com/" TargetMode="External"/><Relationship Id="rId20" Type="http://schemas.openxmlformats.org/officeDocument/2006/relationships/hyperlink" Target="https://www.amazon.com/SQL-Beginners-Guide-Andy-Oppel/dp/0071548645/ref=as_at?tag=aboutcom02jobsearchtech-20&amp;linkCode=as2&amp;ie=UTF8&amp;*Version*=1&amp;*entries*=0&amp;ascsubtag=2071909%7C%7C%7C%7C29,37,12%7C25%7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.mysql.com/doc/refman/5.7/en/" TargetMode="External"/><Relationship Id="rId11" Type="http://schemas.openxmlformats.org/officeDocument/2006/relationships/hyperlink" Target="https://www.w3schools.com/sql/" TargetMode="External"/><Relationship Id="rId24" Type="http://schemas.openxmlformats.org/officeDocument/2006/relationships/hyperlink" Target="https://www.khanacademy.org/computing/computer-programming/sql/sql-basics/v/welcome-to-sql" TargetMode="External"/><Relationship Id="rId5" Type="http://schemas.openxmlformats.org/officeDocument/2006/relationships/hyperlink" Target="http://www.sqlcourse2.com/" TargetMode="External"/><Relationship Id="rId15" Type="http://schemas.openxmlformats.org/officeDocument/2006/relationships/hyperlink" Target="http://www.sql-tutorial.net/" TargetMode="External"/><Relationship Id="rId23" Type="http://schemas.openxmlformats.org/officeDocument/2006/relationships/hyperlink" Target="https://www.youtube.com/watch?v=7Vtl2WggqOg" TargetMode="External"/><Relationship Id="rId10" Type="http://schemas.openxmlformats.org/officeDocument/2006/relationships/hyperlink" Target="https://www.reddit.com/r/learnSQL/" TargetMode="External"/><Relationship Id="rId19" Type="http://schemas.openxmlformats.org/officeDocument/2006/relationships/hyperlink" Target="https://www.safaribooksonline.com/library/view/head-first-sql/9780596526849/ch01.html" TargetMode="External"/><Relationship Id="rId4" Type="http://schemas.openxmlformats.org/officeDocument/2006/relationships/hyperlink" Target="https://lagunita.stanford.edu/courses/DB/2014/SelfPaced/about" TargetMode="External"/><Relationship Id="rId9" Type="http://schemas.openxmlformats.org/officeDocument/2006/relationships/hyperlink" Target="https://stackoverflow.com/questions/tagged/sql" TargetMode="External"/><Relationship Id="rId14" Type="http://schemas.openxmlformats.org/officeDocument/2006/relationships/hyperlink" Target="https://www.sololearn.com/Course/SQL/" TargetMode="External"/><Relationship Id="rId22" Type="http://schemas.openxmlformats.org/officeDocument/2006/relationships/hyperlink" Target="https://www.amazon.com/Joe-Celkos-SQL-Smarties-Fifth/dp/0128007613" TargetMode="External"/><Relationship Id="rId27" Type="http://schemas.openxmlformats.org/officeDocument/2006/relationships/hyperlink" Target="https://mysqlsandbox.net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rank.com/" TargetMode="External"/><Relationship Id="rId3" Type="http://schemas.openxmlformats.org/officeDocument/2006/relationships/hyperlink" Target="http://www.mysqltutorial.org/mysql-data-types.aspx" TargetMode="External"/><Relationship Id="rId7" Type="http://schemas.openxmlformats.org/officeDocument/2006/relationships/hyperlink" Target="https://www.codewars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qlzoo.net/" TargetMode="External"/><Relationship Id="rId5" Type="http://schemas.openxmlformats.org/officeDocument/2006/relationships/hyperlink" Target="http://www.mysqltutorial.org/mysql-subquery/" TargetMode="External"/><Relationship Id="rId4" Type="http://schemas.openxmlformats.org/officeDocument/2006/relationships/hyperlink" Target="http://www.mysqltutorial.org/mysql-aggregate-functions.aspx" TargetMode="External"/><Relationship Id="rId9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workbench/en/wb-admin-export-import-table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3513370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&amp; Management - Overview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What is a table?</a:t>
            </a:r>
            <a:endParaRPr/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4294967295"/>
          </p:nvPr>
        </p:nvSpPr>
        <p:spPr>
          <a:xfrm>
            <a:off x="297750" y="1886275"/>
            <a:ext cx="6880121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</a:pPr>
            <a:r>
              <a:rPr lang="en-US" sz="2400" dirty="0"/>
              <a:t>Tables:  Any display of information in tabular form, with rows and/or columns named</a:t>
            </a:r>
            <a:endParaRPr sz="2400" dirty="0"/>
          </a:p>
          <a:p>
            <a:pPr marL="609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Columns (fields):  Set of named values that define the data within in a table.</a:t>
            </a:r>
            <a:endParaRPr sz="2400" dirty="0"/>
          </a:p>
          <a:p>
            <a:pPr marL="609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Rows (records): A single, implicitly structured data item in a table.</a:t>
            </a:r>
            <a:br>
              <a:rPr lang="en-US" sz="2400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249" name="Google Shape;249;p37"/>
          <p:cNvSpPr txBox="1"/>
          <p:nvPr/>
        </p:nvSpPr>
        <p:spPr>
          <a:xfrm>
            <a:off x="7442250" y="2004775"/>
            <a:ext cx="4452000" cy="4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students (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age int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students 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age)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VALUES ('Nathan', 'Booth', 31),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('Fatima', '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22),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('Zoe', '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Stoklos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42);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data types can you use?</a:t>
            </a:r>
            <a:endParaRPr sz="4800"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13" y="1676650"/>
            <a:ext cx="8466875" cy="5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 txBox="1"/>
          <p:nvPr/>
        </p:nvSpPr>
        <p:spPr>
          <a:xfrm>
            <a:off x="3448700" y="6325925"/>
            <a:ext cx="6184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https://www.tutorialspoint.com/mysql/mysql-data-types.htm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Data Types</a:t>
            </a:r>
            <a:endParaRPr sz="4800"/>
          </a:p>
        </p:txBody>
      </p:sp>
      <p:graphicFrame>
        <p:nvGraphicFramePr>
          <p:cNvPr id="227" name="Google Shape;227;p34"/>
          <p:cNvGraphicFramePr/>
          <p:nvPr>
            <p:extLst>
              <p:ext uri="{D42A27DB-BD31-4B8C-83A1-F6EECF244321}">
                <p14:modId xmlns:p14="http://schemas.microsoft.com/office/powerpoint/2010/main" val="72048887"/>
              </p:ext>
            </p:extLst>
          </p:nvPr>
        </p:nvGraphicFramePr>
        <p:xfrm>
          <a:off x="914400" y="2112963"/>
          <a:ext cx="10353700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8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Strings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Numeric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Dates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Other</a:t>
                      </a:r>
                      <a:endParaRPr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BLOB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DECIMAL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BOOLEAN (TINYINT(1))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TIMESTAMP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8" name="Google Shape;228;p34"/>
          <p:cNvSpPr txBox="1"/>
          <p:nvPr/>
        </p:nvSpPr>
        <p:spPr>
          <a:xfrm>
            <a:off x="162175" y="4239000"/>
            <a:ext cx="10134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Size matters as scale increases.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Signed values: positive and negative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Unsigned values: positive only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“Big” Data Types:  Hold very “large” signed/unsigned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6631625" y="4239000"/>
            <a:ext cx="526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Precision: number of digits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Scale: number of digits right of decimal point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Fixed-point decimals: represent exact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Floating-point decimals: represent approximate values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BLOB: binary large object, stores files as binary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1763270"/>
            <a:ext cx="10250700" cy="982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Writing Queries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Writing Queries - Objectives</a:t>
            </a:r>
            <a:endParaRPr sz="4800" dirty="0"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"/>
          </p:nvPr>
        </p:nvSpPr>
        <p:spPr>
          <a:xfrm>
            <a:off x="1077725" y="1998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common SQL clauses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common aggregations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comments for debugging or explaining code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Learn SQL functions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writing subqueries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SQL by examples in  MySQL Workbench</a:t>
            </a:r>
            <a:endParaRPr sz="3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Continent Query</a:t>
            </a:r>
            <a:endParaRPr sz="4800"/>
          </a:p>
        </p:txBody>
      </p:sp>
      <p:sp>
        <p:nvSpPr>
          <p:cNvPr id="249" name="Google Shape;249;p37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world population by continent?</a:t>
            </a:r>
            <a:endParaRPr/>
          </a:p>
        </p:txBody>
      </p:sp>
      <p:sp>
        <p:nvSpPr>
          <p:cNvPr id="250" name="Google Shape;250;p37"/>
          <p:cNvSpPr txBox="1"/>
          <p:nvPr/>
        </p:nvSpPr>
        <p:spPr>
          <a:xfrm>
            <a:off x="1124317" y="3039843"/>
            <a:ext cx="640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Continent,  sum(Population) as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#“what schema/table to read”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 </a:t>
            </a:r>
            <a:r>
              <a:rPr lang="en-US" sz="18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#“o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ften needed to summarize by group”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</a:t>
            </a:r>
            <a:r>
              <a:rPr lang="en-US" sz="18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#“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in result”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064" y="2885139"/>
            <a:ext cx="3075274" cy="29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SQL Clauses</a:t>
            </a:r>
            <a:endParaRPr sz="4800"/>
          </a:p>
        </p:txBody>
      </p:sp>
      <p:graphicFrame>
        <p:nvGraphicFramePr>
          <p:cNvPr id="213" name="Google Shape;213;p32"/>
          <p:cNvGraphicFramePr/>
          <p:nvPr>
            <p:extLst>
              <p:ext uri="{D42A27DB-BD31-4B8C-83A1-F6EECF244321}">
                <p14:modId xmlns:p14="http://schemas.microsoft.com/office/powerpoint/2010/main" val="2087968747"/>
              </p:ext>
            </p:extLst>
          </p:nvPr>
        </p:nvGraphicFramePr>
        <p:xfrm>
          <a:off x="982163" y="2836541"/>
          <a:ext cx="9811176" cy="3337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3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accent1"/>
                          </a:solidFill>
                        </a:rPr>
                        <a:t>Main Clauses (1)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JOIN (2)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WHERE (3)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SELECT (4)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Aggregations (5)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FROM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(INNER)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NOT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DISTINCT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AVG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WHERE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LEFT (OUTER)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/>
                        <a:t>AND</a:t>
                      </a:r>
                      <a:endParaRPr lang="en-US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GROUP BY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FULL OUTER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OR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CASE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SUM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HAVING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RIGHT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LIKE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SELECT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CROSS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BETWEEN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MAX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ORDER BY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&lt;, &gt;, &lt;=, &gt;=, =, !=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811953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NULL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DC55ECD-61C8-447A-9FBC-7F6FEFB4BBD2}"/>
              </a:ext>
            </a:extLst>
          </p:cNvPr>
          <p:cNvSpPr/>
          <p:nvPr/>
        </p:nvSpPr>
        <p:spPr>
          <a:xfrm>
            <a:off x="913795" y="1857897"/>
            <a:ext cx="10353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SQL Clause defines the “order of execution” of a SQL query, along with the required operations to obtain data from a relational database.</a:t>
            </a:r>
            <a:endParaRPr lang="en-US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A1BBEC-4076-4D0B-A78D-4396849EECEA}"/>
              </a:ext>
            </a:extLst>
          </p:cNvPr>
          <p:cNvCxnSpPr>
            <a:cxnSpLocks/>
          </p:cNvCxnSpPr>
          <p:nvPr/>
        </p:nvCxnSpPr>
        <p:spPr>
          <a:xfrm flipV="1">
            <a:off x="2461193" y="6580260"/>
            <a:ext cx="8323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C9DD88-7525-4183-A219-CB32FBD5CC77}"/>
              </a:ext>
            </a:extLst>
          </p:cNvPr>
          <p:cNvSpPr/>
          <p:nvPr/>
        </p:nvSpPr>
        <p:spPr>
          <a:xfrm>
            <a:off x="868690" y="6426372"/>
            <a:ext cx="1681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of Execution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1208525" y="2738600"/>
            <a:ext cx="630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Continent,  Name as Country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  = 'Asia'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country DESC 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10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878" y="2839491"/>
            <a:ext cx="2701325" cy="27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SQL Operators</a:t>
            </a:r>
            <a:endParaRPr sz="4800"/>
          </a:p>
        </p:txBody>
      </p:sp>
      <p:graphicFrame>
        <p:nvGraphicFramePr>
          <p:cNvPr id="220" name="Google Shape;220;p33"/>
          <p:cNvGraphicFramePr/>
          <p:nvPr>
            <p:extLst>
              <p:ext uri="{D42A27DB-BD31-4B8C-83A1-F6EECF244321}">
                <p14:modId xmlns:p14="http://schemas.microsoft.com/office/powerpoint/2010/main" val="4088095492"/>
              </p:ext>
            </p:extLst>
          </p:nvPr>
        </p:nvGraphicFramePr>
        <p:xfrm>
          <a:off x="993250" y="4523480"/>
          <a:ext cx="10488150" cy="1585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6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Operator Type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SELECT Clauses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Arithmetic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Add, Subtract, Multiply, Divide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Comparison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Equal to (=), Greater than (&gt;), Less than (&lt;), Greater Than or Equal to (&gt;=)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Logical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AND, BETWEEN, EXISTS, IN, LIKE, NOT, OR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1" name="Google Shape;221;p33"/>
          <p:cNvSpPr txBox="1"/>
          <p:nvPr/>
        </p:nvSpPr>
        <p:spPr>
          <a:xfrm>
            <a:off x="1202200" y="1902747"/>
            <a:ext cx="10279200" cy="240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comparison (or relational) operator is a mathematical symbol which is used to compare two values, usually in the “where” or “select” clauses of a SQL Query.  </a:t>
            </a:r>
            <a:b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result of a comparison can be TRUE, FALSE, or UNKNOWN                                (an operator that has one or two NULL expressions returns UNKNOWN).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Functions</a:t>
            </a:r>
            <a:endParaRPr sz="4800"/>
          </a:p>
        </p:txBody>
      </p:sp>
      <p:sp>
        <p:nvSpPr>
          <p:cNvPr id="242" name="Google Shape;242;p36"/>
          <p:cNvSpPr txBox="1">
            <a:spLocks noGrp="1"/>
          </p:cNvSpPr>
          <p:nvPr>
            <p:ph type="subTitle" idx="1"/>
          </p:nvPr>
        </p:nvSpPr>
        <p:spPr>
          <a:xfrm>
            <a:off x="1068300" y="1638911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Aggregate functions:   Avg, Count, Sum, Min/Max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String:   </a:t>
            </a:r>
            <a:r>
              <a:rPr lang="en-US" sz="2400" dirty="0" err="1"/>
              <a:t>Concat</a:t>
            </a:r>
            <a:r>
              <a:rPr lang="en-US" sz="2400" dirty="0"/>
              <a:t>,  Length, Left, Replace, Substring, Trim, Format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Control flow functions: Case, </a:t>
            </a:r>
            <a:r>
              <a:rPr lang="en-US" sz="2400" dirty="0" err="1"/>
              <a:t>ifnull</a:t>
            </a:r>
            <a:r>
              <a:rPr lang="en-US" sz="2400" dirty="0"/>
              <a:t>, </a:t>
            </a:r>
            <a:r>
              <a:rPr lang="en-US" sz="2400" dirty="0" err="1"/>
              <a:t>nullif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Date and Time functions:  </a:t>
            </a:r>
            <a:r>
              <a:rPr lang="en-US" sz="2400" dirty="0" err="1"/>
              <a:t>Curdate</a:t>
            </a:r>
            <a:r>
              <a:rPr lang="en-US" sz="2400" dirty="0"/>
              <a:t>, </a:t>
            </a:r>
            <a:r>
              <a:rPr lang="en-US" sz="2400" dirty="0" err="1"/>
              <a:t>DateDiff</a:t>
            </a:r>
            <a:r>
              <a:rPr lang="en-US" sz="2400" dirty="0"/>
              <a:t>, Day/Month/Year, </a:t>
            </a:r>
            <a:r>
              <a:rPr lang="en-US" sz="2400" dirty="0" err="1"/>
              <a:t>TimeDiff</a:t>
            </a:r>
            <a:r>
              <a:rPr lang="en-US" sz="2400" dirty="0"/>
              <a:t>, now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Comparison functions:  Coalesce, </a:t>
            </a:r>
            <a:r>
              <a:rPr lang="en-US" sz="2400" dirty="0" err="1"/>
              <a:t>isnull</a:t>
            </a:r>
            <a:r>
              <a:rPr lang="en-US" sz="2400" dirty="0"/>
              <a:t> 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Math functions:  Ceiling/Floor, Round, Truncate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Data Types:  CAST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3" name="Google Shape;243;p36"/>
          <p:cNvSpPr txBox="1"/>
          <p:nvPr/>
        </p:nvSpPr>
        <p:spPr>
          <a:xfrm>
            <a:off x="7103250" y="6376875"/>
            <a:ext cx="4924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Tutorial</a:t>
            </a:r>
            <a:r>
              <a:rPr lang="en-US" dirty="0"/>
              <a:t>:  </a:t>
            </a:r>
            <a:r>
              <a:rPr lang="en-US" dirty="0">
                <a:hlinkClick r:id="rId3"/>
              </a:rPr>
              <a:t>http://www.mysqltutorial.org/mysql-functions.aspx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are the course objectives?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13070" y="1915698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Understand the need and purpose behind data manipulation,    storage/retrieval, cleaning and management within Data Science projects.  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Combine disparate data sets for analysis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data extraction, cleaning/transform  and loading tasks (ETL)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Understand basic theory behind database design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Evaluate cloud storage platforms and NoSQL alternatives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- Continent Query</a:t>
            </a:r>
            <a:endParaRPr sz="4800" dirty="0"/>
          </a:p>
        </p:txBody>
      </p:sp>
      <p:sp>
        <p:nvSpPr>
          <p:cNvPr id="249" name="Google Shape;249;p37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world population by continent?</a:t>
            </a:r>
            <a:endParaRPr dirty="0"/>
          </a:p>
        </p:txBody>
      </p:sp>
      <p:sp>
        <p:nvSpPr>
          <p:cNvPr id="250" name="Google Shape;250;p37"/>
          <p:cNvSpPr txBox="1"/>
          <p:nvPr/>
        </p:nvSpPr>
        <p:spPr>
          <a:xfrm>
            <a:off x="1124317" y="3012134"/>
            <a:ext cx="640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Continent,  sum(Population) as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 data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 </a:t>
            </a:r>
            <a:r>
              <a:rPr lang="en-US" sz="18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summarize by group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>
              <a:lnSpc>
                <a:spcPct val="115000"/>
              </a:lnSpc>
              <a:spcBef>
                <a:spcPts val="1000"/>
              </a:spcBef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  </a:t>
            </a:r>
            <a:r>
              <a:rPr lang="en-US" sz="18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in result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   </a:t>
            </a:r>
          </a:p>
          <a:p>
            <a:pPr marL="36899" lvl="0">
              <a:lnSpc>
                <a:spcPct val="115000"/>
              </a:lnSpc>
              <a:spcBef>
                <a:spcPts val="1000"/>
              </a:spcBef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HAVING sum(Population) &gt; 0 </a:t>
            </a:r>
            <a:r>
              <a:rPr lang="en-US" sz="18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Limit final results of </a:t>
            </a:r>
            <a:r>
              <a:rPr lang="en-US" sz="1800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lang="en-US" sz="1600" dirty="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064" y="2885139"/>
            <a:ext cx="3075274" cy="29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D03192-8CC3-4FE0-BE42-88F74EDCE83D}"/>
              </a:ext>
            </a:extLst>
          </p:cNvPr>
          <p:cNvSpPr/>
          <p:nvPr/>
        </p:nvSpPr>
        <p:spPr>
          <a:xfrm>
            <a:off x="8337064" y="5390606"/>
            <a:ext cx="3075274" cy="409008"/>
          </a:xfrm>
          <a:prstGeom prst="rect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0383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Subqueries</a:t>
            </a:r>
            <a:endParaRPr sz="4800"/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1"/>
          </p:nvPr>
        </p:nvSpPr>
        <p:spPr>
          <a:xfrm>
            <a:off x="379950" y="2135350"/>
            <a:ext cx="112767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A.K.A. nested queries, inner queries, inner select</a:t>
            </a: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Must be enclosed by parentheses</a:t>
            </a:r>
            <a:endParaRPr sz="2400"/>
          </a:p>
          <a:p>
            <a:pPr marL="1219200" lvl="1" indent="-3048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Ex: SELECT &lt;col&gt; FROM &lt;table&gt;WHERE </a:t>
            </a:r>
            <a:r>
              <a:rPr lang="en-US" sz="2400">
                <a:solidFill>
                  <a:srgbClr val="FF0000"/>
                </a:solidFill>
              </a:rPr>
              <a:t>(SELECT &lt;col&gt; FROM &lt;table&gt;)</a:t>
            </a:r>
            <a:r>
              <a:rPr lang="en-US" sz="2400"/>
              <a:t>;</a:t>
            </a:r>
            <a:endParaRPr sz="2400"/>
          </a:p>
          <a:p>
            <a:pPr marL="1219200" lvl="1" indent="-3048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Can return single value (aka scalar),                                                                                                 single row, single column, or table</a:t>
            </a: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Evaluated inside-out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700" y="3999300"/>
            <a:ext cx="56959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265" name="Google Shape;265;p39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population of the continent of Asia?</a:t>
            </a:r>
            <a:endParaRPr/>
          </a:p>
        </p:txBody>
      </p:sp>
      <p:sp>
        <p:nvSpPr>
          <p:cNvPr id="266" name="Google Shape;266;p39"/>
          <p:cNvSpPr txBox="1"/>
          <p:nvPr/>
        </p:nvSpPr>
        <p:spPr>
          <a:xfrm>
            <a:off x="1114200" y="2467550"/>
            <a:ext cx="7328700" cy="31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subq.Continent, sum(subq.Population) as Total_Pop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(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select Continent,  Name as Country, Population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from world.country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 Continent = 'Asia'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 as subq #using subquery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subq.Continent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9"/>
          <p:cNvSpPr txBox="1"/>
          <p:nvPr/>
        </p:nvSpPr>
        <p:spPr>
          <a:xfrm>
            <a:off x="5895800" y="5495450"/>
            <a:ext cx="3150600" cy="97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Subqueries are often used to return a subset of an entire dataset!</a:t>
            </a:r>
            <a:endParaRPr sz="1800"/>
          </a:p>
        </p:txBody>
      </p:sp>
      <p:cxnSp>
        <p:nvCxnSpPr>
          <p:cNvPr id="268" name="Google Shape;268;p39"/>
          <p:cNvCxnSpPr>
            <a:stCxn id="267" idx="0"/>
          </p:cNvCxnSpPr>
          <p:nvPr/>
        </p:nvCxnSpPr>
        <p:spPr>
          <a:xfrm rot="10800000">
            <a:off x="4348700" y="4584350"/>
            <a:ext cx="312240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725" y="3357475"/>
            <a:ext cx="2622874" cy="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did it work?</a:t>
            </a:r>
            <a:endParaRPr sz="4800"/>
          </a:p>
        </p:txBody>
      </p:sp>
      <p:sp>
        <p:nvSpPr>
          <p:cNvPr id="275" name="Google Shape;275;p40"/>
          <p:cNvSpPr txBox="1"/>
          <p:nvPr/>
        </p:nvSpPr>
        <p:spPr>
          <a:xfrm>
            <a:off x="1830075" y="2089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SubQuery</a:t>
            </a:r>
            <a:endParaRPr u="sng"/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625" y="2700975"/>
            <a:ext cx="2939363" cy="329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40"/>
          <p:cNvCxnSpPr/>
          <p:nvPr/>
        </p:nvCxnSpPr>
        <p:spPr>
          <a:xfrm>
            <a:off x="4097000" y="4172100"/>
            <a:ext cx="33930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" name="Google Shape;278;p40"/>
          <p:cNvSpPr txBox="1"/>
          <p:nvPr/>
        </p:nvSpPr>
        <p:spPr>
          <a:xfrm>
            <a:off x="3817550" y="3675600"/>
            <a:ext cx="3951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Summarize the Population of all Asian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Countries by Continent</a:t>
            </a:r>
            <a:r>
              <a:rPr lang="en-US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u="sng"/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2250" y="3724650"/>
            <a:ext cx="2622874" cy="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Where can you learn more SQL?</a:t>
            </a:r>
            <a:endParaRPr sz="4800"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4294967295"/>
          </p:nvPr>
        </p:nvSpPr>
        <p:spPr>
          <a:xfrm>
            <a:off x="4565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Courses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Codecademy</a:t>
            </a:r>
            <a:r>
              <a:rPr lang="en-US" sz="1800"/>
              <a:t> (self-paced, free and paid)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Stanford’s Database Mini-Courses</a:t>
            </a:r>
            <a:r>
              <a:rPr lang="en-US" sz="1800"/>
              <a:t> 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SQL Course 2</a:t>
            </a:r>
            <a:endParaRPr sz="1800"/>
          </a:p>
          <a:p>
            <a:pPr marL="6096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/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Documentation and Help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MySQL Reference Manual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Databases 101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MS SQL Server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9"/>
              </a:rPr>
              <a:t>Stack Overflow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10"/>
              </a:rPr>
              <a:t>Reddit</a:t>
            </a:r>
            <a:endParaRPr sz="1800"/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989"/>
          </a:p>
          <a:p>
            <a:pPr marL="342900" lvl="0" indent="-2571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770"/>
              <a:buNone/>
            </a:pPr>
            <a:endParaRPr sz="1100"/>
          </a:p>
        </p:txBody>
      </p:sp>
      <p:sp>
        <p:nvSpPr>
          <p:cNvPr id="272" name="Google Shape;272;p40"/>
          <p:cNvSpPr txBox="1"/>
          <p:nvPr/>
        </p:nvSpPr>
        <p:spPr>
          <a:xfrm>
            <a:off x="5326425" y="1580100"/>
            <a:ext cx="4171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Interactive Tutorials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W3schools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SQLZoo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3"/>
              </a:rPr>
              <a:t>Mode Analytics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4"/>
              </a:rPr>
              <a:t>SoloLearn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5"/>
              </a:rPr>
              <a:t>SQL Tutorial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6"/>
              </a:rPr>
              <a:t>SQLBolt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7"/>
              </a:rPr>
              <a:t>Database Performance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Static Tutorials and Books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8"/>
              </a:rPr>
              <a:t>TutorialsPoint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9"/>
              </a:rPr>
              <a:t>Head First SQL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(Chpt.1 free)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0"/>
              </a:rPr>
              <a:t>SQL: A Beginner's Guide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1"/>
              </a:rPr>
              <a:t>SQL in a Nutshell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2"/>
              </a:rPr>
              <a:t>SQL for Smarties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0"/>
          <p:cNvSpPr txBox="1"/>
          <p:nvPr/>
        </p:nvSpPr>
        <p:spPr>
          <a:xfrm>
            <a:off x="8870900" y="1658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Video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3"/>
              </a:rPr>
              <a:t>Basics in an hour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4"/>
              </a:rPr>
              <a:t>Khan Academy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Game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5"/>
              </a:rPr>
              <a:t>Schemaverse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Sandbox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6"/>
              </a:rPr>
              <a:t>SQLfiddle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7"/>
              </a:rPr>
              <a:t>MySQL Sandbox</a:t>
            </a:r>
            <a:endParaRPr sz="18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Practice Resources</a:t>
            </a:r>
            <a:endParaRPr sz="4800" dirty="0"/>
          </a:p>
        </p:txBody>
      </p:sp>
      <p:sp>
        <p:nvSpPr>
          <p:cNvPr id="285" name="Google Shape;285;p41"/>
          <p:cNvSpPr txBox="1">
            <a:spLocks noGrp="1"/>
          </p:cNvSpPr>
          <p:nvPr>
            <p:ph type="subTitle" idx="1"/>
          </p:nvPr>
        </p:nvSpPr>
        <p:spPr>
          <a:xfrm>
            <a:off x="223425" y="19233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References</a:t>
            </a:r>
            <a:endParaRPr sz="17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3"/>
              </a:rPr>
              <a:t>Data types primer</a:t>
            </a:r>
            <a:endParaRPr sz="15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4"/>
              </a:rPr>
              <a:t>Aggregation primer</a:t>
            </a:r>
            <a:endParaRPr sz="15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5"/>
              </a:rPr>
              <a:t>Subquery primer</a:t>
            </a:r>
            <a:endParaRPr sz="1500"/>
          </a:p>
          <a:p>
            <a:pPr marL="6096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Practice:</a:t>
            </a:r>
            <a:endParaRPr sz="17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6"/>
              </a:rPr>
              <a:t>SQLZOO</a:t>
            </a:r>
            <a:endParaRPr sz="1500" u="sng">
              <a:solidFill>
                <a:schemeClr val="accent5"/>
              </a:solidFill>
              <a:hlinkClick r:id="rId7"/>
            </a:endParaRPr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7"/>
              </a:rPr>
              <a:t>CodeWars</a:t>
            </a:r>
            <a:r>
              <a:rPr lang="en-US" sz="1500"/>
              <a:t> </a:t>
            </a:r>
            <a:endParaRPr sz="15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/>
              <a:t>(SQLite 3.2.8, PostgresSQL 9.6)</a:t>
            </a:r>
            <a:endParaRPr sz="15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>
                <a:solidFill>
                  <a:schemeClr val="accent5"/>
                </a:solidFill>
                <a:hlinkClick r:id="rId8"/>
              </a:rPr>
              <a:t>HackerRank</a:t>
            </a:r>
            <a:r>
              <a:rPr lang="en-US" sz="1500"/>
              <a:t> </a:t>
            </a:r>
            <a:endParaRPr sz="15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/>
              <a:t>(DB2, MySQL, Oracle, MS SQL Server)</a:t>
            </a:r>
            <a:endParaRPr sz="150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/>
              <a:t>Data.world</a:t>
            </a:r>
            <a:endParaRPr sz="1500"/>
          </a:p>
          <a:p>
            <a:pPr marL="9144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        Google BigQuery</a:t>
            </a:r>
            <a:br>
              <a:rPr lang="en-US" sz="2400"/>
            </a:br>
            <a:br>
              <a:rPr lang="en-US" sz="2400"/>
            </a:br>
            <a:endParaRPr sz="2400"/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73188" y="2543000"/>
            <a:ext cx="71151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93" name="Google Shape;293;p42"/>
          <p:cNvSpPr txBox="1"/>
          <p:nvPr/>
        </p:nvSpPr>
        <p:spPr>
          <a:xfrm>
            <a:off x="192475" y="1735950"/>
            <a:ext cx="61020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700" b="1" u="sng" dirty="0"/>
              <a:t>World Schema (Class 2 Exercise – </a:t>
            </a:r>
            <a:r>
              <a:rPr lang="en-US" sz="1700" b="1" u="sng" dirty="0" err="1"/>
              <a:t>Queries.sql</a:t>
            </a:r>
            <a:r>
              <a:rPr lang="en-US" sz="1700" b="1" u="sng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 In </a:t>
            </a:r>
            <a:r>
              <a:rPr lang="en-US" sz="1700" dirty="0" err="1"/>
              <a:t>world.city</a:t>
            </a:r>
            <a:r>
              <a:rPr lang="en-US" sz="1700" dirty="0"/>
              <a:t>, What are the names and </a:t>
            </a:r>
            <a:r>
              <a:rPr lang="en-US" sz="1700" dirty="0" err="1"/>
              <a:t>CountryCodes</a:t>
            </a:r>
            <a:r>
              <a:rPr lang="en-US" sz="1700" dirty="0"/>
              <a:t> of all countries in the database (sorted alphabetically by code)?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2. Return the names of all cities contained in the </a:t>
            </a:r>
            <a:r>
              <a:rPr lang="en-US" sz="1700" dirty="0" err="1"/>
              <a:t>world.city</a:t>
            </a:r>
            <a:r>
              <a:rPr lang="en-US" sz="1700" dirty="0"/>
              <a:t> table that are in the united states.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3. Find the total population of all USA cities that are in the </a:t>
            </a:r>
            <a:r>
              <a:rPr lang="en-US" sz="1700" dirty="0" err="1"/>
              <a:t>world.city</a:t>
            </a:r>
            <a:r>
              <a:rPr lang="en-US" sz="1700" dirty="0"/>
              <a:t> table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4. Return the names of all cities contained in the </a:t>
            </a:r>
            <a:r>
              <a:rPr lang="en-US" sz="1700" dirty="0" err="1"/>
              <a:t>world.city</a:t>
            </a:r>
            <a:r>
              <a:rPr lang="en-US" sz="1700" dirty="0"/>
              <a:t> table that are in Nebraska (Region), using a subquery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5. In the </a:t>
            </a:r>
            <a:r>
              <a:rPr lang="en-US" sz="1700" dirty="0" err="1"/>
              <a:t>world.country</a:t>
            </a:r>
            <a:r>
              <a:rPr lang="en-US" sz="1700" dirty="0"/>
              <a:t> </a:t>
            </a:r>
            <a:r>
              <a:rPr lang="en-US" sz="1700" dirty="0" err="1"/>
              <a:t>langage</a:t>
            </a:r>
            <a:r>
              <a:rPr lang="en-US" sz="1700" dirty="0"/>
              <a:t> table, select all countries where the official language is ‘English’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6. In the </a:t>
            </a:r>
            <a:r>
              <a:rPr lang="en-US" sz="1700" dirty="0" err="1"/>
              <a:t>world.country</a:t>
            </a:r>
            <a:r>
              <a:rPr lang="en-US" sz="1700" dirty="0"/>
              <a:t> table, compare the average life expectancy of people, in a variety of ways. </a:t>
            </a:r>
            <a:r>
              <a:rPr lang="en-US" sz="1800" dirty="0"/>
              <a:t> 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150" y="2256442"/>
            <a:ext cx="5754425" cy="36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6E7AE0-29CB-45BF-B256-8826404365BA}"/>
              </a:ext>
            </a:extLst>
          </p:cNvPr>
          <p:cNvSpPr/>
          <p:nvPr/>
        </p:nvSpPr>
        <p:spPr>
          <a:xfrm>
            <a:off x="6191074" y="6133461"/>
            <a:ext cx="5944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u="sng" dirty="0"/>
              <a:t>Resource</a:t>
            </a:r>
            <a:r>
              <a:rPr lang="en-US" dirty="0"/>
              <a:t>: “OSDA-</a:t>
            </a:r>
            <a:r>
              <a:rPr lang="en-US" dirty="0" err="1"/>
              <a:t>DataManipulationAndManagement</a:t>
            </a:r>
            <a:r>
              <a:rPr lang="en-US" dirty="0"/>
              <a:t>\Examples” Folder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dirty="0"/>
              <a:t>Purpose</a:t>
            </a:r>
            <a:endParaRPr dirty="0"/>
          </a:p>
        </p:txBody>
      </p:sp>
      <p:sp>
        <p:nvSpPr>
          <p:cNvPr id="186" name="Google Shape;186;p28"/>
          <p:cNvSpPr txBox="1"/>
          <p:nvPr/>
        </p:nvSpPr>
        <p:spPr>
          <a:xfrm>
            <a:off x="1002975" y="1589683"/>
            <a:ext cx="10569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create an end-product that’s similar to what would be produced in a business environment, utilizing the knowledge gained in this course.  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Steps – Data Science (CRISP-DM) Process</a:t>
            </a:r>
            <a:endParaRPr sz="24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Business Problem (What should you solve for?)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Understand Data 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Prepare Data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Build Model/Data Flow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Test/Evaluate Process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94099" lvl="0" indent="-520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Deployment - Answer business questions, Generate additional questions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AE9C08-2A7C-460A-A1A3-F9533E48D668}"/>
              </a:ext>
            </a:extLst>
          </p:cNvPr>
          <p:cNvSpPr/>
          <p:nvPr/>
        </p:nvSpPr>
        <p:spPr>
          <a:xfrm>
            <a:off x="2737945" y="6409352"/>
            <a:ext cx="670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Resource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“GitHub\OSDA-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DataManipulationAndManagement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\Class Project” Folder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dirty="0"/>
              <a:t>Project Milestones</a:t>
            </a:r>
            <a:endParaRPr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4294967295"/>
          </p:nvPr>
        </p:nvSpPr>
        <p:spPr>
          <a:xfrm>
            <a:off x="1001545" y="1921836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Import data into MySQL database (Class 1)</a:t>
            </a:r>
          </a:p>
          <a:p>
            <a:pPr marL="494098" lvl="0" indent="-49409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Query Data for Data Understanding/Relevant Information (Class 1) </a:t>
            </a:r>
            <a:endParaRPr sz="2400" dirty="0">
              <a:solidFill>
                <a:srgbClr val="00B05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Storing/Joining data for analysis (Class 2)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>
              <a:spcBef>
                <a:spcPts val="1000"/>
              </a:spcBef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Cleaning Data for Analysis (Class 3) 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Analyze Data Quality &amp; Create Data Dictionary (Class 3)</a:t>
            </a:r>
          </a:p>
          <a:p>
            <a:pPr marL="494098" indent="-494098">
              <a:spcBef>
                <a:spcPts val="1000"/>
              </a:spcBef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Normalize Data &amp; Create Data Model (Class 4) 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>
              <a:spcBef>
                <a:spcPts val="1000"/>
              </a:spcBef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Connect MySQL to Data Visualization Tool, Answer Business Questions, Automate data workflow using ETL (Class 5)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2782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Project - Import Console Data</a:t>
            </a:r>
            <a:endParaRPr sz="4800"/>
          </a:p>
        </p:txBody>
      </p:sp>
      <p:sp>
        <p:nvSpPr>
          <p:cNvPr id="279" name="Google Shape;279;p41"/>
          <p:cNvSpPr txBox="1"/>
          <p:nvPr/>
        </p:nvSpPr>
        <p:spPr>
          <a:xfrm>
            <a:off x="1034604" y="6339732"/>
            <a:ext cx="92610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 Wizard - Tutorial: </a:t>
            </a:r>
            <a:r>
              <a:rPr lang="en-US" dirty="0">
                <a:hlinkClick r:id="rId3"/>
              </a:rPr>
              <a:t>https://dev.mysql.com/doc/workbench/en/wb-admin-export-import-table.html</a:t>
            </a:r>
            <a:endParaRPr dirty="0"/>
          </a:p>
        </p:txBody>
      </p:sp>
      <p:sp>
        <p:nvSpPr>
          <p:cNvPr id="280" name="Google Shape;280;p41"/>
          <p:cNvSpPr txBox="1"/>
          <p:nvPr/>
        </p:nvSpPr>
        <p:spPr>
          <a:xfrm>
            <a:off x="1030362" y="1626253"/>
            <a:ext cx="10833300" cy="424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555555"/>
                </a:solidFill>
              </a:rPr>
              <a:t>Utilize MySQL’s “Table Data Export and Import Wizard”</a:t>
            </a:r>
            <a:endParaRPr sz="2000" b="1" dirty="0">
              <a:solidFill>
                <a:srgbClr val="555555"/>
              </a:solidFill>
            </a:endParaRPr>
          </a:p>
          <a:p>
            <a:pPr lvl="0">
              <a:lnSpc>
                <a:spcPct val="150000"/>
              </a:lnSpc>
              <a:spcBef>
                <a:spcPts val="1100"/>
              </a:spcBef>
            </a:pPr>
            <a:r>
              <a:rPr lang="en-US" sz="2000" dirty="0">
                <a:solidFill>
                  <a:srgbClr val="555555"/>
                </a:solidFill>
              </a:rPr>
              <a:t>Step 1 – Obtain CSV files from “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GitHub\OSDA-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DataManipulationAndManagement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\Class Project\Tables” folder</a:t>
            </a:r>
            <a:endParaRPr sz="2000" dirty="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555555"/>
                </a:solidFill>
              </a:rPr>
              <a:t>Step 2 - Click right-click any table in the database,  then use the “Table Data Import Wizard”</a:t>
            </a:r>
            <a:endParaRPr sz="2000" dirty="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555555"/>
                </a:solidFill>
              </a:rPr>
              <a:t>Step 3 -  Select location of data from local drive</a:t>
            </a:r>
            <a:endParaRPr sz="2000" dirty="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555555"/>
                </a:solidFill>
              </a:rPr>
              <a:t>Step 4 - Select Destination - “Use Existing” or “Create New Table”</a:t>
            </a:r>
            <a:endParaRPr sz="2000" dirty="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555555"/>
                </a:solidFill>
              </a:rPr>
              <a:t>	Step 4a - If new table, need to define column names and SQL data types</a:t>
            </a:r>
            <a:endParaRPr sz="2000" dirty="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555555"/>
                </a:solidFill>
              </a:rPr>
              <a:t>Step 5 - Execute Import and Enjoy!</a:t>
            </a:r>
            <a:endParaRPr sz="2000" dirty="0">
              <a:solidFill>
                <a:srgbClr val="55555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is this class structured?</a:t>
            </a:r>
            <a:endParaRPr sz="4800"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1"/>
          </p:nvPr>
        </p:nvSpPr>
        <p:spPr>
          <a:xfrm>
            <a:off x="1077720" y="19988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1</a:t>
            </a:r>
            <a:r>
              <a:rPr lang="en-US" sz="3000" dirty="0"/>
              <a:t>: Previous Class Review + Quiz, Topic 1 Lecture</a:t>
            </a:r>
            <a:endParaRPr sz="3000" dirty="0"/>
          </a:p>
          <a:p>
            <a:pPr marL="342900" lvl="0" indent="-217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  <a:p>
            <a:pPr marL="6096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2</a:t>
            </a:r>
            <a:r>
              <a:rPr lang="en-US" sz="3000" dirty="0"/>
              <a:t>: Topic 2 Lecture, Emphasis on Application</a:t>
            </a:r>
            <a:endParaRPr sz="3000" dirty="0"/>
          </a:p>
          <a:p>
            <a:pPr marL="342900" lvl="0" indent="-217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  <a:p>
            <a:pPr marL="6096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3/4</a:t>
            </a:r>
            <a:r>
              <a:rPr lang="en-US" sz="3000" dirty="0"/>
              <a:t>: Hands-on Exercises &amp; Class Project, Questions</a:t>
            </a:r>
            <a:endParaRPr sz="3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301" name="Google Shape;301;p43"/>
          <p:cNvSpPr txBox="1"/>
          <p:nvPr/>
        </p:nvSpPr>
        <p:spPr>
          <a:xfrm>
            <a:off x="751550" y="1656925"/>
            <a:ext cx="64131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u="sng"/>
              <a:t>Business Understanding - Queries</a:t>
            </a:r>
            <a:endParaRPr sz="17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Based on the collected console data, what is the newest platform in our dataset and what year was it first available?   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Which console had the longest lifespan (in years)? 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3. Based on game data, which country has the most video game sales, over all platforms?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4. How many video games were produced for the NES platform?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5. What Genre of games had the most unit sales for the XBox 360 system?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6. Overall, what is the most popular genre of games, by unit sales? 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7. Based on this information, what type of game and/or console  would you recommend to management? </a:t>
            </a:r>
            <a:endParaRPr sz="1700"/>
          </a:p>
        </p:txBody>
      </p:sp>
      <p:pic>
        <p:nvPicPr>
          <p:cNvPr id="302" name="Google Shape;3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1608" y="1953964"/>
            <a:ext cx="3636183" cy="363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Class 1 Objectives</a:t>
            </a:r>
            <a:endParaRPr sz="4800" dirty="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980305" y="1955491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the need for Data Manipulation &amp; Management? </a:t>
            </a:r>
            <a:endParaRPr sz="3000" dirty="0"/>
          </a:p>
          <a:p>
            <a:pPr marL="609600" indent="-304800">
              <a:lnSpc>
                <a:spcPct val="150000"/>
              </a:lnSpc>
              <a:buSzPts val="3000"/>
            </a:pPr>
            <a:r>
              <a:rPr lang="en-US" sz="3000" dirty="0"/>
              <a:t>What is SQL?   What is a database?</a:t>
            </a:r>
            <a:endParaRPr sz="3000" dirty="0"/>
          </a:p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How do you store data in a Database?</a:t>
            </a:r>
          </a:p>
          <a:p>
            <a:pPr marL="609600" lvl="0" indent="-304800">
              <a:lnSpc>
                <a:spcPct val="150000"/>
              </a:lnSpc>
              <a:buSzPts val="3000"/>
            </a:pPr>
            <a:r>
              <a:rPr lang="en-US" sz="3000" dirty="0"/>
              <a:t>How do you obtain structured data using SQL clauses?</a:t>
            </a:r>
          </a:p>
          <a:p>
            <a:pPr marL="609600" lvl="0" indent="-304800">
              <a:lnSpc>
                <a:spcPct val="150000"/>
              </a:lnSpc>
              <a:spcBef>
                <a:spcPts val="1000"/>
              </a:spcBef>
              <a:buSzPts val="3000"/>
            </a:pPr>
            <a:r>
              <a:rPr lang="en-US" sz="3000" dirty="0"/>
              <a:t>Practice SQL Queries in  MySQL Workbench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br>
              <a:rPr lang="en-US" sz="3000" dirty="0"/>
            </a:br>
            <a:endParaRPr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210" name="Google Shape;210;p32"/>
          <p:cNvSpPr txBox="1">
            <a:spLocks noGrp="1"/>
          </p:cNvSpPr>
          <p:nvPr>
            <p:ph type="subTitle" idx="1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Creating new datasets &amp; Combine disparate data sets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Adding, removing, or modifying data</a:t>
            </a:r>
            <a:endParaRPr sz="2400" dirty="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Extracting and Storing Data</a:t>
            </a:r>
            <a:endParaRPr sz="2400" dirty="0"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4294967295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Creation/Extraction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Transformation data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Cleaning data</a:t>
            </a:r>
            <a:br>
              <a:rPr lang="en-US" sz="2400"/>
            </a:b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Retrieval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How can you manage large amounts of data?</a:t>
            </a:r>
            <a:endParaRPr sz="3600"/>
          </a:p>
        </p:txBody>
      </p:sp>
      <p:sp>
        <p:nvSpPr>
          <p:cNvPr id="217" name="Google Shape;217;p33"/>
          <p:cNvSpPr txBox="1">
            <a:spLocks noGrp="1"/>
          </p:cNvSpPr>
          <p:nvPr>
            <p:ph type="subTitle" idx="1"/>
          </p:nvPr>
        </p:nvSpPr>
        <p:spPr>
          <a:xfrm>
            <a:off x="367825" y="1945250"/>
            <a:ext cx="654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Storage - Relational or Non-Relational DBs </a:t>
            </a: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Relational Database Lingo:</a:t>
            </a:r>
            <a:endParaRPr sz="2400"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Table </a:t>
            </a:r>
            <a:r>
              <a:rPr lang="en-US"/>
              <a:t>- the only data structure in SQL, where data is directly stored</a:t>
            </a:r>
            <a:endParaRPr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Database</a:t>
            </a:r>
            <a:r>
              <a:rPr lang="en-US"/>
              <a:t> - large container filled with tables</a:t>
            </a:r>
            <a:endParaRPr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Field/Record</a:t>
            </a:r>
            <a:r>
              <a:rPr lang="en-US"/>
              <a:t> - column/row</a:t>
            </a:r>
            <a:endParaRPr/>
          </a:p>
          <a:p>
            <a:pPr marL="762000" lvl="0" indent="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u="sng"/>
              <a:t>Schema </a:t>
            </a:r>
            <a:r>
              <a:rPr lang="en-US"/>
              <a:t>-  how a table or database is organized or designed</a:t>
            </a:r>
            <a:endParaRPr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br>
              <a:rPr lang="en-US" sz="2400"/>
            </a:br>
            <a:br>
              <a:rPr lang="en-US" sz="2400"/>
            </a:br>
            <a:endParaRPr sz="2400"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725" y="1945250"/>
            <a:ext cx="4975475" cy="397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SQL?</a:t>
            </a:r>
            <a:endParaRPr sz="4800"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4294967295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41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Structured Query Language -  Structured Query Language (SQL) is a standard computer language for relational database management and data manipulation</a:t>
            </a:r>
            <a:endParaRPr sz="20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Dialects include MySQL, SQLite, MS SQL Server, Oracle, PostgreSQL, IBM DB2</a:t>
            </a:r>
            <a:endParaRPr sz="20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Query: statement that asks for information from the database</a:t>
            </a:r>
            <a:endParaRPr sz="2000"/>
          </a:p>
          <a:p>
            <a:pPr marL="609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Runs locally, on a server, or in the cloud</a:t>
            </a:r>
            <a:endParaRPr sz="200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Simple and fast - Only one data structure, Optimized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Components</a:t>
            </a:r>
            <a:endParaRPr sz="4800"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975" y="1808275"/>
            <a:ext cx="8841067" cy="49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596275" y="55706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data structures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4652638" y="60261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6709000" y="506077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8755875" y="544052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a database?</a:t>
            </a:r>
            <a:endParaRPr sz="480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1"/>
          </p:nvPr>
        </p:nvSpPr>
        <p:spPr>
          <a:xfrm>
            <a:off x="1388700" y="2855675"/>
            <a:ext cx="5479200" cy="278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Advantages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Security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integrity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Customization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Recovery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Persistence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Sharing</a:t>
            </a:r>
            <a:endParaRPr sz="2400"/>
          </a:p>
        </p:txBody>
      </p:sp>
      <p:sp>
        <p:nvSpPr>
          <p:cNvPr id="241" name="Google Shape;241;p36"/>
          <p:cNvSpPr txBox="1"/>
          <p:nvPr/>
        </p:nvSpPr>
        <p:spPr>
          <a:xfrm>
            <a:off x="6563100" y="2779475"/>
            <a:ext cx="5109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Disadvantages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Learning curve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Abstract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Maintenance &amp; Dev costs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1016850" y="1971475"/>
            <a:ext cx="1050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database is a collection of information that is organized so that it can be easily accessed, managed and updated.</a:t>
            </a:r>
            <a:endParaRPr sz="18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2317</Words>
  <Application>Microsoft Office PowerPoint</Application>
  <PresentationFormat>Widescreen</PresentationFormat>
  <Paragraphs>388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Lustria</vt:lpstr>
      <vt:lpstr>Lato</vt:lpstr>
      <vt:lpstr>Calibri</vt:lpstr>
      <vt:lpstr>Arial</vt:lpstr>
      <vt:lpstr>Raleway</vt:lpstr>
      <vt:lpstr>Streamline</vt:lpstr>
      <vt:lpstr>Streamline</vt:lpstr>
      <vt:lpstr>Data Manipulation &amp; Management - Overview </vt:lpstr>
      <vt:lpstr>What are the course objectives?</vt:lpstr>
      <vt:lpstr>How is this class structured?</vt:lpstr>
      <vt:lpstr>Class 1 Objectives</vt:lpstr>
      <vt:lpstr>What is the need for data manipulation?</vt:lpstr>
      <vt:lpstr>How can you manage large amounts of data?</vt:lpstr>
      <vt:lpstr>What is SQL?</vt:lpstr>
      <vt:lpstr>SQL Components</vt:lpstr>
      <vt:lpstr>What is a database?</vt:lpstr>
      <vt:lpstr>What is a table?</vt:lpstr>
      <vt:lpstr>What data types can you use?</vt:lpstr>
      <vt:lpstr>Common Data Types</vt:lpstr>
      <vt:lpstr>Writing Queries</vt:lpstr>
      <vt:lpstr>Writing Queries - Objectives</vt:lpstr>
      <vt:lpstr>Example - Continent Query</vt:lpstr>
      <vt:lpstr>Common SQL Clauses</vt:lpstr>
      <vt:lpstr>Example - World Query</vt:lpstr>
      <vt:lpstr>SQL Operators</vt:lpstr>
      <vt:lpstr>SQL Functions</vt:lpstr>
      <vt:lpstr>Example - Continent Query</vt:lpstr>
      <vt:lpstr>Subqueries</vt:lpstr>
      <vt:lpstr>Example - World Query</vt:lpstr>
      <vt:lpstr>How did it work?</vt:lpstr>
      <vt:lpstr>Where can you learn more SQL?</vt:lpstr>
      <vt:lpstr>Practice Resources</vt:lpstr>
      <vt:lpstr>Exercises</vt:lpstr>
      <vt:lpstr>Purpose</vt:lpstr>
      <vt:lpstr>Project Milestones</vt:lpstr>
      <vt:lpstr>Class Project - Import Console Data</vt:lpstr>
      <vt:lpstr>Class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&amp; Management - Overview</dc:title>
  <dc:creator>JTB Ventures LLC</dc:creator>
  <cp:lastModifiedBy>Jeremy Bergmann</cp:lastModifiedBy>
  <cp:revision>25</cp:revision>
  <dcterms:modified xsi:type="dcterms:W3CDTF">2019-09-02T18:06:10Z</dcterms:modified>
</cp:coreProperties>
</file>