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70" r:id="rId25"/>
    <p:sldId id="281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Lato" panose="020B0604020202020204" charset="0"/>
      <p:regular r:id="rId32"/>
      <p:bold r:id="rId33"/>
      <p:italic r:id="rId34"/>
      <p:boldItalic r:id="rId35"/>
    </p:embeddedFont>
    <p:embeddedFont>
      <p:font typeface="Raleway" panose="020B0604020202020204" charset="0"/>
      <p:regular r:id="rId36"/>
      <p:bold r:id="rId37"/>
      <p:italic r:id="rId38"/>
      <p:boldItalic r:id="rId39"/>
    </p:embeddedFont>
    <p:embeddedFont>
      <p:font typeface="Verdana" panose="020B060403050404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FB74CC-DCDB-4D84-8F7D-45C7636C0263}">
  <a:tblStyle styleId="{3FFB74CC-DCDB-4D84-8F7D-45C7636C02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mdang/9a4a8063ebea3b829b8025746643ade1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erankings.com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ax-mind/world-cities-database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kaggle.com/gregorut/videogamesales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00896a7f1_1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500896a7f1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00896a7f1_1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500896a7f1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d39b7d912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A derived table is the result of a query that looks like a table.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1" name="Google Shape;271;g5d39b7d91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09d03fa3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09d03fa30_2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marR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SQL_SAFE_UPDATES = </a:t>
            </a:r>
            <a:r>
              <a:rPr lang="en-US" sz="1000">
                <a:solidFill>
                  <a:srgbClr val="7D2727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509d03fa30_2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076864104_0_1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5076864104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f24fce185_2_4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Most Common - INNER &amp; LEFT, Sometimes Full Outer</a:t>
            </a:r>
            <a:endParaRPr/>
          </a:p>
        </p:txBody>
      </p:sp>
      <p:sp>
        <p:nvSpPr>
          <p:cNvPr id="197" name="Google Shape;197;g4f24fce185_2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076864104_0_1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04" name="Google Shape;204;g5076864104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f24fce185_2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Security: databases have additional security measures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Data integrity: data changes require intent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Customization: you can organize it best on your needs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Recovery: you don’t lose the data if there’s a catastrophic error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Learning curve: you have to learn how to manipulate 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Abstract: a less visual representation and demands more from the user</a:t>
            </a:r>
            <a:endParaRPr/>
          </a:p>
        </p:txBody>
      </p:sp>
      <p:sp>
        <p:nvSpPr>
          <p:cNvPr id="211" name="Google Shape;211;g4f24fce185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f24fce185_2_4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4f24fce185_2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027544abd_0_4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5027544abd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7686410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2100" algn="l" rtl="0">
              <a:lnSpc>
                <a:spcPct val="157500"/>
              </a:lnSpc>
              <a:spcBef>
                <a:spcPts val="30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SELECT column  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FROM table_name  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WHERE conditions   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GROUP BY column  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ORDER BY column  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0768641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d42f5a07e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5d42f5a07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027544abd_0_4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5027544abd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027544a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027544ab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Schema: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https://gist.github.com/mdang/9a4a8063ebea3b829b8025746643ade1</a:t>
            </a:r>
            <a:endParaRPr/>
          </a:p>
        </p:txBody>
      </p:sp>
      <p:sp>
        <p:nvSpPr>
          <p:cNvPr id="258" name="Google Shape;258;g5027544ab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e14f2088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g5e14f20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d39b7d91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d39b7d912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https://www.gamerankings.com/</a:t>
            </a:r>
            <a:endParaRPr/>
          </a:p>
        </p:txBody>
      </p:sp>
      <p:sp>
        <p:nvSpPr>
          <p:cNvPr id="289" name="Google Shape;289;g5d39b7d912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d42f5a0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d42f5a07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https://www.kaggle.com/max-mind/world-cities-database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https://www.kaggle.com/gregorut/videogamesales</a:t>
            </a:r>
            <a:endParaRPr/>
          </a:p>
        </p:txBody>
      </p:sp>
      <p:sp>
        <p:nvSpPr>
          <p:cNvPr id="266" name="Google Shape;266;g5d42f5a07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76864104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50768641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f24fce185_2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Creation: creating tables and databases, the things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Storage: where data are stored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Cleaning: adding, removing, or modifying data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Retrieval: selecting only the data you want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4f24fce185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00896a7f1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Definition Language (DDL):  Statements for defining and modifying data structures</a:t>
            </a:r>
            <a:br>
              <a:rPr lang="en-US" dirty="0"/>
            </a:br>
            <a:r>
              <a:rPr lang="en-US" dirty="0"/>
              <a:t>Ex: DROP, ALTER, RENAME, TRUNCATE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Manipulation Language (DML): Statements for manipulating data in tables</a:t>
            </a:r>
            <a:br>
              <a:rPr lang="en-US" dirty="0"/>
            </a:br>
            <a:r>
              <a:rPr lang="en-US" dirty="0"/>
              <a:t>Ex: SELECT, INSERT, UPDATE, DELETE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Control Language (DCL): Statements for managing users’ rights</a:t>
            </a:r>
            <a:br>
              <a:rPr lang="en-US" dirty="0"/>
            </a:br>
            <a:r>
              <a:rPr lang="en-US" dirty="0"/>
              <a:t>Ex: GRANT, REVOKE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Transaction Control Language (TCL);Statements for saving changes; a limited kind of version control</a:t>
            </a:r>
            <a:br>
              <a:rPr lang="en-US" dirty="0"/>
            </a:br>
            <a:r>
              <a:rPr lang="en-US" dirty="0"/>
              <a:t>Ex: COMMIT, ROLLBACK</a:t>
            </a:r>
            <a:br>
              <a:rPr lang="en-US" dirty="0"/>
            </a:br>
            <a:endParaRPr dirty="0"/>
          </a:p>
        </p:txBody>
      </p:sp>
      <p:sp>
        <p:nvSpPr>
          <p:cNvPr id="212" name="Google Shape;212;g500896a7f1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f24fce185_2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4f24fce185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076864104_0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507686410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076864104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5076864104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076864104_0_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507686410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7/en/create-view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qltutorial.org/mysql-sample-database.asp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0650" y="2700745"/>
            <a:ext cx="10250700" cy="90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Data Manipulation - Part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Update Existing Values in Table</a:t>
            </a:r>
            <a:endParaRPr sz="3600"/>
          </a:p>
        </p:txBody>
      </p:sp>
      <p:sp>
        <p:nvSpPr>
          <p:cNvPr id="260" name="Google Shape;260;p37"/>
          <p:cNvSpPr txBox="1"/>
          <p:nvPr/>
        </p:nvSpPr>
        <p:spPr>
          <a:xfrm>
            <a:off x="1045875" y="1688575"/>
            <a:ext cx="10715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Store persistent values that allow for the Creation/Extraction of data</a:t>
            </a:r>
            <a:endParaRPr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update  </a:t>
            </a:r>
            <a:r>
              <a:rPr lang="en-US" sz="2000" u="sng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000" u="sng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SET city = 'Omaha'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customerNumber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103;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Changes the top (Old) record value to bottom (New) values specified in “SET” keyword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61" name="Google Shape;261;p37"/>
          <p:cNvGraphicFramePr/>
          <p:nvPr/>
        </p:nvGraphicFramePr>
        <p:xfrm>
          <a:off x="79900" y="4470575"/>
          <a:ext cx="12112100" cy="2468790"/>
        </p:xfrm>
        <a:graphic>
          <a:graphicData uri="http://schemas.openxmlformats.org/drawingml/2006/table">
            <a:tbl>
              <a:tblPr>
                <a:noFill/>
                <a:tableStyleId>{3FFB74CC-DCDB-4D84-8F7D-45C7636C0263}</a:tableStyleId>
              </a:tblPr>
              <a:tblGrid>
                <a:gridCol w="93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contactLastName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contactFirstName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phone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addressLine1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addressLine2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city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state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postalCode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country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salesRepEmployeeNumber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creditLimit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103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Atelier graphique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Schmitt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Carine 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40.32.2555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54, rue Royale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NULL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Nantes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NULL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44000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France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1370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21000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103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Atelier graphique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Schmitt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Carine 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40.32.2555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54, rue Royale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Omaha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44000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France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1370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21000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Delete Records in Table</a:t>
            </a:r>
            <a:endParaRPr sz="3600"/>
          </a:p>
        </p:txBody>
      </p:sp>
      <p:sp>
        <p:nvSpPr>
          <p:cNvPr id="267" name="Google Shape;267;p38"/>
          <p:cNvSpPr txBox="1"/>
          <p:nvPr/>
        </p:nvSpPr>
        <p:spPr>
          <a:xfrm>
            <a:off x="588675" y="1688575"/>
            <a:ext cx="11514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Remove/Delete existing records in a table.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Delete</a:t>
            </a: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from  classicmodels.customers </a:t>
            </a:r>
            <a:r>
              <a:rPr lang="en-US" sz="24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customerNumber = 112;</a:t>
            </a:r>
            <a:endParaRPr sz="24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Select * from customers (Excludes </a:t>
            </a:r>
            <a:r>
              <a:rPr lang="en-US" sz="24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RED </a:t>
            </a: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record)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68" name="Google Shape;268;p38"/>
          <p:cNvGraphicFramePr/>
          <p:nvPr/>
        </p:nvGraphicFramePr>
        <p:xfrm>
          <a:off x="79900" y="4470575"/>
          <a:ext cx="12112100" cy="2468790"/>
        </p:xfrm>
        <a:graphic>
          <a:graphicData uri="http://schemas.openxmlformats.org/drawingml/2006/table">
            <a:tbl>
              <a:tblPr>
                <a:noFill/>
                <a:tableStyleId>{3FFB74CC-DCDB-4D84-8F7D-45C7636C0263}</a:tableStyleId>
              </a:tblPr>
              <a:tblGrid>
                <a:gridCol w="93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contactLastName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contactFirstName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phone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addressLine1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addressLine2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city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state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postalCode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country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salesRepEmployeeNumber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creditLimit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103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Atelier graphique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Schmitt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Carine 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40.32.2555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54, rue Royale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Omaha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44000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France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1370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21000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112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Signal Gift Stores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King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Jean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7025551838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8489 Strong St.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NULL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Las Vegas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NV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83030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USA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1166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71800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What is a View?</a:t>
            </a:r>
            <a:endParaRPr sz="3600"/>
          </a:p>
        </p:txBody>
      </p:sp>
      <p:sp>
        <p:nvSpPr>
          <p:cNvPr id="274" name="Google Shape;274;p39"/>
          <p:cNvSpPr txBox="1"/>
          <p:nvPr/>
        </p:nvSpPr>
        <p:spPr>
          <a:xfrm>
            <a:off x="1001550" y="1580100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Purpose -  A view is a “virtual table” based on the result-set of an SQL statement, saved as a database object for future data creation/extraction.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1001550" y="2595200"/>
            <a:ext cx="5766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>
                <a:latin typeface="Lato"/>
                <a:ea typeface="Lato"/>
                <a:cs typeface="Lato"/>
                <a:sym typeface="Lato"/>
              </a:rPr>
              <a:t>SQL Views have the following properties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 view is a named derived table.</a:t>
            </a:r>
            <a:endParaRPr sz="200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>
                <a:hlinkClick r:id="rId3"/>
              </a:rPr>
              <a:t>CREATE/ALTER/DROP VIEW</a:t>
            </a:r>
            <a:r>
              <a:rPr lang="en-US" sz="2000"/>
              <a:t> clauses</a:t>
            </a:r>
            <a:endParaRPr sz="200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Views are not stored and its query must be run every time it is needed.</a:t>
            </a:r>
            <a:endParaRPr sz="200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Used to call up data without changing its underlying base tables.</a:t>
            </a:r>
            <a:endParaRPr/>
          </a:p>
        </p:txBody>
      </p:sp>
      <p:sp>
        <p:nvSpPr>
          <p:cNvPr id="276" name="Google Shape;276;p39"/>
          <p:cNvSpPr txBox="1"/>
          <p:nvPr/>
        </p:nvSpPr>
        <p:spPr>
          <a:xfrm>
            <a:off x="6544200" y="2595200"/>
            <a:ext cx="5647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CREATE VIEW world.vw_countries_asia AS</a:t>
            </a:r>
            <a:endParaRPr sz="2000" b="1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2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SELECT  tbl.Name AS 'Country'</a:t>
            </a:r>
            <a:endParaRPr sz="2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FROM world.country as tbl</a:t>
            </a:r>
            <a:endParaRPr sz="2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WHERE  (tbl.Continent = 'Asia')</a:t>
            </a:r>
            <a:endParaRPr sz="2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>
                <a:latin typeface="Lato"/>
                <a:ea typeface="Lato"/>
                <a:cs typeface="Lato"/>
                <a:sym typeface="Lato"/>
              </a:rPr>
              <a:t>View Usage</a:t>
            </a:r>
            <a:endParaRPr sz="2000" b="1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  SELECT  </a:t>
            </a:r>
            <a:r>
              <a:rPr lang="en-US" sz="2000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country</a:t>
            </a:r>
            <a:endParaRPr sz="2000"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  FROM </a:t>
            </a:r>
            <a:r>
              <a:rPr lang="en-US" sz="2000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world.vw_countries_asia</a:t>
            </a:r>
            <a:endParaRPr sz="2000"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  WHERE  Country in ('India', 'China', 'Nepal')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83" name="Google Shape;283;p40"/>
          <p:cNvSpPr txBox="1"/>
          <p:nvPr/>
        </p:nvSpPr>
        <p:spPr>
          <a:xfrm>
            <a:off x="948972" y="1659882"/>
            <a:ext cx="61572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/>
              <a:t>Data Storage &amp; Manipulation </a:t>
            </a:r>
          </a:p>
          <a:p>
            <a:pPr lvl="0" algn="ctr"/>
            <a:r>
              <a:rPr lang="en-US" sz="1800" b="1" u="sng" dirty="0"/>
              <a:t>(Class 3 Exercise - Data </a:t>
            </a:r>
            <a:r>
              <a:rPr lang="en-US" sz="1800" b="1" u="sng" dirty="0" err="1"/>
              <a:t>Manpulation</a:t>
            </a:r>
            <a:r>
              <a:rPr lang="en-US" sz="1800" b="1" u="sng" dirty="0"/>
              <a:t> Pt1.sql)</a:t>
            </a:r>
            <a:endParaRPr sz="1800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1. Create a schema named “</a:t>
            </a:r>
            <a:r>
              <a:rPr lang="en-US" sz="1800" dirty="0" err="1"/>
              <a:t>MissingPersons</a:t>
            </a:r>
            <a:r>
              <a:rPr lang="en-US" sz="1800" dirty="0"/>
              <a:t>”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2. Create a table in “</a:t>
            </a:r>
            <a:r>
              <a:rPr lang="en-US" sz="1800" dirty="0" err="1"/>
              <a:t>MissingPersons</a:t>
            </a:r>
            <a:r>
              <a:rPr lang="en-US" sz="1800" dirty="0"/>
              <a:t>” schema named “Person”, with the following qualities: 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Fields:  ID, </a:t>
            </a:r>
            <a:r>
              <a:rPr lang="en-US" sz="1800" dirty="0" err="1"/>
              <a:t>LastName</a:t>
            </a:r>
            <a:r>
              <a:rPr lang="en-US" sz="1800" dirty="0"/>
              <a:t>, FirstName, Age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Primary Key: ID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Field Constraints: Not Nullable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/>
            </a:br>
            <a:r>
              <a:rPr lang="en-US" sz="1800" dirty="0"/>
              <a:t>3.  Alter the table to include (add) a “Gender” field.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4.  Insert the following records into the table: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(1,'Doe','Jane',42,’F’) ,(2,'Doe','John',57,’M’),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(3,'Presley','Elvis',82,’M') ,(4,'Shakur','Tupac',49,’M’)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/>
            </a:b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284" name="Google Shape;2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0025" y="832223"/>
            <a:ext cx="4391415" cy="3082967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0"/>
          <p:cNvSpPr txBox="1"/>
          <p:nvPr/>
        </p:nvSpPr>
        <p:spPr>
          <a:xfrm>
            <a:off x="6798365" y="3957641"/>
            <a:ext cx="5258463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AutoNum type="arabicPeriod" startAt="5"/>
            </a:pPr>
            <a:r>
              <a:rPr lang="en-US" sz="1800" dirty="0"/>
              <a:t>Delete the record with “</a:t>
            </a:r>
            <a:r>
              <a:rPr lang="en-US" sz="1800" dirty="0" err="1"/>
              <a:t>LastName</a:t>
            </a:r>
            <a:r>
              <a:rPr lang="en-US" sz="1800" dirty="0"/>
              <a:t>” = “Presley”</a:t>
            </a:r>
          </a:p>
          <a:p>
            <a:pPr lvl="0"/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6. Update the </a:t>
            </a:r>
            <a:r>
              <a:rPr lang="en-US" sz="1800" dirty="0" err="1"/>
              <a:t>LastName</a:t>
            </a:r>
            <a:r>
              <a:rPr lang="en-US" sz="1800" dirty="0"/>
              <a:t> in the record that contains “ID” = 4 to “</a:t>
            </a:r>
            <a:r>
              <a:rPr lang="en-US" sz="1800" dirty="0" err="1"/>
              <a:t>LastName</a:t>
            </a:r>
            <a:r>
              <a:rPr lang="en-US" sz="1800" dirty="0"/>
              <a:t>” = ‘Crooks’ </a:t>
            </a:r>
            <a:br>
              <a:rPr lang="en-US" sz="1800" dirty="0"/>
            </a:b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7. delete the column “First Name” from the table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8. drop the “Person” table from the “</a:t>
            </a:r>
            <a:r>
              <a:rPr lang="en-US" sz="1800" dirty="0" err="1"/>
              <a:t>MissingPersons</a:t>
            </a:r>
            <a:r>
              <a:rPr lang="en-US" sz="1800" dirty="0"/>
              <a:t>” schema.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0650" y="2700745"/>
            <a:ext cx="10250700" cy="90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Data Manipulation Pt.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How do you combine data?</a:t>
            </a:r>
            <a:endParaRPr sz="4800"/>
          </a:p>
        </p:txBody>
      </p:sp>
      <p:sp>
        <p:nvSpPr>
          <p:cNvPr id="200" name="Google Shape;200;p30"/>
          <p:cNvSpPr txBox="1"/>
          <p:nvPr/>
        </p:nvSpPr>
        <p:spPr>
          <a:xfrm>
            <a:off x="520800" y="2921646"/>
            <a:ext cx="3349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/>
              <a:t>Answer</a:t>
            </a:r>
            <a:r>
              <a:rPr lang="en-US" sz="2400" b="1" dirty="0"/>
              <a:t>: </a:t>
            </a:r>
            <a:endParaRPr sz="24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SQL Joins can be done using WHERE          or JOIN clauses!</a:t>
            </a:r>
            <a:br>
              <a:rPr lang="en-US" sz="2400" dirty="0"/>
            </a:br>
            <a:br>
              <a:rPr lang="en-US" sz="2400" dirty="0"/>
            </a:b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676" y="1488975"/>
            <a:ext cx="7430644" cy="52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Inner Join - Example</a:t>
            </a:r>
            <a:endParaRPr sz="4800"/>
          </a:p>
        </p:txBody>
      </p:sp>
      <p:sp>
        <p:nvSpPr>
          <p:cNvPr id="207" name="Google Shape;207;p31"/>
          <p:cNvSpPr txBox="1"/>
          <p:nvPr/>
        </p:nvSpPr>
        <p:spPr>
          <a:xfrm>
            <a:off x="824450" y="1800300"/>
            <a:ext cx="6582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                      </a:t>
            </a:r>
            <a:r>
              <a:rPr lang="en-US" sz="2400" u="sng"/>
              <a:t>Syntax</a:t>
            </a:r>
            <a:br>
              <a:rPr lang="en-US" sz="2400"/>
            </a:br>
            <a:r>
              <a:rPr lang="en-US" sz="1800"/>
              <a:t>SELECT &lt;columns&gt; </a:t>
            </a:r>
            <a:br>
              <a:rPr lang="en-US" sz="1800"/>
            </a:br>
            <a:r>
              <a:rPr lang="en-US" sz="1800"/>
              <a:t>FROM </a:t>
            </a:r>
            <a:r>
              <a:rPr lang="en-US" sz="1800">
                <a:solidFill>
                  <a:srgbClr val="4A86E8"/>
                </a:solidFill>
              </a:rPr>
              <a:t>&lt;table&gt; AS &lt;alias&gt;</a:t>
            </a:r>
            <a:br>
              <a:rPr lang="en-US" sz="1800"/>
            </a:br>
            <a:r>
              <a:rPr lang="en-US" sz="1800">
                <a:solidFill>
                  <a:srgbClr val="6AA84F"/>
                </a:solidFill>
              </a:rPr>
              <a:t>&lt;join type&gt; JOIN</a:t>
            </a:r>
            <a:r>
              <a:rPr lang="en-US" sz="1800"/>
              <a:t> </a:t>
            </a:r>
            <a:r>
              <a:rPr lang="en-US" sz="1800">
                <a:solidFill>
                  <a:srgbClr val="4A86E8"/>
                </a:solidFill>
              </a:rPr>
              <a:t>&lt;table&gt; AS &lt;alias&gt; </a:t>
            </a:r>
            <a:endParaRPr sz="1800"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9900"/>
                </a:solidFill>
              </a:rPr>
              <a:t>ON &lt;table alias&gt;.&lt;table column&gt; = &lt;table alias2&gt;.&lt;column&gt;</a:t>
            </a:r>
            <a:endParaRPr sz="1800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    </a:t>
            </a:r>
            <a:r>
              <a:rPr lang="en-US" sz="2400" u="sng"/>
              <a:t>Example - Official Languages</a:t>
            </a:r>
            <a:br>
              <a:rPr lang="en-US" sz="2400"/>
            </a:br>
            <a:r>
              <a:rPr lang="en-US" sz="1800"/>
              <a:t>SELECT a.Name as Country, b.Language    </a:t>
            </a:r>
            <a:br>
              <a:rPr lang="en-US" sz="1800"/>
            </a:br>
            <a:r>
              <a:rPr lang="en-US" sz="1800"/>
              <a:t>FROM </a:t>
            </a:r>
            <a:r>
              <a:rPr lang="en-US" sz="1800">
                <a:solidFill>
                  <a:srgbClr val="4A86E8"/>
                </a:solidFill>
              </a:rPr>
              <a:t>world.country as a </a:t>
            </a:r>
            <a:br>
              <a:rPr lang="en-US" sz="1800">
                <a:solidFill>
                  <a:srgbClr val="4A86E8"/>
                </a:solidFill>
              </a:rPr>
            </a:br>
            <a:r>
              <a:rPr lang="en-US" sz="1800">
                <a:solidFill>
                  <a:srgbClr val="6AA84F"/>
                </a:solidFill>
              </a:rPr>
              <a:t>INNER JOIN</a:t>
            </a:r>
            <a:r>
              <a:rPr lang="en-US" sz="1800"/>
              <a:t> </a:t>
            </a:r>
            <a:r>
              <a:rPr lang="en-US" sz="1800">
                <a:solidFill>
                  <a:srgbClr val="4A86E8"/>
                </a:solidFill>
              </a:rPr>
              <a:t>world.countrylanguage as b </a:t>
            </a:r>
            <a:br>
              <a:rPr lang="en-US" sz="1800"/>
            </a:br>
            <a:r>
              <a:rPr lang="en-US" sz="1800">
                <a:solidFill>
                  <a:srgbClr val="FF9900"/>
                </a:solidFill>
              </a:rPr>
              <a:t>ON a.code = b.countryCode and </a:t>
            </a:r>
            <a:r>
              <a:rPr lang="en-US" sz="1800" u="sng">
                <a:solidFill>
                  <a:srgbClr val="FF9900"/>
                </a:solidFill>
              </a:rPr>
              <a:t>b.IsOfficial ='T'</a:t>
            </a:r>
            <a:br>
              <a:rPr lang="en-US" sz="1800"/>
            </a:b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6525" y="2137000"/>
            <a:ext cx="3451175" cy="39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Left Join - Example</a:t>
            </a:r>
            <a:endParaRPr sz="4800"/>
          </a:p>
        </p:txBody>
      </p:sp>
      <p:sp>
        <p:nvSpPr>
          <p:cNvPr id="214" name="Google Shape;214;p32"/>
          <p:cNvSpPr txBox="1"/>
          <p:nvPr/>
        </p:nvSpPr>
        <p:spPr>
          <a:xfrm>
            <a:off x="913800" y="2020925"/>
            <a:ext cx="6582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/>
              <a:t>Question</a:t>
            </a:r>
            <a:r>
              <a:rPr lang="en-US" sz="2400"/>
              <a:t>: “Which countries do/do not speak English as a language?”                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    			</a:t>
            </a:r>
            <a:r>
              <a:rPr lang="en-US" sz="2400" u="sng"/>
              <a:t>Example</a:t>
            </a:r>
            <a:endParaRPr sz="2400" u="sng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SELECT a.Name as Country, b.Language    </a:t>
            </a:r>
            <a:br>
              <a:rPr lang="en-US" sz="2000"/>
            </a:br>
            <a:r>
              <a:rPr lang="en-US" sz="2000"/>
              <a:t>FROM world.country as a </a:t>
            </a:r>
            <a:br>
              <a:rPr lang="en-US" sz="2000"/>
            </a:br>
            <a:r>
              <a:rPr lang="en-US" sz="2000"/>
              <a:t>LEFT JOIN world.countrylanguage as b </a:t>
            </a:r>
            <a:br>
              <a:rPr lang="en-US" sz="2000"/>
            </a:br>
            <a:r>
              <a:rPr lang="en-US" sz="2000"/>
              <a:t>ON a.code = b.countryCode and b.`Language` ='English'</a:t>
            </a:r>
            <a:br>
              <a:rPr lang="en-US" sz="1800"/>
            </a:b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8000" y="2171150"/>
            <a:ext cx="3159700" cy="34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Full Outer Join - Example</a:t>
            </a:r>
            <a:endParaRPr/>
          </a:p>
        </p:txBody>
      </p:sp>
      <p:sp>
        <p:nvSpPr>
          <p:cNvPr id="221" name="Google Shape;221;p33"/>
          <p:cNvSpPr txBox="1"/>
          <p:nvPr/>
        </p:nvSpPr>
        <p:spPr>
          <a:xfrm>
            <a:off x="159975" y="1800275"/>
            <a:ext cx="6582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/>
              <a:t>Question</a:t>
            </a:r>
            <a:r>
              <a:rPr lang="en-US" sz="2400"/>
              <a:t>: “List all Customer and Order Name, </a:t>
            </a:r>
            <a:r>
              <a:rPr lang="en-US" sz="2400">
                <a:solidFill>
                  <a:srgbClr val="FF0000"/>
                </a:solidFill>
              </a:rPr>
              <a:t>regardless of a customer placing an order</a:t>
            </a:r>
            <a:r>
              <a:rPr lang="en-US" sz="2400"/>
              <a:t>,               or an </a:t>
            </a:r>
            <a:r>
              <a:rPr lang="en-US" sz="2400">
                <a:solidFill>
                  <a:srgbClr val="0000FF"/>
                </a:solidFill>
              </a:rPr>
              <a:t>order without a customer name</a:t>
            </a:r>
            <a:r>
              <a:rPr lang="en-US" sz="2400"/>
              <a:t>”                 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    			</a:t>
            </a:r>
            <a:r>
              <a:rPr lang="en-US" sz="2400" u="sng"/>
              <a:t>Example</a:t>
            </a:r>
            <a:endParaRPr sz="2400" u="sng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SELECT a.CustomerName, b.OrderID</a:t>
            </a:r>
            <a:br>
              <a:rPr lang="en-US" sz="2000"/>
            </a:br>
            <a:r>
              <a:rPr lang="en-US" sz="2000"/>
              <a:t>FROM Customers as a</a:t>
            </a:r>
            <a:br>
              <a:rPr lang="en-US" sz="2000"/>
            </a:br>
            <a:r>
              <a:rPr lang="en-US" sz="2000">
                <a:solidFill>
                  <a:srgbClr val="6AA84F"/>
                </a:solidFill>
              </a:rPr>
              <a:t>FULL OUTER JOIN</a:t>
            </a:r>
            <a:r>
              <a:rPr lang="en-US" sz="2000"/>
              <a:t> Orders b ON a.CustomerID=b.CustomerID</a:t>
            </a:r>
            <a:br>
              <a:rPr lang="en-US" sz="2000"/>
            </a:br>
            <a:r>
              <a:rPr lang="en-US" sz="2000"/>
              <a:t>ORDER BY a.CustomerName;</a:t>
            </a:r>
            <a:br>
              <a:rPr lang="en-US" sz="1800"/>
            </a:b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75" y="3148225"/>
            <a:ext cx="4200525" cy="259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33"/>
          <p:cNvCxnSpPr/>
          <p:nvPr/>
        </p:nvCxnSpPr>
        <p:spPr>
          <a:xfrm>
            <a:off x="6358625" y="2702675"/>
            <a:ext cx="3805800" cy="1195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" name="Google Shape;224;p33"/>
          <p:cNvCxnSpPr/>
          <p:nvPr/>
        </p:nvCxnSpPr>
        <p:spPr>
          <a:xfrm>
            <a:off x="5959450" y="3276725"/>
            <a:ext cx="1318500" cy="18885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Union &amp; Union All</a:t>
            </a:r>
            <a:endParaRPr/>
          </a:p>
        </p:txBody>
      </p:sp>
      <p:sp>
        <p:nvSpPr>
          <p:cNvPr id="230" name="Google Shape;230;p34"/>
          <p:cNvSpPr txBox="1"/>
          <p:nvPr/>
        </p:nvSpPr>
        <p:spPr>
          <a:xfrm>
            <a:off x="732775" y="2000825"/>
            <a:ext cx="6928500" cy="43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:  The UNION operator is used to combine the result-set of two or more SELECT statements.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Each SELECT statement within UNION must have the same number of columns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The columns must also have similar data types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The columns in each SELECT statement must also be in the same order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1350" y="1458175"/>
            <a:ext cx="2731250" cy="25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1350" y="4119200"/>
            <a:ext cx="2731250" cy="2472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Quiz: Class 1 – DMM Basics</a:t>
            </a:r>
            <a:endParaRPr sz="4800" dirty="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913795" y="1886416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>
              <a:lnSpc>
                <a:spcPct val="150000"/>
              </a:lnSpc>
              <a:buSzPts val="3000"/>
            </a:pPr>
            <a:r>
              <a:rPr lang="en-US" sz="2400" dirty="0"/>
              <a:t>What is the need for Data Manipulation &amp; Management? </a:t>
            </a:r>
          </a:p>
          <a:p>
            <a:pPr marL="609600" indent="-304800">
              <a:lnSpc>
                <a:spcPct val="150000"/>
              </a:lnSpc>
              <a:buSzPts val="3000"/>
            </a:pPr>
            <a:r>
              <a:rPr lang="en-US" sz="2400" dirty="0"/>
              <a:t>What is SQL?   What is a database?</a:t>
            </a:r>
          </a:p>
          <a:p>
            <a:pPr marL="609600" lvl="0" indent="-304800">
              <a:lnSpc>
                <a:spcPct val="150000"/>
              </a:lnSpc>
              <a:buSzPts val="3000"/>
            </a:pPr>
            <a:r>
              <a:rPr lang="en-US" sz="2400" dirty="0"/>
              <a:t>How do you store data in a Database?</a:t>
            </a:r>
          </a:p>
          <a:p>
            <a:pPr marL="609600" lvl="0" indent="-304800">
              <a:lnSpc>
                <a:spcPct val="150000"/>
              </a:lnSpc>
              <a:buSzPts val="3000"/>
            </a:pPr>
            <a:r>
              <a:rPr lang="en-US" sz="2400" dirty="0"/>
              <a:t>What are the common SQL clauses?</a:t>
            </a:r>
          </a:p>
          <a:p>
            <a:pPr marL="609600" lvl="0" indent="-304800">
              <a:lnSpc>
                <a:spcPct val="150000"/>
              </a:lnSpc>
              <a:buSzPts val="3000"/>
            </a:pPr>
            <a:r>
              <a:rPr lang="en-US" sz="2400" dirty="0"/>
              <a:t>	What are the common aggregations/functions? </a:t>
            </a:r>
          </a:p>
          <a:p>
            <a:pPr marL="609600" lvl="0" indent="-304800">
              <a:lnSpc>
                <a:spcPct val="150000"/>
              </a:lnSpc>
              <a:buSzPts val="3000"/>
            </a:pPr>
            <a:r>
              <a:rPr lang="en-US" sz="2400" dirty="0"/>
              <a:t>How to you utilize comments for debugging or explaining code?</a:t>
            </a:r>
          </a:p>
          <a:p>
            <a:pPr marL="609600" lvl="0" indent="-304800">
              <a:lnSpc>
                <a:spcPct val="150000"/>
              </a:lnSpc>
              <a:buSzPts val="3000"/>
            </a:pPr>
            <a:r>
              <a:rPr lang="en-US" sz="2400" dirty="0"/>
              <a:t>What are the various SQL function types?  </a:t>
            </a:r>
          </a:p>
          <a:p>
            <a:pPr marL="609600" lvl="0" indent="-304800">
              <a:lnSpc>
                <a:spcPct val="150000"/>
              </a:lnSpc>
              <a:buSzPts val="3000"/>
            </a:pPr>
            <a:r>
              <a:rPr lang="en-US" sz="2400" dirty="0"/>
              <a:t>	What is a subquery, and what is its purpose?  </a:t>
            </a:r>
            <a:br>
              <a:rPr lang="en-US" sz="2400" dirty="0"/>
            </a:br>
            <a:br>
              <a:rPr lang="en-US" sz="2400" dirty="0"/>
            </a:br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Union All</a:t>
            </a:r>
            <a:endParaRPr/>
          </a:p>
        </p:txBody>
      </p:sp>
      <p:sp>
        <p:nvSpPr>
          <p:cNvPr id="238" name="Google Shape;238;p35"/>
          <p:cNvSpPr txBox="1"/>
          <p:nvPr/>
        </p:nvSpPr>
        <p:spPr>
          <a:xfrm>
            <a:off x="6508900" y="2388625"/>
            <a:ext cx="3509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/>
              <a:t>Question</a:t>
            </a:r>
            <a:r>
              <a:rPr lang="en-US" sz="2400"/>
              <a:t>: “List all countries in North America that speak English or Spanish as a language,                           with </a:t>
            </a:r>
            <a:r>
              <a:rPr lang="en-US" sz="2400" u="sng">
                <a:solidFill>
                  <a:srgbClr val="6AA84F"/>
                </a:solidFill>
              </a:rPr>
              <a:t>duplication</a:t>
            </a:r>
            <a:r>
              <a:rPr lang="en-US" sz="2400"/>
              <a:t>.           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    		</a:t>
            </a:r>
            <a:endParaRPr sz="2400" u="sng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9" name="Google Shape;239;p35"/>
          <p:cNvSpPr txBox="1"/>
          <p:nvPr/>
        </p:nvSpPr>
        <p:spPr>
          <a:xfrm>
            <a:off x="297425" y="1687000"/>
            <a:ext cx="6615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                                    </a:t>
            </a:r>
            <a:r>
              <a:rPr lang="en-US" sz="1800" u="sng"/>
              <a:t>Example</a:t>
            </a: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SELECT a.Name as Country</a:t>
            </a:r>
            <a:br>
              <a:rPr lang="en-US" sz="1800"/>
            </a:br>
            <a:r>
              <a:rPr lang="en-US" sz="1800"/>
              <a:t>FROM world.country as a </a:t>
            </a:r>
            <a:br>
              <a:rPr lang="en-US" sz="1800"/>
            </a:br>
            <a:r>
              <a:rPr lang="en-US" sz="1800"/>
              <a:t>Inner JOIN world.countrylanguage as b </a:t>
            </a:r>
            <a:br>
              <a:rPr lang="en-US" sz="1800"/>
            </a:br>
            <a:r>
              <a:rPr lang="en-US" sz="1800"/>
              <a:t>ON a.code = b.countryCode and b.`Language` ='English'</a:t>
            </a:r>
            <a:br>
              <a:rPr lang="en-US" sz="1800"/>
            </a:br>
            <a:r>
              <a:rPr lang="en-US" sz="1800"/>
              <a:t>Where a.Continent = 'North America' </a:t>
            </a:r>
            <a:br>
              <a:rPr lang="en-US" sz="1800"/>
            </a:br>
            <a:r>
              <a:rPr lang="en-US" sz="1800">
                <a:solidFill>
                  <a:srgbClr val="6AA84F"/>
                </a:solidFill>
              </a:rPr>
              <a:t>Union All</a:t>
            </a:r>
            <a:br>
              <a:rPr lang="en-US" sz="1800"/>
            </a:br>
            <a:r>
              <a:rPr lang="en-US" sz="1800"/>
              <a:t>SELECT a.Name as Country   </a:t>
            </a:r>
            <a:br>
              <a:rPr lang="en-US" sz="1800"/>
            </a:br>
            <a:r>
              <a:rPr lang="en-US" sz="1800"/>
              <a:t>FROM world.country as a </a:t>
            </a:r>
            <a:br>
              <a:rPr lang="en-US" sz="1800"/>
            </a:br>
            <a:r>
              <a:rPr lang="en-US" sz="1800"/>
              <a:t>Inner JOIN world.countrylanguage as b </a:t>
            </a:r>
            <a:br>
              <a:rPr lang="en-US" sz="1800"/>
            </a:br>
            <a:r>
              <a:rPr lang="en-US" sz="1800"/>
              <a:t>ON a.code = b.countryCode and b.`Language`='Spanish'</a:t>
            </a:r>
            <a:br>
              <a:rPr lang="en-US" sz="1800"/>
            </a:br>
            <a:r>
              <a:rPr lang="en-US" sz="1800"/>
              <a:t>Where a.Continent = 'North America'</a:t>
            </a:r>
            <a:br>
              <a:rPr lang="en-US" sz="1800"/>
            </a:br>
            <a:endParaRPr/>
          </a:p>
        </p:txBody>
      </p:sp>
      <p:pic>
        <p:nvPicPr>
          <p:cNvPr id="240" name="Google Shape;2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7150" y="719813"/>
            <a:ext cx="1580100" cy="61103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35"/>
          <p:cNvCxnSpPr/>
          <p:nvPr/>
        </p:nvCxnSpPr>
        <p:spPr>
          <a:xfrm>
            <a:off x="10286600" y="4189587"/>
            <a:ext cx="1503300" cy="600"/>
          </a:xfrm>
          <a:prstGeom prst="straightConnector1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2" name="Google Shape;242;p35"/>
          <p:cNvSpPr txBox="1"/>
          <p:nvPr/>
        </p:nvSpPr>
        <p:spPr>
          <a:xfrm>
            <a:off x="10523000" y="6264075"/>
            <a:ext cx="1152300" cy="1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35"/>
          <p:cNvSpPr txBox="1"/>
          <p:nvPr/>
        </p:nvSpPr>
        <p:spPr>
          <a:xfrm>
            <a:off x="10291975" y="6416300"/>
            <a:ext cx="1580100" cy="1647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/</a:t>
            </a:r>
            <a:endParaRPr>
              <a:solidFill>
                <a:srgbClr val="00FF00"/>
              </a:solidFill>
              <a:highlight>
                <a:srgbClr val="00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10248200" y="3515775"/>
            <a:ext cx="1580100" cy="1647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FF00"/>
              </a:solidFill>
              <a:highlight>
                <a:srgbClr val="00FF00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Union</a:t>
            </a:r>
            <a:endParaRPr/>
          </a:p>
        </p:txBody>
      </p:sp>
      <p:sp>
        <p:nvSpPr>
          <p:cNvPr id="250" name="Google Shape;250;p36"/>
          <p:cNvSpPr txBox="1"/>
          <p:nvPr/>
        </p:nvSpPr>
        <p:spPr>
          <a:xfrm>
            <a:off x="6719700" y="1580100"/>
            <a:ext cx="2793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/>
              <a:t>Question</a:t>
            </a:r>
            <a:r>
              <a:rPr lang="en-US" sz="2400"/>
              <a:t>: </a:t>
            </a:r>
            <a:endParaRPr sz="240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“List all countries in North America that speak English or Spanish as a language,                  with </a:t>
            </a:r>
            <a:r>
              <a:rPr lang="en-US" sz="2400" u="sng">
                <a:solidFill>
                  <a:srgbClr val="6AA84F"/>
                </a:solidFill>
              </a:rPr>
              <a:t>no duplication</a:t>
            </a:r>
            <a:r>
              <a:rPr lang="en-US" sz="2400"/>
              <a:t>.           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    		</a:t>
            </a:r>
            <a:endParaRPr sz="2400" u="sng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1" name="Google Shape;251;p36"/>
          <p:cNvSpPr txBox="1"/>
          <p:nvPr/>
        </p:nvSpPr>
        <p:spPr>
          <a:xfrm>
            <a:off x="373025" y="1742475"/>
            <a:ext cx="6615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                                    </a:t>
            </a:r>
            <a:r>
              <a:rPr lang="en-US" sz="1800" u="sng"/>
              <a:t>Example</a:t>
            </a: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SELECT a.Name as Country</a:t>
            </a:r>
            <a:br>
              <a:rPr lang="en-US" sz="1800"/>
            </a:br>
            <a:r>
              <a:rPr lang="en-US" sz="1800"/>
              <a:t>FROM world.country as a </a:t>
            </a:r>
            <a:br>
              <a:rPr lang="en-US" sz="1800"/>
            </a:br>
            <a:r>
              <a:rPr lang="en-US" sz="1800"/>
              <a:t>Inner JOIN world.countrylanguage as b </a:t>
            </a:r>
            <a:br>
              <a:rPr lang="en-US" sz="1800"/>
            </a:br>
            <a:r>
              <a:rPr lang="en-US" sz="1800"/>
              <a:t>ON a.code = b.countryCode and b.`Language` ='English'</a:t>
            </a:r>
            <a:br>
              <a:rPr lang="en-US" sz="1800"/>
            </a:br>
            <a:r>
              <a:rPr lang="en-US" sz="1800"/>
              <a:t>Where a.Continent = 'North America' </a:t>
            </a:r>
            <a:br>
              <a:rPr lang="en-US" sz="1800"/>
            </a:br>
            <a:r>
              <a:rPr lang="en-US" sz="1800">
                <a:solidFill>
                  <a:srgbClr val="6AA84F"/>
                </a:solidFill>
              </a:rPr>
              <a:t>Union</a:t>
            </a:r>
            <a:br>
              <a:rPr lang="en-US" sz="1800"/>
            </a:br>
            <a:r>
              <a:rPr lang="en-US" sz="1800"/>
              <a:t>SELECT a.Name as Country  </a:t>
            </a:r>
            <a:br>
              <a:rPr lang="en-US" sz="1800"/>
            </a:br>
            <a:r>
              <a:rPr lang="en-US" sz="1800"/>
              <a:t>FROM world.country as a </a:t>
            </a:r>
            <a:br>
              <a:rPr lang="en-US" sz="1800"/>
            </a:br>
            <a:r>
              <a:rPr lang="en-US" sz="1800"/>
              <a:t>Inner JOIN world.countrylanguage as b </a:t>
            </a:r>
            <a:br>
              <a:rPr lang="en-US" sz="1800"/>
            </a:br>
            <a:r>
              <a:rPr lang="en-US" sz="1800"/>
              <a:t>ON a.code = b.countryCode and b.`Language`='Spanish'</a:t>
            </a:r>
            <a:br>
              <a:rPr lang="en-US" sz="1800"/>
            </a:br>
            <a:r>
              <a:rPr lang="en-US" sz="1800"/>
              <a:t>Where a.Continent = 'North America'</a:t>
            </a:r>
            <a:br>
              <a:rPr lang="en-US" sz="1800"/>
            </a:br>
            <a:endParaRPr/>
          </a:p>
        </p:txBody>
      </p:sp>
      <p:cxnSp>
        <p:nvCxnSpPr>
          <p:cNvPr id="252" name="Google Shape;252;p36"/>
          <p:cNvCxnSpPr/>
          <p:nvPr/>
        </p:nvCxnSpPr>
        <p:spPr>
          <a:xfrm rot="10800000" flipH="1">
            <a:off x="9863300" y="4760887"/>
            <a:ext cx="1724100" cy="1800"/>
          </a:xfrm>
          <a:prstGeom prst="straightConnector1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53" name="Google Shape;2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3300" y="935975"/>
            <a:ext cx="1713100" cy="561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36"/>
          <p:cNvCxnSpPr/>
          <p:nvPr/>
        </p:nvCxnSpPr>
        <p:spPr>
          <a:xfrm>
            <a:off x="9968200" y="4760887"/>
            <a:ext cx="1503300" cy="600"/>
          </a:xfrm>
          <a:prstGeom prst="straightConnector1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61" name="Google Shape;261;p37"/>
          <p:cNvSpPr txBox="1"/>
          <p:nvPr/>
        </p:nvSpPr>
        <p:spPr>
          <a:xfrm>
            <a:off x="107375" y="1692675"/>
            <a:ext cx="65715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b="1" u="sng" dirty="0"/>
              <a:t>SQL Joins &amp; Unions                                                                    (Class 4 Exercise - Data Manipulation Pt2.sql)</a:t>
            </a:r>
            <a:endParaRPr sz="1800" b="1" u="sng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1. Using a union on the </a:t>
            </a:r>
            <a:r>
              <a:rPr lang="en-US" sz="1800" dirty="0" err="1"/>
              <a:t>world.country</a:t>
            </a:r>
            <a:r>
              <a:rPr lang="en-US" sz="1800" dirty="0"/>
              <a:t> table, combine all countries (repeating) with a life expectancy of &gt; 80 years </a:t>
            </a:r>
            <a:r>
              <a:rPr lang="en-US" sz="1800" u="sng" dirty="0"/>
              <a:t>or</a:t>
            </a:r>
            <a:r>
              <a:rPr lang="en-US" sz="1800" dirty="0"/>
              <a:t> a GNP &gt; 1000000, with no repeats.  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2.  List all official languages spoken in the 'Southeast Asia' region.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3.  List all the countries in North America, then match (left join)  the “percentage” of the population that speaks English.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4. In the “world” schema, obtain the name of all cities in North America that have a population over 1M, where the primary language is English or Spanish (with repeats).</a:t>
            </a:r>
            <a:endParaRPr sz="1800" dirty="0"/>
          </a:p>
        </p:txBody>
      </p:sp>
      <p:pic>
        <p:nvPicPr>
          <p:cNvPr id="262" name="Google Shape;2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775" y="2443275"/>
            <a:ext cx="5674225" cy="3446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dirty="0"/>
              <a:t>Project Milestones</a:t>
            </a:r>
            <a:endParaRPr dirty="0"/>
          </a:p>
        </p:txBody>
      </p:sp>
      <p:sp>
        <p:nvSpPr>
          <p:cNvPr id="204" name="Google Shape;204;p31"/>
          <p:cNvSpPr txBox="1">
            <a:spLocks noGrp="1"/>
          </p:cNvSpPr>
          <p:nvPr>
            <p:ph type="body" idx="4294967295"/>
          </p:nvPr>
        </p:nvSpPr>
        <p:spPr>
          <a:xfrm>
            <a:off x="1001545" y="190030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4098" lvl="0" indent="-494098">
              <a:spcBef>
                <a:spcPts val="1000"/>
              </a:spcBef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Import data into MySQL database (Class 1)</a:t>
            </a:r>
          </a:p>
          <a:p>
            <a:pPr marL="494098" lvl="0" indent="-494098">
              <a:spcBef>
                <a:spcPts val="1000"/>
              </a:spcBef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Query Data for Data Understanding/Relevant Information (Class 1) </a:t>
            </a:r>
          </a:p>
          <a:p>
            <a:pPr marL="494098" lvl="0" indent="-494098">
              <a:spcBef>
                <a:spcPts val="1000"/>
              </a:spcBef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Storing/Joining data for analysis (Class 2)</a:t>
            </a:r>
          </a:p>
          <a:p>
            <a:pPr marL="494098" lvl="0" indent="-494098">
              <a:spcBef>
                <a:spcPts val="1000"/>
              </a:spcBef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Cleaning Data for Analysis (Class 3) </a:t>
            </a:r>
          </a:p>
          <a:p>
            <a:pPr marL="494098" lvl="0" indent="-494098">
              <a:spcBef>
                <a:spcPts val="1000"/>
              </a:spcBef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Analyze Data Quality &amp; Create Data Dictionary (Class 3)</a:t>
            </a:r>
          </a:p>
          <a:p>
            <a:pPr marL="494098" lvl="0" indent="-494098">
              <a:spcBef>
                <a:spcPts val="1000"/>
              </a:spcBef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Normalize Data &amp; Create Data Model (Class 4) </a:t>
            </a:r>
          </a:p>
          <a:p>
            <a:pPr marL="494098" lvl="0" indent="-494098">
              <a:spcBef>
                <a:spcPts val="1000"/>
              </a:spcBef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Connect Data to BI Tool, Answer Business Questions, Automate data workflow using ETL (Optional) (Class 5)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Project </a:t>
            </a:r>
            <a:endParaRPr/>
          </a:p>
        </p:txBody>
      </p:sp>
      <p:sp>
        <p:nvSpPr>
          <p:cNvPr id="292" name="Google Shape;292;p41"/>
          <p:cNvSpPr txBox="1"/>
          <p:nvPr/>
        </p:nvSpPr>
        <p:spPr>
          <a:xfrm>
            <a:off x="492375" y="1656925"/>
            <a:ext cx="66723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/>
              <a:t>Data Storage &amp; Manipulation</a:t>
            </a:r>
            <a:endParaRPr sz="1800" b="1" u="sng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1. The business is in need of storing additional video game sales data, to understand the current “top games” in the marketplace.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en-US" sz="1700" dirty="0"/>
              <a:t>Create a table named “</a:t>
            </a:r>
            <a:r>
              <a:rPr lang="en-US" sz="1700" dirty="0" err="1"/>
              <a:t>console_game_sales</a:t>
            </a:r>
            <a:r>
              <a:rPr lang="en-US" sz="1700" dirty="0"/>
              <a:t>” in the consoles schema, using the “ConsoleGames_201905.csv” file in the “Class Project/consoles” folder</a:t>
            </a:r>
            <a:endParaRPr sz="17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en-US" sz="1700" dirty="0"/>
              <a:t>Create a SQL script that inserts the values of the CSV file, into the “</a:t>
            </a:r>
            <a:r>
              <a:rPr lang="en-US" sz="1700" dirty="0" err="1"/>
              <a:t>console_game_sales</a:t>
            </a:r>
            <a:r>
              <a:rPr lang="en-US" sz="1700" dirty="0"/>
              <a:t>” table.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2. The company is not interested in producing Sports Games - Remove these observations from the “</a:t>
            </a:r>
            <a:r>
              <a:rPr lang="en-US" sz="1700" dirty="0" err="1"/>
              <a:t>console_game_sales</a:t>
            </a:r>
            <a:r>
              <a:rPr lang="en-US" sz="1700" dirty="0"/>
              <a:t>” table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3. The CEO insists that “Barbie Adventure Game” is a top-seller.  Insert a record with that “Title” into the table, for comparison purposes (created “dummy” record/field values)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  <p:pic>
        <p:nvPicPr>
          <p:cNvPr id="293" name="Google Shape;29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875" y="2150517"/>
            <a:ext cx="3636183" cy="363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Project </a:t>
            </a:r>
            <a:endParaRPr/>
          </a:p>
        </p:txBody>
      </p:sp>
      <p:sp>
        <p:nvSpPr>
          <p:cNvPr id="269" name="Google Shape;269;p38"/>
          <p:cNvSpPr txBox="1"/>
          <p:nvPr/>
        </p:nvSpPr>
        <p:spPr>
          <a:xfrm>
            <a:off x="387681" y="1656925"/>
            <a:ext cx="6840053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/>
              <a:t>SQL Joins &amp; Unions</a:t>
            </a:r>
            <a:endParaRPr sz="1800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To better understand the marketplace for video games and consoles, the COO would like to know the answer to the following questions: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sz="1700" dirty="0"/>
              <a:t>1. What are the total sales for Action vs. Role-Playing games in North America by Year, since 2000?  </a:t>
            </a:r>
            <a:endParaRPr sz="17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sz="1700" dirty="0"/>
              <a:t>2. During that time period, how does Role-Playing game sales compare vs. other Genres? (Combine all Countries)</a:t>
            </a:r>
            <a:endParaRPr sz="17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sz="1700" dirty="0"/>
              <a:t>3. What is the most popular console (by NA Sales) for Role Playing games, for consoles with a “</a:t>
            </a:r>
            <a:r>
              <a:rPr lang="en-US" sz="1700" dirty="0" err="1"/>
              <a:t>first_retail_availablity</a:t>
            </a:r>
            <a:r>
              <a:rPr lang="en-US" sz="1700" dirty="0"/>
              <a:t>” since 2000? </a:t>
            </a:r>
            <a:endParaRPr sz="17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sz="1700" dirty="0"/>
              <a:t>4. Obtain the average rank of games created in 2014, by genre.  How does this order compare with the current video game rankings in the “</a:t>
            </a:r>
            <a:r>
              <a:rPr lang="en-US" sz="1700" dirty="0" err="1"/>
              <a:t>console_game_sales</a:t>
            </a:r>
            <a:r>
              <a:rPr lang="en-US" sz="1700" dirty="0"/>
              <a:t>” table? </a:t>
            </a:r>
            <a:endParaRPr sz="17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sz="1700" dirty="0"/>
              <a:t>5. Does this lead you to additional questions to research or data to gather?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  <p:pic>
        <p:nvPicPr>
          <p:cNvPr id="270" name="Google Shape;27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875" y="2150517"/>
            <a:ext cx="3636183" cy="363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Class 2 Objectives</a:t>
            </a:r>
            <a:endParaRPr sz="4800" dirty="0"/>
          </a:p>
        </p:txBody>
      </p:sp>
      <p:sp>
        <p:nvSpPr>
          <p:cNvPr id="198" name="Google Shape;198;p30"/>
          <p:cNvSpPr txBox="1"/>
          <p:nvPr/>
        </p:nvSpPr>
        <p:spPr>
          <a:xfrm>
            <a:off x="8285450" y="2016100"/>
            <a:ext cx="14967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6280240" y="2128671"/>
            <a:ext cx="5379900" cy="3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b="1" u="sng" dirty="0"/>
              <a:t>Part 2 - Data Manipulation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/>
              <a:t>SQL Joins - inner, outer and left 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/>
              <a:t>Union &amp; Union All</a:t>
            </a:r>
            <a:endParaRPr sz="2400" dirty="0"/>
          </a:p>
        </p:txBody>
      </p:sp>
      <p:sp>
        <p:nvSpPr>
          <p:cNvPr id="201" name="Google Shape;201;p30"/>
          <p:cNvSpPr txBox="1"/>
          <p:nvPr/>
        </p:nvSpPr>
        <p:spPr>
          <a:xfrm>
            <a:off x="1092040" y="2148105"/>
            <a:ext cx="5188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b="1" dirty="0"/>
              <a:t>          </a:t>
            </a:r>
            <a:r>
              <a:rPr lang="en-US" sz="2400" b="1" u="sng" dirty="0"/>
              <a:t>Part 1 - Data Storage</a:t>
            </a:r>
            <a:endParaRPr sz="2400" b="1" u="sng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Create and delete databases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Create and delete tables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Create tables with constraints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Add and delete table fields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Add and delete table constraints</a:t>
            </a:r>
            <a:endParaRPr sz="2400" dirty="0"/>
          </a:p>
          <a:p>
            <a:pPr lvl="0">
              <a:lnSpc>
                <a:spcPct val="115000"/>
              </a:lnSpc>
              <a:spcBef>
                <a:spcPts val="600"/>
              </a:spcBef>
            </a:pPr>
            <a:r>
              <a:rPr lang="en-US" sz="2400" dirty="0"/>
              <a:t>Create and delete views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ctrTitle"/>
          </p:nvPr>
        </p:nvSpPr>
        <p:spPr>
          <a:xfrm>
            <a:off x="913800" y="609600"/>
            <a:ext cx="1119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What is the need for data manipulation?</a:t>
            </a:r>
            <a:endParaRPr sz="4200"/>
          </a:p>
        </p:txBody>
      </p:sp>
      <p:sp>
        <p:nvSpPr>
          <p:cNvPr id="207" name="Google Shape;207;p31"/>
          <p:cNvSpPr/>
          <p:nvPr/>
        </p:nvSpPr>
        <p:spPr>
          <a:xfrm>
            <a:off x="1228375" y="5418200"/>
            <a:ext cx="8941800" cy="97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6" name="Google Shape;186;p28">
            <a:extLst>
              <a:ext uri="{FF2B5EF4-FFF2-40B4-BE49-F238E27FC236}">
                <a16:creationId xmlns:a16="http://schemas.microsoft.com/office/drawing/2014/main" id="{BCE83BAA-0226-4DCE-BCD8-EB6002A17C3D}"/>
              </a:ext>
            </a:extLst>
          </p:cNvPr>
          <p:cNvSpPr/>
          <p:nvPr/>
        </p:nvSpPr>
        <p:spPr>
          <a:xfrm>
            <a:off x="1228375" y="1998825"/>
            <a:ext cx="8941800" cy="252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208" name="Google Shape;208;p31"/>
          <p:cNvSpPr txBox="1">
            <a:spLocks noGrp="1"/>
          </p:cNvSpPr>
          <p:nvPr>
            <p:ph type="subTitle" idx="1"/>
          </p:nvPr>
        </p:nvSpPr>
        <p:spPr>
          <a:xfrm>
            <a:off x="1184744" y="1998825"/>
            <a:ext cx="5372179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71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Creating new datasets &amp; Combine disparate data sets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queries, aggregations, and joins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Adding, removing, or modifying data</a:t>
            </a:r>
            <a:endParaRPr sz="2400" dirty="0"/>
          </a:p>
          <a:p>
            <a:pPr marL="36899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Storing, Updating &amp; Extracting Data</a:t>
            </a:r>
            <a:endParaRPr sz="2400" dirty="0"/>
          </a:p>
        </p:txBody>
      </p:sp>
      <p:sp>
        <p:nvSpPr>
          <p:cNvPr id="8" name="Google Shape;209;p31">
            <a:extLst>
              <a:ext uri="{FF2B5EF4-FFF2-40B4-BE49-F238E27FC236}">
                <a16:creationId xmlns:a16="http://schemas.microsoft.com/office/drawing/2014/main" id="{6CB81172-9685-43B0-91C7-13403AF8C4E7}"/>
              </a:ext>
            </a:extLst>
          </p:cNvPr>
          <p:cNvSpPr txBox="1">
            <a:spLocks/>
          </p:cNvSpPr>
          <p:nvPr/>
        </p:nvSpPr>
        <p:spPr>
          <a:xfrm>
            <a:off x="6556923" y="1998825"/>
            <a:ext cx="401036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indent="-369500">
              <a:buSzPts val="2400"/>
            </a:pPr>
            <a:r>
              <a:rPr lang="en-US" sz="2400" dirty="0"/>
              <a:t>Creation/Extraction</a:t>
            </a:r>
          </a:p>
          <a:p>
            <a:pPr marL="0" indent="0">
              <a:spcBef>
                <a:spcPts val="1000"/>
              </a:spcBef>
              <a:buFont typeface="Lato"/>
              <a:buNone/>
            </a:pPr>
            <a:endParaRPr lang="en-US" sz="2400" dirty="0"/>
          </a:p>
          <a:p>
            <a:pPr marL="0" indent="0">
              <a:spcBef>
                <a:spcPts val="1000"/>
              </a:spcBef>
              <a:buFont typeface="Lato"/>
              <a:buNone/>
            </a:pPr>
            <a:endParaRPr lang="en-US" sz="2400" dirty="0"/>
          </a:p>
          <a:p>
            <a:pPr marL="342900" indent="-369500">
              <a:spcBef>
                <a:spcPts val="1000"/>
              </a:spcBef>
              <a:buSzPts val="2400"/>
            </a:pPr>
            <a:r>
              <a:rPr lang="en-US" sz="2400" dirty="0"/>
              <a:t>Transformation data</a:t>
            </a:r>
          </a:p>
          <a:p>
            <a:pPr marL="0" indent="0">
              <a:spcBef>
                <a:spcPts val="1000"/>
              </a:spcBef>
              <a:buSzPts val="1400"/>
              <a:buFont typeface="Lato"/>
              <a:buNone/>
            </a:pPr>
            <a:endParaRPr lang="en-US" sz="2400" dirty="0"/>
          </a:p>
          <a:p>
            <a:pPr marL="342900" indent="-369500">
              <a:spcBef>
                <a:spcPts val="1000"/>
              </a:spcBef>
              <a:buSzPts val="2400"/>
            </a:pPr>
            <a:r>
              <a:rPr lang="en-US" sz="2400" dirty="0"/>
              <a:t>Cleaning data</a:t>
            </a:r>
            <a:br>
              <a:rPr lang="en-US" sz="2400" dirty="0"/>
            </a:br>
            <a:endParaRPr lang="en-US" sz="2400" dirty="0"/>
          </a:p>
          <a:p>
            <a:pPr marL="342900" indent="-369500">
              <a:spcBef>
                <a:spcPts val="1000"/>
              </a:spcBef>
              <a:buSzPts val="2400"/>
            </a:pPr>
            <a:r>
              <a:rPr lang="en-US" sz="2400" dirty="0"/>
              <a:t>Storage &amp; Retrieval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46F46C-9F23-49B8-9802-1EBC9A8A20E8}"/>
              </a:ext>
            </a:extLst>
          </p:cNvPr>
          <p:cNvSpPr/>
          <p:nvPr/>
        </p:nvSpPr>
        <p:spPr>
          <a:xfrm>
            <a:off x="233510" y="2982508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u="sng" dirty="0">
                <a:solidFill>
                  <a:schemeClr val="tx2">
                    <a:lumMod val="25000"/>
                  </a:schemeClr>
                </a:solidFill>
              </a:rPr>
              <a:t>Part 2</a:t>
            </a:r>
            <a:endParaRPr lang="en-US" sz="18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990C81-DC01-487B-BDBB-A64AB4043E90}"/>
              </a:ext>
            </a:extLst>
          </p:cNvPr>
          <p:cNvSpPr/>
          <p:nvPr/>
        </p:nvSpPr>
        <p:spPr>
          <a:xfrm>
            <a:off x="250811" y="571148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u="sng" dirty="0">
                <a:solidFill>
                  <a:schemeClr val="tx2">
                    <a:lumMod val="25000"/>
                  </a:schemeClr>
                </a:solidFill>
              </a:rPr>
              <a:t>Part 1</a:t>
            </a:r>
            <a:endParaRPr lang="en-US" sz="18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Modify data in tables</a:t>
            </a:r>
            <a:endParaRPr sz="4800"/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975" y="1808275"/>
            <a:ext cx="8841067" cy="49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 txBox="1"/>
          <p:nvPr/>
        </p:nvSpPr>
        <p:spPr>
          <a:xfrm>
            <a:off x="2667834" y="5522893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modifying data structures</a:t>
            </a:r>
            <a:b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</p:txBody>
      </p:sp>
      <p:sp>
        <p:nvSpPr>
          <p:cNvPr id="217" name="Google Shape;217;p32"/>
          <p:cNvSpPr txBox="1"/>
          <p:nvPr/>
        </p:nvSpPr>
        <p:spPr>
          <a:xfrm>
            <a:off x="4652638" y="6026100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manipulating data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6753975" y="506077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Access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8755875" y="544052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FE2717-0073-453D-BCE5-5C0F4E10D67C}"/>
              </a:ext>
            </a:extLst>
          </p:cNvPr>
          <p:cNvSpPr/>
          <p:nvPr/>
        </p:nvSpPr>
        <p:spPr>
          <a:xfrm>
            <a:off x="4691929" y="4524291"/>
            <a:ext cx="714958" cy="504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05C46E-0CCF-48A5-A6BD-94AFC8B5BB99}"/>
              </a:ext>
            </a:extLst>
          </p:cNvPr>
          <p:cNvSpPr/>
          <p:nvPr/>
        </p:nvSpPr>
        <p:spPr>
          <a:xfrm>
            <a:off x="2558325" y="3841808"/>
            <a:ext cx="1830797" cy="2733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Create a New Database/Schema</a:t>
            </a:r>
            <a:endParaRPr sz="3600"/>
          </a:p>
        </p:txBody>
      </p:sp>
      <p:sp>
        <p:nvSpPr>
          <p:cNvPr id="226" name="Google Shape;226;p33"/>
          <p:cNvSpPr txBox="1"/>
          <p:nvPr/>
        </p:nvSpPr>
        <p:spPr>
          <a:xfrm>
            <a:off x="1045875" y="1792350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Creating a container for persistent Data Storage &amp; Retrieval.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Database Description</a:t>
            </a:r>
            <a:endParaRPr sz="2000" b="1" u="sng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database is a retailer of scale models of classic cars database. It contains typical business data such as customers, products, sales orders, sales order line items, etc.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Code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DATABASE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1045875" y="6254250"/>
            <a:ext cx="7046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Source: </a:t>
            </a:r>
            <a:r>
              <a:rPr lang="en-US" dirty="0">
                <a:hlinkClick r:id="rId3"/>
              </a:rPr>
              <a:t>http://www.mysqltutorial.org/mysql-sample-database.aspx</a:t>
            </a:r>
            <a:endParaRPr dirty="0"/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5450" y="3831625"/>
            <a:ext cx="2971200" cy="290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33"/>
          <p:cNvCxnSpPr/>
          <p:nvPr/>
        </p:nvCxnSpPr>
        <p:spPr>
          <a:xfrm rot="10800000" flipH="1">
            <a:off x="5244900" y="4905150"/>
            <a:ext cx="1830000" cy="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Creating Tables</a:t>
            </a:r>
            <a:endParaRPr sz="3600"/>
          </a:p>
        </p:txBody>
      </p:sp>
      <p:sp>
        <p:nvSpPr>
          <p:cNvPr id="235" name="Google Shape;235;p34"/>
          <p:cNvSpPr txBox="1"/>
          <p:nvPr/>
        </p:nvSpPr>
        <p:spPr>
          <a:xfrm>
            <a:off x="1045875" y="1688575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Creating a tabular structure for persistent Data Storage &amp; Retrieval.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; 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>
              <a:lnSpc>
                <a:spcPct val="115000"/>
              </a:lnSpc>
            </a:pP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CREATE TABLE `customers` (  </a:t>
            </a:r>
          </a:p>
          <a:p>
            <a:pPr marL="457200" lvl="0">
              <a:lnSpc>
                <a:spcPct val="115000"/>
              </a:lnSpc>
            </a:pP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`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customerNumber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` int(11)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Lato"/>
                <a:ea typeface="Lato"/>
                <a:cs typeface="Lato"/>
                <a:sym typeface="Lato"/>
              </a:rPr>
              <a:t>NOT NULL,  </a:t>
            </a:r>
          </a:p>
          <a:p>
            <a:pPr marL="457200" lvl="0">
              <a:lnSpc>
                <a:spcPct val="115000"/>
              </a:lnSpc>
            </a:pP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`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customerName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` varchar(50)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Lato"/>
                <a:ea typeface="Lato"/>
                <a:cs typeface="Lato"/>
                <a:sym typeface="Lato"/>
              </a:rPr>
              <a:t>NOT NULL,  </a:t>
            </a:r>
          </a:p>
          <a:p>
            <a:pPr marL="457200">
              <a:lnSpc>
                <a:spcPct val="115000"/>
              </a:lnSpc>
            </a:pP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`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contactLastName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` varchar(50)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Lato"/>
                <a:ea typeface="Lato"/>
                <a:cs typeface="Lato"/>
                <a:sym typeface="Lato"/>
              </a:rPr>
              <a:t>,  </a:t>
            </a:r>
            <a:endParaRPr lang="en-US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>
              <a:lnSpc>
                <a:spcPct val="115000"/>
              </a:lnSpc>
            </a:pP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`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contactFirstName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` varchar(50)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Lato"/>
                <a:ea typeface="Lato"/>
                <a:cs typeface="Lato"/>
                <a:sym typeface="Lato"/>
              </a:rPr>
              <a:t>,  </a:t>
            </a:r>
          </a:p>
          <a:p>
            <a:pPr marL="457200" lvl="0">
              <a:lnSpc>
                <a:spcPct val="115000"/>
              </a:lnSpc>
            </a:pP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`phone` varchar(50)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Lato"/>
                <a:ea typeface="Lato"/>
                <a:cs typeface="Lato"/>
                <a:sym typeface="Lato"/>
              </a:rPr>
              <a:t>NOT NULL,  </a:t>
            </a:r>
          </a:p>
          <a:p>
            <a:pPr marL="457200" lvl="0">
              <a:lnSpc>
                <a:spcPct val="115000"/>
              </a:lnSpc>
            </a:pP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`addressLine1` varchar(50)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Lato"/>
                <a:ea typeface="Lato"/>
                <a:cs typeface="Lato"/>
                <a:sym typeface="Lato"/>
              </a:rPr>
              <a:t>NOT NULL,  </a:t>
            </a:r>
          </a:p>
          <a:p>
            <a:pPr marL="457200" lvl="0">
              <a:lnSpc>
                <a:spcPct val="115000"/>
              </a:lnSpc>
            </a:pP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`addressLine2` varchar(50)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Lato"/>
                <a:ea typeface="Lato"/>
                <a:cs typeface="Lato"/>
                <a:sym typeface="Lato"/>
              </a:rPr>
              <a:t>DEFAULT NULL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,  </a:t>
            </a:r>
          </a:p>
          <a:p>
            <a:pPr marL="457200" lvl="0">
              <a:lnSpc>
                <a:spcPct val="115000"/>
              </a:lnSpc>
            </a:pP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`city` varchar(50)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Lato"/>
                <a:ea typeface="Lato"/>
                <a:cs typeface="Lato"/>
                <a:sym typeface="Lato"/>
              </a:rPr>
              <a:t>NOT NULL,  </a:t>
            </a:r>
          </a:p>
          <a:p>
            <a:pPr marL="457200" lvl="0">
              <a:lnSpc>
                <a:spcPct val="115000"/>
              </a:lnSpc>
            </a:pP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`state` varchar(50)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Lato"/>
                <a:ea typeface="Lato"/>
                <a:cs typeface="Lato"/>
                <a:sym typeface="Lato"/>
              </a:rPr>
              <a:t>NOT NULL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,  </a:t>
            </a:r>
          </a:p>
          <a:p>
            <a:pPr marL="457200">
              <a:lnSpc>
                <a:spcPct val="115000"/>
              </a:lnSpc>
            </a:pP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`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postalCode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` varchar(15)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Lato"/>
                <a:ea typeface="Lato"/>
                <a:cs typeface="Lato"/>
                <a:sym typeface="Lato"/>
              </a:rPr>
              <a:t>NOT NULL,  </a:t>
            </a:r>
            <a:endParaRPr lang="en-US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>
              <a:lnSpc>
                <a:spcPct val="115000"/>
              </a:lnSpc>
            </a:pP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`country` varchar(50)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Lato"/>
                <a:ea typeface="Lato"/>
                <a:cs typeface="Lato"/>
                <a:sym typeface="Lato"/>
              </a:rPr>
              <a:t>DEFAULT 'USA’,</a:t>
            </a:r>
          </a:p>
          <a:p>
            <a:pPr marL="457200" lvl="0">
              <a:lnSpc>
                <a:spcPct val="115000"/>
              </a:lnSpc>
            </a:pP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salesRepEmployeeNumber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` int(11)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Lato"/>
                <a:ea typeface="Lato"/>
                <a:cs typeface="Lato"/>
                <a:sym typeface="Lato"/>
              </a:rPr>
              <a:t>DEFAULT NULL,  </a:t>
            </a:r>
          </a:p>
          <a:p>
            <a:pPr marL="457200">
              <a:lnSpc>
                <a:spcPct val="115000"/>
              </a:lnSpc>
            </a:pP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`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` decimal(10,2)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Lato"/>
                <a:ea typeface="Lato"/>
                <a:cs typeface="Lato"/>
                <a:sym typeface="Lato"/>
              </a:rPr>
              <a:t>NOT NULL,  </a:t>
            </a:r>
            <a:endParaRPr lang="en-US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>
              <a:lnSpc>
                <a:spcPct val="115000"/>
              </a:lnSpc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PRIMARY KEY (`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customerNumber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`),  </a:t>
            </a:r>
          </a:p>
          <a:p>
            <a:pPr marL="457200" lvl="0">
              <a:lnSpc>
                <a:spcPct val="115000"/>
              </a:lnSpc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constraint `</a:t>
            </a:r>
            <a:r>
              <a:rPr lang="en-US" b="1" dirty="0" err="1">
                <a:solidFill>
                  <a:schemeClr val="tx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limit_chk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` CHECK (</a:t>
            </a:r>
            <a:r>
              <a:rPr lang="en-US" b="1" dirty="0" err="1">
                <a:solidFill>
                  <a:schemeClr val="tx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 &lt;= 100000)</a:t>
            </a:r>
          </a:p>
          <a:p>
            <a:pPr marL="457200" lvl="0">
              <a:lnSpc>
                <a:spcPct val="115000"/>
              </a:lnSpc>
            </a:pP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);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187345" y="2313763"/>
            <a:ext cx="1452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Table &amp; Field Names + Definitions</a:t>
            </a:r>
            <a:endParaRPr sz="15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Field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Constraints</a:t>
            </a:r>
            <a:endParaRPr sz="1500" b="1" dirty="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Table Keys - Primary &amp; Foreign</a:t>
            </a:r>
            <a:endParaRPr sz="1500" b="1" dirty="0">
              <a:solidFill>
                <a:schemeClr val="accent6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Defined Constraints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763" y="2224200"/>
            <a:ext cx="267652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Modifying &amp; Deleting Tables</a:t>
            </a:r>
            <a:endParaRPr sz="3600"/>
          </a:p>
        </p:txBody>
      </p:sp>
      <p:sp>
        <p:nvSpPr>
          <p:cNvPr id="243" name="Google Shape;243;p35"/>
          <p:cNvSpPr txBox="1"/>
          <p:nvPr/>
        </p:nvSpPr>
        <p:spPr>
          <a:xfrm>
            <a:off x="1045875" y="1688575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Change (Modify) or Delete (Drop) a tabular structure from the database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u="sng" dirty="0"/>
              <a:t>Add Column </a:t>
            </a:r>
            <a:endParaRPr sz="1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dirty="0"/>
              <a:t>ALTER TABLE customers</a:t>
            </a:r>
            <a:br>
              <a:rPr lang="en-US" sz="1800" dirty="0"/>
            </a:br>
            <a:r>
              <a:rPr lang="en-US" sz="1800" dirty="0"/>
              <a:t>ADD </a:t>
            </a:r>
            <a:r>
              <a:rPr lang="en-US" sz="1800" dirty="0" err="1"/>
              <a:t>column_name</a:t>
            </a:r>
            <a:r>
              <a:rPr lang="en-US" sz="1800" dirty="0"/>
              <a:t> varchar(255);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/>
              <a:t>Drop Column </a:t>
            </a:r>
            <a:endParaRPr sz="1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ALTER TABLE customers</a:t>
            </a:r>
            <a:br>
              <a:rPr lang="en-US" sz="1800" dirty="0"/>
            </a:br>
            <a:r>
              <a:rPr lang="en-US" sz="1800" dirty="0"/>
              <a:t>Drop </a:t>
            </a:r>
            <a:r>
              <a:rPr lang="en-US" sz="1800" dirty="0" err="1"/>
              <a:t>column_name</a:t>
            </a:r>
            <a:r>
              <a:rPr lang="en-US" sz="1800" dirty="0"/>
              <a:t>;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/>
              <a:t>Drop Constraint </a:t>
            </a:r>
            <a:endParaRPr sz="1800" u="sng" dirty="0"/>
          </a:p>
          <a:p>
            <a:pPr lvl="0"/>
            <a:r>
              <a:rPr lang="en-US" sz="1800" dirty="0"/>
              <a:t>DROP constraint `</a:t>
            </a:r>
            <a:r>
              <a:rPr lang="en-US" sz="1800" dirty="0" err="1"/>
              <a:t>limit_chk</a:t>
            </a:r>
            <a:r>
              <a:rPr lang="en-US" sz="1800" dirty="0"/>
              <a:t>`;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u="sng" dirty="0"/>
              <a:t>Delete</a:t>
            </a:r>
            <a:endParaRPr sz="1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dirty="0"/>
              <a:t>DROP TABLE IF EXISTS `customers`;</a:t>
            </a:r>
            <a:endParaRPr sz="1800" dirty="0"/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275" y="5274900"/>
            <a:ext cx="2828925" cy="148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35"/>
          <p:cNvCxnSpPr>
            <a:endCxn id="244" idx="1"/>
          </p:cNvCxnSpPr>
          <p:nvPr/>
        </p:nvCxnSpPr>
        <p:spPr>
          <a:xfrm rot="10800000" flipH="1">
            <a:off x="6141075" y="6017850"/>
            <a:ext cx="1888200" cy="5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46" name="Google Shape;24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7875" y="2178053"/>
            <a:ext cx="2551724" cy="300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35"/>
          <p:cNvCxnSpPr>
            <a:cxnSpLocks/>
          </p:cNvCxnSpPr>
          <p:nvPr/>
        </p:nvCxnSpPr>
        <p:spPr>
          <a:xfrm>
            <a:off x="4611757" y="3164619"/>
            <a:ext cx="4132993" cy="180668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Manually Insert Values into Table</a:t>
            </a:r>
            <a:endParaRPr sz="3600"/>
          </a:p>
        </p:txBody>
      </p:sp>
      <p:sp>
        <p:nvSpPr>
          <p:cNvPr id="253" name="Google Shape;253;p36"/>
          <p:cNvSpPr txBox="1"/>
          <p:nvPr/>
        </p:nvSpPr>
        <p:spPr>
          <a:xfrm>
            <a:off x="1045875" y="1688575"/>
            <a:ext cx="10453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Store persistent values that allow for the Creation/Extraction of data</a:t>
            </a:r>
            <a:endParaRPr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insert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into </a:t>
            </a:r>
            <a:r>
              <a:rPr lang="en-US" u="sng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r>
              <a:rPr lang="en-US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(`customerNumber`,`customerName`,`contactLastName`,`contactFirstName`,`phone`,`addressLine1`,`addressLine2`,`city`,`state`,`postalCode`,`country`,`salesRepEmployeeNumber`,`creditLimit`) </a:t>
            </a: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values </a:t>
            </a:r>
            <a:endParaRPr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(103,'Atelier </a:t>
            </a:r>
            <a:r>
              <a:rPr lang="en-US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graphique</a:t>
            </a: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','</a:t>
            </a:r>
            <a:r>
              <a:rPr lang="en-US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Schmitt','Carine</a:t>
            </a: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','40.32.2555','54, rue Royale',NULL,'Nantes',NULL,'44000','France',1370,'21000.00'),</a:t>
            </a:r>
            <a:endParaRPr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(112,'Signal Gift Stores','King','Jean','7025551838','8489 Strong </a:t>
            </a:r>
            <a:r>
              <a:rPr lang="en-US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St.',NULL,'Las</a:t>
            </a: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Vegas','NV','83030','USA',1166,'71800.00')</a:t>
            </a:r>
            <a:endParaRPr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Select * from customers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54" name="Google Shape;254;p36"/>
          <p:cNvGraphicFramePr/>
          <p:nvPr/>
        </p:nvGraphicFramePr>
        <p:xfrm>
          <a:off x="79900" y="4470575"/>
          <a:ext cx="12112100" cy="2468790"/>
        </p:xfrm>
        <a:graphic>
          <a:graphicData uri="http://schemas.openxmlformats.org/drawingml/2006/table">
            <a:tbl>
              <a:tblPr>
                <a:noFill/>
                <a:tableStyleId>{3FFB74CC-DCDB-4D84-8F7D-45C7636C0263}</a:tableStyleId>
              </a:tblPr>
              <a:tblGrid>
                <a:gridCol w="93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contactLastName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contactFirstName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phone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addressLine1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addressLine2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city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state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postalCode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country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salesRepEmployeeNumber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creditLimit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103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Atelier graphique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Schmitt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Carine 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40.32.2555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54, rue Royale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Nantes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44000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France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1370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21000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112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Signal Gift Stores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King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Jean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7025551838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8489 Strong St.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Las Vegas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NV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83030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USA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1166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71800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2003</Words>
  <Application>Microsoft Office PowerPoint</Application>
  <PresentationFormat>Widescreen</PresentationFormat>
  <Paragraphs>404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Lustria</vt:lpstr>
      <vt:lpstr>Verdana</vt:lpstr>
      <vt:lpstr>Lato</vt:lpstr>
      <vt:lpstr>Courier New</vt:lpstr>
      <vt:lpstr>Calibri</vt:lpstr>
      <vt:lpstr>Arial</vt:lpstr>
      <vt:lpstr>Raleway</vt:lpstr>
      <vt:lpstr>Streamline</vt:lpstr>
      <vt:lpstr>Data Manipulation - Part 1 </vt:lpstr>
      <vt:lpstr>Quiz: Class 1 – DMM Basics</vt:lpstr>
      <vt:lpstr>Class 2 Objectives</vt:lpstr>
      <vt:lpstr>What is the need for data manipulation?</vt:lpstr>
      <vt:lpstr>Modify data in tables</vt:lpstr>
      <vt:lpstr>Create a New Database/Schema</vt:lpstr>
      <vt:lpstr>Creating Tables</vt:lpstr>
      <vt:lpstr>Modifying &amp; Deleting Tables</vt:lpstr>
      <vt:lpstr>Manually Insert Values into Table</vt:lpstr>
      <vt:lpstr>Update Existing Values in Table</vt:lpstr>
      <vt:lpstr>Delete Records in Table</vt:lpstr>
      <vt:lpstr>What is a View?</vt:lpstr>
      <vt:lpstr>Exercises</vt:lpstr>
      <vt:lpstr>Data Manipulation Pt. 2 </vt:lpstr>
      <vt:lpstr>How do you combine data?</vt:lpstr>
      <vt:lpstr>Inner Join - Example</vt:lpstr>
      <vt:lpstr>Left Join - Example</vt:lpstr>
      <vt:lpstr>Full Outer Join - Example</vt:lpstr>
      <vt:lpstr>SQL Union &amp; Union All</vt:lpstr>
      <vt:lpstr>SQL Union All</vt:lpstr>
      <vt:lpstr>SQL Union</vt:lpstr>
      <vt:lpstr>Exercises</vt:lpstr>
      <vt:lpstr>Project Milestones</vt:lpstr>
      <vt:lpstr>Class Project </vt:lpstr>
      <vt:lpstr>Class 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- Part 1</dc:title>
  <dc:creator>JTB Ventures LLC</dc:creator>
  <cp:lastModifiedBy>Jeremy Bergmann</cp:lastModifiedBy>
  <cp:revision>18</cp:revision>
  <dcterms:modified xsi:type="dcterms:W3CDTF">2019-09-02T18:06:19Z</dcterms:modified>
</cp:coreProperties>
</file>