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0"/>
  </p:notesMasterIdLst>
  <p:sldIdLst>
    <p:sldId id="256" r:id="rId2"/>
    <p:sldId id="268" r:id="rId3"/>
    <p:sldId id="259" r:id="rId4"/>
    <p:sldId id="260" r:id="rId5"/>
    <p:sldId id="261" r:id="rId6"/>
    <p:sldId id="262" r:id="rId7"/>
    <p:sldId id="263" r:id="rId8"/>
    <p:sldId id="264" r:id="rId9"/>
    <p:sldId id="265" r:id="rId10"/>
    <p:sldId id="267" r:id="rId11"/>
    <p:sldId id="269" r:id="rId12"/>
    <p:sldId id="270" r:id="rId13"/>
    <p:sldId id="271" r:id="rId14"/>
    <p:sldId id="273" r:id="rId15"/>
    <p:sldId id="274" r:id="rId16"/>
    <p:sldId id="272" r:id="rId17"/>
    <p:sldId id="275" r:id="rId18"/>
    <p:sldId id="276" r:id="rId19"/>
    <p:sldId id="278" r:id="rId20"/>
    <p:sldId id="277" r:id="rId21"/>
    <p:sldId id="280" r:id="rId22"/>
    <p:sldId id="279" r:id="rId23"/>
    <p:sldId id="281" r:id="rId24"/>
    <p:sldId id="282" r:id="rId25"/>
    <p:sldId id="285" r:id="rId26"/>
    <p:sldId id="266" r:id="rId27"/>
    <p:sldId id="283" r:id="rId28"/>
    <p:sldId id="284" r:id="rId29"/>
  </p:sldIdLst>
  <p:sldSz cx="12192000" cy="6858000"/>
  <p:notesSz cx="6858000" cy="9144000"/>
  <p:embeddedFontLst>
    <p:embeddedFont>
      <p:font typeface="Calibri" panose="020F0502020204030204" pitchFamily="34" charset="0"/>
      <p:regular r:id="rId31"/>
      <p:bold r:id="rId32"/>
      <p:italic r:id="rId33"/>
      <p:boldItalic r:id="rId34"/>
    </p:embeddedFont>
    <p:embeddedFont>
      <p:font typeface="Lato" panose="020B0604020202020204" charset="0"/>
      <p:regular r:id="rId35"/>
      <p:bold r:id="rId36"/>
      <p:italic r:id="rId37"/>
      <p:boldItalic r:id="rId38"/>
    </p:embeddedFont>
    <p:embeddedFont>
      <p:font typeface="Raleway" panose="020B0604020202020204" charset="0"/>
      <p:regular r:id="rId39"/>
      <p:bold r:id="rId40"/>
      <p:italic r:id="rId41"/>
      <p:boldItalic r:id="rId42"/>
    </p:embeddedFont>
    <p:embeddedFont>
      <p:font typeface="Roboto"/>
      <p:regular r:id="rId43"/>
      <p:bold r:id="rId44"/>
      <p:italic r:id="rId45"/>
      <p:boldItalic r:id="rId46"/>
    </p:embeddedFont>
    <p:embeddedFont>
      <p:font typeface="Roboto Mono"/>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19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font" Target="fonts/font2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codingsight.com/multiple-ways-to-remove-duplicates-from-sql-table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w3resource.com/slides/mysql-mathematical-functions-slides-presentation.php"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w3resource.com/slides/mysql-mathematical-functions-slides-presentation.php"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w3resource.com/slides/mysql-mathematical-functions-slides-presentation.php"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tackoverflow.com/questions/43437884/jupyter-notebook-import-error-no-module-named-matplotlib"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www.vgchartz.com/preorders/43464/USA/"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earchstorage.techtarget.com/definition/data-life-cycle-management"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1c7a8fa13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g51c7a8fa13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076864104_0_19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g5076864104_0_1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4f24fce185_2_10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400">
                <a:solidFill>
                  <a:srgbClr val="000000"/>
                </a:solidFill>
                <a:latin typeface="Arial"/>
                <a:ea typeface="Arial"/>
                <a:cs typeface="Arial"/>
                <a:sym typeface="Arial"/>
              </a:rPr>
              <a:t>Validity - </a:t>
            </a:r>
            <a:r>
              <a:rPr lang="en-US" sz="1350">
                <a:solidFill>
                  <a:srgbClr val="444444"/>
                </a:solidFill>
                <a:highlight>
                  <a:srgbClr val="FFFFFF"/>
                </a:highlight>
                <a:latin typeface="Arial"/>
                <a:ea typeface="Arial"/>
                <a:cs typeface="Arial"/>
                <a:sym typeface="Arial"/>
              </a:rPr>
              <a:t>absence of differences between the data items representing the same objects based on specific information requirements</a:t>
            </a:r>
            <a:endParaRPr sz="1400">
              <a:solidFill>
                <a:srgbClr val="000000"/>
              </a:solidFill>
              <a:latin typeface="Arial"/>
              <a:ea typeface="Arial"/>
              <a:cs typeface="Arial"/>
              <a:sym typeface="Arial"/>
            </a:endParaRPr>
          </a:p>
          <a:p>
            <a:pPr marL="0" lvl="0" indent="0" algn="l" rtl="0">
              <a:spcBef>
                <a:spcPts val="1000"/>
              </a:spcBef>
              <a:spcAft>
                <a:spcPts val="0"/>
              </a:spcAft>
              <a:buNone/>
            </a:pPr>
            <a:r>
              <a:rPr lang="en-US" sz="1400">
                <a:solidFill>
                  <a:srgbClr val="000000"/>
                </a:solidFill>
                <a:latin typeface="Arial"/>
                <a:ea typeface="Arial"/>
                <a:cs typeface="Arial"/>
                <a:sym typeface="Arial"/>
              </a:rPr>
              <a:t>Accuracy - </a:t>
            </a:r>
            <a:r>
              <a:rPr lang="en-US" sz="1350">
                <a:solidFill>
                  <a:srgbClr val="444444"/>
                </a:solidFill>
                <a:highlight>
                  <a:srgbClr val="FFFFFF"/>
                </a:highlight>
                <a:latin typeface="Arial"/>
                <a:ea typeface="Arial"/>
                <a:cs typeface="Arial"/>
                <a:sym typeface="Arial"/>
              </a:rPr>
              <a:t>degree to which the data item correctly describes the object in context of appropriate real-world context and attributes</a:t>
            </a:r>
            <a:endParaRPr sz="1400">
              <a:solidFill>
                <a:srgbClr val="000000"/>
              </a:solidFill>
              <a:latin typeface="Arial"/>
              <a:ea typeface="Arial"/>
              <a:cs typeface="Arial"/>
              <a:sym typeface="Arial"/>
            </a:endParaRPr>
          </a:p>
          <a:p>
            <a:pPr marL="0" lvl="0" indent="0" algn="l" rtl="0">
              <a:spcBef>
                <a:spcPts val="1000"/>
              </a:spcBef>
              <a:spcAft>
                <a:spcPts val="0"/>
              </a:spcAft>
              <a:buNone/>
            </a:pPr>
            <a:r>
              <a:rPr lang="en-US" sz="1400">
                <a:solidFill>
                  <a:srgbClr val="000000"/>
                </a:solidFill>
                <a:latin typeface="Arial"/>
                <a:ea typeface="Arial"/>
                <a:cs typeface="Arial"/>
                <a:sym typeface="Arial"/>
              </a:rPr>
              <a:t>Completeness - </a:t>
            </a:r>
            <a:r>
              <a:rPr lang="en-US" sz="1350">
                <a:solidFill>
                  <a:srgbClr val="444444"/>
                </a:solidFill>
                <a:highlight>
                  <a:srgbClr val="FFFFFF"/>
                </a:highlight>
                <a:latin typeface="Arial"/>
                <a:ea typeface="Arial"/>
                <a:cs typeface="Arial"/>
                <a:sym typeface="Arial"/>
              </a:rPr>
              <a:t>An indication of the comprehensiveness of available data,</a:t>
            </a:r>
            <a:endParaRPr sz="1400">
              <a:solidFill>
                <a:srgbClr val="000000"/>
              </a:solidFill>
              <a:latin typeface="Arial"/>
              <a:ea typeface="Arial"/>
              <a:cs typeface="Arial"/>
              <a:sym typeface="Arial"/>
            </a:endParaRPr>
          </a:p>
          <a:p>
            <a:pPr marL="0" lvl="0" indent="0" algn="l" rtl="0">
              <a:spcBef>
                <a:spcPts val="1000"/>
              </a:spcBef>
              <a:spcAft>
                <a:spcPts val="0"/>
              </a:spcAft>
              <a:buNone/>
            </a:pPr>
            <a:r>
              <a:rPr lang="en-US" sz="1400">
                <a:solidFill>
                  <a:srgbClr val="000000"/>
                </a:solidFill>
                <a:latin typeface="Arial"/>
                <a:ea typeface="Arial"/>
                <a:cs typeface="Arial"/>
                <a:sym typeface="Arial"/>
              </a:rPr>
              <a:t>Consistency -  </a:t>
            </a:r>
            <a:r>
              <a:rPr lang="en-US" sz="1350">
                <a:solidFill>
                  <a:srgbClr val="444444"/>
                </a:solidFill>
                <a:highlight>
                  <a:srgbClr val="FFFFFF"/>
                </a:highlight>
                <a:latin typeface="Arial"/>
                <a:ea typeface="Arial"/>
                <a:cs typeface="Arial"/>
                <a:sym typeface="Arial"/>
              </a:rPr>
              <a:t>absence of differences between the data items representing the same objects based on specific information requirements (across data sources/Tables)</a:t>
            </a:r>
            <a:endParaRPr sz="1400">
              <a:solidFill>
                <a:srgbClr val="000000"/>
              </a:solidFill>
              <a:latin typeface="Arial"/>
              <a:ea typeface="Arial"/>
              <a:cs typeface="Arial"/>
              <a:sym typeface="Arial"/>
            </a:endParaRPr>
          </a:p>
          <a:p>
            <a:pPr marL="0" lvl="0" indent="0" algn="l" rtl="0">
              <a:spcBef>
                <a:spcPts val="1000"/>
              </a:spcBef>
              <a:spcAft>
                <a:spcPts val="1000"/>
              </a:spcAft>
              <a:buNone/>
            </a:pPr>
            <a:r>
              <a:rPr lang="en-US" sz="1400">
                <a:solidFill>
                  <a:srgbClr val="000000"/>
                </a:solidFill>
                <a:latin typeface="Arial"/>
                <a:ea typeface="Arial"/>
                <a:cs typeface="Arial"/>
                <a:sym typeface="Arial"/>
              </a:rPr>
              <a:t>Uniformity - </a:t>
            </a:r>
            <a:r>
              <a:rPr lang="en-US">
                <a:solidFill>
                  <a:srgbClr val="222222"/>
                </a:solidFill>
                <a:highlight>
                  <a:srgbClr val="FFFFFF"/>
                </a:highlight>
                <a:latin typeface="Roboto"/>
                <a:ea typeface="Roboto"/>
                <a:cs typeface="Roboto"/>
                <a:sym typeface="Roboto"/>
              </a:rPr>
              <a:t> Absolute, or very high degree of, comparability between two or more alternatives, processes, products, qualifications, sets of </a:t>
            </a:r>
            <a:r>
              <a:rPr lang="en-US" b="1">
                <a:solidFill>
                  <a:srgbClr val="222222"/>
                </a:solidFill>
                <a:highlight>
                  <a:srgbClr val="FFFFFF"/>
                </a:highlight>
                <a:latin typeface="Roboto"/>
                <a:ea typeface="Roboto"/>
                <a:cs typeface="Roboto"/>
                <a:sym typeface="Roboto"/>
              </a:rPr>
              <a:t>data</a:t>
            </a:r>
            <a:endParaRPr sz="1400">
              <a:solidFill>
                <a:srgbClr val="000000"/>
              </a:solidFill>
              <a:latin typeface="Arial"/>
              <a:ea typeface="Arial"/>
              <a:cs typeface="Arial"/>
              <a:sym typeface="Arial"/>
            </a:endParaRPr>
          </a:p>
        </p:txBody>
      </p:sp>
      <p:sp>
        <p:nvSpPr>
          <p:cNvPr id="197" name="Google Shape;197;g4f24fce185_2_1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1cdbcafd1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sz="1400" dirty="0">
                <a:solidFill>
                  <a:srgbClr val="000000"/>
                </a:solidFill>
                <a:latin typeface="Arial"/>
                <a:ea typeface="Arial"/>
                <a:cs typeface="Arial"/>
                <a:sym typeface="Arial"/>
              </a:rPr>
              <a:t>The goal of cleaning is ultimately to confirm the Validity, Accuracy, Completeness, Consistency, and Uniformity of the dataset</a:t>
            </a:r>
            <a:endParaRPr sz="1400" dirty="0">
              <a:solidFill>
                <a:srgbClr val="000000"/>
              </a:solidFill>
              <a:latin typeface="Arial"/>
              <a:ea typeface="Arial"/>
              <a:cs typeface="Arial"/>
              <a:sym typeface="Arial"/>
            </a:endParaRPr>
          </a:p>
        </p:txBody>
      </p:sp>
      <p:sp>
        <p:nvSpPr>
          <p:cNvPr id="205" name="Google Shape;205;g51cdbcafd1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5027544abd_0_1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endParaRPr/>
          </a:p>
        </p:txBody>
      </p:sp>
      <p:sp>
        <p:nvSpPr>
          <p:cNvPr id="218" name="Google Shape;218;g5027544abd_0_1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5027544abd_0_3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“Main clauses” in descending order of operations</a:t>
            </a:r>
            <a:endParaRPr/>
          </a:p>
          <a:p>
            <a:pPr marL="0" lvl="0" indent="0" algn="l" rtl="0">
              <a:spcBef>
                <a:spcPts val="0"/>
              </a:spcBef>
              <a:spcAft>
                <a:spcPts val="0"/>
              </a:spcAft>
              <a:buNone/>
            </a:pPr>
            <a:r>
              <a:rPr lang="en-US"/>
              <a:t>LIKE: wildcard searches: %&lt;char&gt;, %&lt;char&gt;%, &lt;char&gt;%, underscores</a:t>
            </a:r>
            <a:endParaRPr/>
          </a:p>
          <a:p>
            <a:pPr marL="0" lvl="0" indent="0" algn="l" rtl="0">
              <a:spcBef>
                <a:spcPts val="0"/>
              </a:spcBef>
              <a:spcAft>
                <a:spcPts val="0"/>
              </a:spcAft>
              <a:buNone/>
            </a:pPr>
            <a:r>
              <a:rPr lang="en-US"/>
              <a:t>Wildcard characters: %, _, *</a:t>
            </a:r>
            <a:endParaRPr/>
          </a:p>
          <a:p>
            <a:pPr marL="0" lvl="0" indent="0" algn="l" rtl="0">
              <a:spcBef>
                <a:spcPts val="0"/>
              </a:spcBef>
              <a:spcAft>
                <a:spcPts val="0"/>
              </a:spcAft>
              <a:buNone/>
            </a:pPr>
            <a:r>
              <a:rPr lang="en-US"/>
              <a:t>CASE: if-then statements</a:t>
            </a:r>
            <a:endParaRPr/>
          </a:p>
          <a:p>
            <a:pPr marL="0" lvl="0" indent="0" algn="l" rtl="0">
              <a:spcBef>
                <a:spcPts val="0"/>
              </a:spcBef>
              <a:spcAft>
                <a:spcPts val="0"/>
              </a:spcAft>
              <a:buNone/>
            </a:pPr>
            <a:r>
              <a:rPr lang="en-US"/>
              <a:t>JOIN: mostly use INNER, LEFT</a:t>
            </a:r>
            <a:endParaRPr/>
          </a:p>
          <a:p>
            <a:pPr marL="0" lvl="0" indent="0" algn="l" rtl="0">
              <a:spcBef>
                <a:spcPts val="0"/>
              </a:spcBef>
              <a:spcAft>
                <a:spcPts val="0"/>
              </a:spcAft>
              <a:buNone/>
            </a:pPr>
            <a:r>
              <a:rPr lang="en-US"/>
              <a:t>HAVING: WHERE for groups (http://www.mysqltutorial.org/mysql-having.aspx)</a:t>
            </a:r>
            <a:endParaRPr/>
          </a:p>
          <a:p>
            <a:pPr marL="0" lvl="0" indent="0" algn="l" rtl="0">
              <a:spcBef>
                <a:spcPts val="0"/>
              </a:spcBef>
              <a:spcAft>
                <a:spcPts val="0"/>
              </a:spcAft>
              <a:buNone/>
            </a:pPr>
            <a:r>
              <a:rPr lang="en-US"/>
              <a:t>BETWEEN is inclusive</a:t>
            </a:r>
            <a:endParaRPr/>
          </a:p>
        </p:txBody>
      </p:sp>
      <p:sp>
        <p:nvSpPr>
          <p:cNvPr id="227" name="Google Shape;227;g5027544abd_0_3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5dd8a6ff77_0_1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“Main clauses” in descending order of operations</a:t>
            </a:r>
            <a:endParaRPr/>
          </a:p>
          <a:p>
            <a:pPr marL="0" lvl="0" indent="0" algn="l" rtl="0">
              <a:spcBef>
                <a:spcPts val="0"/>
              </a:spcBef>
              <a:spcAft>
                <a:spcPts val="0"/>
              </a:spcAft>
              <a:buNone/>
            </a:pPr>
            <a:r>
              <a:rPr lang="en-US"/>
              <a:t>LIKE: wildcard searches: %&lt;char&gt;, %&lt;char&gt;%, &lt;char&gt;%, underscores</a:t>
            </a:r>
            <a:endParaRPr/>
          </a:p>
          <a:p>
            <a:pPr marL="0" lvl="0" indent="0" algn="l" rtl="0">
              <a:spcBef>
                <a:spcPts val="0"/>
              </a:spcBef>
              <a:spcAft>
                <a:spcPts val="0"/>
              </a:spcAft>
              <a:buNone/>
            </a:pPr>
            <a:r>
              <a:rPr lang="en-US"/>
              <a:t>Wildcard characters: %, _, *</a:t>
            </a:r>
            <a:endParaRPr/>
          </a:p>
        </p:txBody>
      </p:sp>
      <p:sp>
        <p:nvSpPr>
          <p:cNvPr id="211" name="Google Shape;211;g5dd8a6ff77_0_1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5dd8a6ff77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sz="1100" u="sng">
                <a:solidFill>
                  <a:schemeClr val="hlink"/>
                </a:solidFill>
                <a:latin typeface="Arial"/>
                <a:ea typeface="Arial"/>
                <a:cs typeface="Arial"/>
                <a:sym typeface="Arial"/>
                <a:hlinkClick r:id="rId3"/>
              </a:rPr>
              <a:t>https://codingsight.com/multiple-ways-to-remove-duplicates-from-sql-tables/</a:t>
            </a:r>
            <a:endParaRPr/>
          </a:p>
        </p:txBody>
      </p:sp>
      <p:sp>
        <p:nvSpPr>
          <p:cNvPr id="236" name="Google Shape;236;g5dd8a6ff7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5dd8a6ff77_0_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“Main clauses” in descending order of operations</a:t>
            </a:r>
            <a:endParaRPr/>
          </a:p>
          <a:p>
            <a:pPr marL="0" lvl="0" indent="0" algn="l" rtl="0">
              <a:spcBef>
                <a:spcPts val="0"/>
              </a:spcBef>
              <a:spcAft>
                <a:spcPts val="0"/>
              </a:spcAft>
              <a:buNone/>
            </a:pPr>
            <a:r>
              <a:rPr lang="en-US"/>
              <a:t>LIKE: wildcard searches: %&lt;char&gt;, %&lt;char&gt;%, &lt;char&gt;%, underscores</a:t>
            </a:r>
            <a:endParaRPr/>
          </a:p>
          <a:p>
            <a:pPr marL="0" lvl="0" indent="0" algn="l" rtl="0">
              <a:spcBef>
                <a:spcPts val="0"/>
              </a:spcBef>
              <a:spcAft>
                <a:spcPts val="0"/>
              </a:spcAft>
              <a:buNone/>
            </a:pPr>
            <a:r>
              <a:rPr lang="en-US"/>
              <a:t>Wildcard characters: %, _, *</a:t>
            </a:r>
            <a:endParaRPr/>
          </a:p>
          <a:p>
            <a:pPr marL="0" lvl="0" indent="0" algn="l" rtl="0">
              <a:spcBef>
                <a:spcPts val="0"/>
              </a:spcBef>
              <a:spcAft>
                <a:spcPts val="0"/>
              </a:spcAft>
              <a:buNone/>
            </a:pPr>
            <a:r>
              <a:rPr lang="en-US"/>
              <a:t>CASE: if-then statements</a:t>
            </a:r>
            <a:endParaRPr/>
          </a:p>
          <a:p>
            <a:pPr marL="0" lvl="0" indent="0" algn="l" rtl="0">
              <a:spcBef>
                <a:spcPts val="0"/>
              </a:spcBef>
              <a:spcAft>
                <a:spcPts val="0"/>
              </a:spcAft>
              <a:buNone/>
            </a:pPr>
            <a:r>
              <a:rPr lang="en-US"/>
              <a:t>JOIN: mostly use INNER, LEFT</a:t>
            </a:r>
            <a:endParaRPr/>
          </a:p>
          <a:p>
            <a:pPr marL="0" lvl="0" indent="0" algn="l" rtl="0">
              <a:spcBef>
                <a:spcPts val="0"/>
              </a:spcBef>
              <a:spcAft>
                <a:spcPts val="0"/>
              </a:spcAft>
              <a:buNone/>
            </a:pPr>
            <a:r>
              <a:rPr lang="en-US"/>
              <a:t>HAVING: WHERE for groups (http://www.mysqltutorial.org/mysql-having.aspx)</a:t>
            </a:r>
            <a:endParaRPr/>
          </a:p>
          <a:p>
            <a:pPr marL="0" lvl="0" indent="0" algn="l" rtl="0">
              <a:spcBef>
                <a:spcPts val="0"/>
              </a:spcBef>
              <a:spcAft>
                <a:spcPts val="0"/>
              </a:spcAft>
              <a:buNone/>
            </a:pPr>
            <a:r>
              <a:rPr lang="en-US"/>
              <a:t>BETWEEN is inclusive</a:t>
            </a:r>
            <a:endParaRPr/>
          </a:p>
        </p:txBody>
      </p:sp>
      <p:sp>
        <p:nvSpPr>
          <p:cNvPr id="245" name="Google Shape;245;g5dd8a6ff77_0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5dd8a6ff77_0_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g5dd8a6ff77_0_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dd891ab24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rgbClr val="000000"/>
              </a:buClr>
              <a:buSzPts val="1100"/>
              <a:buFont typeface="Arial"/>
              <a:buNone/>
            </a:pPr>
            <a:r>
              <a:rPr lang="en-US">
                <a:solidFill>
                  <a:srgbClr val="000000"/>
                </a:solidFill>
              </a:rPr>
              <a:t>Creation: creating tables and databases, the things</a:t>
            </a:r>
            <a:endParaRPr>
              <a:solidFill>
                <a:srgbClr val="000000"/>
              </a:solidFill>
            </a:endParaRPr>
          </a:p>
          <a:p>
            <a:pPr marL="0" lvl="0" indent="0" algn="l" rtl="0">
              <a:lnSpc>
                <a:spcPct val="115000"/>
              </a:lnSpc>
              <a:spcBef>
                <a:spcPts val="0"/>
              </a:spcBef>
              <a:spcAft>
                <a:spcPts val="0"/>
              </a:spcAft>
              <a:buClr>
                <a:srgbClr val="000000"/>
              </a:buClr>
              <a:buSzPts val="1100"/>
              <a:buFont typeface="Arial"/>
              <a:buNone/>
            </a:pPr>
            <a:r>
              <a:rPr lang="en-US">
                <a:solidFill>
                  <a:srgbClr val="000000"/>
                </a:solidFill>
              </a:rPr>
              <a:t>Storage: where data are stored</a:t>
            </a:r>
            <a:endParaRPr>
              <a:solidFill>
                <a:srgbClr val="000000"/>
              </a:solidFill>
            </a:endParaRPr>
          </a:p>
          <a:p>
            <a:pPr marL="0" lvl="0" indent="0" algn="l" rtl="0">
              <a:lnSpc>
                <a:spcPct val="115000"/>
              </a:lnSpc>
              <a:spcBef>
                <a:spcPts val="0"/>
              </a:spcBef>
              <a:spcAft>
                <a:spcPts val="0"/>
              </a:spcAft>
              <a:buClr>
                <a:srgbClr val="000000"/>
              </a:buClr>
              <a:buSzPts val="1100"/>
              <a:buFont typeface="Arial"/>
              <a:buNone/>
            </a:pPr>
            <a:r>
              <a:rPr lang="en-US">
                <a:solidFill>
                  <a:srgbClr val="000000"/>
                </a:solidFill>
              </a:rPr>
              <a:t>Cleaning: adding, removing, or modifying data</a:t>
            </a:r>
            <a:endParaRPr>
              <a:solidFill>
                <a:srgbClr val="000000"/>
              </a:solidFill>
            </a:endParaRPr>
          </a:p>
          <a:p>
            <a:pPr marL="0" lvl="0" indent="0" algn="l" rtl="0">
              <a:lnSpc>
                <a:spcPct val="115000"/>
              </a:lnSpc>
              <a:spcBef>
                <a:spcPts val="0"/>
              </a:spcBef>
              <a:spcAft>
                <a:spcPts val="0"/>
              </a:spcAft>
              <a:buClr>
                <a:srgbClr val="000000"/>
              </a:buClr>
              <a:buSzPts val="1100"/>
              <a:buFont typeface="Arial"/>
              <a:buNone/>
            </a:pPr>
            <a:r>
              <a:rPr lang="en-US">
                <a:solidFill>
                  <a:srgbClr val="000000"/>
                </a:solidFill>
              </a:rPr>
              <a:t>Retrieval: selecting only the data you want</a:t>
            </a:r>
            <a:endParaRPr>
              <a:solidFill>
                <a:srgbClr val="000000"/>
              </a:solidFill>
            </a:endParaRPr>
          </a:p>
          <a:p>
            <a:pPr marL="0" lvl="0" indent="0" algn="l" rtl="0">
              <a:spcBef>
                <a:spcPts val="0"/>
              </a:spcBef>
              <a:spcAft>
                <a:spcPts val="0"/>
              </a:spcAft>
              <a:buNone/>
            </a:pPr>
            <a:endParaRPr/>
          </a:p>
        </p:txBody>
      </p:sp>
      <p:sp>
        <p:nvSpPr>
          <p:cNvPr id="183" name="Google Shape;183;g5dd891ab2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dd8a6ff77_0_4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sz="1100">
                <a:latin typeface="Arial"/>
                <a:ea typeface="Arial"/>
                <a:cs typeface="Arial"/>
                <a:sym typeface="Arial"/>
              </a:rPr>
              <a:t>See more numeric functions at:  </a:t>
            </a:r>
            <a:r>
              <a:rPr lang="en-US" sz="1100" u="sng">
                <a:solidFill>
                  <a:schemeClr val="hlink"/>
                </a:solidFill>
                <a:latin typeface="Arial"/>
                <a:ea typeface="Arial"/>
                <a:cs typeface="Arial"/>
                <a:sym typeface="Arial"/>
                <a:hlinkClick r:id="rId3"/>
              </a:rPr>
              <a:t>https://www.w3resource.com/slides/mysql-mathematical-functions-slides-presentation.php</a:t>
            </a:r>
            <a:endParaRPr/>
          </a:p>
          <a:p>
            <a:pPr marL="0" lvl="0" indent="0" algn="l" rtl="0">
              <a:spcBef>
                <a:spcPts val="0"/>
              </a:spcBef>
              <a:spcAft>
                <a:spcPts val="0"/>
              </a:spcAft>
              <a:buClr>
                <a:srgbClr val="000000"/>
              </a:buClr>
              <a:buSzPts val="1100"/>
              <a:buFont typeface="Arial"/>
              <a:buNone/>
            </a:pPr>
            <a:r>
              <a:rPr lang="en-US"/>
              <a:t>For Cast() data types, see:  https://www.w3resource.com/slides/mysql-mathematical-functions-slides-presentation.php</a:t>
            </a:r>
            <a:endParaRPr/>
          </a:p>
        </p:txBody>
      </p:sp>
      <p:sp>
        <p:nvSpPr>
          <p:cNvPr id="256" name="Google Shape;256;g5dd8a6ff77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5dd8a6ff77_0_2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g5dd8a6ff77_0_2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5dd8a6ff77_0_2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sz="1100">
                <a:latin typeface="Arial"/>
                <a:ea typeface="Arial"/>
                <a:cs typeface="Arial"/>
                <a:sym typeface="Arial"/>
              </a:rPr>
              <a:t>See more numeric functions at:  </a:t>
            </a:r>
            <a:r>
              <a:rPr lang="en-US" sz="1100" u="sng">
                <a:solidFill>
                  <a:schemeClr val="hlink"/>
                </a:solidFill>
                <a:latin typeface="Arial"/>
                <a:ea typeface="Arial"/>
                <a:cs typeface="Arial"/>
                <a:sym typeface="Arial"/>
                <a:hlinkClick r:id="rId3"/>
              </a:rPr>
              <a:t>https://www.w3resource.com/slides/mysql-mathematical-functions-slides-presentation.php</a:t>
            </a:r>
            <a:endParaRPr/>
          </a:p>
          <a:p>
            <a:pPr marL="0" lvl="0" indent="0" algn="l" rtl="0">
              <a:spcBef>
                <a:spcPts val="0"/>
              </a:spcBef>
              <a:spcAft>
                <a:spcPts val="0"/>
              </a:spcAft>
              <a:buClr>
                <a:srgbClr val="000000"/>
              </a:buClr>
              <a:buSzPts val="1100"/>
              <a:buFont typeface="Arial"/>
              <a:buNone/>
            </a:pPr>
            <a:r>
              <a:rPr lang="en-US"/>
              <a:t>For Cast() data types, see:  https://www.w3resource.com/slides/mysql-mathematical-functions-slides-presentation.php</a:t>
            </a:r>
            <a:endParaRPr/>
          </a:p>
        </p:txBody>
      </p:sp>
      <p:sp>
        <p:nvSpPr>
          <p:cNvPr id="275" name="Google Shape;275;g5dd8a6ff77_0_2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dd8a6ff77_0_2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sz="1100">
                <a:latin typeface="Arial"/>
                <a:ea typeface="Arial"/>
                <a:cs typeface="Arial"/>
                <a:sym typeface="Arial"/>
              </a:rPr>
              <a:t>See more numeric functions at:  </a:t>
            </a:r>
            <a:r>
              <a:rPr lang="en-US" sz="1100" u="sng">
                <a:solidFill>
                  <a:schemeClr val="hlink"/>
                </a:solidFill>
                <a:latin typeface="Arial"/>
                <a:ea typeface="Arial"/>
                <a:cs typeface="Arial"/>
                <a:sym typeface="Arial"/>
                <a:hlinkClick r:id="rId3"/>
              </a:rPr>
              <a:t>https://www.w3resource.com/slides/mysql-mathematical-functions-slides-presentation.php</a:t>
            </a:r>
            <a:endParaRPr/>
          </a:p>
          <a:p>
            <a:pPr marL="0" lvl="0" indent="0" algn="l" rtl="0">
              <a:spcBef>
                <a:spcPts val="0"/>
              </a:spcBef>
              <a:spcAft>
                <a:spcPts val="0"/>
              </a:spcAft>
              <a:buClr>
                <a:srgbClr val="000000"/>
              </a:buClr>
              <a:buSzPts val="1100"/>
              <a:buFont typeface="Arial"/>
              <a:buNone/>
            </a:pPr>
            <a:r>
              <a:rPr lang="en-US"/>
              <a:t>For Cast() data types, see:  https://www.w3resource.com/slides/mysql-mathematical-functions-slides-presentation.php</a:t>
            </a:r>
            <a:endParaRPr/>
          </a:p>
        </p:txBody>
      </p:sp>
      <p:sp>
        <p:nvSpPr>
          <p:cNvPr id="290" name="Google Shape;290;g5dd8a6ff77_0_2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5dd8a6ff77_0_2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g5dd8a6ff77_0_2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e14f20887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1" name="Google Shape;201;g5e14f2088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520567870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520567870c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If error that cant find python library: </a:t>
            </a:r>
            <a:r>
              <a:rPr lang="en-US" sz="1100" u="sng">
                <a:solidFill>
                  <a:schemeClr val="hlink"/>
                </a:solidFill>
                <a:latin typeface="Arial"/>
                <a:ea typeface="Arial"/>
                <a:cs typeface="Arial"/>
                <a:sym typeface="Arial"/>
                <a:hlinkClick r:id="rId3"/>
              </a:rPr>
              <a:t>https://stackoverflow.com/questions/43437884/jupyter-notebook-import-error-no-module-named-matplotlib</a:t>
            </a:r>
            <a:endParaRPr/>
          </a:p>
        </p:txBody>
      </p:sp>
      <p:sp>
        <p:nvSpPr>
          <p:cNvPr id="253" name="Google Shape;253;g520567870c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5d42f5a07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5d42f5a07e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USA Pre-Order Chart from (29-Dec-2018): </a:t>
            </a:r>
            <a:r>
              <a:rPr lang="en-US" sz="1100" u="sng">
                <a:solidFill>
                  <a:schemeClr val="hlink"/>
                </a:solidFill>
                <a:latin typeface="Arial"/>
                <a:ea typeface="Arial"/>
                <a:cs typeface="Arial"/>
                <a:sym typeface="Arial"/>
                <a:hlinkClick r:id="rId3"/>
              </a:rPr>
              <a:t>http://www.vgchartz.com/preorders/43464/USA/</a:t>
            </a:r>
            <a:endParaRPr/>
          </a:p>
        </p:txBody>
      </p:sp>
      <p:sp>
        <p:nvSpPr>
          <p:cNvPr id="306" name="Google Shape;306;g5d42f5a07e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5027544abd_0_10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a:solidFill>
                  <a:srgbClr val="000000"/>
                </a:solidFill>
                <a:latin typeface="Lato"/>
                <a:ea typeface="Lato"/>
                <a:cs typeface="Lato"/>
                <a:sym typeface="Lato"/>
              </a:rPr>
              <a:t>Common ways to clean data with Python are available in the many libraries that you can import in your code. One of the most popular libraries is Pandas, which was designed for data manipulation and analysis, but is most commonly associated with data cleaning. Here is a common code snippet where Pandas is imported to clean a set of data:</a:t>
            </a:r>
            <a:endParaRPr/>
          </a:p>
        </p:txBody>
      </p:sp>
      <p:sp>
        <p:nvSpPr>
          <p:cNvPr id="315" name="Google Shape;315;g5027544abd_0_1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038ce4af1_0_3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Feynman technique: Learn -&gt; Explain -&gt; Reflect -&gt; Repeat</a:t>
            </a:r>
            <a:endParaRPr/>
          </a:p>
          <a:p>
            <a:pPr marL="0" lvl="0" indent="0" algn="l" rtl="0">
              <a:spcBef>
                <a:spcPts val="0"/>
              </a:spcBef>
              <a:spcAft>
                <a:spcPts val="0"/>
              </a:spcAft>
              <a:buNone/>
            </a:pPr>
            <a:endParaRPr/>
          </a:p>
          <a:p>
            <a:pPr marL="0" lvl="0" indent="0" algn="l" rtl="0">
              <a:spcBef>
                <a:spcPts val="0"/>
              </a:spcBef>
              <a:spcAft>
                <a:spcPts val="0"/>
              </a:spcAft>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marL="0" lvl="0" indent="0" algn="l" rtl="0">
              <a:spcBef>
                <a:spcPts val="0"/>
              </a:spcBef>
              <a:spcAft>
                <a:spcPts val="0"/>
              </a:spcAft>
              <a:buNone/>
            </a:pPr>
            <a:endParaRPr/>
          </a:p>
        </p:txBody>
      </p:sp>
      <p:sp>
        <p:nvSpPr>
          <p:cNvPr id="195" name="Google Shape;195;g5038ce4af1_0_3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01fb7fb40_0_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1400">
                <a:solidFill>
                  <a:srgbClr val="000000"/>
                </a:solidFill>
                <a:latin typeface="Arial"/>
                <a:ea typeface="Arial"/>
                <a:cs typeface="Arial"/>
                <a:sym typeface="Arial"/>
              </a:rPr>
              <a:t>Transactional data supports the daily operations of an organization (i.e. describes business events). </a:t>
            </a:r>
            <a:endParaRPr sz="140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US" sz="1400">
                <a:solidFill>
                  <a:srgbClr val="000000"/>
                </a:solidFill>
                <a:latin typeface="Arial"/>
                <a:ea typeface="Arial"/>
                <a:cs typeface="Arial"/>
                <a:sym typeface="Arial"/>
              </a:rPr>
              <a:t>Analytical data supports decision-making, reporting, query, and analysis (i.e. describes business performance). </a:t>
            </a:r>
            <a:endParaRPr sz="140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US" sz="1400">
                <a:solidFill>
                  <a:srgbClr val="000000"/>
                </a:solidFill>
                <a:latin typeface="Arial"/>
                <a:ea typeface="Arial"/>
                <a:cs typeface="Arial"/>
                <a:sym typeface="Arial"/>
              </a:rPr>
              <a:t>While master data represents the key business entities upon which transactions are executed and the dimensions around which analysis is conducted (i.e. describes key business entities).</a:t>
            </a:r>
            <a:endParaRPr sz="140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US" sz="1400">
                <a:solidFill>
                  <a:srgbClr val="000000"/>
                </a:solidFill>
                <a:latin typeface="Arial"/>
                <a:ea typeface="Arial"/>
                <a:cs typeface="Arial"/>
                <a:sym typeface="Arial"/>
              </a:rPr>
              <a:t>lowest granularity</a:t>
            </a:r>
            <a:endParaRPr sz="1400">
              <a:solidFill>
                <a:srgbClr val="000000"/>
              </a:solidFill>
              <a:latin typeface="Arial"/>
              <a:ea typeface="Arial"/>
              <a:cs typeface="Arial"/>
              <a:sym typeface="Arial"/>
            </a:endParaRPr>
          </a:p>
        </p:txBody>
      </p:sp>
      <p:sp>
        <p:nvSpPr>
          <p:cNvPr id="201" name="Google Shape;201;g501fb7fb40_0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01fb7fb40_0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Relationship:   OLTP = Source for OLAP </a:t>
            </a:r>
            <a:endParaRPr/>
          </a:p>
        </p:txBody>
      </p:sp>
      <p:sp>
        <p:nvSpPr>
          <p:cNvPr id="208" name="Google Shape;208;g501fb7fb40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5038ce4af1_0_3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350">
                <a:solidFill>
                  <a:srgbClr val="6C6C6C"/>
                </a:solidFill>
                <a:highlight>
                  <a:srgbClr val="FFFFFF"/>
                </a:highlight>
                <a:latin typeface="Arial"/>
                <a:ea typeface="Arial"/>
                <a:cs typeface="Arial"/>
                <a:sym typeface="Arial"/>
              </a:rPr>
              <a:t>Approaches to data management eventually permeated what came to be known as the </a:t>
            </a:r>
            <a:r>
              <a:rPr lang="en-US" sz="1350" u="sng">
                <a:solidFill>
                  <a:srgbClr val="00B3AC"/>
                </a:solidFill>
                <a:highlight>
                  <a:srgbClr val="FFFFFF"/>
                </a:highlight>
                <a:latin typeface="Arial"/>
                <a:ea typeface="Arial"/>
                <a:cs typeface="Arial"/>
                <a:sym typeface="Arial"/>
                <a:hlinkClick r:id="rId3"/>
              </a:rPr>
              <a:t>data lifecycle</a:t>
            </a:r>
            <a:r>
              <a:rPr lang="en-US" sz="1350">
                <a:solidFill>
                  <a:srgbClr val="6C6C6C"/>
                </a:solidFill>
                <a:highlight>
                  <a:srgbClr val="FFFFFF"/>
                </a:highlight>
                <a:latin typeface="Arial"/>
                <a:ea typeface="Arial"/>
                <a:cs typeface="Arial"/>
                <a:sym typeface="Arial"/>
              </a:rPr>
              <a:t>, spanning data creation, storage, processing, archiving and, sometimes, data destruction.</a:t>
            </a:r>
            <a:endParaRPr/>
          </a:p>
        </p:txBody>
      </p:sp>
      <p:sp>
        <p:nvSpPr>
          <p:cNvPr id="219" name="Google Shape;219;g5038ce4af1_0_3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501fb7fb40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solidFill>
                  <a:srgbClr val="000000"/>
                </a:solidFill>
                <a:latin typeface="Lato"/>
                <a:ea typeface="Lato"/>
                <a:cs typeface="Lato"/>
                <a:sym typeface="Lato"/>
              </a:rPr>
              <a:t>It is a system of decision rights and accountabilities for information-related processes, executed according to agreed-upon models which describe who can take what actions with what information, and when, under what circumstances, using what methods</a:t>
            </a:r>
            <a:endParaRPr/>
          </a:p>
        </p:txBody>
      </p:sp>
      <p:sp>
        <p:nvSpPr>
          <p:cNvPr id="228" name="Google Shape;228;g501fb7fb40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501fb7fb40_0_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g501fb7fb40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501fb7fb40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g501fb7fb40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3"/>
        <p:cNvGrpSpPr/>
        <p:nvPr/>
      </p:nvGrpSpPr>
      <p:grpSpPr>
        <a:xfrm>
          <a:off x="0" y="0"/>
          <a:ext cx="0" cy="0"/>
          <a:chOff x="0" y="0"/>
          <a:chExt cx="0" cy="0"/>
        </a:xfrm>
      </p:grpSpPr>
      <p:sp>
        <p:nvSpPr>
          <p:cNvPr id="14" name="Google Shape;14;p2"/>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1107036" y="1588427"/>
            <a:ext cx="994316"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972600" y="1763267"/>
            <a:ext cx="10250700" cy="221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5600"/>
              <a:buNone/>
              <a:defRPr sz="5600">
                <a:solidFill>
                  <a:schemeClr val="dk2"/>
                </a:solidFill>
              </a:defRPr>
            </a:lvl2pPr>
            <a:lvl3pPr lvl="2">
              <a:spcBef>
                <a:spcPts val="0"/>
              </a:spcBef>
              <a:spcAft>
                <a:spcPts val="0"/>
              </a:spcAft>
              <a:buClr>
                <a:schemeClr val="dk2"/>
              </a:buClr>
              <a:buSzPts val="5600"/>
              <a:buNone/>
              <a:defRPr sz="5600">
                <a:solidFill>
                  <a:schemeClr val="dk2"/>
                </a:solidFill>
              </a:defRPr>
            </a:lvl3pPr>
            <a:lvl4pPr lvl="3">
              <a:spcBef>
                <a:spcPts val="0"/>
              </a:spcBef>
              <a:spcAft>
                <a:spcPts val="0"/>
              </a:spcAft>
              <a:buClr>
                <a:schemeClr val="dk2"/>
              </a:buClr>
              <a:buSzPts val="5600"/>
              <a:buNone/>
              <a:defRPr sz="5600">
                <a:solidFill>
                  <a:schemeClr val="dk2"/>
                </a:solidFill>
              </a:defRPr>
            </a:lvl4pPr>
            <a:lvl5pPr lvl="4">
              <a:spcBef>
                <a:spcPts val="0"/>
              </a:spcBef>
              <a:spcAft>
                <a:spcPts val="0"/>
              </a:spcAft>
              <a:buClr>
                <a:schemeClr val="dk2"/>
              </a:buClr>
              <a:buSzPts val="5600"/>
              <a:buNone/>
              <a:defRPr sz="5600">
                <a:solidFill>
                  <a:schemeClr val="dk2"/>
                </a:solidFill>
              </a:defRPr>
            </a:lvl5pPr>
            <a:lvl6pPr lvl="5">
              <a:spcBef>
                <a:spcPts val="0"/>
              </a:spcBef>
              <a:spcAft>
                <a:spcPts val="0"/>
              </a:spcAft>
              <a:buClr>
                <a:schemeClr val="dk2"/>
              </a:buClr>
              <a:buSzPts val="5600"/>
              <a:buNone/>
              <a:defRPr sz="5600">
                <a:solidFill>
                  <a:schemeClr val="dk2"/>
                </a:solidFill>
              </a:defRPr>
            </a:lvl6pPr>
            <a:lvl7pPr lvl="6">
              <a:spcBef>
                <a:spcPts val="0"/>
              </a:spcBef>
              <a:spcAft>
                <a:spcPts val="0"/>
              </a:spcAft>
              <a:buClr>
                <a:schemeClr val="dk2"/>
              </a:buClr>
              <a:buSzPts val="5600"/>
              <a:buNone/>
              <a:defRPr sz="5600">
                <a:solidFill>
                  <a:schemeClr val="dk2"/>
                </a:solidFill>
              </a:defRPr>
            </a:lvl7pPr>
            <a:lvl8pPr lvl="7">
              <a:spcBef>
                <a:spcPts val="0"/>
              </a:spcBef>
              <a:spcAft>
                <a:spcPts val="0"/>
              </a:spcAft>
              <a:buClr>
                <a:schemeClr val="dk2"/>
              </a:buClr>
              <a:buSzPts val="5600"/>
              <a:buNone/>
              <a:defRPr sz="5600">
                <a:solidFill>
                  <a:schemeClr val="dk2"/>
                </a:solidFill>
              </a:defRPr>
            </a:lvl8pPr>
            <a:lvl9pPr lvl="8">
              <a:spcBef>
                <a:spcPts val="0"/>
              </a:spcBef>
              <a:spcAft>
                <a:spcPts val="0"/>
              </a:spcAft>
              <a:buClr>
                <a:schemeClr val="dk2"/>
              </a:buClr>
              <a:buSzPts val="5600"/>
              <a:buNone/>
              <a:defRPr sz="5600">
                <a:solidFill>
                  <a:schemeClr val="dk2"/>
                </a:solidFill>
              </a:defRPr>
            </a:lvl9pPr>
          </a:lstStyle>
          <a:p>
            <a:endParaRPr/>
          </a:p>
        </p:txBody>
      </p:sp>
      <p:sp>
        <p:nvSpPr>
          <p:cNvPr id="19" name="Google Shape;19;p2"/>
          <p:cNvSpPr txBox="1">
            <a:spLocks noGrp="1"/>
          </p:cNvSpPr>
          <p:nvPr>
            <p:ph type="subTitle" idx="1"/>
          </p:nvPr>
        </p:nvSpPr>
        <p:spPr>
          <a:xfrm>
            <a:off x="972837" y="4230533"/>
            <a:ext cx="10250700" cy="7215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20" name="Google Shape;20;p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7"/>
        <p:cNvGrpSpPr/>
        <p:nvPr/>
      </p:nvGrpSpPr>
      <p:grpSpPr>
        <a:xfrm>
          <a:off x="0" y="0"/>
          <a:ext cx="0" cy="0"/>
          <a:chOff x="0" y="0"/>
          <a:chExt cx="0" cy="0"/>
        </a:xfrm>
      </p:grpSpPr>
      <p:grpSp>
        <p:nvGrpSpPr>
          <p:cNvPr id="78" name="Google Shape;78;p11"/>
          <p:cNvGrpSpPr/>
          <p:nvPr/>
        </p:nvGrpSpPr>
        <p:grpSpPr>
          <a:xfrm>
            <a:off x="1107036" y="5558926"/>
            <a:ext cx="994316"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1" name="Google Shape;81;p11"/>
          <p:cNvSpPr txBox="1">
            <a:spLocks noGrp="1"/>
          </p:cNvSpPr>
          <p:nvPr>
            <p:ph type="title" hasCustomPrompt="1"/>
          </p:nvPr>
        </p:nvSpPr>
        <p:spPr>
          <a:xfrm>
            <a:off x="972600" y="978600"/>
            <a:ext cx="10251300" cy="16596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82" name="Google Shape;82;p11"/>
          <p:cNvSpPr txBox="1">
            <a:spLocks noGrp="1"/>
          </p:cNvSpPr>
          <p:nvPr>
            <p:ph type="body" idx="1"/>
          </p:nvPr>
        </p:nvSpPr>
        <p:spPr>
          <a:xfrm>
            <a:off x="972600" y="3030517"/>
            <a:ext cx="10251300" cy="21072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Clr>
                <a:schemeClr val="lt1"/>
              </a:buClr>
              <a:buSzPts val="1700"/>
              <a:buChar char="●"/>
              <a:defRPr>
                <a:solidFill>
                  <a:schemeClr val="lt1"/>
                </a:solidFill>
              </a:defRPr>
            </a:lvl1pPr>
            <a:lvl2pPr marL="914400" lvl="1" indent="-323850">
              <a:spcBef>
                <a:spcPts val="2100"/>
              </a:spcBef>
              <a:spcAft>
                <a:spcPts val="0"/>
              </a:spcAft>
              <a:buClr>
                <a:schemeClr val="lt1"/>
              </a:buClr>
              <a:buSzPts val="1500"/>
              <a:buChar char="○"/>
              <a:defRPr>
                <a:solidFill>
                  <a:schemeClr val="lt1"/>
                </a:solidFill>
              </a:defRPr>
            </a:lvl2pPr>
            <a:lvl3pPr marL="1371600" lvl="2" indent="-323850">
              <a:spcBef>
                <a:spcPts val="2100"/>
              </a:spcBef>
              <a:spcAft>
                <a:spcPts val="0"/>
              </a:spcAft>
              <a:buClr>
                <a:schemeClr val="lt1"/>
              </a:buClr>
              <a:buSzPts val="1500"/>
              <a:buChar char="■"/>
              <a:defRPr>
                <a:solidFill>
                  <a:schemeClr val="lt1"/>
                </a:solidFill>
              </a:defRPr>
            </a:lvl3pPr>
            <a:lvl4pPr marL="1828800" lvl="3" indent="-323850">
              <a:spcBef>
                <a:spcPts val="2100"/>
              </a:spcBef>
              <a:spcAft>
                <a:spcPts val="0"/>
              </a:spcAft>
              <a:buClr>
                <a:schemeClr val="lt1"/>
              </a:buClr>
              <a:buSzPts val="1500"/>
              <a:buChar char="●"/>
              <a:defRPr>
                <a:solidFill>
                  <a:schemeClr val="lt1"/>
                </a:solidFill>
              </a:defRPr>
            </a:lvl4pPr>
            <a:lvl5pPr marL="2286000" lvl="4" indent="-323850">
              <a:spcBef>
                <a:spcPts val="2100"/>
              </a:spcBef>
              <a:spcAft>
                <a:spcPts val="0"/>
              </a:spcAft>
              <a:buClr>
                <a:schemeClr val="lt1"/>
              </a:buClr>
              <a:buSzPts val="1500"/>
              <a:buChar char="○"/>
              <a:defRPr>
                <a:solidFill>
                  <a:schemeClr val="lt1"/>
                </a:solidFill>
              </a:defRPr>
            </a:lvl5pPr>
            <a:lvl6pPr marL="2743200" lvl="5" indent="-323850">
              <a:spcBef>
                <a:spcPts val="2100"/>
              </a:spcBef>
              <a:spcAft>
                <a:spcPts val="0"/>
              </a:spcAft>
              <a:buClr>
                <a:schemeClr val="lt1"/>
              </a:buClr>
              <a:buSzPts val="1500"/>
              <a:buChar char="■"/>
              <a:defRPr>
                <a:solidFill>
                  <a:schemeClr val="lt1"/>
                </a:solidFill>
              </a:defRPr>
            </a:lvl6pPr>
            <a:lvl7pPr marL="3200400" lvl="6" indent="-323850">
              <a:spcBef>
                <a:spcPts val="2100"/>
              </a:spcBef>
              <a:spcAft>
                <a:spcPts val="0"/>
              </a:spcAft>
              <a:buClr>
                <a:schemeClr val="lt1"/>
              </a:buClr>
              <a:buSzPts val="1500"/>
              <a:buChar char="●"/>
              <a:defRPr>
                <a:solidFill>
                  <a:schemeClr val="lt1"/>
                </a:solidFill>
              </a:defRPr>
            </a:lvl7pPr>
            <a:lvl8pPr marL="3657600" lvl="7" indent="-323850">
              <a:spcBef>
                <a:spcPts val="2100"/>
              </a:spcBef>
              <a:spcAft>
                <a:spcPts val="0"/>
              </a:spcAft>
              <a:buClr>
                <a:schemeClr val="lt1"/>
              </a:buClr>
              <a:buSzPts val="1500"/>
              <a:buChar char="○"/>
              <a:defRPr>
                <a:solidFill>
                  <a:schemeClr val="lt1"/>
                </a:solidFill>
              </a:defRPr>
            </a:lvl8pPr>
            <a:lvl9pPr marL="4114800" lvl="8" indent="-323850">
              <a:spcBef>
                <a:spcPts val="2100"/>
              </a:spcBef>
              <a:spcAft>
                <a:spcPts val="2100"/>
              </a:spcAft>
              <a:buClr>
                <a:schemeClr val="lt1"/>
              </a:buClr>
              <a:buSzPts val="1500"/>
              <a:buChar char="■"/>
              <a:defRPr>
                <a:solidFill>
                  <a:schemeClr val="lt1"/>
                </a:solidFill>
              </a:defRPr>
            </a:lvl9pPr>
          </a:lstStyle>
          <a:p>
            <a:endParaRPr/>
          </a:p>
        </p:txBody>
      </p:sp>
      <p:sp>
        <p:nvSpPr>
          <p:cNvPr id="83" name="Google Shape;83;p11"/>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lvl1pPr lvl="0" algn="ctr" rtl="0">
              <a:spcBef>
                <a:spcPts val="0"/>
              </a:spcBef>
              <a:spcAft>
                <a:spcPts val="0"/>
              </a:spcAft>
              <a:buClr>
                <a:schemeClr val="lt2"/>
              </a:buClr>
              <a:buSzPts val="1800"/>
              <a:buNone/>
              <a:defRPr/>
            </a:lvl1pPr>
            <a:lvl2pPr lvl="1" algn="l" rtl="0">
              <a:spcBef>
                <a:spcPts val="0"/>
              </a:spcBef>
              <a:spcAft>
                <a:spcPts val="0"/>
              </a:spcAft>
              <a:buSzPts val="3700"/>
              <a:buNone/>
              <a:defRPr/>
            </a:lvl2pPr>
            <a:lvl3pPr lvl="2" algn="l" rtl="0">
              <a:spcBef>
                <a:spcPts val="0"/>
              </a:spcBef>
              <a:spcAft>
                <a:spcPts val="0"/>
              </a:spcAft>
              <a:buSzPts val="3700"/>
              <a:buNone/>
              <a:defRPr/>
            </a:lvl3pPr>
            <a:lvl4pPr lvl="3" algn="l" rtl="0">
              <a:spcBef>
                <a:spcPts val="0"/>
              </a:spcBef>
              <a:spcAft>
                <a:spcPts val="0"/>
              </a:spcAft>
              <a:buSzPts val="3700"/>
              <a:buNone/>
              <a:defRPr/>
            </a:lvl4pPr>
            <a:lvl5pPr lvl="4" algn="l" rtl="0">
              <a:spcBef>
                <a:spcPts val="0"/>
              </a:spcBef>
              <a:spcAft>
                <a:spcPts val="0"/>
              </a:spcAft>
              <a:buSzPts val="3700"/>
              <a:buNone/>
              <a:defRPr/>
            </a:lvl5pPr>
            <a:lvl6pPr lvl="5" algn="l" rtl="0">
              <a:spcBef>
                <a:spcPts val="0"/>
              </a:spcBef>
              <a:spcAft>
                <a:spcPts val="0"/>
              </a:spcAft>
              <a:buSzPts val="3700"/>
              <a:buNone/>
              <a:defRPr/>
            </a:lvl6pPr>
            <a:lvl7pPr lvl="6" algn="l" rtl="0">
              <a:spcBef>
                <a:spcPts val="0"/>
              </a:spcBef>
              <a:spcAft>
                <a:spcPts val="0"/>
              </a:spcAft>
              <a:buSzPts val="3700"/>
              <a:buNone/>
              <a:defRPr/>
            </a:lvl7pPr>
            <a:lvl8pPr lvl="7" algn="l" rtl="0">
              <a:spcBef>
                <a:spcPts val="0"/>
              </a:spcBef>
              <a:spcAft>
                <a:spcPts val="0"/>
              </a:spcAft>
              <a:buSzPts val="3700"/>
              <a:buNone/>
              <a:defRPr/>
            </a:lvl8pPr>
            <a:lvl9pPr lvl="8" algn="l" rtl="0">
              <a:spcBef>
                <a:spcPts val="0"/>
              </a:spcBef>
              <a:spcAft>
                <a:spcPts val="0"/>
              </a:spcAft>
              <a:buSzPts val="3700"/>
              <a:buNone/>
              <a:defRPr/>
            </a:lvl9pPr>
          </a:lstStyle>
          <a:p>
            <a:endParaRPr/>
          </a:p>
        </p:txBody>
      </p:sp>
      <p:sp>
        <p:nvSpPr>
          <p:cNvPr id="88" name="Google Shape;88;p13"/>
          <p:cNvSpPr txBox="1">
            <a:spLocks noGrp="1"/>
          </p:cNvSpPr>
          <p:nvPr>
            <p:ph type="body" idx="1"/>
          </p:nvPr>
        </p:nvSpPr>
        <p:spPr>
          <a:xfrm>
            <a:off x="913795" y="1732449"/>
            <a:ext cx="103539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lvl1pPr marL="457200" lvl="0" indent="-308610" algn="l" rtl="0">
              <a:spcBef>
                <a:spcPts val="360"/>
              </a:spcBef>
              <a:spcAft>
                <a:spcPts val="0"/>
              </a:spcAft>
              <a:buSzPts val="1260"/>
              <a:buChar char="●"/>
              <a:defRPr/>
            </a:lvl1pPr>
            <a:lvl2pPr marL="914400" lvl="1" indent="-308610" algn="l" rtl="0">
              <a:spcBef>
                <a:spcPts val="600"/>
              </a:spcBef>
              <a:spcAft>
                <a:spcPts val="0"/>
              </a:spcAft>
              <a:buSzPts val="1260"/>
              <a:buChar char="○"/>
              <a:defRPr/>
            </a:lvl2pPr>
            <a:lvl3pPr marL="1371600" lvl="2" indent="-308610" algn="l" rtl="0">
              <a:spcBef>
                <a:spcPts val="600"/>
              </a:spcBef>
              <a:spcAft>
                <a:spcPts val="0"/>
              </a:spcAft>
              <a:buSzPts val="1260"/>
              <a:buChar char="■"/>
              <a:defRPr/>
            </a:lvl3pPr>
            <a:lvl4pPr marL="1828800" lvl="3" indent="-308610" algn="l" rtl="0">
              <a:spcBef>
                <a:spcPts val="600"/>
              </a:spcBef>
              <a:spcAft>
                <a:spcPts val="0"/>
              </a:spcAft>
              <a:buSzPts val="1260"/>
              <a:buChar char="●"/>
              <a:defRPr/>
            </a:lvl4pPr>
            <a:lvl5pPr marL="2286000" lvl="4" indent="-308610" algn="l" rtl="0">
              <a:spcBef>
                <a:spcPts val="600"/>
              </a:spcBef>
              <a:spcAft>
                <a:spcPts val="0"/>
              </a:spcAft>
              <a:buSzPts val="1260"/>
              <a:buChar char="○"/>
              <a:defRPr/>
            </a:lvl5pPr>
            <a:lvl6pPr marL="2743200" lvl="5" indent="-308610" algn="l" rtl="0">
              <a:spcBef>
                <a:spcPts val="600"/>
              </a:spcBef>
              <a:spcAft>
                <a:spcPts val="0"/>
              </a:spcAft>
              <a:buSzPts val="1260"/>
              <a:buChar char="■"/>
              <a:defRPr/>
            </a:lvl6pPr>
            <a:lvl7pPr marL="3200400" lvl="6" indent="-308610" algn="l" rtl="0">
              <a:spcBef>
                <a:spcPts val="600"/>
              </a:spcBef>
              <a:spcAft>
                <a:spcPts val="0"/>
              </a:spcAft>
              <a:buSzPts val="1260"/>
              <a:buChar char="●"/>
              <a:defRPr/>
            </a:lvl7pPr>
            <a:lvl8pPr marL="3657600" lvl="7" indent="-308609" algn="l" rtl="0">
              <a:spcBef>
                <a:spcPts val="600"/>
              </a:spcBef>
              <a:spcAft>
                <a:spcPts val="0"/>
              </a:spcAft>
              <a:buSzPts val="1260"/>
              <a:buChar char="○"/>
              <a:defRPr/>
            </a:lvl8pPr>
            <a:lvl9pPr marL="4114800" lvl="8" indent="-308609" algn="l" rtl="0">
              <a:spcBef>
                <a:spcPts val="600"/>
              </a:spcBef>
              <a:spcAft>
                <a:spcPts val="600"/>
              </a:spcAft>
              <a:buSzPts val="1260"/>
              <a:buChar char="■"/>
              <a:defRPr/>
            </a:lvl9pPr>
          </a:lstStyle>
          <a:p>
            <a:endParaRPr/>
          </a:p>
        </p:txBody>
      </p:sp>
      <p:sp>
        <p:nvSpPr>
          <p:cNvPr id="89" name="Google Shape;89;p13"/>
          <p:cNvSpPr txBox="1">
            <a:spLocks noGrp="1"/>
          </p:cNvSpPr>
          <p:nvPr>
            <p:ph type="dt" idx="10"/>
          </p:nvPr>
        </p:nvSpPr>
        <p:spPr>
          <a:xfrm>
            <a:off x="7678736" y="5883275"/>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13"/>
          <p:cNvSpPr txBox="1">
            <a:spLocks noGrp="1"/>
          </p:cNvSpPr>
          <p:nvPr>
            <p:ph type="ftr" idx="11"/>
          </p:nvPr>
        </p:nvSpPr>
        <p:spPr>
          <a:xfrm>
            <a:off x="913795" y="5883275"/>
            <a:ext cx="6672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3"/>
          <p:cNvSpPr txBox="1">
            <a:spLocks noGrp="1"/>
          </p:cNvSpPr>
          <p:nvPr>
            <p:ph type="sldNum" idx="12"/>
          </p:nvPr>
        </p:nvSpPr>
        <p:spPr>
          <a:xfrm>
            <a:off x="10514011" y="5883275"/>
            <a:ext cx="75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1107036" y="1588427"/>
            <a:ext cx="994316"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5" name="Google Shape;25;p3"/>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26" name="Google Shape;26;p3"/>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9" name="Google Shape;29;p4"/>
          <p:cNvGrpSpPr/>
          <p:nvPr/>
        </p:nvGrpSpPr>
        <p:grpSpPr>
          <a:xfrm>
            <a:off x="1107036" y="1588427"/>
            <a:ext cx="994316"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2" name="Google Shape;32;p4"/>
          <p:cNvSpPr txBox="1">
            <a:spLocks noGrp="1"/>
          </p:cNvSpPr>
          <p:nvPr>
            <p:ph type="title"/>
          </p:nvPr>
        </p:nvSpPr>
        <p:spPr>
          <a:xfrm>
            <a:off x="972600" y="1758200"/>
            <a:ext cx="102516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33" name="Google Shape;33;p4"/>
          <p:cNvSpPr txBox="1">
            <a:spLocks noGrp="1"/>
          </p:cNvSpPr>
          <p:nvPr>
            <p:ph type="body" idx="1"/>
          </p:nvPr>
        </p:nvSpPr>
        <p:spPr>
          <a:xfrm>
            <a:off x="972600" y="2771833"/>
            <a:ext cx="102516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34" name="Google Shape;34;p4"/>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p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 name="Google Shape;37;p5"/>
          <p:cNvGrpSpPr/>
          <p:nvPr/>
        </p:nvGrpSpPr>
        <p:grpSpPr>
          <a:xfrm>
            <a:off x="1107036" y="1588427"/>
            <a:ext cx="994316"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0" name="Google Shape;40;p5"/>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41" name="Google Shape;41;p5"/>
          <p:cNvSpPr txBox="1">
            <a:spLocks noGrp="1"/>
          </p:cNvSpPr>
          <p:nvPr>
            <p:ph type="body" idx="1"/>
          </p:nvPr>
        </p:nvSpPr>
        <p:spPr>
          <a:xfrm>
            <a:off x="972434"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2" name="Google Shape;42;p5"/>
          <p:cNvSpPr txBox="1">
            <a:spLocks noGrp="1"/>
          </p:cNvSpPr>
          <p:nvPr>
            <p:ph type="body" idx="2"/>
          </p:nvPr>
        </p:nvSpPr>
        <p:spPr>
          <a:xfrm>
            <a:off x="6191471"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3" name="Google Shape;43;p5"/>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46" name="Google Shape;46;p6"/>
          <p:cNvGrpSpPr/>
          <p:nvPr/>
        </p:nvGrpSpPr>
        <p:grpSpPr>
          <a:xfrm>
            <a:off x="1107036" y="1588427"/>
            <a:ext cx="994316"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0" name="Google Shape;50;p6"/>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53" name="Google Shape;53;p7"/>
          <p:cNvGrpSpPr/>
          <p:nvPr/>
        </p:nvGrpSpPr>
        <p:grpSpPr>
          <a:xfrm>
            <a:off x="1107036" y="1588427"/>
            <a:ext cx="994316"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7"/>
          <p:cNvSpPr txBox="1">
            <a:spLocks noGrp="1"/>
          </p:cNvSpPr>
          <p:nvPr>
            <p:ph type="title"/>
          </p:nvPr>
        </p:nvSpPr>
        <p:spPr>
          <a:xfrm>
            <a:off x="973333" y="1758200"/>
            <a:ext cx="4401300" cy="18420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7" name="Google Shape;57;p7"/>
          <p:cNvSpPr txBox="1">
            <a:spLocks noGrp="1"/>
          </p:cNvSpPr>
          <p:nvPr>
            <p:ph type="body" idx="1"/>
          </p:nvPr>
        </p:nvSpPr>
        <p:spPr>
          <a:xfrm>
            <a:off x="961633" y="3708967"/>
            <a:ext cx="4401300" cy="21300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7"/>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9"/>
        <p:cNvGrpSpPr/>
        <p:nvPr/>
      </p:nvGrpSpPr>
      <p:grpSpPr>
        <a:xfrm>
          <a:off x="0" y="0"/>
          <a:ext cx="0" cy="0"/>
          <a:chOff x="0" y="0"/>
          <a:chExt cx="0" cy="0"/>
        </a:xfrm>
      </p:grpSpPr>
      <p:grpSp>
        <p:nvGrpSpPr>
          <p:cNvPr id="60" name="Google Shape;60;p8"/>
          <p:cNvGrpSpPr/>
          <p:nvPr/>
        </p:nvGrpSpPr>
        <p:grpSpPr>
          <a:xfrm>
            <a:off x="1107036" y="5558926"/>
            <a:ext cx="994316"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3" name="Google Shape;63;p8"/>
          <p:cNvSpPr txBox="1">
            <a:spLocks noGrp="1"/>
          </p:cNvSpPr>
          <p:nvPr>
            <p:ph type="title"/>
          </p:nvPr>
        </p:nvSpPr>
        <p:spPr>
          <a:xfrm>
            <a:off x="972600" y="1152400"/>
            <a:ext cx="9361500" cy="3980100"/>
          </a:xfrm>
          <a:prstGeom prst="rect">
            <a:avLst/>
          </a:prstGeom>
        </p:spPr>
        <p:txBody>
          <a:bodyPr spcFirstLastPara="1" wrap="square" lIns="121900" tIns="121900" rIns="121900" bIns="121900"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64" name="Google Shape;64;p8"/>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67" name="Google Shape;67;p9"/>
          <p:cNvGrpSpPr/>
          <p:nvPr/>
        </p:nvGrpSpPr>
        <p:grpSpPr>
          <a:xfrm>
            <a:off x="1107036" y="1588427"/>
            <a:ext cx="994316"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9"/>
          <p:cNvSpPr txBox="1">
            <a:spLocks noGrp="1"/>
          </p:cNvSpPr>
          <p:nvPr>
            <p:ph type="title"/>
          </p:nvPr>
        </p:nvSpPr>
        <p:spPr>
          <a:xfrm>
            <a:off x="973333" y="1758200"/>
            <a:ext cx="4401300" cy="224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71" name="Google Shape;71;p9"/>
          <p:cNvSpPr txBox="1">
            <a:spLocks noGrp="1"/>
          </p:cNvSpPr>
          <p:nvPr>
            <p:ph type="subTitle" idx="1"/>
          </p:nvPr>
        </p:nvSpPr>
        <p:spPr>
          <a:xfrm>
            <a:off x="966600" y="4215367"/>
            <a:ext cx="4401300" cy="10119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72" name="Google Shape;72;p9"/>
          <p:cNvSpPr txBox="1">
            <a:spLocks noGrp="1"/>
          </p:cNvSpPr>
          <p:nvPr>
            <p:ph type="body" idx="2"/>
          </p:nvPr>
        </p:nvSpPr>
        <p:spPr>
          <a:xfrm>
            <a:off x="6898967" y="1803500"/>
            <a:ext cx="4499100" cy="4034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3" name="Google Shape;73;p9"/>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10"/>
          <p:cNvSpPr txBox="1">
            <a:spLocks noGrp="1"/>
          </p:cNvSpPr>
          <p:nvPr>
            <p:ph type="body" idx="1"/>
          </p:nvPr>
        </p:nvSpPr>
        <p:spPr>
          <a:xfrm>
            <a:off x="966600" y="5830068"/>
            <a:ext cx="10263300" cy="6141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1700"/>
              <a:buNone/>
              <a:defRPr/>
            </a:lvl1pPr>
          </a:lstStyle>
          <a:p>
            <a:endParaRPr/>
          </a:p>
        </p:txBody>
      </p:sp>
      <p:sp>
        <p:nvSpPr>
          <p:cNvPr id="76" name="Google Shape;76;p10"/>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SzPts val="3700"/>
              <a:buFont typeface="Raleway"/>
              <a:buNone/>
              <a:defRPr sz="3700" b="1">
                <a:latin typeface="Raleway"/>
                <a:ea typeface="Raleway"/>
                <a:cs typeface="Raleway"/>
                <a:sym typeface="Raleway"/>
              </a:defRPr>
            </a:lvl1pPr>
            <a:lvl2pPr lvl="1">
              <a:spcBef>
                <a:spcPts val="0"/>
              </a:spcBef>
              <a:spcAft>
                <a:spcPts val="0"/>
              </a:spcAft>
              <a:buSzPts val="3700"/>
              <a:buFont typeface="Raleway"/>
              <a:buNone/>
              <a:defRPr sz="3700" b="1">
                <a:latin typeface="Raleway"/>
                <a:ea typeface="Raleway"/>
                <a:cs typeface="Raleway"/>
                <a:sym typeface="Raleway"/>
              </a:defRPr>
            </a:lvl2pPr>
            <a:lvl3pPr lvl="2">
              <a:spcBef>
                <a:spcPts val="0"/>
              </a:spcBef>
              <a:spcAft>
                <a:spcPts val="0"/>
              </a:spcAft>
              <a:buSzPts val="3700"/>
              <a:buFont typeface="Raleway"/>
              <a:buNone/>
              <a:defRPr sz="3700" b="1">
                <a:latin typeface="Raleway"/>
                <a:ea typeface="Raleway"/>
                <a:cs typeface="Raleway"/>
                <a:sym typeface="Raleway"/>
              </a:defRPr>
            </a:lvl3pPr>
            <a:lvl4pPr lvl="3">
              <a:spcBef>
                <a:spcPts val="0"/>
              </a:spcBef>
              <a:spcAft>
                <a:spcPts val="0"/>
              </a:spcAft>
              <a:buSzPts val="3700"/>
              <a:buFont typeface="Raleway"/>
              <a:buNone/>
              <a:defRPr sz="3700" b="1">
                <a:latin typeface="Raleway"/>
                <a:ea typeface="Raleway"/>
                <a:cs typeface="Raleway"/>
                <a:sym typeface="Raleway"/>
              </a:defRPr>
            </a:lvl4pPr>
            <a:lvl5pPr lvl="4">
              <a:spcBef>
                <a:spcPts val="0"/>
              </a:spcBef>
              <a:spcAft>
                <a:spcPts val="0"/>
              </a:spcAft>
              <a:buSzPts val="3700"/>
              <a:buFont typeface="Raleway"/>
              <a:buNone/>
              <a:defRPr sz="3700" b="1">
                <a:latin typeface="Raleway"/>
                <a:ea typeface="Raleway"/>
                <a:cs typeface="Raleway"/>
                <a:sym typeface="Raleway"/>
              </a:defRPr>
            </a:lvl5pPr>
            <a:lvl6pPr lvl="5">
              <a:spcBef>
                <a:spcPts val="0"/>
              </a:spcBef>
              <a:spcAft>
                <a:spcPts val="0"/>
              </a:spcAft>
              <a:buSzPts val="3700"/>
              <a:buFont typeface="Raleway"/>
              <a:buNone/>
              <a:defRPr sz="3700" b="1">
                <a:latin typeface="Raleway"/>
                <a:ea typeface="Raleway"/>
                <a:cs typeface="Raleway"/>
                <a:sym typeface="Raleway"/>
              </a:defRPr>
            </a:lvl6pPr>
            <a:lvl7pPr lvl="6">
              <a:spcBef>
                <a:spcPts val="0"/>
              </a:spcBef>
              <a:spcAft>
                <a:spcPts val="0"/>
              </a:spcAft>
              <a:buSzPts val="3700"/>
              <a:buFont typeface="Raleway"/>
              <a:buNone/>
              <a:defRPr sz="3700" b="1">
                <a:latin typeface="Raleway"/>
                <a:ea typeface="Raleway"/>
                <a:cs typeface="Raleway"/>
                <a:sym typeface="Raleway"/>
              </a:defRPr>
            </a:lvl7pPr>
            <a:lvl8pPr lvl="7">
              <a:spcBef>
                <a:spcPts val="0"/>
              </a:spcBef>
              <a:spcAft>
                <a:spcPts val="0"/>
              </a:spcAft>
              <a:buSzPts val="3700"/>
              <a:buFont typeface="Raleway"/>
              <a:buNone/>
              <a:defRPr sz="3700" b="1">
                <a:latin typeface="Raleway"/>
                <a:ea typeface="Raleway"/>
                <a:cs typeface="Raleway"/>
                <a:sym typeface="Raleway"/>
              </a:defRPr>
            </a:lvl8pPr>
            <a:lvl9pPr lvl="8">
              <a:spcBef>
                <a:spcPts val="0"/>
              </a:spcBef>
              <a:spcAft>
                <a:spcPts val="0"/>
              </a:spcAft>
              <a:buSzPts val="3700"/>
              <a:buFont typeface="Raleway"/>
              <a:buNone/>
              <a:defRPr sz="3700" b="1">
                <a:latin typeface="Raleway"/>
                <a:ea typeface="Raleway"/>
                <a:cs typeface="Raleway"/>
                <a:sym typeface="Raleway"/>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3655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marL="914400" lvl="1"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marL="1371600" lvl="2"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marL="1828800" lvl="3"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marL="2286000" lvl="4"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marL="2743200" lvl="5"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marL="3200400" lvl="6"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marL="3657600" lvl="7"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marL="4114800" lvl="8" indent="-323850">
              <a:lnSpc>
                <a:spcPct val="115000"/>
              </a:lnSpc>
              <a:spcBef>
                <a:spcPts val="2100"/>
              </a:spcBef>
              <a:spcAft>
                <a:spcPts val="2100"/>
              </a:spcAft>
              <a:buClr>
                <a:schemeClr val="accent1"/>
              </a:buClr>
              <a:buSzPts val="1500"/>
              <a:buFont typeface="Lato"/>
              <a:buChar char="■"/>
              <a:defRPr sz="1500">
                <a:solidFill>
                  <a:schemeClr val="accen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en-us/power-bi/guided-learning/modeling?tutorial-step=2"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hyperlink" Target="http://www.vgchartz.com/preorders/43464/USA/"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hyperlink" Target="http://shop.oreilly.com/product/0636920023784.do"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ctrTitle"/>
          </p:nvPr>
        </p:nvSpPr>
        <p:spPr>
          <a:xfrm>
            <a:off x="972825" y="1763270"/>
            <a:ext cx="10250700" cy="9825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5400"/>
              <a:buFont typeface="Lustria"/>
              <a:buNone/>
            </a:pPr>
            <a:r>
              <a:rPr lang="en-US"/>
              <a:t>Storing &amp; Managing Data</a:t>
            </a:r>
            <a:endParaRPr/>
          </a:p>
        </p:txBody>
      </p:sp>
      <p:sp>
        <p:nvSpPr>
          <p:cNvPr id="180" name="Google Shape;180;p27"/>
          <p:cNvSpPr txBox="1">
            <a:spLocks noGrp="1"/>
          </p:cNvSpPr>
          <p:nvPr>
            <p:ph type="subTitle" idx="1"/>
          </p:nvPr>
        </p:nvSpPr>
        <p:spPr>
          <a:xfrm>
            <a:off x="972837" y="4230533"/>
            <a:ext cx="10250700" cy="7215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sz="2400"/>
              <a:t>Jeremy Bergmann - Omaha Data Science Academy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8"/>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400" dirty="0"/>
              <a:t>Data Quality w/Python</a:t>
            </a:r>
            <a:endParaRPr sz="4400" dirty="0"/>
          </a:p>
        </p:txBody>
      </p:sp>
      <p:sp>
        <p:nvSpPr>
          <p:cNvPr id="263" name="Google Shape;263;p38"/>
          <p:cNvSpPr txBox="1"/>
          <p:nvPr/>
        </p:nvSpPr>
        <p:spPr>
          <a:xfrm>
            <a:off x="1152850" y="1803200"/>
            <a:ext cx="8105100" cy="443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
        <p:nvSpPr>
          <p:cNvPr id="264" name="Google Shape;264;p38"/>
          <p:cNvSpPr txBox="1"/>
          <p:nvPr/>
        </p:nvSpPr>
        <p:spPr>
          <a:xfrm>
            <a:off x="913800" y="1681222"/>
            <a:ext cx="10982400" cy="516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latin typeface="Lato"/>
                <a:ea typeface="Lato"/>
                <a:cs typeface="Lato"/>
                <a:sym typeface="Lato"/>
              </a:rPr>
              <a:t>There are ways to monitor and measure data quality with Python. Some of these libraries can help with the following tasks:</a:t>
            </a:r>
            <a:endParaRPr sz="1600" dirty="0">
              <a:latin typeface="Lato"/>
              <a:ea typeface="Lato"/>
              <a:cs typeface="Lato"/>
              <a:sym typeface="Lato"/>
            </a:endParaRPr>
          </a:p>
          <a:p>
            <a:pPr marL="0" lvl="0" indent="0" algn="l" rtl="0">
              <a:spcBef>
                <a:spcPts val="0"/>
              </a:spcBef>
              <a:spcAft>
                <a:spcPts val="0"/>
              </a:spcAft>
              <a:buNone/>
            </a:pPr>
            <a:endParaRPr sz="1600" dirty="0">
              <a:latin typeface="Lato"/>
              <a:ea typeface="Lato"/>
              <a:cs typeface="Lato"/>
              <a:sym typeface="Lato"/>
            </a:endParaRPr>
          </a:p>
          <a:p>
            <a:pPr marL="457200" lvl="0" indent="-330200" algn="l" rtl="0">
              <a:spcBef>
                <a:spcPts val="0"/>
              </a:spcBef>
              <a:spcAft>
                <a:spcPts val="0"/>
              </a:spcAft>
              <a:buSzPts val="1600"/>
              <a:buFont typeface="Lato"/>
              <a:buChar char="●"/>
            </a:pPr>
            <a:r>
              <a:rPr lang="en-US" sz="1600" dirty="0">
                <a:latin typeface="Lato"/>
                <a:ea typeface="Lato"/>
                <a:cs typeface="Lato"/>
                <a:sym typeface="Lato"/>
              </a:rPr>
              <a:t>Data Integration</a:t>
            </a:r>
            <a:endParaRPr sz="1600" dirty="0">
              <a:latin typeface="Lato"/>
              <a:ea typeface="Lato"/>
              <a:cs typeface="Lato"/>
              <a:sym typeface="Lato"/>
            </a:endParaRPr>
          </a:p>
          <a:p>
            <a:pPr marL="457200" lvl="0" indent="-330200" algn="l" rtl="0">
              <a:spcBef>
                <a:spcPts val="0"/>
              </a:spcBef>
              <a:spcAft>
                <a:spcPts val="0"/>
              </a:spcAft>
              <a:buSzPts val="1600"/>
              <a:buFont typeface="Lato"/>
              <a:buChar char="●"/>
            </a:pPr>
            <a:r>
              <a:rPr lang="en-US" sz="1600" dirty="0">
                <a:latin typeface="Lato"/>
                <a:ea typeface="Lato"/>
                <a:cs typeface="Lato"/>
                <a:sym typeface="Lato"/>
              </a:rPr>
              <a:t>Data Cleansing</a:t>
            </a:r>
            <a:endParaRPr sz="1600" dirty="0">
              <a:latin typeface="Lato"/>
              <a:ea typeface="Lato"/>
              <a:cs typeface="Lato"/>
              <a:sym typeface="Lato"/>
            </a:endParaRPr>
          </a:p>
          <a:p>
            <a:pPr marL="457200" lvl="0" indent="-330200" algn="l" rtl="0">
              <a:spcBef>
                <a:spcPts val="0"/>
              </a:spcBef>
              <a:spcAft>
                <a:spcPts val="0"/>
              </a:spcAft>
              <a:buSzPts val="1600"/>
              <a:buFont typeface="Lato"/>
              <a:buChar char="●"/>
            </a:pPr>
            <a:r>
              <a:rPr lang="en-US" sz="1600" dirty="0">
                <a:latin typeface="Lato"/>
                <a:ea typeface="Lato"/>
                <a:cs typeface="Lato"/>
                <a:sym typeface="Lato"/>
              </a:rPr>
              <a:t>Data Monitoring</a:t>
            </a:r>
            <a:endParaRPr sz="1600" dirty="0">
              <a:latin typeface="Lato"/>
              <a:ea typeface="Lato"/>
              <a:cs typeface="Lato"/>
              <a:sym typeface="Lato"/>
            </a:endParaRPr>
          </a:p>
          <a:p>
            <a:pPr marL="457200" lvl="0" indent="-330200" algn="l" rtl="0">
              <a:spcBef>
                <a:spcPts val="0"/>
              </a:spcBef>
              <a:spcAft>
                <a:spcPts val="0"/>
              </a:spcAft>
              <a:buSzPts val="1600"/>
              <a:buFont typeface="Lato"/>
              <a:buChar char="●"/>
            </a:pPr>
            <a:r>
              <a:rPr lang="en-US" sz="1600" dirty="0">
                <a:latin typeface="Lato"/>
                <a:ea typeface="Lato"/>
                <a:cs typeface="Lato"/>
                <a:sym typeface="Lato"/>
              </a:rPr>
              <a:t>Data Auditing</a:t>
            </a:r>
            <a:endParaRPr sz="1600" dirty="0">
              <a:latin typeface="Lato"/>
              <a:ea typeface="Lato"/>
              <a:cs typeface="Lato"/>
              <a:sym typeface="Lato"/>
            </a:endParaRPr>
          </a:p>
          <a:p>
            <a:pPr marL="457200" lvl="0" indent="-330200" algn="l" rtl="0">
              <a:spcBef>
                <a:spcPts val="0"/>
              </a:spcBef>
              <a:spcAft>
                <a:spcPts val="0"/>
              </a:spcAft>
              <a:buSzPts val="1600"/>
              <a:buFont typeface="Lato"/>
              <a:buChar char="●"/>
            </a:pPr>
            <a:r>
              <a:rPr lang="en-US" sz="1600" dirty="0">
                <a:latin typeface="Lato"/>
                <a:ea typeface="Lato"/>
                <a:cs typeface="Lato"/>
                <a:sym typeface="Lato"/>
              </a:rPr>
              <a:t>Investigating  Unknown Datasets</a:t>
            </a:r>
            <a:endParaRPr sz="1600" dirty="0">
              <a:latin typeface="Lato"/>
              <a:ea typeface="Lato"/>
              <a:cs typeface="Lato"/>
              <a:sym typeface="Lato"/>
            </a:endParaRPr>
          </a:p>
          <a:p>
            <a:pPr marL="457200" lvl="0" indent="0" algn="l" rtl="0">
              <a:spcBef>
                <a:spcPts val="0"/>
              </a:spcBef>
              <a:spcAft>
                <a:spcPts val="0"/>
              </a:spcAft>
              <a:buNone/>
            </a:pPr>
            <a:endParaRPr sz="1600" dirty="0">
              <a:latin typeface="Lato"/>
              <a:ea typeface="Lato"/>
              <a:cs typeface="Lato"/>
              <a:sym typeface="Lato"/>
            </a:endParaRPr>
          </a:p>
          <a:p>
            <a:pPr marL="0" lvl="0" indent="0" algn="l" rtl="0">
              <a:spcBef>
                <a:spcPts val="0"/>
              </a:spcBef>
              <a:spcAft>
                <a:spcPts val="0"/>
              </a:spcAft>
              <a:buNone/>
            </a:pPr>
            <a:r>
              <a:rPr lang="en-US" sz="1600" dirty="0">
                <a:latin typeface="Lato"/>
                <a:ea typeface="Lato"/>
                <a:cs typeface="Lato"/>
                <a:sym typeface="Lato"/>
              </a:rPr>
              <a:t>To the right, you can see an example of a Python library: </a:t>
            </a:r>
            <a:r>
              <a:rPr lang="en-US" sz="1600" dirty="0" err="1">
                <a:latin typeface="Lato"/>
                <a:ea typeface="Lato"/>
                <a:cs typeface="Lato"/>
                <a:sym typeface="Lato"/>
              </a:rPr>
              <a:t>pydqc</a:t>
            </a:r>
            <a:r>
              <a:rPr lang="en-US" sz="1600" dirty="0">
                <a:latin typeface="Lato"/>
                <a:ea typeface="Lato"/>
                <a:cs typeface="Lato"/>
                <a:sym typeface="Lato"/>
              </a:rPr>
              <a:t>. </a:t>
            </a:r>
            <a:endParaRPr sz="1600" dirty="0">
              <a:latin typeface="Lato"/>
              <a:ea typeface="Lato"/>
              <a:cs typeface="Lato"/>
              <a:sym typeface="Lato"/>
            </a:endParaRPr>
          </a:p>
          <a:p>
            <a:pPr marL="0" lvl="0" indent="0" algn="l" rtl="0">
              <a:spcBef>
                <a:spcPts val="0"/>
              </a:spcBef>
              <a:spcAft>
                <a:spcPts val="0"/>
              </a:spcAft>
              <a:buNone/>
            </a:pPr>
            <a:endParaRPr sz="1600" dirty="0">
              <a:latin typeface="Lato"/>
              <a:ea typeface="Lato"/>
              <a:cs typeface="Lato"/>
              <a:sym typeface="Lato"/>
            </a:endParaRPr>
          </a:p>
          <a:p>
            <a:pPr marL="0" lvl="0" indent="0" algn="l" rtl="0">
              <a:spcBef>
                <a:spcPts val="0"/>
              </a:spcBef>
              <a:spcAft>
                <a:spcPts val="0"/>
              </a:spcAft>
              <a:buNone/>
            </a:pPr>
            <a:r>
              <a:rPr lang="en-US" sz="1600" dirty="0">
                <a:latin typeface="Lato"/>
                <a:ea typeface="Lato"/>
                <a:cs typeface="Lato"/>
                <a:sym typeface="Lato"/>
              </a:rPr>
              <a:t>You can use libraries like this to set up a notebook to</a:t>
            </a:r>
            <a:endParaRPr sz="1600" dirty="0">
              <a:latin typeface="Lato"/>
              <a:ea typeface="Lato"/>
              <a:cs typeface="Lato"/>
              <a:sym typeface="Lato"/>
            </a:endParaRPr>
          </a:p>
          <a:p>
            <a:pPr marL="0" lvl="0" indent="0" algn="l" rtl="0">
              <a:spcBef>
                <a:spcPts val="0"/>
              </a:spcBef>
              <a:spcAft>
                <a:spcPts val="0"/>
              </a:spcAft>
              <a:buNone/>
            </a:pPr>
            <a:r>
              <a:rPr lang="en-US" sz="1600" dirty="0">
                <a:latin typeface="Lato"/>
                <a:ea typeface="Lato"/>
                <a:cs typeface="Lato"/>
                <a:sym typeface="Lato"/>
              </a:rPr>
              <a:t>import libraries like pandas to clean data, </a:t>
            </a:r>
            <a:r>
              <a:rPr lang="en-US" sz="1600" dirty="0" err="1">
                <a:latin typeface="Lato"/>
                <a:ea typeface="Lato"/>
                <a:cs typeface="Lato"/>
                <a:sym typeface="Lato"/>
              </a:rPr>
              <a:t>numpy</a:t>
            </a:r>
            <a:r>
              <a:rPr lang="en-US" sz="1600" dirty="0">
                <a:latin typeface="Lato"/>
                <a:ea typeface="Lato"/>
                <a:cs typeface="Lato"/>
                <a:sym typeface="Lato"/>
              </a:rPr>
              <a:t> to run </a:t>
            </a:r>
            <a:endParaRPr sz="1600" dirty="0">
              <a:latin typeface="Lato"/>
              <a:ea typeface="Lato"/>
              <a:cs typeface="Lato"/>
              <a:sym typeface="Lato"/>
            </a:endParaRPr>
          </a:p>
          <a:p>
            <a:pPr marL="0" lvl="0" indent="0" algn="l" rtl="0">
              <a:spcBef>
                <a:spcPts val="0"/>
              </a:spcBef>
              <a:spcAft>
                <a:spcPts val="0"/>
              </a:spcAft>
              <a:buNone/>
            </a:pPr>
            <a:r>
              <a:rPr lang="en-US" sz="1600" dirty="0">
                <a:latin typeface="Lato"/>
                <a:ea typeface="Lato"/>
                <a:cs typeface="Lato"/>
                <a:sym typeface="Lato"/>
              </a:rPr>
              <a:t>calculations, and </a:t>
            </a:r>
            <a:r>
              <a:rPr lang="en-US" sz="1600" dirty="0" err="1">
                <a:latin typeface="Lato"/>
                <a:ea typeface="Lato"/>
                <a:cs typeface="Lato"/>
                <a:sym typeface="Lato"/>
              </a:rPr>
              <a:t>pydqc</a:t>
            </a:r>
            <a:r>
              <a:rPr lang="en-US" sz="1600" dirty="0">
                <a:latin typeface="Lato"/>
                <a:ea typeface="Lato"/>
                <a:cs typeface="Lato"/>
                <a:sym typeface="Lato"/>
              </a:rPr>
              <a:t> to add automatic data quality checks.</a:t>
            </a:r>
            <a:endParaRPr sz="1600" dirty="0">
              <a:latin typeface="Lato"/>
              <a:ea typeface="Lato"/>
              <a:cs typeface="Lato"/>
              <a:sym typeface="Lato"/>
            </a:endParaRPr>
          </a:p>
          <a:p>
            <a:pPr marL="0" lvl="0" indent="0" algn="l" rtl="0">
              <a:spcBef>
                <a:spcPts val="0"/>
              </a:spcBef>
              <a:spcAft>
                <a:spcPts val="0"/>
              </a:spcAft>
              <a:buNone/>
            </a:pPr>
            <a:r>
              <a:rPr lang="en-US" sz="1600" dirty="0">
                <a:latin typeface="Lato"/>
                <a:ea typeface="Lato"/>
                <a:cs typeface="Lato"/>
                <a:sym typeface="Lato"/>
              </a:rPr>
              <a:t>It lets you load the data (CSV), infer the schema of your </a:t>
            </a:r>
            <a:endParaRPr sz="1600" dirty="0">
              <a:latin typeface="Lato"/>
              <a:ea typeface="Lato"/>
              <a:cs typeface="Lato"/>
              <a:sym typeface="Lato"/>
            </a:endParaRPr>
          </a:p>
          <a:p>
            <a:pPr marL="0" lvl="0" indent="0" algn="l" rtl="0">
              <a:spcBef>
                <a:spcPts val="0"/>
              </a:spcBef>
              <a:spcAft>
                <a:spcPts val="0"/>
              </a:spcAft>
              <a:buNone/>
            </a:pPr>
            <a:r>
              <a:rPr lang="en-US" sz="1600" dirty="0">
                <a:latin typeface="Lato"/>
                <a:ea typeface="Lato"/>
                <a:cs typeface="Lato"/>
                <a:sym typeface="Lato"/>
              </a:rPr>
              <a:t>database, and generate a summary of your data.</a:t>
            </a:r>
            <a:endParaRPr sz="1600" dirty="0">
              <a:latin typeface="Lato"/>
              <a:ea typeface="Lato"/>
              <a:cs typeface="Lato"/>
              <a:sym typeface="Lato"/>
            </a:endParaRPr>
          </a:p>
          <a:p>
            <a:pPr marL="0" lvl="0" indent="0" algn="l" rtl="0">
              <a:spcBef>
                <a:spcPts val="0"/>
              </a:spcBef>
              <a:spcAft>
                <a:spcPts val="0"/>
              </a:spcAft>
              <a:buNone/>
            </a:pPr>
            <a:endParaRPr lang="en-US" sz="1600" dirty="0">
              <a:latin typeface="Lato"/>
              <a:ea typeface="Lato"/>
              <a:cs typeface="Lato"/>
              <a:sym typeface="Lato"/>
            </a:endParaRPr>
          </a:p>
          <a:p>
            <a:pPr marL="0" lvl="0" indent="0" algn="l" rtl="0">
              <a:spcBef>
                <a:spcPts val="0"/>
              </a:spcBef>
              <a:spcAft>
                <a:spcPts val="0"/>
              </a:spcAft>
              <a:buNone/>
            </a:pPr>
            <a:endParaRPr sz="1600" dirty="0">
              <a:latin typeface="Lato"/>
              <a:ea typeface="Lato"/>
              <a:cs typeface="Lato"/>
              <a:sym typeface="Lato"/>
            </a:endParaRPr>
          </a:p>
          <a:p>
            <a:pPr marL="0" lvl="0" indent="0" algn="l" rtl="0">
              <a:spcBef>
                <a:spcPts val="0"/>
              </a:spcBef>
              <a:spcAft>
                <a:spcPts val="0"/>
              </a:spcAft>
              <a:buNone/>
            </a:pPr>
            <a:r>
              <a:rPr lang="en-US" sz="1600" b="1" u="sng" dirty="0">
                <a:latin typeface="Lato"/>
                <a:ea typeface="Lato"/>
                <a:cs typeface="Lato"/>
                <a:sym typeface="Lato"/>
              </a:rPr>
              <a:t>Library Documentation and Examples</a:t>
            </a:r>
            <a:endParaRPr sz="1600" b="1" u="sng" dirty="0">
              <a:latin typeface="Lato"/>
              <a:ea typeface="Lato"/>
              <a:cs typeface="Lato"/>
              <a:sym typeface="Lato"/>
            </a:endParaRPr>
          </a:p>
          <a:p>
            <a:pPr marL="0" lvl="0" indent="0" algn="l" rtl="0">
              <a:spcBef>
                <a:spcPts val="0"/>
              </a:spcBef>
              <a:spcAft>
                <a:spcPts val="0"/>
              </a:spcAft>
              <a:buNone/>
            </a:pPr>
            <a:r>
              <a:rPr lang="en-US" sz="1600" dirty="0">
                <a:latin typeface="Lato"/>
                <a:ea typeface="Lato"/>
                <a:cs typeface="Lato"/>
                <a:sym typeface="Lato"/>
              </a:rPr>
              <a:t>https://github.com/SauceCat/pydqc</a:t>
            </a:r>
            <a:endParaRPr sz="1600" dirty="0">
              <a:latin typeface="Lato"/>
              <a:ea typeface="Lato"/>
              <a:cs typeface="Lato"/>
              <a:sym typeface="Lato"/>
            </a:endParaRPr>
          </a:p>
          <a:p>
            <a:pPr marL="0" lvl="0" indent="0" algn="l" rtl="0">
              <a:spcBef>
                <a:spcPts val="0"/>
              </a:spcBef>
              <a:spcAft>
                <a:spcPts val="0"/>
              </a:spcAft>
              <a:buNone/>
            </a:pPr>
            <a:r>
              <a:rPr lang="en-US" sz="1600" dirty="0">
                <a:latin typeface="Lato"/>
                <a:ea typeface="Lato"/>
                <a:cs typeface="Lato"/>
                <a:sym typeface="Lato"/>
              </a:rPr>
              <a:t>https://github.com/SauceCat/pydqc/blob/master/test/pydqc_test_on_Zillow.ipynb</a:t>
            </a:r>
            <a:endParaRPr sz="1600" dirty="0">
              <a:latin typeface="Lato"/>
              <a:ea typeface="Lato"/>
              <a:cs typeface="Lato"/>
              <a:sym typeface="Lato"/>
            </a:endParaRPr>
          </a:p>
        </p:txBody>
      </p:sp>
      <p:pic>
        <p:nvPicPr>
          <p:cNvPr id="265" name="Google Shape;265;p38"/>
          <p:cNvPicPr preferRelativeResize="0"/>
          <p:nvPr/>
        </p:nvPicPr>
        <p:blipFill>
          <a:blip r:embed="rId3">
            <a:alphaModFix/>
          </a:blip>
          <a:stretch>
            <a:fillRect/>
          </a:stretch>
        </p:blipFill>
        <p:spPr>
          <a:xfrm>
            <a:off x="7210225" y="2070150"/>
            <a:ext cx="4618850" cy="4156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ctrTitle"/>
          </p:nvPr>
        </p:nvSpPr>
        <p:spPr>
          <a:xfrm>
            <a:off x="970650" y="2700745"/>
            <a:ext cx="10250700" cy="906600"/>
          </a:xfrm>
          <a:prstGeom prst="rect">
            <a:avLst/>
          </a:prstGeom>
          <a:noFill/>
          <a:ln>
            <a:noFill/>
          </a:ln>
          <a:effectLst>
            <a:outerShdw blurRad="25400">
              <a:srgbClr val="000000">
                <a:alpha val="45880"/>
              </a:srgbClr>
            </a:outerShdw>
          </a:effectLst>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5400"/>
              <a:buFont typeface="Lustria"/>
              <a:buNone/>
            </a:pPr>
            <a:endParaRPr/>
          </a:p>
          <a:p>
            <a:pPr marL="0" lvl="0" indent="0" algn="l" rtl="0">
              <a:spcBef>
                <a:spcPts val="0"/>
              </a:spcBef>
              <a:spcAft>
                <a:spcPts val="0"/>
              </a:spcAft>
              <a:buClr>
                <a:schemeClr val="lt2"/>
              </a:buClr>
              <a:buSzPts val="5400"/>
              <a:buFont typeface="Lustria"/>
              <a:buNone/>
            </a:pPr>
            <a:endParaRPr/>
          </a:p>
          <a:p>
            <a:pPr marL="0" lvl="0" indent="0" algn="l" rtl="0">
              <a:spcBef>
                <a:spcPts val="0"/>
              </a:spcBef>
              <a:spcAft>
                <a:spcPts val="0"/>
              </a:spcAft>
              <a:buClr>
                <a:schemeClr val="lt2"/>
              </a:buClr>
              <a:buSzPts val="5400"/>
              <a:buFont typeface="Lustria"/>
              <a:buNone/>
            </a:pPr>
            <a:r>
              <a:rPr lang="en-US"/>
              <a:t>Cleaning Data Using SQL</a:t>
            </a:r>
            <a:endParaRPr/>
          </a:p>
        </p:txBody>
      </p:sp>
      <p:sp>
        <p:nvSpPr>
          <p:cNvPr id="180" name="Google Shape;180;p27"/>
          <p:cNvSpPr txBox="1">
            <a:spLocks noGrp="1"/>
          </p:cNvSpPr>
          <p:nvPr>
            <p:ph type="subTitle" idx="1"/>
          </p:nvPr>
        </p:nvSpPr>
        <p:spPr>
          <a:xfrm>
            <a:off x="972837" y="4230533"/>
            <a:ext cx="10250700" cy="7215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sz="2400"/>
              <a:t>Jeremy Bergmann - Omaha Data Science Academy</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0"/>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Cleaning Data</a:t>
            </a:r>
            <a:endParaRPr sz="4200"/>
          </a:p>
        </p:txBody>
      </p:sp>
      <p:sp>
        <p:nvSpPr>
          <p:cNvPr id="200" name="Google Shape;200;p30"/>
          <p:cNvSpPr txBox="1"/>
          <p:nvPr/>
        </p:nvSpPr>
        <p:spPr>
          <a:xfrm>
            <a:off x="396500" y="1839500"/>
            <a:ext cx="5410500" cy="452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2100" b="1"/>
              <a:t>What Does Cleaning Data Mean?</a:t>
            </a:r>
            <a:endParaRPr sz="2100" b="1"/>
          </a:p>
          <a:p>
            <a:pPr marL="0" lvl="0" indent="0" algn="l" rtl="0">
              <a:spcBef>
                <a:spcPts val="1000"/>
              </a:spcBef>
              <a:spcAft>
                <a:spcPts val="0"/>
              </a:spcAft>
              <a:buClr>
                <a:srgbClr val="000000"/>
              </a:buClr>
              <a:buSzPts val="1100"/>
              <a:buFont typeface="Arial"/>
              <a:buNone/>
            </a:pPr>
            <a:r>
              <a:rPr lang="en-US" sz="2100"/>
              <a:t>Data cleaning is the process of confirming the Validity, Accuracy, Completeness, Consistency, and Uniformity data</a:t>
            </a:r>
            <a:endParaRPr sz="2100"/>
          </a:p>
          <a:p>
            <a:pPr marL="0" lvl="0" indent="0" algn="l" rtl="0">
              <a:spcBef>
                <a:spcPts val="1000"/>
              </a:spcBef>
              <a:spcAft>
                <a:spcPts val="0"/>
              </a:spcAft>
              <a:buClr>
                <a:srgbClr val="000000"/>
              </a:buClr>
              <a:buSzPts val="1100"/>
              <a:buFont typeface="Arial"/>
              <a:buNone/>
            </a:pPr>
            <a:r>
              <a:rPr lang="en-US" sz="2100" b="1"/>
              <a:t>How Can You Clean Data?</a:t>
            </a:r>
            <a:endParaRPr sz="2100" b="1"/>
          </a:p>
          <a:p>
            <a:pPr marL="0" lvl="0" indent="0" algn="l" rtl="0">
              <a:spcBef>
                <a:spcPts val="1000"/>
              </a:spcBef>
              <a:spcAft>
                <a:spcPts val="0"/>
              </a:spcAft>
              <a:buNone/>
            </a:pPr>
            <a:r>
              <a:rPr lang="en-US" sz="2100"/>
              <a:t>Using business knowledge, along with software tools or a coding language to     clean data. </a:t>
            </a:r>
            <a:endParaRPr sz="2100"/>
          </a:p>
          <a:p>
            <a:pPr marL="0" lvl="0" indent="0" algn="l" rtl="0">
              <a:spcBef>
                <a:spcPts val="1000"/>
              </a:spcBef>
              <a:spcAft>
                <a:spcPts val="0"/>
              </a:spcAft>
              <a:buNone/>
            </a:pPr>
            <a:r>
              <a:rPr lang="en-US" sz="2100" b="1"/>
              <a:t>What About Programming Languages? </a:t>
            </a:r>
            <a:endParaRPr sz="2100" b="1"/>
          </a:p>
          <a:p>
            <a:pPr marL="0" lvl="0" indent="0" algn="l" rtl="0">
              <a:spcBef>
                <a:spcPts val="1000"/>
              </a:spcBef>
              <a:spcAft>
                <a:spcPts val="0"/>
              </a:spcAft>
              <a:buClr>
                <a:srgbClr val="000000"/>
              </a:buClr>
              <a:buSzPts val="1100"/>
              <a:buFont typeface="Arial"/>
              <a:buNone/>
            </a:pPr>
            <a:r>
              <a:rPr lang="en-US" sz="2100"/>
              <a:t>Cleaning data in a language like SQL or Python gives you flexibility to run routines for specific projects, while keeping costs low</a:t>
            </a:r>
            <a:endParaRPr sz="2100"/>
          </a:p>
          <a:p>
            <a:pPr marL="0" lvl="0" indent="0" algn="l" rtl="0">
              <a:spcBef>
                <a:spcPts val="1000"/>
              </a:spcBef>
              <a:spcAft>
                <a:spcPts val="0"/>
              </a:spcAft>
              <a:buClr>
                <a:srgbClr val="000000"/>
              </a:buClr>
              <a:buSzPts val="1100"/>
              <a:buFont typeface="Arial"/>
              <a:buNone/>
            </a:pPr>
            <a:endParaRPr sz="2100"/>
          </a:p>
          <a:p>
            <a:pPr marL="0" lvl="0" indent="0" algn="l" rtl="0">
              <a:spcBef>
                <a:spcPts val="1000"/>
              </a:spcBef>
              <a:spcAft>
                <a:spcPts val="0"/>
              </a:spcAft>
              <a:buNone/>
            </a:pPr>
            <a:endParaRPr sz="2100">
              <a:latin typeface="Lato"/>
              <a:ea typeface="Lato"/>
              <a:cs typeface="Lato"/>
              <a:sym typeface="Lato"/>
            </a:endParaRPr>
          </a:p>
        </p:txBody>
      </p:sp>
      <p:pic>
        <p:nvPicPr>
          <p:cNvPr id="201" name="Google Shape;201;p30"/>
          <p:cNvPicPr preferRelativeResize="0"/>
          <p:nvPr/>
        </p:nvPicPr>
        <p:blipFill>
          <a:blip r:embed="rId3">
            <a:alphaModFix/>
          </a:blip>
          <a:stretch>
            <a:fillRect/>
          </a:stretch>
        </p:blipFill>
        <p:spPr>
          <a:xfrm>
            <a:off x="5564642" y="1580100"/>
            <a:ext cx="6513687" cy="2772125"/>
          </a:xfrm>
          <a:prstGeom prst="rect">
            <a:avLst/>
          </a:prstGeom>
          <a:noFill/>
          <a:ln>
            <a:noFill/>
          </a:ln>
        </p:spPr>
      </p:pic>
      <p:sp>
        <p:nvSpPr>
          <p:cNvPr id="202" name="Google Shape;202;p30"/>
          <p:cNvSpPr txBox="1"/>
          <p:nvPr/>
        </p:nvSpPr>
        <p:spPr>
          <a:xfrm>
            <a:off x="6002837" y="4666760"/>
            <a:ext cx="6051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100" b="1" dirty="0"/>
              <a:t>Python (Appendix A):</a:t>
            </a:r>
            <a:r>
              <a:rPr lang="en-US" sz="2100" dirty="0"/>
              <a:t> Pandas, Dora, data cleaner, tabulate, </a:t>
            </a:r>
            <a:r>
              <a:rPr lang="en-US" sz="2100" dirty="0" err="1"/>
              <a:t>scrubadub</a:t>
            </a:r>
            <a:r>
              <a:rPr lang="en-US" sz="2100" dirty="0"/>
              <a:t>, and many other Python libraries.</a:t>
            </a:r>
            <a:endParaRPr sz="2100" dirty="0"/>
          </a:p>
          <a:p>
            <a:pPr marL="0" lvl="0" indent="0" algn="l" rtl="0">
              <a:spcBef>
                <a:spcPts val="1000"/>
              </a:spcBef>
              <a:spcAft>
                <a:spcPts val="1000"/>
              </a:spcAft>
              <a:buNone/>
            </a:pPr>
            <a:r>
              <a:rPr lang="en-US" sz="2100" b="1" dirty="0"/>
              <a:t>SQL:</a:t>
            </a:r>
            <a:r>
              <a:rPr lang="en-US" sz="2100" dirty="0"/>
              <a:t> T-SQL, Text &amp; Date Functions, Case Statements, “Where” clause, Select Distinct</a:t>
            </a:r>
            <a:endParaRPr sz="21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1"/>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Goals of Cleaning Data</a:t>
            </a:r>
            <a:endParaRPr sz="4200"/>
          </a:p>
        </p:txBody>
      </p:sp>
      <p:sp>
        <p:nvSpPr>
          <p:cNvPr id="208" name="Google Shape;208;p31"/>
          <p:cNvSpPr txBox="1"/>
          <p:nvPr/>
        </p:nvSpPr>
        <p:spPr>
          <a:xfrm>
            <a:off x="795549" y="1667564"/>
            <a:ext cx="10717940" cy="47112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1000"/>
              </a:spcBef>
              <a:spcAft>
                <a:spcPts val="0"/>
              </a:spcAft>
              <a:buSzPts val="1800"/>
              <a:buAutoNum type="arabicPeriod"/>
            </a:pPr>
            <a:r>
              <a:rPr lang="en-US" sz="1800" b="1" dirty="0"/>
              <a:t>Remove Unwanted Observations</a:t>
            </a:r>
            <a:endParaRPr lang="en-US" sz="1800" dirty="0"/>
          </a:p>
          <a:p>
            <a:pPr marL="914400" lvl="1" indent="-342900" algn="l" rtl="0">
              <a:lnSpc>
                <a:spcPct val="100000"/>
              </a:lnSpc>
              <a:spcBef>
                <a:spcPts val="0"/>
              </a:spcBef>
              <a:spcAft>
                <a:spcPts val="0"/>
              </a:spcAft>
              <a:buSzPts val="1800"/>
              <a:buAutoNum type="alphaLcPeriod"/>
            </a:pPr>
            <a:r>
              <a:rPr lang="en-US" sz="1800" b="1" dirty="0"/>
              <a:t>Duplicate Observations </a:t>
            </a:r>
            <a:r>
              <a:rPr lang="en-US" sz="1800" dirty="0"/>
              <a:t>arise when combining datasets from multiple places, scrape data, and receive data from clients/other departments.</a:t>
            </a:r>
          </a:p>
          <a:p>
            <a:pPr marL="914400" lvl="1" indent="-342900" algn="l" rtl="0">
              <a:lnSpc>
                <a:spcPct val="100000"/>
              </a:lnSpc>
              <a:spcBef>
                <a:spcPts val="0"/>
              </a:spcBef>
              <a:spcAft>
                <a:spcPts val="0"/>
              </a:spcAft>
              <a:buSzPts val="1800"/>
              <a:buAutoNum type="alphaLcPeriod"/>
            </a:pPr>
            <a:r>
              <a:rPr lang="en-US" sz="1800" b="1" dirty="0"/>
              <a:t>Irrelevant Observations &amp; Outliers </a:t>
            </a:r>
            <a:r>
              <a:rPr lang="en-US" sz="1800" dirty="0"/>
              <a:t>are those that don’t fit the </a:t>
            </a:r>
            <a:r>
              <a:rPr lang="en-US" sz="1800" i="1" dirty="0"/>
              <a:t>specific problem</a:t>
            </a:r>
            <a:r>
              <a:rPr lang="en-US" sz="1800" dirty="0"/>
              <a:t> you’re trying to solve. It may be useful in other projects, but not this particular one.</a:t>
            </a:r>
            <a:endParaRPr sz="1800" dirty="0"/>
          </a:p>
          <a:p>
            <a:pPr marL="457200" lvl="0" indent="-342900" algn="l" rtl="0">
              <a:lnSpc>
                <a:spcPct val="100000"/>
              </a:lnSpc>
              <a:spcBef>
                <a:spcPts val="1000"/>
              </a:spcBef>
              <a:spcAft>
                <a:spcPts val="0"/>
              </a:spcAft>
              <a:buSzPts val="1800"/>
              <a:buAutoNum type="arabicPeriod"/>
            </a:pPr>
            <a:r>
              <a:rPr lang="en-US" sz="1800" b="1" dirty="0"/>
              <a:t>Fix Structural Errors</a:t>
            </a:r>
            <a:r>
              <a:rPr lang="en-US" sz="1800" dirty="0"/>
              <a:t> that occur during collection, measurement or data transfer.</a:t>
            </a:r>
          </a:p>
          <a:p>
            <a:pPr marL="914400" lvl="1" indent="-342900">
              <a:buSzPts val="1800"/>
              <a:buAutoNum type="alphaLcPeriod"/>
            </a:pPr>
            <a:r>
              <a:rPr lang="en-US" sz="1800" b="1" dirty="0"/>
              <a:t>Parsing</a:t>
            </a:r>
            <a:r>
              <a:rPr lang="en-US" sz="1800" dirty="0"/>
              <a:t> is an example of finding syntax errors. </a:t>
            </a:r>
          </a:p>
          <a:p>
            <a:pPr marL="571500" lvl="1">
              <a:buSzPts val="1800"/>
            </a:pPr>
            <a:endParaRPr sz="1800" dirty="0"/>
          </a:p>
          <a:p>
            <a:pPr marL="457200" lvl="0" indent="-342900" algn="l" rtl="0">
              <a:lnSpc>
                <a:spcPct val="100000"/>
              </a:lnSpc>
              <a:spcBef>
                <a:spcPts val="1000"/>
              </a:spcBef>
              <a:spcAft>
                <a:spcPts val="0"/>
              </a:spcAft>
              <a:buSzPts val="1800"/>
              <a:buAutoNum type="arabicPeriod"/>
            </a:pPr>
            <a:r>
              <a:rPr lang="en-US" sz="1800" b="1" dirty="0"/>
              <a:t>Handle Missing Data </a:t>
            </a:r>
            <a:r>
              <a:rPr lang="en-US" sz="1800" dirty="0"/>
              <a:t>is a must. It’s bad practice to ignore missing values in your dataset, because many algorithms do not accept missing values. You have two options when handling missing data:</a:t>
            </a:r>
            <a:endParaRPr sz="1800" dirty="0"/>
          </a:p>
          <a:p>
            <a:pPr marL="914400" lvl="1" indent="-342900" algn="l" rtl="0">
              <a:lnSpc>
                <a:spcPct val="100000"/>
              </a:lnSpc>
              <a:spcBef>
                <a:spcPts val="0"/>
              </a:spcBef>
              <a:spcAft>
                <a:spcPts val="0"/>
              </a:spcAft>
              <a:buSzPts val="1800"/>
              <a:buAutoNum type="alphaLcPeriod"/>
            </a:pPr>
            <a:r>
              <a:rPr lang="en-US" sz="1800" b="1" dirty="0"/>
              <a:t>Dropping </a:t>
            </a:r>
            <a:r>
              <a:rPr lang="en-US" sz="1800" dirty="0"/>
              <a:t>observations that have missing values</a:t>
            </a:r>
            <a:endParaRPr sz="1800" dirty="0"/>
          </a:p>
          <a:p>
            <a:pPr marL="914400" lvl="1" indent="-342900" algn="l" rtl="0">
              <a:lnSpc>
                <a:spcPct val="100000"/>
              </a:lnSpc>
              <a:spcBef>
                <a:spcPts val="0"/>
              </a:spcBef>
              <a:spcAft>
                <a:spcPts val="0"/>
              </a:spcAft>
              <a:buSzPts val="1800"/>
              <a:buAutoNum type="alphaLcPeriod"/>
            </a:pPr>
            <a:r>
              <a:rPr lang="en-US" sz="1800" b="1" dirty="0"/>
              <a:t>Imputing </a:t>
            </a:r>
            <a:r>
              <a:rPr lang="en-US" sz="1800" dirty="0"/>
              <a:t>the missing values based on other observations. Appending is a method of cross-referencing multiple data sources and combining known data into a final data.</a:t>
            </a:r>
            <a:endParaRPr sz="1800" dirty="0"/>
          </a:p>
          <a:p>
            <a:pPr marL="914400" lvl="0" indent="0" algn="l" rtl="0">
              <a:lnSpc>
                <a:spcPct val="100000"/>
              </a:lnSpc>
              <a:spcBef>
                <a:spcPts val="0"/>
              </a:spcBef>
              <a:spcAft>
                <a:spcPts val="0"/>
              </a:spcAft>
              <a:buNone/>
            </a:pPr>
            <a:endParaRPr sz="1800" dirty="0"/>
          </a:p>
          <a:p>
            <a:pPr marL="0" lvl="0" indent="0" algn="l" rtl="0">
              <a:spcBef>
                <a:spcPts val="0"/>
              </a:spcBef>
              <a:spcAft>
                <a:spcPts val="0"/>
              </a:spcAft>
              <a:buClr>
                <a:srgbClr val="000000"/>
              </a:buClr>
              <a:buSzPts val="1100"/>
              <a:buFont typeface="Arial"/>
              <a:buNone/>
            </a:pPr>
            <a:r>
              <a:rPr lang="en-US" sz="1800" dirty="0"/>
              <a:t>There are other possible ways to clean data, such as, transforming files, applying statistical methods, and post-processing, but these </a:t>
            </a:r>
            <a:r>
              <a:rPr lang="en-US" sz="1800" u="sng" dirty="0"/>
              <a:t>three steps will always be performed on any dataset you will analyze</a:t>
            </a:r>
            <a:r>
              <a:rPr lang="en-US" sz="1800" dirty="0"/>
              <a:t>.</a:t>
            </a:r>
            <a:endParaRPr sz="1800" dirty="0"/>
          </a:p>
          <a:p>
            <a:pPr marL="0" lvl="0" indent="0" algn="l" rtl="0">
              <a:spcBef>
                <a:spcPts val="0"/>
              </a:spcBef>
              <a:spcAft>
                <a:spcPts val="0"/>
              </a:spcAft>
              <a:buNone/>
            </a:pPr>
            <a:endParaRPr dirty="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Case Statements</a:t>
            </a:r>
            <a:endParaRPr sz="4200"/>
          </a:p>
        </p:txBody>
      </p:sp>
      <p:sp>
        <p:nvSpPr>
          <p:cNvPr id="221" name="Google Shape;221;p33"/>
          <p:cNvSpPr txBox="1"/>
          <p:nvPr/>
        </p:nvSpPr>
        <p:spPr>
          <a:xfrm>
            <a:off x="11322625" y="103890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33"/>
          <p:cNvSpPr txBox="1"/>
          <p:nvPr/>
        </p:nvSpPr>
        <p:spPr>
          <a:xfrm>
            <a:off x="1001550" y="1688575"/>
            <a:ext cx="101784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2400">
                <a:latin typeface="Lato"/>
                <a:ea typeface="Lato"/>
                <a:cs typeface="Lato"/>
                <a:sym typeface="Lato"/>
              </a:rPr>
              <a:t>Purpose -  The CASE statement goes through conditions and return a value when the first condition is met (like an IF-THEN-ELSE statement). If no conditions are true, it returns the value in the “ELSE” clause.</a:t>
            </a:r>
            <a:endParaRPr sz="2400"/>
          </a:p>
          <a:p>
            <a:pPr marL="0" lvl="0" indent="0" algn="l" rtl="0">
              <a:spcBef>
                <a:spcPts val="0"/>
              </a:spcBef>
              <a:spcAft>
                <a:spcPts val="0"/>
              </a:spcAft>
              <a:buNone/>
            </a:pPr>
            <a:endParaRPr sz="2000">
              <a:solidFill>
                <a:schemeClr val="accent1"/>
              </a:solidFill>
              <a:latin typeface="Lato"/>
              <a:ea typeface="Lato"/>
              <a:cs typeface="Lato"/>
              <a:sym typeface="Lato"/>
            </a:endParaRPr>
          </a:p>
          <a:p>
            <a:pPr marL="0" lvl="0" indent="0" algn="l" rtl="0">
              <a:lnSpc>
                <a:spcPct val="115000"/>
              </a:lnSpc>
              <a:spcBef>
                <a:spcPts val="0"/>
              </a:spcBef>
              <a:spcAft>
                <a:spcPts val="0"/>
              </a:spcAft>
              <a:buNone/>
            </a:pPr>
            <a:endParaRPr sz="2000">
              <a:solidFill>
                <a:schemeClr val="accent1"/>
              </a:solidFill>
              <a:latin typeface="Lato"/>
              <a:ea typeface="Lato"/>
              <a:cs typeface="Lato"/>
              <a:sym typeface="Lato"/>
            </a:endParaRPr>
          </a:p>
        </p:txBody>
      </p:sp>
      <p:sp>
        <p:nvSpPr>
          <p:cNvPr id="223" name="Google Shape;223;p33"/>
          <p:cNvSpPr txBox="1"/>
          <p:nvPr/>
        </p:nvSpPr>
        <p:spPr>
          <a:xfrm>
            <a:off x="946275" y="3314025"/>
            <a:ext cx="5766900" cy="3000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2000" b="1" u="sng">
                <a:latin typeface="Lato"/>
                <a:ea typeface="Lato"/>
                <a:cs typeface="Lato"/>
                <a:sym typeface="Lato"/>
              </a:rPr>
              <a:t>Syntax</a:t>
            </a:r>
            <a:r>
              <a:rPr lang="en-US" sz="2000">
                <a:latin typeface="Lato"/>
                <a:ea typeface="Lato"/>
                <a:cs typeface="Lato"/>
                <a:sym typeface="Lato"/>
              </a:rPr>
              <a:t> </a:t>
            </a:r>
            <a:endParaRPr sz="2000">
              <a:latin typeface="Lato"/>
              <a:ea typeface="Lato"/>
              <a:cs typeface="Lato"/>
              <a:sym typeface="Lato"/>
            </a:endParaRPr>
          </a:p>
          <a:p>
            <a:pPr marL="457200" lvl="0" indent="0" algn="l" rtl="0">
              <a:lnSpc>
                <a:spcPct val="115000"/>
              </a:lnSpc>
              <a:spcBef>
                <a:spcPts val="500"/>
              </a:spcBef>
              <a:spcAft>
                <a:spcPts val="600"/>
              </a:spcAft>
              <a:buNone/>
            </a:pPr>
            <a:r>
              <a:rPr lang="en-US" sz="2000"/>
              <a:t>CASE</a:t>
            </a:r>
            <a:br>
              <a:rPr lang="en-US" sz="2000"/>
            </a:br>
            <a:r>
              <a:rPr lang="en-US" sz="2000"/>
              <a:t>    WHEN condition1 THEN result1</a:t>
            </a:r>
            <a:br>
              <a:rPr lang="en-US" sz="2000"/>
            </a:br>
            <a:r>
              <a:rPr lang="en-US" sz="2000"/>
              <a:t>    WHEN condition2 THEN result2</a:t>
            </a:r>
            <a:br>
              <a:rPr lang="en-US" sz="2000"/>
            </a:br>
            <a:r>
              <a:rPr lang="en-US" sz="2000"/>
              <a:t>    WHEN conditionN THEN resultN</a:t>
            </a:r>
            <a:br>
              <a:rPr lang="en-US" sz="2000"/>
            </a:br>
            <a:r>
              <a:rPr lang="en-US" sz="2000"/>
              <a:t>    ELSE result</a:t>
            </a:r>
            <a:br>
              <a:rPr lang="en-US" sz="2000"/>
            </a:br>
            <a:r>
              <a:rPr lang="en-US" sz="2000"/>
              <a:t>END;</a:t>
            </a:r>
            <a:endParaRPr/>
          </a:p>
        </p:txBody>
      </p:sp>
      <p:sp>
        <p:nvSpPr>
          <p:cNvPr id="224" name="Google Shape;224;p33"/>
          <p:cNvSpPr txBox="1"/>
          <p:nvPr/>
        </p:nvSpPr>
        <p:spPr>
          <a:xfrm>
            <a:off x="6096000" y="3314025"/>
            <a:ext cx="5882100" cy="3209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2000" b="1" u="sng">
                <a:latin typeface="Lato"/>
                <a:ea typeface="Lato"/>
                <a:cs typeface="Lato"/>
                <a:sym typeface="Lato"/>
              </a:rPr>
              <a:t>Example</a:t>
            </a:r>
            <a:r>
              <a:rPr lang="en-US" sz="2000">
                <a:latin typeface="Lato"/>
                <a:ea typeface="Lato"/>
                <a:cs typeface="Lato"/>
                <a:sym typeface="Lato"/>
              </a:rPr>
              <a:t> </a:t>
            </a:r>
            <a:endParaRPr sz="2000" b="1">
              <a:solidFill>
                <a:srgbClr val="38761D"/>
              </a:solidFill>
              <a:latin typeface="Lato"/>
              <a:ea typeface="Lato"/>
              <a:cs typeface="Lato"/>
              <a:sym typeface="Lato"/>
            </a:endParaRPr>
          </a:p>
          <a:p>
            <a:pPr marL="0" lvl="0" indent="0" algn="l" rtl="0">
              <a:lnSpc>
                <a:spcPct val="115000"/>
              </a:lnSpc>
              <a:spcBef>
                <a:spcPts val="0"/>
              </a:spcBef>
              <a:spcAft>
                <a:spcPts val="0"/>
              </a:spcAft>
              <a:buNone/>
            </a:pPr>
            <a:r>
              <a:rPr lang="en-US" sz="2000">
                <a:solidFill>
                  <a:schemeClr val="dk2"/>
                </a:solidFill>
                <a:latin typeface="Lato"/>
                <a:ea typeface="Lato"/>
                <a:cs typeface="Lato"/>
                <a:sym typeface="Lato"/>
              </a:rPr>
              <a:t>SELECT view.Country,  </a:t>
            </a: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r>
              <a:rPr lang="en-US" sz="2000" b="1">
                <a:solidFill>
                  <a:srgbClr val="6AA84F"/>
                </a:solidFill>
                <a:latin typeface="Lato"/>
                <a:ea typeface="Lato"/>
                <a:cs typeface="Lato"/>
                <a:sym typeface="Lato"/>
              </a:rPr>
              <a:t>CASE WHEN Country = 'India'   THEN 'Gandhi'</a:t>
            </a:r>
            <a:endParaRPr sz="2000" b="1">
              <a:solidFill>
                <a:srgbClr val="6AA84F"/>
              </a:solidFill>
              <a:latin typeface="Lato"/>
              <a:ea typeface="Lato"/>
              <a:cs typeface="Lato"/>
              <a:sym typeface="Lato"/>
            </a:endParaRPr>
          </a:p>
          <a:p>
            <a:pPr marL="0" lvl="0" indent="0" algn="l" rtl="0">
              <a:lnSpc>
                <a:spcPct val="115000"/>
              </a:lnSpc>
              <a:spcBef>
                <a:spcPts val="0"/>
              </a:spcBef>
              <a:spcAft>
                <a:spcPts val="0"/>
              </a:spcAft>
              <a:buNone/>
            </a:pPr>
            <a:r>
              <a:rPr lang="en-US" sz="2000" b="1">
                <a:solidFill>
                  <a:srgbClr val="6AA84F"/>
                </a:solidFill>
                <a:latin typeface="Lato"/>
                <a:ea typeface="Lato"/>
                <a:cs typeface="Lato"/>
                <a:sym typeface="Lato"/>
              </a:rPr>
              <a:t>   WHEN Country = 'Nepal'   THEN 'Mt. Everest'</a:t>
            </a:r>
            <a:endParaRPr sz="2000" b="1">
              <a:solidFill>
                <a:srgbClr val="6AA84F"/>
              </a:solidFill>
              <a:latin typeface="Lato"/>
              <a:ea typeface="Lato"/>
              <a:cs typeface="Lato"/>
              <a:sym typeface="Lato"/>
            </a:endParaRPr>
          </a:p>
          <a:p>
            <a:pPr marL="0" lvl="0" indent="0" algn="l" rtl="0">
              <a:lnSpc>
                <a:spcPct val="115000"/>
              </a:lnSpc>
              <a:spcBef>
                <a:spcPts val="0"/>
              </a:spcBef>
              <a:spcAft>
                <a:spcPts val="0"/>
              </a:spcAft>
              <a:buNone/>
            </a:pPr>
            <a:r>
              <a:rPr lang="en-US" sz="2000" b="1">
                <a:solidFill>
                  <a:srgbClr val="6AA84F"/>
                </a:solidFill>
                <a:latin typeface="Lato"/>
                <a:ea typeface="Lato"/>
                <a:cs typeface="Lato"/>
                <a:sym typeface="Lato"/>
              </a:rPr>
              <a:t>   WHEN Country = 'China'   THEN 'Great Wall'</a:t>
            </a:r>
            <a:endParaRPr sz="2000" b="1">
              <a:solidFill>
                <a:srgbClr val="6AA84F"/>
              </a:solidFill>
              <a:latin typeface="Lato"/>
              <a:ea typeface="Lato"/>
              <a:cs typeface="Lato"/>
              <a:sym typeface="Lato"/>
            </a:endParaRPr>
          </a:p>
          <a:p>
            <a:pPr marL="0" lvl="0" indent="0" algn="l" rtl="0">
              <a:lnSpc>
                <a:spcPct val="115000"/>
              </a:lnSpc>
              <a:spcBef>
                <a:spcPts val="0"/>
              </a:spcBef>
              <a:spcAft>
                <a:spcPts val="0"/>
              </a:spcAft>
              <a:buNone/>
            </a:pPr>
            <a:r>
              <a:rPr lang="en-US" sz="2000" b="1">
                <a:solidFill>
                  <a:srgbClr val="6AA84F"/>
                </a:solidFill>
                <a:latin typeface="Lato"/>
                <a:ea typeface="Lato"/>
                <a:cs typeface="Lato"/>
                <a:sym typeface="Lato"/>
              </a:rPr>
              <a:t>    ELSE 'Unknown' end  as famous_stuff</a:t>
            </a:r>
            <a:endParaRPr sz="2000" b="1">
              <a:solidFill>
                <a:srgbClr val="6AA84F"/>
              </a:solidFill>
              <a:latin typeface="Lato"/>
              <a:ea typeface="Lato"/>
              <a:cs typeface="Lato"/>
              <a:sym typeface="Lato"/>
            </a:endParaRPr>
          </a:p>
          <a:p>
            <a:pPr marL="0" lvl="0" indent="0" algn="l" rtl="0">
              <a:lnSpc>
                <a:spcPct val="115000"/>
              </a:lnSpc>
              <a:spcBef>
                <a:spcPts val="0"/>
              </a:spcBef>
              <a:spcAft>
                <a:spcPts val="0"/>
              </a:spcAft>
              <a:buNone/>
            </a:pPr>
            <a:r>
              <a:rPr lang="en-US" sz="2000">
                <a:solidFill>
                  <a:schemeClr val="dk2"/>
                </a:solidFill>
                <a:latin typeface="Lato"/>
                <a:ea typeface="Lato"/>
                <a:cs typeface="Lato"/>
                <a:sym typeface="Lato"/>
              </a:rPr>
              <a:t>  FROM world.vw_countries_asia as view</a:t>
            </a: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r>
              <a:rPr lang="en-US" sz="2000">
                <a:solidFill>
                  <a:schemeClr val="dk2"/>
                </a:solidFill>
                <a:latin typeface="Lato"/>
                <a:ea typeface="Lato"/>
                <a:cs typeface="Lato"/>
                <a:sym typeface="Lato"/>
              </a:rPr>
              <a:t>  WHERE view.Country </a:t>
            </a:r>
            <a:r>
              <a:rPr lang="en-US" sz="2000" u="sng">
                <a:solidFill>
                  <a:schemeClr val="dk2"/>
                </a:solidFill>
                <a:latin typeface="Lato"/>
                <a:ea typeface="Lato"/>
                <a:cs typeface="Lato"/>
                <a:sym typeface="Lato"/>
              </a:rPr>
              <a:t>in</a:t>
            </a:r>
            <a:r>
              <a:rPr lang="en-US" sz="2000">
                <a:solidFill>
                  <a:schemeClr val="dk2"/>
                </a:solidFill>
                <a:latin typeface="Lato"/>
                <a:ea typeface="Lato"/>
                <a:cs typeface="Lato"/>
                <a:sym typeface="Lato"/>
              </a:rPr>
              <a:t> ('India', 'China', 'Nepal','Taiwan')</a:t>
            </a: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endParaRPr sz="2000">
              <a:solidFill>
                <a:schemeClr val="dk2"/>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4"/>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u="sng" dirty="0"/>
              <a:t>Ex</a:t>
            </a:r>
            <a:r>
              <a:rPr lang="en-US" sz="4200" dirty="0"/>
              <a:t>. SQL Wildcards &amp; Case Statement</a:t>
            </a:r>
            <a:endParaRPr sz="4800" dirty="0"/>
          </a:p>
        </p:txBody>
      </p:sp>
      <p:sp>
        <p:nvSpPr>
          <p:cNvPr id="230" name="Google Shape;230;p34"/>
          <p:cNvSpPr txBox="1">
            <a:spLocks noGrp="1"/>
          </p:cNvSpPr>
          <p:nvPr>
            <p:ph type="subTitle" idx="1"/>
          </p:nvPr>
        </p:nvSpPr>
        <p:spPr>
          <a:xfrm>
            <a:off x="345151" y="1730600"/>
            <a:ext cx="116628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0" algn="l" rtl="0">
              <a:lnSpc>
                <a:spcPct val="100000"/>
              </a:lnSpc>
              <a:spcBef>
                <a:spcPts val="0"/>
              </a:spcBef>
              <a:spcAft>
                <a:spcPts val="0"/>
              </a:spcAft>
              <a:buNone/>
            </a:pPr>
            <a:r>
              <a:rPr lang="en-US" sz="3000" b="1">
                <a:solidFill>
                  <a:srgbClr val="000000"/>
                </a:solidFill>
                <a:latin typeface="Raleway"/>
                <a:ea typeface="Raleway"/>
                <a:cs typeface="Raleway"/>
                <a:sym typeface="Raleway"/>
              </a:rPr>
              <a:t>Classify US States into their geographical “regions” </a:t>
            </a:r>
            <a:endParaRPr sz="3000"/>
          </a:p>
        </p:txBody>
      </p:sp>
      <p:sp>
        <p:nvSpPr>
          <p:cNvPr id="231" name="Google Shape;231;p34"/>
          <p:cNvSpPr txBox="1"/>
          <p:nvPr/>
        </p:nvSpPr>
        <p:spPr>
          <a:xfrm>
            <a:off x="865325" y="2201850"/>
            <a:ext cx="76569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US" sz="1800" b="1">
                <a:solidFill>
                  <a:schemeClr val="accent1"/>
                </a:solidFill>
                <a:latin typeface="Lato"/>
                <a:ea typeface="Lato"/>
                <a:cs typeface="Lato"/>
                <a:sym typeface="Lato"/>
              </a:rPr>
              <a:t>SQL Query</a:t>
            </a:r>
            <a:endParaRPr sz="1800" b="1">
              <a:solidFill>
                <a:schemeClr val="accent1"/>
              </a:solidFill>
              <a:latin typeface="Lato"/>
              <a:ea typeface="Lato"/>
              <a:cs typeface="Lato"/>
              <a:sym typeface="Lato"/>
            </a:endParaRPr>
          </a:p>
          <a:p>
            <a:pPr marL="36899" lvl="0" indent="0" algn="l" rtl="0">
              <a:lnSpc>
                <a:spcPct val="100000"/>
              </a:lnSpc>
              <a:spcBef>
                <a:spcPts val="1000"/>
              </a:spcBef>
              <a:spcAft>
                <a:spcPts val="0"/>
              </a:spcAft>
              <a:buNone/>
            </a:pPr>
            <a:r>
              <a:rPr lang="en-US" sz="1800">
                <a:solidFill>
                  <a:schemeClr val="accent1"/>
                </a:solidFill>
                <a:latin typeface="Lato"/>
                <a:ea typeface="Lato"/>
                <a:cs typeface="Lato"/>
                <a:sym typeface="Lato"/>
              </a:rPr>
              <a:t>SELECT</a:t>
            </a:r>
            <a:r>
              <a:rPr lang="en-US" sz="1800" b="1">
                <a:solidFill>
                  <a:schemeClr val="accent1"/>
                </a:solidFill>
                <a:latin typeface="Lato"/>
                <a:ea typeface="Lato"/>
                <a:cs typeface="Lato"/>
                <a:sym typeface="Lato"/>
              </a:rPr>
              <a:t> </a:t>
            </a:r>
            <a:r>
              <a:rPr lang="en-US" sz="1800" b="1">
                <a:solidFill>
                  <a:srgbClr val="FF9900"/>
                </a:solidFill>
                <a:latin typeface="Lato"/>
                <a:ea typeface="Lato"/>
                <a:cs typeface="Lato"/>
                <a:sym typeface="Lato"/>
              </a:rPr>
              <a:t>distinct</a:t>
            </a:r>
            <a:r>
              <a:rPr lang="en-US" sz="1800" b="1">
                <a:solidFill>
                  <a:schemeClr val="accent1"/>
                </a:solidFill>
                <a:latin typeface="Lato"/>
                <a:ea typeface="Lato"/>
                <a:cs typeface="Lato"/>
                <a:sym typeface="Lato"/>
              </a:rPr>
              <a:t> </a:t>
            </a:r>
            <a:r>
              <a:rPr lang="en-US" sz="1800">
                <a:solidFill>
                  <a:schemeClr val="accent1"/>
                </a:solidFill>
                <a:latin typeface="Lato"/>
                <a:ea typeface="Lato"/>
                <a:cs typeface="Lato"/>
                <a:sym typeface="Lato"/>
              </a:rPr>
              <a:t>District as State,  </a:t>
            </a:r>
            <a:endParaRPr sz="1800">
              <a:solidFill>
                <a:schemeClr val="accent1"/>
              </a:solidFill>
              <a:latin typeface="Lato"/>
              <a:ea typeface="Lato"/>
              <a:cs typeface="Lato"/>
              <a:sym typeface="Lato"/>
            </a:endParaRPr>
          </a:p>
          <a:p>
            <a:pPr marL="36899" lvl="0" indent="0" algn="l" rtl="0">
              <a:lnSpc>
                <a:spcPct val="100000"/>
              </a:lnSpc>
              <a:spcBef>
                <a:spcPts val="1000"/>
              </a:spcBef>
              <a:spcAft>
                <a:spcPts val="0"/>
              </a:spcAft>
              <a:buNone/>
            </a:pPr>
            <a:r>
              <a:rPr lang="en-US" sz="1800">
                <a:solidFill>
                  <a:schemeClr val="accent1"/>
                </a:solidFill>
                <a:latin typeface="Lato"/>
                <a:ea typeface="Lato"/>
                <a:cs typeface="Lato"/>
                <a:sym typeface="Lato"/>
              </a:rPr>
              <a:t>case when District in ('Nebraska','Iowa','Missouri','Kansas') then 'Midwest' </a:t>
            </a:r>
            <a:endParaRPr sz="1800">
              <a:solidFill>
                <a:schemeClr val="accent1"/>
              </a:solidFill>
              <a:latin typeface="Lato"/>
              <a:ea typeface="Lato"/>
              <a:cs typeface="Lato"/>
              <a:sym typeface="Lato"/>
            </a:endParaRPr>
          </a:p>
          <a:p>
            <a:pPr marL="36899" lvl="0" indent="0" algn="l" rtl="0">
              <a:lnSpc>
                <a:spcPct val="100000"/>
              </a:lnSpc>
              <a:spcBef>
                <a:spcPts val="1000"/>
              </a:spcBef>
              <a:spcAft>
                <a:spcPts val="0"/>
              </a:spcAft>
              <a:buNone/>
            </a:pPr>
            <a:r>
              <a:rPr lang="en-US" sz="1800">
                <a:solidFill>
                  <a:schemeClr val="accent1"/>
                </a:solidFill>
                <a:latin typeface="Lato"/>
                <a:ea typeface="Lato"/>
                <a:cs typeface="Lato"/>
                <a:sym typeface="Lato"/>
              </a:rPr>
              <a:t>when District = 'New Mexico' or District = 'Nevada' then 'Southwest'               </a:t>
            </a:r>
            <a:endParaRPr sz="1800">
              <a:solidFill>
                <a:schemeClr val="accent1"/>
              </a:solidFill>
              <a:latin typeface="Lato"/>
              <a:ea typeface="Lato"/>
              <a:cs typeface="Lato"/>
              <a:sym typeface="Lato"/>
            </a:endParaRPr>
          </a:p>
          <a:p>
            <a:pPr marL="36899" lvl="0" indent="0" algn="l" rtl="0">
              <a:lnSpc>
                <a:spcPct val="100000"/>
              </a:lnSpc>
              <a:spcBef>
                <a:spcPts val="1000"/>
              </a:spcBef>
              <a:spcAft>
                <a:spcPts val="0"/>
              </a:spcAft>
              <a:buNone/>
            </a:pPr>
            <a:r>
              <a:rPr lang="en-US" sz="1800">
                <a:solidFill>
                  <a:schemeClr val="accent1"/>
                </a:solidFill>
                <a:latin typeface="Lato"/>
                <a:ea typeface="Lato"/>
                <a:cs typeface="Lato"/>
                <a:sym typeface="Lato"/>
              </a:rPr>
              <a:t>when District </a:t>
            </a:r>
            <a:r>
              <a:rPr lang="en-US" sz="1800" b="1">
                <a:solidFill>
                  <a:srgbClr val="38761D"/>
                </a:solidFill>
                <a:latin typeface="Lato"/>
                <a:ea typeface="Lato"/>
                <a:cs typeface="Lato"/>
                <a:sym typeface="Lato"/>
              </a:rPr>
              <a:t>like ('N_w%')</a:t>
            </a:r>
            <a:r>
              <a:rPr lang="en-US" sz="1800">
                <a:solidFill>
                  <a:schemeClr val="accent1"/>
                </a:solidFill>
                <a:latin typeface="Lato"/>
                <a:ea typeface="Lato"/>
                <a:cs typeface="Lato"/>
                <a:sym typeface="Lato"/>
              </a:rPr>
              <a:t> then 'Northeast' </a:t>
            </a:r>
            <a:endParaRPr sz="1800">
              <a:solidFill>
                <a:schemeClr val="accent1"/>
              </a:solidFill>
              <a:latin typeface="Lato"/>
              <a:ea typeface="Lato"/>
              <a:cs typeface="Lato"/>
              <a:sym typeface="Lato"/>
            </a:endParaRPr>
          </a:p>
          <a:p>
            <a:pPr marL="36899" lvl="0" indent="0" algn="l" rtl="0">
              <a:lnSpc>
                <a:spcPct val="100000"/>
              </a:lnSpc>
              <a:spcBef>
                <a:spcPts val="1000"/>
              </a:spcBef>
              <a:spcAft>
                <a:spcPts val="0"/>
              </a:spcAft>
              <a:buNone/>
            </a:pPr>
            <a:r>
              <a:rPr lang="en-US" sz="1800">
                <a:solidFill>
                  <a:schemeClr val="accent1"/>
                </a:solidFill>
                <a:latin typeface="Lato"/>
                <a:ea typeface="Lato"/>
                <a:cs typeface="Lato"/>
                <a:sym typeface="Lato"/>
              </a:rPr>
              <a:t>when District </a:t>
            </a:r>
            <a:r>
              <a:rPr lang="en-US" sz="1800" b="1">
                <a:solidFill>
                  <a:srgbClr val="38761D"/>
                </a:solidFill>
                <a:latin typeface="Lato"/>
                <a:ea typeface="Lato"/>
                <a:cs typeface="Lato"/>
                <a:sym typeface="Lato"/>
              </a:rPr>
              <a:t>like ('%Dakota')</a:t>
            </a:r>
            <a:r>
              <a:rPr lang="en-US" sz="1800">
                <a:solidFill>
                  <a:srgbClr val="38761D"/>
                </a:solidFill>
                <a:latin typeface="Lato"/>
                <a:ea typeface="Lato"/>
                <a:cs typeface="Lato"/>
                <a:sym typeface="Lato"/>
              </a:rPr>
              <a:t> </a:t>
            </a:r>
            <a:r>
              <a:rPr lang="en-US" sz="1800">
                <a:solidFill>
                  <a:schemeClr val="accent1"/>
                </a:solidFill>
                <a:latin typeface="Lato"/>
                <a:ea typeface="Lato"/>
                <a:cs typeface="Lato"/>
                <a:sym typeface="Lato"/>
              </a:rPr>
              <a:t>then 'Midwest'</a:t>
            </a:r>
            <a:endParaRPr sz="1800">
              <a:solidFill>
                <a:schemeClr val="accent1"/>
              </a:solidFill>
              <a:latin typeface="Lato"/>
              <a:ea typeface="Lato"/>
              <a:cs typeface="Lato"/>
              <a:sym typeface="Lato"/>
            </a:endParaRPr>
          </a:p>
          <a:p>
            <a:pPr marL="36899" lvl="0" indent="0" algn="l" rtl="0">
              <a:lnSpc>
                <a:spcPct val="100000"/>
              </a:lnSpc>
              <a:spcBef>
                <a:spcPts val="1000"/>
              </a:spcBef>
              <a:spcAft>
                <a:spcPts val="0"/>
              </a:spcAft>
              <a:buNone/>
            </a:pPr>
            <a:r>
              <a:rPr lang="en-US" sz="1800">
                <a:solidFill>
                  <a:schemeClr val="accent1"/>
                </a:solidFill>
                <a:latin typeface="Lato"/>
                <a:ea typeface="Lato"/>
                <a:cs typeface="Lato"/>
                <a:sym typeface="Lato"/>
              </a:rPr>
              <a:t>else 'needs region' end as usa_region  </a:t>
            </a:r>
            <a:endParaRPr sz="1800">
              <a:solidFill>
                <a:schemeClr val="accent1"/>
              </a:solidFill>
              <a:latin typeface="Lato"/>
              <a:ea typeface="Lato"/>
              <a:cs typeface="Lato"/>
              <a:sym typeface="Lato"/>
            </a:endParaRPr>
          </a:p>
          <a:p>
            <a:pPr marL="36899" lvl="0" indent="0" algn="l" rtl="0">
              <a:lnSpc>
                <a:spcPct val="100000"/>
              </a:lnSpc>
              <a:spcBef>
                <a:spcPts val="1000"/>
              </a:spcBef>
              <a:spcAft>
                <a:spcPts val="0"/>
              </a:spcAft>
              <a:buNone/>
            </a:pPr>
            <a:r>
              <a:rPr lang="en-US" sz="1800">
                <a:solidFill>
                  <a:schemeClr val="accent1"/>
                </a:solidFill>
                <a:latin typeface="Lato"/>
                <a:ea typeface="Lato"/>
                <a:cs typeface="Lato"/>
                <a:sym typeface="Lato"/>
              </a:rPr>
              <a:t>FROM world.city  </a:t>
            </a:r>
            <a:endParaRPr sz="1800">
              <a:solidFill>
                <a:schemeClr val="accent1"/>
              </a:solidFill>
              <a:latin typeface="Lato"/>
              <a:ea typeface="Lato"/>
              <a:cs typeface="Lato"/>
              <a:sym typeface="Lato"/>
            </a:endParaRPr>
          </a:p>
          <a:p>
            <a:pPr marL="36899" lvl="0" indent="0" algn="l" rtl="0">
              <a:lnSpc>
                <a:spcPct val="100000"/>
              </a:lnSpc>
              <a:spcBef>
                <a:spcPts val="1000"/>
              </a:spcBef>
              <a:spcAft>
                <a:spcPts val="0"/>
              </a:spcAft>
              <a:buNone/>
            </a:pPr>
            <a:r>
              <a:rPr lang="en-US" sz="1800">
                <a:solidFill>
                  <a:schemeClr val="accent1"/>
                </a:solidFill>
                <a:latin typeface="Lato"/>
                <a:ea typeface="Lato"/>
                <a:cs typeface="Lato"/>
                <a:sym typeface="Lato"/>
              </a:rPr>
              <a:t>where CountryCode='USA'</a:t>
            </a:r>
            <a:endParaRPr sz="1800">
              <a:solidFill>
                <a:schemeClr val="accent1"/>
              </a:solidFill>
              <a:latin typeface="Lato"/>
              <a:ea typeface="Lato"/>
              <a:cs typeface="Lato"/>
              <a:sym typeface="Lato"/>
            </a:endParaRPr>
          </a:p>
          <a:p>
            <a:pPr marL="36899" lvl="0" indent="0" algn="l" rtl="0">
              <a:lnSpc>
                <a:spcPct val="100000"/>
              </a:lnSpc>
              <a:spcBef>
                <a:spcPts val="1000"/>
              </a:spcBef>
              <a:spcAft>
                <a:spcPts val="0"/>
              </a:spcAft>
              <a:buNone/>
            </a:pPr>
            <a:r>
              <a:rPr lang="en-US" sz="1800">
                <a:solidFill>
                  <a:schemeClr val="accent1"/>
                </a:solidFill>
                <a:latin typeface="Lato"/>
                <a:ea typeface="Lato"/>
                <a:cs typeface="Lato"/>
                <a:sym typeface="Lato"/>
              </a:rPr>
              <a:t>order by State</a:t>
            </a:r>
            <a:endParaRPr sz="1800">
              <a:solidFill>
                <a:schemeClr val="accent1"/>
              </a:solidFill>
              <a:latin typeface="Lato"/>
              <a:ea typeface="Lato"/>
              <a:cs typeface="Lato"/>
              <a:sym typeface="Lato"/>
            </a:endParaRPr>
          </a:p>
          <a:p>
            <a:pPr marL="36899" lvl="0" indent="0" algn="l" rtl="0">
              <a:lnSpc>
                <a:spcPct val="115000"/>
              </a:lnSpc>
              <a:spcBef>
                <a:spcPts val="1000"/>
              </a:spcBef>
              <a:spcAft>
                <a:spcPts val="0"/>
              </a:spcAft>
              <a:buNone/>
            </a:pPr>
            <a:endParaRPr sz="1800">
              <a:solidFill>
                <a:srgbClr val="0000FF"/>
              </a:solidFill>
              <a:latin typeface="Lato"/>
              <a:ea typeface="Lato"/>
              <a:cs typeface="Lato"/>
              <a:sym typeface="Lato"/>
            </a:endParaRPr>
          </a:p>
        </p:txBody>
      </p:sp>
      <p:sp>
        <p:nvSpPr>
          <p:cNvPr id="232" name="Google Shape;232;p34"/>
          <p:cNvSpPr txBox="1"/>
          <p:nvPr/>
        </p:nvSpPr>
        <p:spPr>
          <a:xfrm>
            <a:off x="4110450" y="5863600"/>
            <a:ext cx="6291300" cy="3000000"/>
          </a:xfrm>
          <a:prstGeom prst="rect">
            <a:avLst/>
          </a:prstGeom>
          <a:noFill/>
          <a:ln>
            <a:noFill/>
          </a:ln>
        </p:spPr>
        <p:txBody>
          <a:bodyPr spcFirstLastPara="1" wrap="square" lIns="91425" tIns="91425" rIns="91425" bIns="91425" anchor="t" anchorCtr="0">
            <a:noAutofit/>
          </a:bodyPr>
          <a:lstStyle/>
          <a:p>
            <a:pPr marL="36899" lvl="0" indent="0" algn="l" rtl="0">
              <a:lnSpc>
                <a:spcPct val="115000"/>
              </a:lnSpc>
              <a:spcBef>
                <a:spcPts val="1000"/>
              </a:spcBef>
              <a:spcAft>
                <a:spcPts val="0"/>
              </a:spcAft>
              <a:buNone/>
            </a:pPr>
            <a:r>
              <a:rPr lang="en-US" sz="1800" dirty="0">
                <a:latin typeface="Lato"/>
                <a:ea typeface="Lato"/>
                <a:cs typeface="Lato"/>
                <a:sym typeface="Lato"/>
              </a:rPr>
              <a:t>Legend</a:t>
            </a:r>
            <a:r>
              <a:rPr lang="en-US" sz="1800" dirty="0">
                <a:solidFill>
                  <a:srgbClr val="0000FF"/>
                </a:solidFill>
                <a:latin typeface="Lato"/>
                <a:ea typeface="Lato"/>
                <a:cs typeface="Lato"/>
                <a:sym typeface="Lato"/>
              </a:rPr>
              <a:t> - </a:t>
            </a:r>
            <a:r>
              <a:rPr lang="en-US" sz="1800" dirty="0">
                <a:solidFill>
                  <a:srgbClr val="6AA84F"/>
                </a:solidFill>
                <a:latin typeface="Lato"/>
                <a:ea typeface="Lato"/>
                <a:cs typeface="Lato"/>
                <a:sym typeface="Lato"/>
              </a:rPr>
              <a:t>Wild Cards, </a:t>
            </a:r>
            <a:r>
              <a:rPr lang="en-US" sz="1800" dirty="0">
                <a:solidFill>
                  <a:srgbClr val="FF9900"/>
                </a:solidFill>
                <a:latin typeface="Lato"/>
                <a:ea typeface="Lato"/>
                <a:cs typeface="Lato"/>
                <a:sym typeface="Lato"/>
              </a:rPr>
              <a:t>Distinct</a:t>
            </a:r>
            <a:endParaRPr sz="1800" dirty="0">
              <a:solidFill>
                <a:srgbClr val="0000FF"/>
              </a:solidFill>
              <a:latin typeface="Lato"/>
              <a:ea typeface="Lato"/>
              <a:cs typeface="Lato"/>
              <a:sym typeface="Lato"/>
            </a:endParaRPr>
          </a:p>
        </p:txBody>
      </p:sp>
      <p:pic>
        <p:nvPicPr>
          <p:cNvPr id="233" name="Google Shape;233;p34"/>
          <p:cNvPicPr preferRelativeResize="0"/>
          <p:nvPr/>
        </p:nvPicPr>
        <p:blipFill>
          <a:blip r:embed="rId3">
            <a:alphaModFix/>
          </a:blip>
          <a:stretch>
            <a:fillRect/>
          </a:stretch>
        </p:blipFill>
        <p:spPr>
          <a:xfrm>
            <a:off x="8372356" y="2274050"/>
            <a:ext cx="3341850" cy="4362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2"/>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SQL Wildcards</a:t>
            </a:r>
            <a:endParaRPr sz="4800"/>
          </a:p>
        </p:txBody>
      </p:sp>
      <p:graphicFrame>
        <p:nvGraphicFramePr>
          <p:cNvPr id="214" name="Google Shape;214;p32"/>
          <p:cNvGraphicFramePr/>
          <p:nvPr>
            <p:extLst>
              <p:ext uri="{D42A27DB-BD31-4B8C-83A1-F6EECF244321}">
                <p14:modId xmlns:p14="http://schemas.microsoft.com/office/powerpoint/2010/main" val="1308523368"/>
              </p:ext>
            </p:extLst>
          </p:nvPr>
        </p:nvGraphicFramePr>
        <p:xfrm>
          <a:off x="710600" y="2907160"/>
          <a:ext cx="10913626" cy="3429060"/>
        </p:xfrm>
        <a:graphic>
          <a:graphicData uri="http://schemas.openxmlformats.org/drawingml/2006/table">
            <a:tbl>
              <a:tblPr firstRow="1" bandRow="1">
                <a:noFill/>
              </a:tblPr>
              <a:tblGrid>
                <a:gridCol w="1076962">
                  <a:extLst>
                    <a:ext uri="{9D8B030D-6E8A-4147-A177-3AD203B41FA5}">
                      <a16:colId xmlns:a16="http://schemas.microsoft.com/office/drawing/2014/main" val="20000"/>
                    </a:ext>
                  </a:extLst>
                </a:gridCol>
                <a:gridCol w="5932574">
                  <a:extLst>
                    <a:ext uri="{9D8B030D-6E8A-4147-A177-3AD203B41FA5}">
                      <a16:colId xmlns:a16="http://schemas.microsoft.com/office/drawing/2014/main" val="20001"/>
                    </a:ext>
                  </a:extLst>
                </a:gridCol>
                <a:gridCol w="3904090">
                  <a:extLst>
                    <a:ext uri="{9D8B030D-6E8A-4147-A177-3AD203B41FA5}">
                      <a16:colId xmlns:a16="http://schemas.microsoft.com/office/drawing/2014/main" val="20002"/>
                    </a:ext>
                  </a:extLst>
                </a:gridCol>
              </a:tblGrid>
              <a:tr h="244850">
                <a:tc>
                  <a:txBody>
                    <a:bodyPr/>
                    <a:lstStyle/>
                    <a:p>
                      <a:pPr marL="0" marR="0" lvl="0" indent="0" algn="l" rtl="0">
                        <a:spcBef>
                          <a:spcPts val="0"/>
                        </a:spcBef>
                        <a:spcAft>
                          <a:spcPts val="0"/>
                        </a:spcAft>
                        <a:buNone/>
                      </a:pPr>
                      <a:r>
                        <a:rPr lang="en-US" sz="1800">
                          <a:solidFill>
                            <a:schemeClr val="bg2"/>
                          </a:solidFill>
                        </a:rPr>
                        <a:t>Symbol</a:t>
                      </a:r>
                      <a:endParaRPr>
                        <a:solidFill>
                          <a:schemeClr val="bg2"/>
                        </a:solidFill>
                      </a:endParaRPr>
                    </a:p>
                  </a:txBody>
                  <a:tcPr marL="91450" marR="91450" marT="45725" marB="45725">
                    <a:solidFill>
                      <a:schemeClr val="accent2">
                        <a:lumMod val="40000"/>
                        <a:lumOff val="60000"/>
                      </a:schemeClr>
                    </a:solidFill>
                  </a:tcPr>
                </a:tc>
                <a:tc>
                  <a:txBody>
                    <a:bodyPr/>
                    <a:lstStyle/>
                    <a:p>
                      <a:pPr marL="0" marR="0" lvl="0" indent="0" algn="l" rtl="0">
                        <a:spcBef>
                          <a:spcPts val="0"/>
                        </a:spcBef>
                        <a:spcAft>
                          <a:spcPts val="0"/>
                        </a:spcAft>
                        <a:buNone/>
                      </a:pPr>
                      <a:r>
                        <a:rPr lang="en-US" sz="1800" dirty="0">
                          <a:solidFill>
                            <a:schemeClr val="bg2"/>
                          </a:solidFill>
                        </a:rPr>
                        <a:t>Description</a:t>
                      </a:r>
                      <a:endParaRPr dirty="0">
                        <a:solidFill>
                          <a:schemeClr val="bg2"/>
                        </a:solidFill>
                      </a:endParaRPr>
                    </a:p>
                  </a:txBody>
                  <a:tcPr marL="91450" marR="91450" marT="45725" marB="45725">
                    <a:solidFill>
                      <a:schemeClr val="accent2">
                        <a:lumMod val="40000"/>
                        <a:lumOff val="60000"/>
                      </a:schemeClr>
                    </a:solidFill>
                  </a:tcPr>
                </a:tc>
                <a:tc>
                  <a:txBody>
                    <a:bodyPr/>
                    <a:lstStyle/>
                    <a:p>
                      <a:pPr marL="0" marR="0" lvl="0" indent="0" algn="l" rtl="0">
                        <a:spcBef>
                          <a:spcPts val="0"/>
                        </a:spcBef>
                        <a:spcAft>
                          <a:spcPts val="0"/>
                        </a:spcAft>
                        <a:buNone/>
                      </a:pPr>
                      <a:r>
                        <a:rPr lang="en-US" sz="1800" dirty="0">
                          <a:solidFill>
                            <a:schemeClr val="bg2"/>
                          </a:solidFill>
                        </a:rPr>
                        <a:t>Example</a:t>
                      </a:r>
                      <a:endParaRPr sz="1800" dirty="0">
                        <a:solidFill>
                          <a:schemeClr val="bg2"/>
                        </a:solidFill>
                      </a:endParaRPr>
                    </a:p>
                  </a:txBody>
                  <a:tcPr marL="91450" marR="91450" marT="45725" marB="45725">
                    <a:solidFill>
                      <a:schemeClr val="accent2">
                        <a:lumMod val="40000"/>
                        <a:lumOff val="60000"/>
                      </a:schemeClr>
                    </a:solidFill>
                  </a:tcPr>
                </a:tc>
                <a:extLst>
                  <a:ext uri="{0D108BD9-81ED-4DB2-BD59-A6C34878D82A}">
                    <a16:rowId xmlns:a16="http://schemas.microsoft.com/office/drawing/2014/main" val="10000"/>
                  </a:ext>
                </a:extLst>
              </a:tr>
              <a:tr h="244850">
                <a:tc>
                  <a:txBody>
                    <a:bodyPr/>
                    <a:lstStyle/>
                    <a:p>
                      <a:pPr marL="0" lvl="0" indent="0" algn="l" rtl="0">
                        <a:spcBef>
                          <a:spcPts val="0"/>
                        </a:spcBef>
                        <a:spcAft>
                          <a:spcPts val="0"/>
                        </a:spcAft>
                        <a:buNone/>
                      </a:pPr>
                      <a:r>
                        <a:rPr lang="en-US" sz="1900">
                          <a:solidFill>
                            <a:schemeClr val="tx1">
                              <a:lumMod val="75000"/>
                            </a:schemeClr>
                          </a:solidFill>
                        </a:rPr>
                        <a:t>%	</a:t>
                      </a:r>
                      <a:endParaRPr sz="1900">
                        <a:solidFill>
                          <a:schemeClr val="tx1">
                            <a:lumMod val="75000"/>
                          </a:schemeClr>
                        </a:solidFill>
                      </a:endParaRPr>
                    </a:p>
                  </a:txBody>
                  <a:tcPr marL="91450" marR="91450" marT="45725" marB="45725"/>
                </a:tc>
                <a:tc>
                  <a:txBody>
                    <a:bodyPr/>
                    <a:lstStyle/>
                    <a:p>
                      <a:pPr marL="0" lvl="0" indent="0" algn="l" rtl="0">
                        <a:spcBef>
                          <a:spcPts val="0"/>
                        </a:spcBef>
                        <a:spcAft>
                          <a:spcPts val="0"/>
                        </a:spcAft>
                        <a:buNone/>
                      </a:pPr>
                      <a:r>
                        <a:rPr lang="en-US" sz="1900" dirty="0">
                          <a:solidFill>
                            <a:schemeClr val="tx1">
                              <a:lumMod val="75000"/>
                            </a:schemeClr>
                          </a:solidFill>
                        </a:rPr>
                        <a:t>Represents zero or more characters	</a:t>
                      </a:r>
                      <a:endParaRPr sz="1900" dirty="0">
                        <a:solidFill>
                          <a:schemeClr val="tx1">
                            <a:lumMod val="75000"/>
                          </a:schemeClr>
                        </a:solidFill>
                      </a:endParaRPr>
                    </a:p>
                  </a:txBody>
                  <a:tcPr marL="91450" marR="91450" marT="45725" marB="45725"/>
                </a:tc>
                <a:tc>
                  <a:txBody>
                    <a:bodyPr/>
                    <a:lstStyle/>
                    <a:p>
                      <a:pPr marL="0" lvl="0" indent="0" algn="l" rtl="0">
                        <a:spcBef>
                          <a:spcPts val="0"/>
                        </a:spcBef>
                        <a:spcAft>
                          <a:spcPts val="0"/>
                        </a:spcAft>
                        <a:buNone/>
                      </a:pPr>
                      <a:r>
                        <a:rPr lang="en-US" sz="1900" dirty="0">
                          <a:solidFill>
                            <a:schemeClr val="tx1">
                              <a:lumMod val="75000"/>
                            </a:schemeClr>
                          </a:solidFill>
                        </a:rPr>
                        <a:t>bl% finds bl, black, blue, and blob</a:t>
                      </a:r>
                      <a:endParaRPr sz="2300" dirty="0">
                        <a:solidFill>
                          <a:schemeClr val="tx1">
                            <a:lumMod val="75000"/>
                          </a:schemeClr>
                        </a:solidFill>
                      </a:endParaRPr>
                    </a:p>
                  </a:txBody>
                  <a:tcPr marL="91450" marR="91450" marT="45725" marB="45725"/>
                </a:tc>
                <a:extLst>
                  <a:ext uri="{0D108BD9-81ED-4DB2-BD59-A6C34878D82A}">
                    <a16:rowId xmlns:a16="http://schemas.microsoft.com/office/drawing/2014/main" val="10001"/>
                  </a:ext>
                </a:extLst>
              </a:tr>
              <a:tr h="244850">
                <a:tc>
                  <a:txBody>
                    <a:bodyPr/>
                    <a:lstStyle/>
                    <a:p>
                      <a:pPr marL="0" lvl="0" indent="0" algn="l" rtl="0">
                        <a:spcBef>
                          <a:spcPts val="0"/>
                        </a:spcBef>
                        <a:spcAft>
                          <a:spcPts val="0"/>
                        </a:spcAft>
                        <a:buNone/>
                      </a:pPr>
                      <a:r>
                        <a:rPr lang="en-US" sz="1900">
                          <a:solidFill>
                            <a:schemeClr val="tx1">
                              <a:lumMod val="75000"/>
                            </a:schemeClr>
                          </a:solidFill>
                        </a:rPr>
                        <a:t>_</a:t>
                      </a:r>
                      <a:endParaRPr sz="1900">
                        <a:solidFill>
                          <a:schemeClr val="tx1">
                            <a:lumMod val="75000"/>
                          </a:schemeClr>
                        </a:solidFill>
                      </a:endParaRPr>
                    </a:p>
                  </a:txBody>
                  <a:tcPr marL="91450" marR="91450" marT="45725" marB="45725"/>
                </a:tc>
                <a:tc>
                  <a:txBody>
                    <a:bodyPr/>
                    <a:lstStyle/>
                    <a:p>
                      <a:pPr marL="0" lvl="0" indent="0" algn="l" rtl="0">
                        <a:spcBef>
                          <a:spcPts val="0"/>
                        </a:spcBef>
                        <a:spcAft>
                          <a:spcPts val="0"/>
                        </a:spcAft>
                        <a:buNone/>
                      </a:pPr>
                      <a:r>
                        <a:rPr lang="en-US" sz="1900" dirty="0">
                          <a:solidFill>
                            <a:schemeClr val="tx1">
                              <a:lumMod val="75000"/>
                            </a:schemeClr>
                          </a:solidFill>
                        </a:rPr>
                        <a:t>Represents a single character</a:t>
                      </a:r>
                      <a:endParaRPr sz="1900" dirty="0">
                        <a:solidFill>
                          <a:schemeClr val="tx1">
                            <a:lumMod val="75000"/>
                          </a:schemeClr>
                        </a:solidFill>
                      </a:endParaRPr>
                    </a:p>
                  </a:txBody>
                  <a:tcPr marL="91450" marR="91450" marT="45725" marB="45725"/>
                </a:tc>
                <a:tc>
                  <a:txBody>
                    <a:bodyPr/>
                    <a:lstStyle/>
                    <a:p>
                      <a:pPr marL="0" lvl="0" indent="0" algn="l" rtl="0">
                        <a:spcBef>
                          <a:spcPts val="0"/>
                        </a:spcBef>
                        <a:spcAft>
                          <a:spcPts val="0"/>
                        </a:spcAft>
                        <a:buNone/>
                      </a:pPr>
                      <a:r>
                        <a:rPr lang="en-US" sz="1900">
                          <a:solidFill>
                            <a:schemeClr val="tx1">
                              <a:lumMod val="75000"/>
                            </a:schemeClr>
                          </a:solidFill>
                        </a:rPr>
                        <a:t>h_t finds hot, hat, and hit</a:t>
                      </a:r>
                      <a:endParaRPr sz="2300">
                        <a:solidFill>
                          <a:schemeClr val="tx1">
                            <a:lumMod val="75000"/>
                          </a:schemeClr>
                        </a:solidFill>
                      </a:endParaRPr>
                    </a:p>
                  </a:txBody>
                  <a:tcPr marL="91450" marR="91450" marT="45725" marB="45725"/>
                </a:tc>
                <a:extLst>
                  <a:ext uri="{0D108BD9-81ED-4DB2-BD59-A6C34878D82A}">
                    <a16:rowId xmlns:a16="http://schemas.microsoft.com/office/drawing/2014/main" val="10002"/>
                  </a:ext>
                </a:extLst>
              </a:tr>
              <a:tr h="244850">
                <a:tc>
                  <a:txBody>
                    <a:bodyPr/>
                    <a:lstStyle/>
                    <a:p>
                      <a:pPr marL="0" lvl="0" indent="0" algn="l" rtl="0">
                        <a:spcBef>
                          <a:spcPts val="0"/>
                        </a:spcBef>
                        <a:spcAft>
                          <a:spcPts val="0"/>
                        </a:spcAft>
                        <a:buNone/>
                      </a:pPr>
                      <a:r>
                        <a:rPr lang="en-US" sz="1900">
                          <a:solidFill>
                            <a:schemeClr val="tx1">
                              <a:lumMod val="75000"/>
                            </a:schemeClr>
                          </a:solidFill>
                        </a:rPr>
                        <a:t>[]</a:t>
                      </a:r>
                      <a:endParaRPr sz="1900">
                        <a:solidFill>
                          <a:schemeClr val="tx1">
                            <a:lumMod val="75000"/>
                          </a:schemeClr>
                        </a:solidFill>
                      </a:endParaRPr>
                    </a:p>
                  </a:txBody>
                  <a:tcPr marL="91450" marR="91450" marT="45725" marB="45725"/>
                </a:tc>
                <a:tc>
                  <a:txBody>
                    <a:bodyPr/>
                    <a:lstStyle/>
                    <a:p>
                      <a:pPr marL="0" lvl="0" indent="0" algn="l" rtl="0">
                        <a:spcBef>
                          <a:spcPts val="0"/>
                        </a:spcBef>
                        <a:spcAft>
                          <a:spcPts val="0"/>
                        </a:spcAft>
                        <a:buNone/>
                      </a:pPr>
                      <a:r>
                        <a:rPr lang="en-US" sz="1900">
                          <a:solidFill>
                            <a:schemeClr val="tx1">
                              <a:lumMod val="75000"/>
                            </a:schemeClr>
                          </a:solidFill>
                        </a:rPr>
                        <a:t>Represents any single character within the brackets	</a:t>
                      </a:r>
                      <a:endParaRPr sz="1900">
                        <a:solidFill>
                          <a:schemeClr val="tx1">
                            <a:lumMod val="75000"/>
                          </a:schemeClr>
                        </a:solidFill>
                      </a:endParaRPr>
                    </a:p>
                  </a:txBody>
                  <a:tcPr marL="91450" marR="91450" marT="45725" marB="45725"/>
                </a:tc>
                <a:tc>
                  <a:txBody>
                    <a:bodyPr/>
                    <a:lstStyle/>
                    <a:p>
                      <a:pPr marL="0" lvl="0" indent="0" algn="l" rtl="0">
                        <a:spcBef>
                          <a:spcPts val="0"/>
                        </a:spcBef>
                        <a:spcAft>
                          <a:spcPts val="0"/>
                        </a:spcAft>
                        <a:buNone/>
                      </a:pPr>
                      <a:r>
                        <a:rPr lang="en-US" sz="1900">
                          <a:solidFill>
                            <a:schemeClr val="tx1">
                              <a:lumMod val="75000"/>
                            </a:schemeClr>
                          </a:solidFill>
                        </a:rPr>
                        <a:t>h[oa]t finds hot and hat, but not hit</a:t>
                      </a:r>
                      <a:endParaRPr sz="2300">
                        <a:solidFill>
                          <a:schemeClr val="tx1">
                            <a:lumMod val="75000"/>
                          </a:schemeClr>
                        </a:solidFill>
                      </a:endParaRPr>
                    </a:p>
                  </a:txBody>
                  <a:tcPr marL="91450" marR="91450" marT="45725" marB="45725"/>
                </a:tc>
                <a:extLst>
                  <a:ext uri="{0D108BD9-81ED-4DB2-BD59-A6C34878D82A}">
                    <a16:rowId xmlns:a16="http://schemas.microsoft.com/office/drawing/2014/main" val="10003"/>
                  </a:ext>
                </a:extLst>
              </a:tr>
              <a:tr h="244850">
                <a:tc>
                  <a:txBody>
                    <a:bodyPr/>
                    <a:lstStyle/>
                    <a:p>
                      <a:pPr marL="0" lvl="0" indent="0" algn="l" rtl="0">
                        <a:spcBef>
                          <a:spcPts val="0"/>
                        </a:spcBef>
                        <a:spcAft>
                          <a:spcPts val="0"/>
                        </a:spcAft>
                        <a:buNone/>
                      </a:pPr>
                      <a:r>
                        <a:rPr lang="en-US" sz="1900">
                          <a:solidFill>
                            <a:schemeClr val="tx1">
                              <a:lumMod val="75000"/>
                            </a:schemeClr>
                          </a:solidFill>
                        </a:rPr>
                        <a:t>^	</a:t>
                      </a:r>
                      <a:endParaRPr sz="1900">
                        <a:solidFill>
                          <a:schemeClr val="tx1">
                            <a:lumMod val="75000"/>
                          </a:schemeClr>
                        </a:solidFill>
                      </a:endParaRPr>
                    </a:p>
                  </a:txBody>
                  <a:tcPr marL="91450" marR="91450" marT="45725" marB="45725"/>
                </a:tc>
                <a:tc>
                  <a:txBody>
                    <a:bodyPr/>
                    <a:lstStyle/>
                    <a:p>
                      <a:pPr marL="0" lvl="0" indent="0" algn="l" rtl="0">
                        <a:spcBef>
                          <a:spcPts val="0"/>
                        </a:spcBef>
                        <a:spcAft>
                          <a:spcPts val="0"/>
                        </a:spcAft>
                        <a:buNone/>
                      </a:pPr>
                      <a:r>
                        <a:rPr lang="en-US" sz="1900">
                          <a:solidFill>
                            <a:schemeClr val="tx1">
                              <a:lumMod val="75000"/>
                            </a:schemeClr>
                          </a:solidFill>
                        </a:rPr>
                        <a:t>Represents any character not in the bracket</a:t>
                      </a:r>
                      <a:endParaRPr sz="1900">
                        <a:solidFill>
                          <a:schemeClr val="tx1">
                            <a:lumMod val="75000"/>
                          </a:schemeClr>
                        </a:solidFill>
                      </a:endParaRPr>
                    </a:p>
                  </a:txBody>
                  <a:tcPr marL="91450" marR="91450" marT="45725" marB="45725"/>
                </a:tc>
                <a:tc>
                  <a:txBody>
                    <a:bodyPr/>
                    <a:lstStyle/>
                    <a:p>
                      <a:pPr marL="0" lvl="0" indent="0" algn="l" rtl="0">
                        <a:spcBef>
                          <a:spcPts val="0"/>
                        </a:spcBef>
                        <a:spcAft>
                          <a:spcPts val="0"/>
                        </a:spcAft>
                        <a:buNone/>
                      </a:pPr>
                      <a:r>
                        <a:rPr lang="en-US" sz="1900">
                          <a:solidFill>
                            <a:schemeClr val="tx1">
                              <a:lumMod val="75000"/>
                            </a:schemeClr>
                          </a:solidFill>
                        </a:rPr>
                        <a:t>h[^oa]t finds hit, but not hot and hat</a:t>
                      </a:r>
                      <a:endParaRPr sz="1900">
                        <a:solidFill>
                          <a:schemeClr val="tx1">
                            <a:lumMod val="75000"/>
                          </a:schemeClr>
                        </a:solidFill>
                      </a:endParaRPr>
                    </a:p>
                  </a:txBody>
                  <a:tcPr marL="91450" marR="91450" marT="45725" marB="45725"/>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US" sz="1900">
                          <a:solidFill>
                            <a:schemeClr val="tx1">
                              <a:lumMod val="75000"/>
                            </a:schemeClr>
                          </a:solidFill>
                        </a:rPr>
                        <a:t>-	</a:t>
                      </a:r>
                      <a:endParaRPr sz="1900">
                        <a:solidFill>
                          <a:schemeClr val="tx1">
                            <a:lumMod val="75000"/>
                          </a:schemeClr>
                        </a:solidFill>
                      </a:endParaRPr>
                    </a:p>
                  </a:txBody>
                  <a:tcPr marL="91450" marR="91450" marT="45725" marB="45725"/>
                </a:tc>
                <a:tc>
                  <a:txBody>
                    <a:bodyPr/>
                    <a:lstStyle/>
                    <a:p>
                      <a:pPr marL="0" lvl="0" indent="0" algn="l" rtl="0">
                        <a:spcBef>
                          <a:spcPts val="0"/>
                        </a:spcBef>
                        <a:spcAft>
                          <a:spcPts val="0"/>
                        </a:spcAft>
                        <a:buNone/>
                      </a:pPr>
                      <a:r>
                        <a:rPr lang="en-US" sz="1900">
                          <a:solidFill>
                            <a:schemeClr val="tx1">
                              <a:lumMod val="75000"/>
                            </a:schemeClr>
                          </a:solidFill>
                        </a:rPr>
                        <a:t>Represents a range of characters</a:t>
                      </a:r>
                      <a:endParaRPr sz="1900">
                        <a:solidFill>
                          <a:schemeClr val="tx1">
                            <a:lumMod val="75000"/>
                          </a:schemeClr>
                        </a:solidFill>
                      </a:endParaRPr>
                    </a:p>
                  </a:txBody>
                  <a:tcPr marL="91450" marR="91450" marT="45725" marB="45725"/>
                </a:tc>
                <a:tc>
                  <a:txBody>
                    <a:bodyPr/>
                    <a:lstStyle/>
                    <a:p>
                      <a:pPr marL="0" lvl="0" indent="0" algn="l" rtl="0">
                        <a:spcBef>
                          <a:spcPts val="0"/>
                        </a:spcBef>
                        <a:spcAft>
                          <a:spcPts val="0"/>
                        </a:spcAft>
                        <a:buNone/>
                      </a:pPr>
                      <a:r>
                        <a:rPr lang="en-US" sz="1900" dirty="0">
                          <a:solidFill>
                            <a:schemeClr val="tx1">
                              <a:lumMod val="75000"/>
                            </a:schemeClr>
                          </a:solidFill>
                        </a:rPr>
                        <a:t>c[a-b]t finds cat and </a:t>
                      </a:r>
                      <a:r>
                        <a:rPr lang="en-US" sz="1900" dirty="0" err="1">
                          <a:solidFill>
                            <a:schemeClr val="tx1">
                              <a:lumMod val="75000"/>
                            </a:schemeClr>
                          </a:solidFill>
                        </a:rPr>
                        <a:t>cbt</a:t>
                      </a:r>
                      <a:endParaRPr sz="1900" dirty="0">
                        <a:solidFill>
                          <a:schemeClr val="tx1">
                            <a:lumMod val="75000"/>
                          </a:schemeClr>
                        </a:solidFill>
                      </a:endParaRPr>
                    </a:p>
                  </a:txBody>
                  <a:tcPr marL="91450" marR="91450" marT="45725" marB="45725"/>
                </a:tc>
                <a:extLst>
                  <a:ext uri="{0D108BD9-81ED-4DB2-BD59-A6C34878D82A}">
                    <a16:rowId xmlns:a16="http://schemas.microsoft.com/office/drawing/2014/main" val="10005"/>
                  </a:ext>
                </a:extLst>
              </a:tr>
            </a:tbl>
          </a:graphicData>
        </a:graphic>
      </p:graphicFrame>
      <p:sp>
        <p:nvSpPr>
          <p:cNvPr id="215" name="Google Shape;215;p32"/>
          <p:cNvSpPr txBox="1"/>
          <p:nvPr/>
        </p:nvSpPr>
        <p:spPr>
          <a:xfrm>
            <a:off x="1202200" y="1842925"/>
            <a:ext cx="10279200" cy="121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u="sng" dirty="0">
                <a:solidFill>
                  <a:schemeClr val="accent1"/>
                </a:solidFill>
                <a:latin typeface="Lato"/>
                <a:ea typeface="Lato"/>
                <a:cs typeface="Lato"/>
                <a:sym typeface="Lato"/>
              </a:rPr>
              <a:t>Purpose</a:t>
            </a:r>
            <a:r>
              <a:rPr lang="en-US" sz="2400" dirty="0">
                <a:solidFill>
                  <a:schemeClr val="accent1"/>
                </a:solidFill>
                <a:latin typeface="Lato"/>
                <a:ea typeface="Lato"/>
                <a:cs typeface="Lato"/>
                <a:sym typeface="Lato"/>
              </a:rPr>
              <a:t>: Used with the SQL “Like” operator, A wildcard character is used to for comparing strings or for string-cleaning purposes. </a:t>
            </a:r>
            <a:endParaRPr sz="2400" dirty="0">
              <a:solidFill>
                <a:schemeClr val="accen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5"/>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Removing Duplicates</a:t>
            </a:r>
            <a:endParaRPr sz="4200"/>
          </a:p>
        </p:txBody>
      </p:sp>
      <p:sp>
        <p:nvSpPr>
          <p:cNvPr id="239" name="Google Shape;239;p35"/>
          <p:cNvSpPr txBox="1"/>
          <p:nvPr/>
        </p:nvSpPr>
        <p:spPr>
          <a:xfrm>
            <a:off x="11322625" y="103890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35"/>
          <p:cNvSpPr txBox="1"/>
          <p:nvPr/>
        </p:nvSpPr>
        <p:spPr>
          <a:xfrm>
            <a:off x="1001550" y="1688575"/>
            <a:ext cx="101784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3000">
                <a:latin typeface="Lato"/>
                <a:ea typeface="Lato"/>
                <a:cs typeface="Lato"/>
                <a:sym typeface="Lato"/>
              </a:rPr>
              <a:t>Purpose -  Improve the Accuracy,  Consistency and the Uniformity of data by removing identical observations that appear </a:t>
            </a:r>
            <a:r>
              <a:rPr lang="en-US" sz="3000" u="sng">
                <a:latin typeface="Lato"/>
                <a:ea typeface="Lato"/>
                <a:cs typeface="Lato"/>
                <a:sym typeface="Lato"/>
              </a:rPr>
              <a:t>more than 1 time</a:t>
            </a:r>
            <a:r>
              <a:rPr lang="en-US" sz="3000">
                <a:latin typeface="Lato"/>
                <a:ea typeface="Lato"/>
                <a:cs typeface="Lato"/>
                <a:sym typeface="Lato"/>
              </a:rPr>
              <a:t> in a SQL Table. </a:t>
            </a:r>
            <a:endParaRPr sz="3000">
              <a:latin typeface="Lato"/>
              <a:ea typeface="Lato"/>
              <a:cs typeface="Lato"/>
              <a:sym typeface="Lato"/>
            </a:endParaRPr>
          </a:p>
          <a:p>
            <a:pPr marL="0" lvl="0" indent="0" algn="l" rtl="0">
              <a:spcBef>
                <a:spcPts val="0"/>
              </a:spcBef>
              <a:spcAft>
                <a:spcPts val="0"/>
              </a:spcAft>
              <a:buNone/>
            </a:pPr>
            <a:endParaRPr sz="2000">
              <a:solidFill>
                <a:schemeClr val="accent1"/>
              </a:solidFill>
              <a:latin typeface="Lato"/>
              <a:ea typeface="Lato"/>
              <a:cs typeface="Lato"/>
              <a:sym typeface="Lato"/>
            </a:endParaRPr>
          </a:p>
          <a:p>
            <a:pPr marL="0" lvl="0" indent="0" algn="l" rtl="0">
              <a:lnSpc>
                <a:spcPct val="115000"/>
              </a:lnSpc>
              <a:spcBef>
                <a:spcPts val="0"/>
              </a:spcBef>
              <a:spcAft>
                <a:spcPts val="0"/>
              </a:spcAft>
              <a:buNone/>
            </a:pPr>
            <a:endParaRPr sz="2000">
              <a:solidFill>
                <a:schemeClr val="accent1"/>
              </a:solidFill>
              <a:latin typeface="Lato"/>
              <a:ea typeface="Lato"/>
              <a:cs typeface="Lato"/>
              <a:sym typeface="Lato"/>
            </a:endParaRPr>
          </a:p>
        </p:txBody>
      </p:sp>
      <p:sp>
        <p:nvSpPr>
          <p:cNvPr id="241" name="Google Shape;241;p35"/>
          <p:cNvSpPr txBox="1"/>
          <p:nvPr/>
        </p:nvSpPr>
        <p:spPr>
          <a:xfrm>
            <a:off x="362017" y="3632897"/>
            <a:ext cx="5964900" cy="3000000"/>
          </a:xfrm>
          <a:prstGeom prst="rect">
            <a:avLst/>
          </a:prstGeom>
          <a:noFill/>
          <a:ln>
            <a:noFill/>
          </a:ln>
        </p:spPr>
        <p:txBody>
          <a:bodyPr spcFirstLastPara="1" wrap="square" lIns="91425" tIns="91425" rIns="91425" bIns="91425" anchor="t" anchorCtr="0">
            <a:noAutofit/>
          </a:bodyPr>
          <a:lstStyle/>
          <a:p>
            <a:pPr marL="457200" lvl="0" indent="0" algn="ctr" rtl="0">
              <a:lnSpc>
                <a:spcPct val="115000"/>
              </a:lnSpc>
              <a:spcBef>
                <a:spcPts val="500"/>
              </a:spcBef>
              <a:spcAft>
                <a:spcPts val="0"/>
              </a:spcAft>
              <a:buNone/>
            </a:pPr>
            <a:r>
              <a:rPr lang="en-US" sz="2400" b="1" u="sng" dirty="0">
                <a:latin typeface="Lato"/>
                <a:ea typeface="Lato"/>
                <a:cs typeface="Lato"/>
                <a:sym typeface="Lato"/>
              </a:rPr>
              <a:t>3 Methods</a:t>
            </a:r>
            <a:endParaRPr sz="2400" b="1" u="sng" dirty="0">
              <a:latin typeface="Lato"/>
              <a:ea typeface="Lato"/>
              <a:cs typeface="Lato"/>
              <a:sym typeface="Lato"/>
            </a:endParaRPr>
          </a:p>
          <a:p>
            <a:pPr marL="457200" lvl="0" indent="0" algn="l" rtl="0">
              <a:lnSpc>
                <a:spcPct val="115000"/>
              </a:lnSpc>
              <a:spcBef>
                <a:spcPts val="600"/>
              </a:spcBef>
              <a:spcAft>
                <a:spcPts val="0"/>
              </a:spcAft>
              <a:buNone/>
            </a:pPr>
            <a:r>
              <a:rPr lang="en-US" sz="2400" b="1" dirty="0">
                <a:latin typeface="Lato"/>
                <a:ea typeface="Lato"/>
                <a:cs typeface="Lato"/>
                <a:sym typeface="Lato"/>
              </a:rPr>
              <a:t>1.   Select “Distinct”  Keyword</a:t>
            </a:r>
            <a:endParaRPr sz="2400" b="1" dirty="0">
              <a:latin typeface="Lato"/>
              <a:ea typeface="Lato"/>
              <a:cs typeface="Lato"/>
              <a:sym typeface="Lato"/>
            </a:endParaRPr>
          </a:p>
          <a:p>
            <a:pPr marL="457200" lvl="0" indent="0" algn="l" rtl="0">
              <a:lnSpc>
                <a:spcPct val="115000"/>
              </a:lnSpc>
              <a:spcBef>
                <a:spcPts val="600"/>
              </a:spcBef>
              <a:spcAft>
                <a:spcPts val="0"/>
              </a:spcAft>
              <a:buNone/>
            </a:pPr>
            <a:r>
              <a:rPr lang="en-US" sz="2400" b="1" dirty="0">
                <a:latin typeface="Lato"/>
                <a:ea typeface="Lato"/>
                <a:cs typeface="Lato"/>
                <a:sym typeface="Lato"/>
              </a:rPr>
              <a:t>2.  Finding Duplicates by Key (joins)</a:t>
            </a:r>
            <a:endParaRPr sz="2400" b="1" dirty="0">
              <a:latin typeface="Lato"/>
              <a:ea typeface="Lato"/>
              <a:cs typeface="Lato"/>
              <a:sym typeface="Lato"/>
            </a:endParaRPr>
          </a:p>
          <a:p>
            <a:pPr marL="457200" lvl="0" indent="0" algn="l" rtl="0">
              <a:lnSpc>
                <a:spcPct val="115000"/>
              </a:lnSpc>
              <a:spcBef>
                <a:spcPts val="600"/>
              </a:spcBef>
              <a:spcAft>
                <a:spcPts val="0"/>
              </a:spcAft>
              <a:buNone/>
            </a:pPr>
            <a:r>
              <a:rPr lang="en-US" sz="2400" b="1" dirty="0">
                <a:latin typeface="Lato"/>
                <a:ea typeface="Lato"/>
                <a:cs typeface="Lato"/>
                <a:sym typeface="Lato"/>
              </a:rPr>
              <a:t>3.  Finding Duplicates via Aggregation</a:t>
            </a:r>
            <a:endParaRPr sz="2400" b="1" dirty="0">
              <a:latin typeface="Lato"/>
              <a:ea typeface="Lato"/>
              <a:cs typeface="Lato"/>
              <a:sym typeface="Lato"/>
            </a:endParaRPr>
          </a:p>
          <a:p>
            <a:pPr marL="457200" lvl="0" indent="0" algn="l" rtl="0">
              <a:lnSpc>
                <a:spcPct val="115000"/>
              </a:lnSpc>
              <a:spcBef>
                <a:spcPts val="600"/>
              </a:spcBef>
              <a:spcAft>
                <a:spcPts val="600"/>
              </a:spcAft>
              <a:buNone/>
            </a:pPr>
            <a:endParaRPr sz="2000" b="1" dirty="0">
              <a:latin typeface="Lato"/>
              <a:ea typeface="Lato"/>
              <a:cs typeface="Lato"/>
              <a:sym typeface="Lato"/>
            </a:endParaRPr>
          </a:p>
        </p:txBody>
      </p:sp>
      <p:pic>
        <p:nvPicPr>
          <p:cNvPr id="242" name="Google Shape;242;p35"/>
          <p:cNvPicPr preferRelativeResize="0"/>
          <p:nvPr/>
        </p:nvPicPr>
        <p:blipFill>
          <a:blip r:embed="rId3">
            <a:alphaModFix/>
          </a:blip>
          <a:stretch>
            <a:fillRect/>
          </a:stretch>
        </p:blipFill>
        <p:spPr>
          <a:xfrm>
            <a:off x="6417200" y="3715262"/>
            <a:ext cx="5177025" cy="2498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6"/>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u="sng"/>
              <a:t>Ex</a:t>
            </a:r>
            <a:r>
              <a:rPr lang="en-US" sz="4200"/>
              <a:t>. Identifying Duplicates</a:t>
            </a:r>
            <a:endParaRPr sz="4800"/>
          </a:p>
        </p:txBody>
      </p:sp>
      <p:sp>
        <p:nvSpPr>
          <p:cNvPr id="248" name="Google Shape;248;p36"/>
          <p:cNvSpPr txBox="1">
            <a:spLocks noGrp="1"/>
          </p:cNvSpPr>
          <p:nvPr>
            <p:ph type="subTitle" idx="1"/>
          </p:nvPr>
        </p:nvSpPr>
        <p:spPr>
          <a:xfrm>
            <a:off x="345151" y="1654400"/>
            <a:ext cx="116628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0" algn="l" rtl="0">
              <a:lnSpc>
                <a:spcPct val="100000"/>
              </a:lnSpc>
              <a:spcBef>
                <a:spcPts val="0"/>
              </a:spcBef>
              <a:spcAft>
                <a:spcPts val="0"/>
              </a:spcAft>
              <a:buNone/>
            </a:pPr>
            <a:r>
              <a:rPr lang="en-US" sz="3000" b="1">
                <a:solidFill>
                  <a:srgbClr val="000000"/>
                </a:solidFill>
                <a:latin typeface="Raleway"/>
                <a:ea typeface="Raleway"/>
                <a:cs typeface="Raleway"/>
                <a:sym typeface="Raleway"/>
              </a:rPr>
              <a:t>Find USA Cities with the same name (duplicate records)</a:t>
            </a:r>
            <a:endParaRPr sz="3000"/>
          </a:p>
        </p:txBody>
      </p:sp>
      <p:sp>
        <p:nvSpPr>
          <p:cNvPr id="249" name="Google Shape;249;p36"/>
          <p:cNvSpPr txBox="1"/>
          <p:nvPr/>
        </p:nvSpPr>
        <p:spPr>
          <a:xfrm>
            <a:off x="381000" y="2008986"/>
            <a:ext cx="53931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US" sz="2000" b="1" dirty="0">
                <a:solidFill>
                  <a:schemeClr val="accent1"/>
                </a:solidFill>
                <a:latin typeface="Lato"/>
                <a:ea typeface="Lato"/>
                <a:cs typeface="Lato"/>
                <a:sym typeface="Lato"/>
              </a:rPr>
              <a:t>SQL Query - Find Via Aggregate &amp; Join</a:t>
            </a:r>
            <a:endParaRPr sz="2000" b="1" dirty="0">
              <a:solidFill>
                <a:schemeClr val="accent1"/>
              </a:solidFill>
              <a:latin typeface="Lato"/>
              <a:ea typeface="Lato"/>
              <a:cs typeface="Lato"/>
              <a:sym typeface="Lato"/>
            </a:endParaRPr>
          </a:p>
          <a:p>
            <a:pPr marL="36899" lvl="0" indent="0" algn="l" rtl="0">
              <a:lnSpc>
                <a:spcPct val="115000"/>
              </a:lnSpc>
              <a:spcBef>
                <a:spcPts val="1000"/>
              </a:spcBef>
              <a:spcAft>
                <a:spcPts val="0"/>
              </a:spcAft>
              <a:buNone/>
            </a:pPr>
            <a:r>
              <a:rPr lang="en-US" sz="2000" dirty="0">
                <a:solidFill>
                  <a:schemeClr val="accent1"/>
                </a:solidFill>
                <a:latin typeface="Lato"/>
                <a:ea typeface="Lato"/>
                <a:cs typeface="Lato"/>
                <a:sym typeface="Lato"/>
              </a:rPr>
              <a:t>SELECT a.*   </a:t>
            </a:r>
            <a:endParaRPr sz="2000" dirty="0">
              <a:solidFill>
                <a:schemeClr val="accent1"/>
              </a:solidFill>
              <a:latin typeface="Lato"/>
              <a:ea typeface="Lato"/>
              <a:cs typeface="Lato"/>
              <a:sym typeface="Lato"/>
            </a:endParaRPr>
          </a:p>
          <a:p>
            <a:pPr marL="36899" lvl="0" indent="0" algn="l" rtl="0">
              <a:lnSpc>
                <a:spcPct val="115000"/>
              </a:lnSpc>
              <a:spcBef>
                <a:spcPts val="1000"/>
              </a:spcBef>
              <a:spcAft>
                <a:spcPts val="0"/>
              </a:spcAft>
              <a:buNone/>
            </a:pPr>
            <a:r>
              <a:rPr lang="en-US" sz="2000" dirty="0">
                <a:solidFill>
                  <a:schemeClr val="accent1"/>
                </a:solidFill>
                <a:latin typeface="Lato"/>
                <a:ea typeface="Lato"/>
                <a:cs typeface="Lato"/>
                <a:sym typeface="Lato"/>
              </a:rPr>
              <a:t>FROM </a:t>
            </a:r>
            <a:r>
              <a:rPr lang="en-US" sz="2000" dirty="0" err="1">
                <a:solidFill>
                  <a:schemeClr val="accent1"/>
                </a:solidFill>
                <a:latin typeface="Lato"/>
                <a:ea typeface="Lato"/>
                <a:cs typeface="Lato"/>
                <a:sym typeface="Lato"/>
              </a:rPr>
              <a:t>world.city</a:t>
            </a:r>
            <a:r>
              <a:rPr lang="en-US" sz="2000" dirty="0">
                <a:solidFill>
                  <a:schemeClr val="accent1"/>
                </a:solidFill>
                <a:latin typeface="Lato"/>
                <a:ea typeface="Lato"/>
                <a:cs typeface="Lato"/>
                <a:sym typeface="Lato"/>
              </a:rPr>
              <a:t> a inner join </a:t>
            </a:r>
            <a:endParaRPr sz="2000" dirty="0">
              <a:solidFill>
                <a:schemeClr val="accent1"/>
              </a:solidFill>
              <a:latin typeface="Lato"/>
              <a:ea typeface="Lato"/>
              <a:cs typeface="Lato"/>
              <a:sym typeface="Lato"/>
            </a:endParaRPr>
          </a:p>
          <a:p>
            <a:pPr marL="36899" lvl="0" indent="0" algn="l" rtl="0">
              <a:lnSpc>
                <a:spcPct val="115000"/>
              </a:lnSpc>
              <a:spcBef>
                <a:spcPts val="1000"/>
              </a:spcBef>
              <a:spcAft>
                <a:spcPts val="0"/>
              </a:spcAft>
              <a:buNone/>
            </a:pPr>
            <a:r>
              <a:rPr lang="en-US" sz="2000" dirty="0">
                <a:solidFill>
                  <a:schemeClr val="accent1"/>
                </a:solidFill>
                <a:latin typeface="Lato"/>
                <a:ea typeface="Lato"/>
                <a:cs typeface="Lato"/>
                <a:sym typeface="Lato"/>
              </a:rPr>
              <a:t>(</a:t>
            </a:r>
            <a:r>
              <a:rPr lang="en-US" sz="2000" dirty="0">
                <a:solidFill>
                  <a:srgbClr val="0000FF"/>
                </a:solidFill>
                <a:latin typeface="Lato"/>
                <a:ea typeface="Lato"/>
                <a:cs typeface="Lato"/>
                <a:sym typeface="Lato"/>
              </a:rPr>
              <a:t>SELECT `Name` as city, sum(1) as count                                 </a:t>
            </a:r>
            <a:endParaRPr sz="2000" dirty="0">
              <a:solidFill>
                <a:srgbClr val="0000FF"/>
              </a:solidFill>
              <a:latin typeface="Lato"/>
              <a:ea typeface="Lato"/>
              <a:cs typeface="Lato"/>
              <a:sym typeface="Lato"/>
            </a:endParaRPr>
          </a:p>
          <a:p>
            <a:pPr marL="36899" lvl="0" indent="0" algn="l" rtl="0">
              <a:lnSpc>
                <a:spcPct val="115000"/>
              </a:lnSpc>
              <a:spcBef>
                <a:spcPts val="1000"/>
              </a:spcBef>
              <a:spcAft>
                <a:spcPts val="0"/>
              </a:spcAft>
              <a:buNone/>
            </a:pPr>
            <a:r>
              <a:rPr lang="en-US" sz="2000" dirty="0">
                <a:solidFill>
                  <a:srgbClr val="0000FF"/>
                </a:solidFill>
                <a:latin typeface="Lato"/>
                <a:ea typeface="Lato"/>
                <a:cs typeface="Lato"/>
                <a:sym typeface="Lato"/>
              </a:rPr>
              <a:t>FROM </a:t>
            </a:r>
            <a:r>
              <a:rPr lang="en-US" sz="2000" dirty="0" err="1">
                <a:solidFill>
                  <a:srgbClr val="0000FF"/>
                </a:solidFill>
                <a:latin typeface="Lato"/>
                <a:ea typeface="Lato"/>
                <a:cs typeface="Lato"/>
                <a:sym typeface="Lato"/>
              </a:rPr>
              <a:t>world.city</a:t>
            </a:r>
            <a:r>
              <a:rPr lang="en-US" sz="2000" dirty="0">
                <a:solidFill>
                  <a:srgbClr val="0000FF"/>
                </a:solidFill>
                <a:latin typeface="Lato"/>
                <a:ea typeface="Lato"/>
                <a:cs typeface="Lato"/>
                <a:sym typeface="Lato"/>
              </a:rPr>
              <a:t>                                                                                </a:t>
            </a:r>
            <a:endParaRPr sz="2000" dirty="0">
              <a:solidFill>
                <a:srgbClr val="0000FF"/>
              </a:solidFill>
              <a:latin typeface="Lato"/>
              <a:ea typeface="Lato"/>
              <a:cs typeface="Lato"/>
              <a:sym typeface="Lato"/>
            </a:endParaRPr>
          </a:p>
          <a:p>
            <a:pPr marL="36899" lvl="0" indent="0" algn="l" rtl="0">
              <a:lnSpc>
                <a:spcPct val="115000"/>
              </a:lnSpc>
              <a:spcBef>
                <a:spcPts val="1000"/>
              </a:spcBef>
              <a:spcAft>
                <a:spcPts val="0"/>
              </a:spcAft>
              <a:buNone/>
            </a:pPr>
            <a:r>
              <a:rPr lang="en-US" sz="2000" dirty="0">
                <a:solidFill>
                  <a:srgbClr val="0000FF"/>
                </a:solidFill>
                <a:latin typeface="Lato"/>
                <a:ea typeface="Lato"/>
                <a:cs typeface="Lato"/>
                <a:sym typeface="Lato"/>
              </a:rPr>
              <a:t>where </a:t>
            </a:r>
            <a:r>
              <a:rPr lang="en-US" sz="2000" dirty="0" err="1">
                <a:solidFill>
                  <a:srgbClr val="0000FF"/>
                </a:solidFill>
                <a:latin typeface="Lato"/>
                <a:ea typeface="Lato"/>
                <a:cs typeface="Lato"/>
                <a:sym typeface="Lato"/>
              </a:rPr>
              <a:t>CountryCode</a:t>
            </a:r>
            <a:r>
              <a:rPr lang="en-US" sz="2000" dirty="0">
                <a:solidFill>
                  <a:srgbClr val="0000FF"/>
                </a:solidFill>
                <a:latin typeface="Lato"/>
                <a:ea typeface="Lato"/>
                <a:cs typeface="Lato"/>
                <a:sym typeface="Lato"/>
              </a:rPr>
              <a:t>='USA'                                                              </a:t>
            </a:r>
            <a:endParaRPr sz="2000" dirty="0">
              <a:solidFill>
                <a:srgbClr val="0000FF"/>
              </a:solidFill>
              <a:latin typeface="Lato"/>
              <a:ea typeface="Lato"/>
              <a:cs typeface="Lato"/>
              <a:sym typeface="Lato"/>
            </a:endParaRPr>
          </a:p>
          <a:p>
            <a:pPr marL="36899" lvl="0" indent="0" algn="l" rtl="0">
              <a:lnSpc>
                <a:spcPct val="115000"/>
              </a:lnSpc>
              <a:spcBef>
                <a:spcPts val="1000"/>
              </a:spcBef>
              <a:spcAft>
                <a:spcPts val="0"/>
              </a:spcAft>
              <a:buNone/>
            </a:pPr>
            <a:r>
              <a:rPr lang="en-US" sz="2000" dirty="0">
                <a:solidFill>
                  <a:srgbClr val="0000FF"/>
                </a:solidFill>
                <a:latin typeface="Lato"/>
                <a:ea typeface="Lato"/>
                <a:cs typeface="Lato"/>
                <a:sym typeface="Lato"/>
              </a:rPr>
              <a:t>Group by `Name`   </a:t>
            </a:r>
            <a:endParaRPr sz="2000" dirty="0">
              <a:solidFill>
                <a:srgbClr val="0000FF"/>
              </a:solidFill>
              <a:latin typeface="Lato"/>
              <a:ea typeface="Lato"/>
              <a:cs typeface="Lato"/>
              <a:sym typeface="Lato"/>
            </a:endParaRPr>
          </a:p>
          <a:p>
            <a:pPr marL="36899" lvl="0" indent="0" algn="l" rtl="0">
              <a:lnSpc>
                <a:spcPct val="115000"/>
              </a:lnSpc>
              <a:spcBef>
                <a:spcPts val="1000"/>
              </a:spcBef>
              <a:spcAft>
                <a:spcPts val="0"/>
              </a:spcAft>
              <a:buNone/>
            </a:pPr>
            <a:r>
              <a:rPr lang="en-US" sz="2000" dirty="0">
                <a:solidFill>
                  <a:srgbClr val="0000FF"/>
                </a:solidFill>
                <a:latin typeface="Lato"/>
                <a:ea typeface="Lato"/>
                <a:cs typeface="Lato"/>
                <a:sym typeface="Lato"/>
              </a:rPr>
              <a:t>Having count &gt; 1</a:t>
            </a:r>
            <a:r>
              <a:rPr lang="en-US" sz="2000" dirty="0">
                <a:solidFill>
                  <a:schemeClr val="accent1"/>
                </a:solidFill>
                <a:latin typeface="Lato"/>
                <a:ea typeface="Lato"/>
                <a:cs typeface="Lato"/>
                <a:sym typeface="Lato"/>
              </a:rPr>
              <a:t>) as b on  </a:t>
            </a:r>
            <a:r>
              <a:rPr lang="en-US" sz="2000" b="1" dirty="0" err="1">
                <a:solidFill>
                  <a:srgbClr val="38761D"/>
                </a:solidFill>
                <a:latin typeface="Lato"/>
                <a:ea typeface="Lato"/>
                <a:cs typeface="Lato"/>
                <a:sym typeface="Lato"/>
              </a:rPr>
              <a:t>a.Name</a:t>
            </a:r>
            <a:r>
              <a:rPr lang="en-US" sz="2000" b="1" dirty="0">
                <a:solidFill>
                  <a:srgbClr val="38761D"/>
                </a:solidFill>
                <a:latin typeface="Lato"/>
                <a:ea typeface="Lato"/>
                <a:cs typeface="Lato"/>
                <a:sym typeface="Lato"/>
              </a:rPr>
              <a:t> = </a:t>
            </a:r>
            <a:r>
              <a:rPr lang="en-US" sz="2000" b="1" dirty="0" err="1">
                <a:solidFill>
                  <a:srgbClr val="38761D"/>
                </a:solidFill>
                <a:latin typeface="Lato"/>
                <a:ea typeface="Lato"/>
                <a:cs typeface="Lato"/>
                <a:sym typeface="Lato"/>
              </a:rPr>
              <a:t>b.city</a:t>
            </a:r>
            <a:r>
              <a:rPr lang="en-US" sz="2000" b="1" dirty="0">
                <a:solidFill>
                  <a:srgbClr val="38761D"/>
                </a:solidFill>
                <a:latin typeface="Lato"/>
                <a:ea typeface="Lato"/>
                <a:cs typeface="Lato"/>
                <a:sym typeface="Lato"/>
              </a:rPr>
              <a:t> </a:t>
            </a:r>
            <a:endParaRPr sz="2000" b="1" dirty="0">
              <a:solidFill>
                <a:srgbClr val="38761D"/>
              </a:solidFill>
              <a:latin typeface="Lato"/>
              <a:ea typeface="Lato"/>
              <a:cs typeface="Lato"/>
              <a:sym typeface="Lato"/>
            </a:endParaRPr>
          </a:p>
          <a:p>
            <a:pPr marL="36899" lvl="0" indent="0" algn="l" rtl="0">
              <a:lnSpc>
                <a:spcPct val="115000"/>
              </a:lnSpc>
              <a:spcBef>
                <a:spcPts val="1000"/>
              </a:spcBef>
              <a:spcAft>
                <a:spcPts val="0"/>
              </a:spcAft>
              <a:buNone/>
            </a:pPr>
            <a:r>
              <a:rPr lang="en-US" sz="2000" dirty="0">
                <a:solidFill>
                  <a:schemeClr val="accent1"/>
                </a:solidFill>
                <a:latin typeface="Lato"/>
                <a:ea typeface="Lato"/>
                <a:cs typeface="Lato"/>
                <a:sym typeface="Lato"/>
              </a:rPr>
              <a:t>where </a:t>
            </a:r>
            <a:r>
              <a:rPr lang="en-US" sz="2000" dirty="0" err="1">
                <a:solidFill>
                  <a:schemeClr val="accent1"/>
                </a:solidFill>
                <a:latin typeface="Lato"/>
                <a:ea typeface="Lato"/>
                <a:cs typeface="Lato"/>
                <a:sym typeface="Lato"/>
              </a:rPr>
              <a:t>a.CountryCode</a:t>
            </a:r>
            <a:r>
              <a:rPr lang="en-US" sz="2000" dirty="0">
                <a:solidFill>
                  <a:schemeClr val="accent1"/>
                </a:solidFill>
                <a:latin typeface="Lato"/>
                <a:ea typeface="Lato"/>
                <a:cs typeface="Lato"/>
                <a:sym typeface="Lato"/>
              </a:rPr>
              <a:t>='USA' </a:t>
            </a:r>
            <a:endParaRPr sz="2000" dirty="0">
              <a:solidFill>
                <a:schemeClr val="accent1"/>
              </a:solidFill>
              <a:latin typeface="Lato"/>
              <a:ea typeface="Lato"/>
              <a:cs typeface="Lato"/>
              <a:sym typeface="Lato"/>
            </a:endParaRPr>
          </a:p>
          <a:p>
            <a:pPr marL="36899" lvl="0" indent="0" algn="l" rtl="0">
              <a:lnSpc>
                <a:spcPct val="115000"/>
              </a:lnSpc>
              <a:spcBef>
                <a:spcPts val="1000"/>
              </a:spcBef>
              <a:spcAft>
                <a:spcPts val="0"/>
              </a:spcAft>
              <a:buNone/>
            </a:pPr>
            <a:r>
              <a:rPr lang="en-US" sz="2000" dirty="0">
                <a:solidFill>
                  <a:schemeClr val="accent1"/>
                </a:solidFill>
                <a:latin typeface="Lato"/>
                <a:ea typeface="Lato"/>
                <a:cs typeface="Lato"/>
                <a:sym typeface="Lato"/>
              </a:rPr>
              <a:t>order by </a:t>
            </a:r>
            <a:r>
              <a:rPr lang="en-US" sz="2000" dirty="0" err="1">
                <a:solidFill>
                  <a:schemeClr val="accent1"/>
                </a:solidFill>
                <a:latin typeface="Lato"/>
                <a:ea typeface="Lato"/>
                <a:cs typeface="Lato"/>
                <a:sym typeface="Lato"/>
              </a:rPr>
              <a:t>a.Name</a:t>
            </a:r>
            <a:endParaRPr sz="2000" dirty="0">
              <a:solidFill>
                <a:schemeClr val="accent1"/>
              </a:solidFill>
              <a:latin typeface="Lato"/>
              <a:ea typeface="Lato"/>
              <a:cs typeface="Lato"/>
              <a:sym typeface="Lato"/>
            </a:endParaRPr>
          </a:p>
          <a:p>
            <a:pPr marL="36899" lvl="0" indent="0" algn="l" rtl="0">
              <a:lnSpc>
                <a:spcPct val="150000"/>
              </a:lnSpc>
              <a:spcBef>
                <a:spcPts val="1000"/>
              </a:spcBef>
              <a:spcAft>
                <a:spcPts val="0"/>
              </a:spcAft>
              <a:buNone/>
            </a:pPr>
            <a:endParaRPr sz="2000" dirty="0">
              <a:solidFill>
                <a:schemeClr val="accent1"/>
              </a:solidFill>
              <a:latin typeface="Lato"/>
              <a:ea typeface="Lato"/>
              <a:cs typeface="Lato"/>
              <a:sym typeface="Lato"/>
            </a:endParaRPr>
          </a:p>
          <a:p>
            <a:pPr marL="36899" lvl="0" indent="0" algn="l" rtl="0">
              <a:lnSpc>
                <a:spcPct val="150000"/>
              </a:lnSpc>
              <a:spcBef>
                <a:spcPts val="1000"/>
              </a:spcBef>
              <a:spcAft>
                <a:spcPts val="0"/>
              </a:spcAft>
              <a:buNone/>
            </a:pPr>
            <a:r>
              <a:rPr lang="en-US" sz="2000" dirty="0">
                <a:solidFill>
                  <a:schemeClr val="accent1"/>
                </a:solidFill>
                <a:latin typeface="Lato"/>
                <a:ea typeface="Lato"/>
                <a:cs typeface="Lato"/>
                <a:sym typeface="Lato"/>
              </a:rPr>
              <a:t>                                                                                          </a:t>
            </a:r>
            <a:endParaRPr sz="1800" dirty="0">
              <a:solidFill>
                <a:srgbClr val="0000FF"/>
              </a:solidFill>
              <a:latin typeface="Lato"/>
              <a:ea typeface="Lato"/>
              <a:cs typeface="Lato"/>
              <a:sym typeface="Lato"/>
            </a:endParaRPr>
          </a:p>
        </p:txBody>
      </p:sp>
      <p:pic>
        <p:nvPicPr>
          <p:cNvPr id="250" name="Google Shape;250;p36"/>
          <p:cNvPicPr preferRelativeResize="0"/>
          <p:nvPr/>
        </p:nvPicPr>
        <p:blipFill>
          <a:blip r:embed="rId3">
            <a:alphaModFix/>
          </a:blip>
          <a:stretch>
            <a:fillRect/>
          </a:stretch>
        </p:blipFill>
        <p:spPr>
          <a:xfrm>
            <a:off x="7682506" y="2302513"/>
            <a:ext cx="1991525" cy="2444775"/>
          </a:xfrm>
          <a:prstGeom prst="rect">
            <a:avLst/>
          </a:prstGeom>
          <a:noFill/>
          <a:ln>
            <a:noFill/>
          </a:ln>
        </p:spPr>
      </p:pic>
      <p:cxnSp>
        <p:nvCxnSpPr>
          <p:cNvPr id="251" name="Google Shape;251;p36"/>
          <p:cNvCxnSpPr>
            <a:endCxn id="250" idx="1"/>
          </p:cNvCxnSpPr>
          <p:nvPr/>
        </p:nvCxnSpPr>
        <p:spPr>
          <a:xfrm rot="10800000" flipH="1">
            <a:off x="4955206" y="3524900"/>
            <a:ext cx="2727300" cy="311700"/>
          </a:xfrm>
          <a:prstGeom prst="straightConnector1">
            <a:avLst/>
          </a:prstGeom>
          <a:noFill/>
          <a:ln w="9525" cap="flat" cmpd="sng">
            <a:solidFill>
              <a:schemeClr val="dk2"/>
            </a:solidFill>
            <a:prstDash val="solid"/>
            <a:round/>
            <a:headEnd type="none" w="med" len="med"/>
            <a:tailEnd type="triangle" w="med" len="med"/>
          </a:ln>
        </p:spPr>
      </p:cxnSp>
      <p:pic>
        <p:nvPicPr>
          <p:cNvPr id="252" name="Google Shape;252;p36"/>
          <p:cNvPicPr preferRelativeResize="0"/>
          <p:nvPr/>
        </p:nvPicPr>
        <p:blipFill>
          <a:blip r:embed="rId4">
            <a:alphaModFix/>
          </a:blip>
          <a:stretch>
            <a:fillRect/>
          </a:stretch>
        </p:blipFill>
        <p:spPr>
          <a:xfrm>
            <a:off x="5907975" y="4214853"/>
            <a:ext cx="5689276" cy="2643150"/>
          </a:xfrm>
          <a:prstGeom prst="rect">
            <a:avLst/>
          </a:prstGeom>
          <a:noFill/>
          <a:ln>
            <a:noFill/>
          </a:ln>
        </p:spPr>
      </p:pic>
      <p:cxnSp>
        <p:nvCxnSpPr>
          <p:cNvPr id="253" name="Google Shape;253;p36"/>
          <p:cNvCxnSpPr>
            <a:cxnSpLocks/>
            <a:endCxn id="252" idx="1"/>
          </p:cNvCxnSpPr>
          <p:nvPr/>
        </p:nvCxnSpPr>
        <p:spPr>
          <a:xfrm flipV="1">
            <a:off x="5096786" y="5536428"/>
            <a:ext cx="811189" cy="176672"/>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8"/>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Ex. Numeric Functions</a:t>
            </a:r>
            <a:endParaRPr sz="4800"/>
          </a:p>
        </p:txBody>
      </p:sp>
      <p:sp>
        <p:nvSpPr>
          <p:cNvPr id="266" name="Google Shape;266;p38"/>
          <p:cNvSpPr txBox="1">
            <a:spLocks noGrp="1"/>
          </p:cNvSpPr>
          <p:nvPr>
            <p:ph type="subTitle" idx="1"/>
          </p:nvPr>
        </p:nvSpPr>
        <p:spPr>
          <a:xfrm>
            <a:off x="345151" y="1730600"/>
            <a:ext cx="116628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0" algn="l" rtl="0">
              <a:lnSpc>
                <a:spcPct val="100000"/>
              </a:lnSpc>
              <a:spcBef>
                <a:spcPts val="0"/>
              </a:spcBef>
              <a:spcAft>
                <a:spcPts val="0"/>
              </a:spcAft>
              <a:buNone/>
            </a:pPr>
            <a:r>
              <a:rPr lang="en-US" sz="3000" b="1">
                <a:solidFill>
                  <a:srgbClr val="000000"/>
                </a:solidFill>
                <a:latin typeface="Raleway"/>
                <a:ea typeface="Raleway"/>
                <a:cs typeface="Raleway"/>
                <a:sym typeface="Raleway"/>
              </a:rPr>
              <a:t>Fill-in and convert `GNPOld` values in World.Country</a:t>
            </a:r>
            <a:endParaRPr sz="3000"/>
          </a:p>
        </p:txBody>
      </p:sp>
      <p:sp>
        <p:nvSpPr>
          <p:cNvPr id="267" name="Google Shape;267;p38"/>
          <p:cNvSpPr txBox="1"/>
          <p:nvPr/>
        </p:nvSpPr>
        <p:spPr>
          <a:xfrm>
            <a:off x="865325" y="2354250"/>
            <a:ext cx="63273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US" sz="1800" b="1">
                <a:solidFill>
                  <a:schemeClr val="accent1"/>
                </a:solidFill>
                <a:latin typeface="Lato"/>
                <a:ea typeface="Lato"/>
                <a:cs typeface="Lato"/>
                <a:sym typeface="Lato"/>
              </a:rPr>
              <a:t>SQL Query - Undesired Types - Convert Decimal to Integer</a:t>
            </a:r>
            <a:endParaRPr sz="1800" b="1">
              <a:solidFill>
                <a:schemeClr val="accent1"/>
              </a:solidFill>
              <a:latin typeface="Lato"/>
              <a:ea typeface="Lato"/>
              <a:cs typeface="Lato"/>
              <a:sym typeface="Lato"/>
            </a:endParaRPr>
          </a:p>
          <a:p>
            <a:pPr marL="0" lvl="0" indent="0" algn="l" rtl="0">
              <a:lnSpc>
                <a:spcPct val="150000"/>
              </a:lnSpc>
              <a:spcBef>
                <a:spcPts val="1000"/>
              </a:spcBef>
              <a:spcAft>
                <a:spcPts val="0"/>
              </a:spcAft>
              <a:buNone/>
            </a:pPr>
            <a:r>
              <a:rPr lang="en-US" sz="1800">
                <a:solidFill>
                  <a:schemeClr val="accent1"/>
                </a:solidFill>
                <a:latin typeface="Lato"/>
                <a:ea typeface="Lato"/>
                <a:cs typeface="Lato"/>
                <a:sym typeface="Lato"/>
              </a:rPr>
              <a:t>SELECT Name as Country, </a:t>
            </a:r>
            <a:r>
              <a:rPr lang="en-US" sz="1800" b="1">
                <a:solidFill>
                  <a:srgbClr val="1155CC"/>
                </a:solidFill>
                <a:latin typeface="Lato"/>
                <a:ea typeface="Lato"/>
                <a:cs typeface="Lato"/>
                <a:sym typeface="Lato"/>
              </a:rPr>
              <a:t>convert(round(GNPOld,0),unsigned) </a:t>
            </a:r>
            <a:r>
              <a:rPr lang="en-US" sz="1800">
                <a:solidFill>
                  <a:schemeClr val="accent1"/>
                </a:solidFill>
                <a:latin typeface="Lato"/>
                <a:ea typeface="Lato"/>
                <a:cs typeface="Lato"/>
                <a:sym typeface="Lato"/>
              </a:rPr>
              <a:t>as GNPOld2                       FROM world.country;</a:t>
            </a:r>
            <a:endParaRPr sz="1800">
              <a:solidFill>
                <a:schemeClr val="accent1"/>
              </a:solidFill>
              <a:latin typeface="Lato"/>
              <a:ea typeface="Lato"/>
              <a:cs typeface="Lato"/>
              <a:sym typeface="Lato"/>
            </a:endParaRPr>
          </a:p>
          <a:p>
            <a:pPr marL="36899" lvl="0" indent="0" algn="l" rtl="0">
              <a:lnSpc>
                <a:spcPct val="115000"/>
              </a:lnSpc>
              <a:spcBef>
                <a:spcPts val="1000"/>
              </a:spcBef>
              <a:spcAft>
                <a:spcPts val="0"/>
              </a:spcAft>
              <a:buNone/>
            </a:pPr>
            <a:endParaRPr sz="1800">
              <a:solidFill>
                <a:srgbClr val="0000FF"/>
              </a:solidFill>
              <a:latin typeface="Lato"/>
              <a:ea typeface="Lato"/>
              <a:cs typeface="Lato"/>
              <a:sym typeface="Lato"/>
            </a:endParaRPr>
          </a:p>
        </p:txBody>
      </p:sp>
      <p:sp>
        <p:nvSpPr>
          <p:cNvPr id="268" name="Google Shape;268;p38"/>
          <p:cNvSpPr txBox="1"/>
          <p:nvPr/>
        </p:nvSpPr>
        <p:spPr>
          <a:xfrm>
            <a:off x="5415750" y="4872900"/>
            <a:ext cx="68052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US" sz="1800" b="1">
                <a:solidFill>
                  <a:schemeClr val="accent1"/>
                </a:solidFill>
                <a:latin typeface="Lato"/>
                <a:ea typeface="Lato"/>
                <a:cs typeface="Lato"/>
                <a:sym typeface="Lato"/>
              </a:rPr>
              <a:t>SQL Query - Coalesce “0” for Null Values</a:t>
            </a:r>
            <a:endParaRPr sz="1800" b="1">
              <a:solidFill>
                <a:schemeClr val="accent1"/>
              </a:solidFill>
              <a:latin typeface="Lato"/>
              <a:ea typeface="Lato"/>
              <a:cs typeface="Lato"/>
              <a:sym typeface="Lato"/>
            </a:endParaRPr>
          </a:p>
          <a:p>
            <a:pPr marL="0" lvl="0" indent="0" algn="l" rtl="0">
              <a:lnSpc>
                <a:spcPct val="150000"/>
              </a:lnSpc>
              <a:spcBef>
                <a:spcPts val="1000"/>
              </a:spcBef>
              <a:spcAft>
                <a:spcPts val="0"/>
              </a:spcAft>
              <a:buNone/>
            </a:pPr>
            <a:r>
              <a:rPr lang="en-US" sz="1800">
                <a:solidFill>
                  <a:schemeClr val="accent1"/>
                </a:solidFill>
                <a:latin typeface="Lato"/>
                <a:ea typeface="Lato"/>
                <a:cs typeface="Lato"/>
                <a:sym typeface="Lato"/>
              </a:rPr>
              <a:t>SELECT Name as Country, coalesce(GNPOld,0) as GNPOld3                       FROM world.country;</a:t>
            </a:r>
            <a:endParaRPr sz="1800">
              <a:solidFill>
                <a:schemeClr val="accent1"/>
              </a:solidFill>
              <a:latin typeface="Lato"/>
              <a:ea typeface="Lato"/>
              <a:cs typeface="Lato"/>
              <a:sym typeface="Lato"/>
            </a:endParaRPr>
          </a:p>
          <a:p>
            <a:pPr marL="36899" lvl="0" indent="0" algn="l" rtl="0">
              <a:lnSpc>
                <a:spcPct val="115000"/>
              </a:lnSpc>
              <a:spcBef>
                <a:spcPts val="1000"/>
              </a:spcBef>
              <a:spcAft>
                <a:spcPts val="0"/>
              </a:spcAft>
              <a:buNone/>
            </a:pPr>
            <a:endParaRPr sz="1800">
              <a:solidFill>
                <a:srgbClr val="0000FF"/>
              </a:solidFill>
              <a:latin typeface="Lato"/>
              <a:ea typeface="Lato"/>
              <a:cs typeface="Lato"/>
              <a:sym typeface="Lato"/>
            </a:endParaRPr>
          </a:p>
        </p:txBody>
      </p:sp>
      <p:pic>
        <p:nvPicPr>
          <p:cNvPr id="269" name="Google Shape;269;p38"/>
          <p:cNvPicPr preferRelativeResize="0"/>
          <p:nvPr/>
        </p:nvPicPr>
        <p:blipFill>
          <a:blip r:embed="rId3">
            <a:alphaModFix/>
          </a:blip>
          <a:stretch>
            <a:fillRect/>
          </a:stretch>
        </p:blipFill>
        <p:spPr>
          <a:xfrm>
            <a:off x="8371550" y="2206875"/>
            <a:ext cx="2575225" cy="2409475"/>
          </a:xfrm>
          <a:prstGeom prst="rect">
            <a:avLst/>
          </a:prstGeom>
          <a:noFill/>
          <a:ln>
            <a:noFill/>
          </a:ln>
        </p:spPr>
      </p:pic>
      <p:cxnSp>
        <p:nvCxnSpPr>
          <p:cNvPr id="270" name="Google Shape;270;p38"/>
          <p:cNvCxnSpPr>
            <a:endCxn id="269" idx="1"/>
          </p:cNvCxnSpPr>
          <p:nvPr/>
        </p:nvCxnSpPr>
        <p:spPr>
          <a:xfrm rot="10800000" flipH="1">
            <a:off x="6170450" y="3411612"/>
            <a:ext cx="2201100" cy="164700"/>
          </a:xfrm>
          <a:prstGeom prst="straightConnector1">
            <a:avLst/>
          </a:prstGeom>
          <a:noFill/>
          <a:ln w="9525" cap="flat" cmpd="sng">
            <a:solidFill>
              <a:schemeClr val="dk2"/>
            </a:solidFill>
            <a:prstDash val="solid"/>
            <a:round/>
            <a:headEnd type="none" w="med" len="med"/>
            <a:tailEnd type="triangle" w="med" len="med"/>
          </a:ln>
        </p:spPr>
      </p:cxnSp>
      <p:pic>
        <p:nvPicPr>
          <p:cNvPr id="271" name="Google Shape;271;p38"/>
          <p:cNvPicPr preferRelativeResize="0"/>
          <p:nvPr/>
        </p:nvPicPr>
        <p:blipFill>
          <a:blip r:embed="rId4">
            <a:alphaModFix/>
          </a:blip>
          <a:stretch>
            <a:fillRect/>
          </a:stretch>
        </p:blipFill>
        <p:spPr>
          <a:xfrm>
            <a:off x="1037975" y="4284350"/>
            <a:ext cx="3293959" cy="2409475"/>
          </a:xfrm>
          <a:prstGeom prst="rect">
            <a:avLst/>
          </a:prstGeom>
          <a:noFill/>
          <a:ln>
            <a:noFill/>
          </a:ln>
        </p:spPr>
      </p:pic>
      <p:cxnSp>
        <p:nvCxnSpPr>
          <p:cNvPr id="272" name="Google Shape;272;p38"/>
          <p:cNvCxnSpPr>
            <a:endCxn id="271" idx="3"/>
          </p:cNvCxnSpPr>
          <p:nvPr/>
        </p:nvCxnSpPr>
        <p:spPr>
          <a:xfrm rot="10800000">
            <a:off x="4331934" y="5489088"/>
            <a:ext cx="1076400" cy="1794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ctrTitle"/>
          </p:nvPr>
        </p:nvSpPr>
        <p:spPr>
          <a:xfrm>
            <a:off x="913800" y="609600"/>
            <a:ext cx="1119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dirty="0"/>
              <a:t>Quiz: Class 1&amp;2</a:t>
            </a:r>
            <a:endParaRPr sz="4200" dirty="0"/>
          </a:p>
        </p:txBody>
      </p:sp>
      <p:sp>
        <p:nvSpPr>
          <p:cNvPr id="186" name="Google Shape;186;p28"/>
          <p:cNvSpPr txBox="1">
            <a:spLocks noGrp="1"/>
          </p:cNvSpPr>
          <p:nvPr>
            <p:ph type="subTitle" idx="1"/>
          </p:nvPr>
        </p:nvSpPr>
        <p:spPr>
          <a:xfrm>
            <a:off x="925323" y="1998825"/>
            <a:ext cx="54792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342900" lvl="0" indent="-217100" algn="l" rtl="0">
              <a:spcBef>
                <a:spcPts val="0"/>
              </a:spcBef>
              <a:spcAft>
                <a:spcPts val="0"/>
              </a:spcAft>
              <a:buSzPts val="2400"/>
              <a:buNone/>
            </a:pPr>
            <a:r>
              <a:rPr lang="en-US" sz="2400"/>
              <a:t>Creating new datasets &amp; Combine disparate data sets</a:t>
            </a:r>
            <a:endParaRPr sz="2400"/>
          </a:p>
          <a:p>
            <a:pPr marL="342900" lvl="0" indent="-217100" algn="l" rtl="0">
              <a:spcBef>
                <a:spcPts val="1000"/>
              </a:spcBef>
              <a:spcAft>
                <a:spcPts val="0"/>
              </a:spcAft>
              <a:buSzPts val="1400"/>
              <a:buNone/>
            </a:pPr>
            <a:endParaRPr sz="2400"/>
          </a:p>
          <a:p>
            <a:pPr marL="342900" lvl="0" indent="-217100" algn="l" rtl="0">
              <a:spcBef>
                <a:spcPts val="1000"/>
              </a:spcBef>
              <a:spcAft>
                <a:spcPts val="0"/>
              </a:spcAft>
              <a:buSzPts val="2400"/>
              <a:buNone/>
            </a:pPr>
            <a:r>
              <a:rPr lang="en-US" sz="2400"/>
              <a:t>Perform common queries, aggregations, and joins</a:t>
            </a:r>
            <a:endParaRPr sz="2400"/>
          </a:p>
          <a:p>
            <a:pPr marL="342900" lvl="0" indent="-217100" algn="l" rtl="0">
              <a:spcBef>
                <a:spcPts val="1000"/>
              </a:spcBef>
              <a:spcAft>
                <a:spcPts val="0"/>
              </a:spcAft>
              <a:buSzPts val="1400"/>
              <a:buNone/>
            </a:pPr>
            <a:endParaRPr sz="2400"/>
          </a:p>
          <a:p>
            <a:pPr marL="342900" lvl="0" indent="-217100" algn="l" rtl="0">
              <a:spcBef>
                <a:spcPts val="1000"/>
              </a:spcBef>
              <a:spcAft>
                <a:spcPts val="0"/>
              </a:spcAft>
              <a:buSzPts val="2400"/>
              <a:buNone/>
            </a:pPr>
            <a:r>
              <a:rPr lang="en-US" sz="2400"/>
              <a:t>Adding, removing, or modifying data</a:t>
            </a:r>
            <a:endParaRPr sz="2400"/>
          </a:p>
          <a:p>
            <a:pPr marL="36899" lvl="0" indent="0" algn="l" rtl="0">
              <a:spcBef>
                <a:spcPts val="1000"/>
              </a:spcBef>
              <a:spcAft>
                <a:spcPts val="0"/>
              </a:spcAft>
              <a:buSzPts val="1400"/>
              <a:buNone/>
            </a:pPr>
            <a:endParaRPr sz="2400"/>
          </a:p>
          <a:p>
            <a:pPr marL="342900" lvl="0" indent="-217100" algn="l" rtl="0">
              <a:spcBef>
                <a:spcPts val="1000"/>
              </a:spcBef>
              <a:spcAft>
                <a:spcPts val="0"/>
              </a:spcAft>
              <a:buSzPts val="2400"/>
              <a:buNone/>
            </a:pPr>
            <a:r>
              <a:rPr lang="en-US" sz="2400"/>
              <a:t>Extracting and Storing Data</a:t>
            </a:r>
            <a:endParaRPr sz="2400"/>
          </a:p>
        </p:txBody>
      </p:sp>
      <p:sp>
        <p:nvSpPr>
          <p:cNvPr id="187" name="Google Shape;187;p28"/>
          <p:cNvSpPr txBox="1">
            <a:spLocks noGrp="1"/>
          </p:cNvSpPr>
          <p:nvPr>
            <p:ph type="body" idx="4294967295"/>
          </p:nvPr>
        </p:nvSpPr>
        <p:spPr>
          <a:xfrm>
            <a:off x="7014125" y="1998825"/>
            <a:ext cx="38577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342900" lvl="0" indent="-369500" algn="l" rtl="0">
              <a:spcBef>
                <a:spcPts val="0"/>
              </a:spcBef>
              <a:spcAft>
                <a:spcPts val="0"/>
              </a:spcAft>
              <a:buSzPts val="2400"/>
              <a:buChar char="●"/>
            </a:pPr>
            <a:r>
              <a:rPr lang="en-US" sz="2400"/>
              <a:t>Creation/Extraction</a:t>
            </a:r>
            <a:endParaRPr sz="2400"/>
          </a:p>
          <a:p>
            <a:pPr marL="0" lvl="0" indent="0" algn="l" rtl="0">
              <a:spcBef>
                <a:spcPts val="1000"/>
              </a:spcBef>
              <a:spcAft>
                <a:spcPts val="0"/>
              </a:spcAft>
              <a:buNone/>
            </a:pPr>
            <a:endParaRPr sz="2400"/>
          </a:p>
          <a:p>
            <a:pPr marL="0" lvl="0" indent="0" algn="l" rtl="0">
              <a:spcBef>
                <a:spcPts val="1000"/>
              </a:spcBef>
              <a:spcAft>
                <a:spcPts val="0"/>
              </a:spcAft>
              <a:buNone/>
            </a:pPr>
            <a:endParaRPr sz="2400"/>
          </a:p>
          <a:p>
            <a:pPr marL="342900" lvl="0" indent="-369500" algn="l" rtl="0">
              <a:spcBef>
                <a:spcPts val="1000"/>
              </a:spcBef>
              <a:spcAft>
                <a:spcPts val="0"/>
              </a:spcAft>
              <a:buSzPts val="2400"/>
              <a:buChar char="●"/>
            </a:pPr>
            <a:r>
              <a:rPr lang="en-US" sz="2400"/>
              <a:t>Transformation data</a:t>
            </a:r>
            <a:endParaRPr sz="2400"/>
          </a:p>
          <a:p>
            <a:pPr marL="0" lvl="0" indent="0" algn="l" rtl="0">
              <a:spcBef>
                <a:spcPts val="1000"/>
              </a:spcBef>
              <a:spcAft>
                <a:spcPts val="0"/>
              </a:spcAft>
              <a:buSzPts val="1400"/>
              <a:buNone/>
            </a:pPr>
            <a:endParaRPr sz="2400"/>
          </a:p>
          <a:p>
            <a:pPr marL="342900" lvl="0" indent="-369500" algn="l" rtl="0">
              <a:spcBef>
                <a:spcPts val="1000"/>
              </a:spcBef>
              <a:spcAft>
                <a:spcPts val="0"/>
              </a:spcAft>
              <a:buSzPts val="2400"/>
              <a:buChar char="●"/>
            </a:pPr>
            <a:r>
              <a:rPr lang="en-US" sz="2400"/>
              <a:t>Cleaning data</a:t>
            </a:r>
            <a:br>
              <a:rPr lang="en-US" sz="2400"/>
            </a:br>
            <a:endParaRPr sz="2400"/>
          </a:p>
          <a:p>
            <a:pPr marL="342900" lvl="0" indent="-369500" algn="l" rtl="0">
              <a:spcBef>
                <a:spcPts val="1000"/>
              </a:spcBef>
              <a:spcAft>
                <a:spcPts val="0"/>
              </a:spcAft>
              <a:buSzPts val="2400"/>
              <a:buChar char="●"/>
            </a:pPr>
            <a:r>
              <a:rPr lang="en-US" sz="2400"/>
              <a:t>Storage &amp; Retrieval</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7"/>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dirty="0"/>
              <a:t>Numeric Formatting Functions</a:t>
            </a:r>
            <a:endParaRPr sz="4200" dirty="0"/>
          </a:p>
        </p:txBody>
      </p:sp>
      <p:sp>
        <p:nvSpPr>
          <p:cNvPr id="259" name="Google Shape;259;p37"/>
          <p:cNvSpPr txBox="1"/>
          <p:nvPr/>
        </p:nvSpPr>
        <p:spPr>
          <a:xfrm>
            <a:off x="11322625" y="103890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aphicFrame>
        <p:nvGraphicFramePr>
          <p:cNvPr id="260" name="Google Shape;260;p37"/>
          <p:cNvGraphicFramePr/>
          <p:nvPr>
            <p:extLst>
              <p:ext uri="{D42A27DB-BD31-4B8C-83A1-F6EECF244321}">
                <p14:modId xmlns:p14="http://schemas.microsoft.com/office/powerpoint/2010/main" val="1658192352"/>
              </p:ext>
            </p:extLst>
          </p:nvPr>
        </p:nvGraphicFramePr>
        <p:xfrm>
          <a:off x="445595" y="2208160"/>
          <a:ext cx="11534050" cy="4008180"/>
        </p:xfrm>
        <a:graphic>
          <a:graphicData uri="http://schemas.openxmlformats.org/drawingml/2006/table">
            <a:tbl>
              <a:tblPr firstRow="1" bandRow="1">
                <a:noFill/>
              </a:tblPr>
              <a:tblGrid>
                <a:gridCol w="1586625">
                  <a:extLst>
                    <a:ext uri="{9D8B030D-6E8A-4147-A177-3AD203B41FA5}">
                      <a16:colId xmlns:a16="http://schemas.microsoft.com/office/drawing/2014/main" val="20000"/>
                    </a:ext>
                  </a:extLst>
                </a:gridCol>
                <a:gridCol w="5162175">
                  <a:extLst>
                    <a:ext uri="{9D8B030D-6E8A-4147-A177-3AD203B41FA5}">
                      <a16:colId xmlns:a16="http://schemas.microsoft.com/office/drawing/2014/main" val="20001"/>
                    </a:ext>
                  </a:extLst>
                </a:gridCol>
                <a:gridCol w="4785250">
                  <a:extLst>
                    <a:ext uri="{9D8B030D-6E8A-4147-A177-3AD203B41FA5}">
                      <a16:colId xmlns:a16="http://schemas.microsoft.com/office/drawing/2014/main" val="20002"/>
                    </a:ext>
                  </a:extLst>
                </a:gridCol>
              </a:tblGrid>
              <a:tr h="360675">
                <a:tc>
                  <a:txBody>
                    <a:bodyPr/>
                    <a:lstStyle/>
                    <a:p>
                      <a:pPr marL="0" marR="0" lvl="0" indent="0" algn="l" rtl="0">
                        <a:spcBef>
                          <a:spcPts val="0"/>
                        </a:spcBef>
                        <a:spcAft>
                          <a:spcPts val="0"/>
                        </a:spcAft>
                        <a:buNone/>
                      </a:pPr>
                      <a:r>
                        <a:rPr lang="en-US" sz="1800">
                          <a:solidFill>
                            <a:schemeClr val="bg2"/>
                          </a:solidFill>
                        </a:rPr>
                        <a:t>Function</a:t>
                      </a:r>
                      <a:endParaRPr>
                        <a:solidFill>
                          <a:schemeClr val="bg2"/>
                        </a:solidFill>
                      </a:endParaRPr>
                    </a:p>
                  </a:txBody>
                  <a:tcPr marL="91450" marR="91450" marT="45725" marB="45725">
                    <a:solidFill>
                      <a:schemeClr val="accent2">
                        <a:lumMod val="40000"/>
                        <a:lumOff val="60000"/>
                      </a:schemeClr>
                    </a:solidFill>
                  </a:tcPr>
                </a:tc>
                <a:tc>
                  <a:txBody>
                    <a:bodyPr/>
                    <a:lstStyle/>
                    <a:p>
                      <a:pPr marL="0" marR="0" lvl="0" indent="0" algn="l" rtl="0">
                        <a:spcBef>
                          <a:spcPts val="0"/>
                        </a:spcBef>
                        <a:spcAft>
                          <a:spcPts val="0"/>
                        </a:spcAft>
                        <a:buNone/>
                      </a:pPr>
                      <a:r>
                        <a:rPr lang="en-US" sz="1800">
                          <a:solidFill>
                            <a:schemeClr val="bg2"/>
                          </a:solidFill>
                        </a:rPr>
                        <a:t>Description</a:t>
                      </a:r>
                      <a:endParaRPr>
                        <a:solidFill>
                          <a:schemeClr val="bg2"/>
                        </a:solidFill>
                      </a:endParaRPr>
                    </a:p>
                  </a:txBody>
                  <a:tcPr marL="91450" marR="91450" marT="45725" marB="45725">
                    <a:solidFill>
                      <a:schemeClr val="accent2">
                        <a:lumMod val="40000"/>
                        <a:lumOff val="60000"/>
                      </a:schemeClr>
                    </a:solidFill>
                  </a:tcPr>
                </a:tc>
                <a:tc>
                  <a:txBody>
                    <a:bodyPr/>
                    <a:lstStyle/>
                    <a:p>
                      <a:pPr marL="0" marR="0" lvl="0" indent="0" algn="l" rtl="0">
                        <a:spcBef>
                          <a:spcPts val="0"/>
                        </a:spcBef>
                        <a:spcAft>
                          <a:spcPts val="0"/>
                        </a:spcAft>
                        <a:buNone/>
                      </a:pPr>
                      <a:r>
                        <a:rPr lang="en-US" sz="1800" dirty="0">
                          <a:solidFill>
                            <a:schemeClr val="bg2"/>
                          </a:solidFill>
                        </a:rPr>
                        <a:t>Example</a:t>
                      </a:r>
                      <a:endParaRPr sz="1800" dirty="0">
                        <a:solidFill>
                          <a:schemeClr val="bg2"/>
                        </a:solidFill>
                      </a:endParaRPr>
                    </a:p>
                  </a:txBody>
                  <a:tcPr marL="91450" marR="91450" marT="45725" marB="45725">
                    <a:solidFill>
                      <a:schemeClr val="accent2">
                        <a:lumMod val="40000"/>
                        <a:lumOff val="60000"/>
                      </a:schemeClr>
                    </a:solidFill>
                  </a:tcPr>
                </a:tc>
                <a:extLst>
                  <a:ext uri="{0D108BD9-81ED-4DB2-BD59-A6C34878D82A}">
                    <a16:rowId xmlns:a16="http://schemas.microsoft.com/office/drawing/2014/main" val="10000"/>
                  </a:ext>
                </a:extLst>
              </a:tr>
              <a:tr h="650350">
                <a:tc>
                  <a:txBody>
                    <a:bodyPr/>
                    <a:lstStyle/>
                    <a:p>
                      <a:pPr marL="0" lvl="0" indent="0" algn="l" rtl="0">
                        <a:spcBef>
                          <a:spcPts val="0"/>
                        </a:spcBef>
                        <a:spcAft>
                          <a:spcPts val="0"/>
                        </a:spcAft>
                        <a:buNone/>
                      </a:pPr>
                      <a:r>
                        <a:rPr lang="en-US" sz="1900">
                          <a:solidFill>
                            <a:schemeClr val="tx1">
                              <a:lumMod val="75000"/>
                            </a:schemeClr>
                          </a:solidFill>
                        </a:rPr>
                        <a:t>FORMAT                     (N, D)	</a:t>
                      </a:r>
                      <a:endParaRPr sz="1900">
                        <a:solidFill>
                          <a:schemeClr val="tx1">
                            <a:lumMod val="75000"/>
                          </a:schemeClr>
                        </a:solidFill>
                      </a:endParaRPr>
                    </a:p>
                  </a:txBody>
                  <a:tcPr marL="91450" marR="91450" marT="45725" marB="45725"/>
                </a:tc>
                <a:tc>
                  <a:txBody>
                    <a:bodyPr/>
                    <a:lstStyle/>
                    <a:p>
                      <a:pPr marL="0" lvl="0" indent="0" algn="l" rtl="0">
                        <a:spcBef>
                          <a:spcPts val="0"/>
                        </a:spcBef>
                        <a:spcAft>
                          <a:spcPts val="0"/>
                        </a:spcAft>
                        <a:buNone/>
                      </a:pPr>
                      <a:r>
                        <a:rPr lang="en-US" sz="1900">
                          <a:solidFill>
                            <a:schemeClr val="tx1">
                              <a:lumMod val="75000"/>
                            </a:schemeClr>
                          </a:solidFill>
                        </a:rPr>
                        <a:t>Number N to a format like ‘#,###,###.##’ rounded to a number of decimal places</a:t>
                      </a:r>
                      <a:endParaRPr sz="1900">
                        <a:solidFill>
                          <a:schemeClr val="tx1">
                            <a:lumMod val="75000"/>
                          </a:schemeClr>
                        </a:solidFill>
                      </a:endParaRPr>
                    </a:p>
                  </a:txBody>
                  <a:tcPr marL="91450" marR="91450" marT="45725" marB="45725"/>
                </a:tc>
                <a:tc>
                  <a:txBody>
                    <a:bodyPr/>
                    <a:lstStyle/>
                    <a:p>
                      <a:pPr marL="0" lvl="0" indent="0" algn="l" rtl="0">
                        <a:spcBef>
                          <a:spcPts val="0"/>
                        </a:spcBef>
                        <a:spcAft>
                          <a:spcPts val="0"/>
                        </a:spcAft>
                        <a:buNone/>
                      </a:pPr>
                      <a:r>
                        <a:rPr lang="en-US" sz="1900">
                          <a:solidFill>
                            <a:schemeClr val="tx1">
                              <a:lumMod val="75000"/>
                            </a:schemeClr>
                          </a:solidFill>
                        </a:rPr>
                        <a:t>SELECT FORMAT(12324.2573, 3) = 12,324.257</a:t>
                      </a:r>
                      <a:endParaRPr sz="2300">
                        <a:solidFill>
                          <a:schemeClr val="tx1">
                            <a:lumMod val="75000"/>
                          </a:schemeClr>
                        </a:solidFill>
                      </a:endParaRPr>
                    </a:p>
                  </a:txBody>
                  <a:tcPr marL="91450" marR="91450" marT="45725" marB="45725"/>
                </a:tc>
                <a:extLst>
                  <a:ext uri="{0D108BD9-81ED-4DB2-BD59-A6C34878D82A}">
                    <a16:rowId xmlns:a16="http://schemas.microsoft.com/office/drawing/2014/main" val="10001"/>
                  </a:ext>
                </a:extLst>
              </a:tr>
              <a:tr h="650350">
                <a:tc>
                  <a:txBody>
                    <a:bodyPr/>
                    <a:lstStyle/>
                    <a:p>
                      <a:pPr marL="0" lvl="0" indent="0" algn="l" rtl="0">
                        <a:spcBef>
                          <a:spcPts val="0"/>
                        </a:spcBef>
                        <a:spcAft>
                          <a:spcPts val="0"/>
                        </a:spcAft>
                        <a:buNone/>
                      </a:pPr>
                      <a:r>
                        <a:rPr lang="en-US" sz="1900">
                          <a:solidFill>
                            <a:schemeClr val="tx1">
                              <a:lumMod val="75000"/>
                            </a:schemeClr>
                          </a:solidFill>
                        </a:rPr>
                        <a:t>CAST (value, type)</a:t>
                      </a:r>
                      <a:endParaRPr sz="1900">
                        <a:solidFill>
                          <a:schemeClr val="tx1">
                            <a:lumMod val="75000"/>
                          </a:schemeClr>
                        </a:solidFill>
                      </a:endParaRPr>
                    </a:p>
                  </a:txBody>
                  <a:tcPr marL="91450" marR="91450" marT="45725" marB="45725"/>
                </a:tc>
                <a:tc>
                  <a:txBody>
                    <a:bodyPr/>
                    <a:lstStyle/>
                    <a:p>
                      <a:pPr marL="0" lvl="0" indent="0" algn="l" rtl="0">
                        <a:spcBef>
                          <a:spcPts val="0"/>
                        </a:spcBef>
                        <a:spcAft>
                          <a:spcPts val="0"/>
                        </a:spcAft>
                        <a:buNone/>
                      </a:pPr>
                      <a:r>
                        <a:rPr lang="en-US" sz="1900">
                          <a:solidFill>
                            <a:schemeClr val="tx1">
                              <a:lumMod val="75000"/>
                            </a:schemeClr>
                          </a:solidFill>
                        </a:rPr>
                        <a:t>The CAST() function converts a value (of any type) into the specified datatype.</a:t>
                      </a:r>
                      <a:endParaRPr sz="1900">
                        <a:solidFill>
                          <a:schemeClr val="tx1">
                            <a:lumMod val="75000"/>
                          </a:schemeClr>
                        </a:solidFill>
                      </a:endParaRPr>
                    </a:p>
                  </a:txBody>
                  <a:tcPr marL="91450" marR="91450" marT="45725" marB="45725"/>
                </a:tc>
                <a:tc>
                  <a:txBody>
                    <a:bodyPr/>
                    <a:lstStyle/>
                    <a:p>
                      <a:pPr marL="0" lvl="0" indent="0" algn="l" rtl="0">
                        <a:spcBef>
                          <a:spcPts val="0"/>
                        </a:spcBef>
                        <a:spcAft>
                          <a:spcPts val="0"/>
                        </a:spcAft>
                        <a:buNone/>
                      </a:pPr>
                      <a:r>
                        <a:rPr lang="en-US" sz="1900">
                          <a:solidFill>
                            <a:schemeClr val="tx1">
                              <a:lumMod val="75000"/>
                            </a:schemeClr>
                          </a:solidFill>
                        </a:rPr>
                        <a:t>SELECT CAST ('150' AS Unsigned)= 150</a:t>
                      </a:r>
                      <a:endParaRPr sz="2300">
                        <a:solidFill>
                          <a:schemeClr val="tx1">
                            <a:lumMod val="75000"/>
                          </a:schemeClr>
                        </a:solidFill>
                      </a:endParaRPr>
                    </a:p>
                  </a:txBody>
                  <a:tcPr marL="91450" marR="91450" marT="45725" marB="45725"/>
                </a:tc>
                <a:extLst>
                  <a:ext uri="{0D108BD9-81ED-4DB2-BD59-A6C34878D82A}">
                    <a16:rowId xmlns:a16="http://schemas.microsoft.com/office/drawing/2014/main" val="10002"/>
                  </a:ext>
                </a:extLst>
              </a:tr>
              <a:tr h="650350">
                <a:tc>
                  <a:txBody>
                    <a:bodyPr/>
                    <a:lstStyle/>
                    <a:p>
                      <a:pPr marL="0" lvl="0" indent="0" algn="l" rtl="0">
                        <a:spcBef>
                          <a:spcPts val="0"/>
                        </a:spcBef>
                        <a:spcAft>
                          <a:spcPts val="0"/>
                        </a:spcAft>
                        <a:buNone/>
                      </a:pPr>
                      <a:r>
                        <a:rPr lang="en-US" sz="1900">
                          <a:solidFill>
                            <a:schemeClr val="tx1">
                              <a:lumMod val="75000"/>
                            </a:schemeClr>
                          </a:solidFill>
                        </a:rPr>
                        <a:t>IFNULL(expr ,alt_value)</a:t>
                      </a:r>
                      <a:endParaRPr sz="1900">
                        <a:solidFill>
                          <a:schemeClr val="tx1">
                            <a:lumMod val="75000"/>
                          </a:schemeClr>
                        </a:solidFill>
                      </a:endParaRPr>
                    </a:p>
                  </a:txBody>
                  <a:tcPr marL="91450" marR="91450" marT="45725" marB="45725"/>
                </a:tc>
                <a:tc>
                  <a:txBody>
                    <a:bodyPr/>
                    <a:lstStyle/>
                    <a:p>
                      <a:pPr marL="0" lvl="0" indent="0" algn="l" rtl="0">
                        <a:spcBef>
                          <a:spcPts val="0"/>
                        </a:spcBef>
                        <a:spcAft>
                          <a:spcPts val="0"/>
                        </a:spcAft>
                        <a:buNone/>
                      </a:pPr>
                      <a:r>
                        <a:rPr lang="en-US" sz="1900">
                          <a:solidFill>
                            <a:schemeClr val="tx1">
                              <a:lumMod val="75000"/>
                            </a:schemeClr>
                          </a:solidFill>
                        </a:rPr>
                        <a:t>returns a specified value if the expression is NULL.</a:t>
                      </a:r>
                      <a:endParaRPr sz="1900">
                        <a:solidFill>
                          <a:schemeClr val="tx1">
                            <a:lumMod val="75000"/>
                          </a:schemeClr>
                        </a:solidFill>
                      </a:endParaRPr>
                    </a:p>
                  </a:txBody>
                  <a:tcPr marL="91450" marR="91450" marT="45725" marB="45725"/>
                </a:tc>
                <a:tc>
                  <a:txBody>
                    <a:bodyPr/>
                    <a:lstStyle/>
                    <a:p>
                      <a:pPr marL="0" lvl="0" indent="0" algn="l" rtl="0">
                        <a:spcBef>
                          <a:spcPts val="0"/>
                        </a:spcBef>
                        <a:spcAft>
                          <a:spcPts val="0"/>
                        </a:spcAft>
                        <a:buNone/>
                      </a:pPr>
                      <a:r>
                        <a:rPr lang="en-US" sz="1900">
                          <a:solidFill>
                            <a:schemeClr val="tx1">
                              <a:lumMod val="75000"/>
                            </a:schemeClr>
                          </a:solidFill>
                        </a:rPr>
                        <a:t>IFNULL(NULL, 500) = 500</a:t>
                      </a:r>
                      <a:endParaRPr sz="2300">
                        <a:solidFill>
                          <a:schemeClr val="tx1">
                            <a:lumMod val="75000"/>
                          </a:schemeClr>
                        </a:solidFill>
                      </a:endParaRPr>
                    </a:p>
                  </a:txBody>
                  <a:tcPr marL="91450" marR="91450" marT="45725" marB="45725"/>
                </a:tc>
                <a:extLst>
                  <a:ext uri="{0D108BD9-81ED-4DB2-BD59-A6C34878D82A}">
                    <a16:rowId xmlns:a16="http://schemas.microsoft.com/office/drawing/2014/main" val="10003"/>
                  </a:ext>
                </a:extLst>
              </a:tr>
              <a:tr h="650350">
                <a:tc>
                  <a:txBody>
                    <a:bodyPr/>
                    <a:lstStyle/>
                    <a:p>
                      <a:pPr marL="0" lvl="0" indent="0" algn="l" rtl="0">
                        <a:spcBef>
                          <a:spcPts val="0"/>
                        </a:spcBef>
                        <a:spcAft>
                          <a:spcPts val="0"/>
                        </a:spcAft>
                        <a:buNone/>
                      </a:pPr>
                      <a:r>
                        <a:rPr lang="en-US" sz="1900">
                          <a:solidFill>
                            <a:schemeClr val="tx1">
                              <a:lumMod val="75000"/>
                            </a:schemeClr>
                          </a:solidFill>
                        </a:rPr>
                        <a:t>ISNULL(exp)	</a:t>
                      </a:r>
                      <a:endParaRPr sz="1900">
                        <a:solidFill>
                          <a:schemeClr val="tx1">
                            <a:lumMod val="75000"/>
                          </a:schemeClr>
                        </a:solidFill>
                      </a:endParaRPr>
                    </a:p>
                  </a:txBody>
                  <a:tcPr marL="91450" marR="91450" marT="45725" marB="45725"/>
                </a:tc>
                <a:tc>
                  <a:txBody>
                    <a:bodyPr/>
                    <a:lstStyle/>
                    <a:p>
                      <a:pPr marL="0" lvl="0" indent="0" algn="l" rtl="0">
                        <a:spcBef>
                          <a:spcPts val="0"/>
                        </a:spcBef>
                        <a:spcAft>
                          <a:spcPts val="0"/>
                        </a:spcAft>
                        <a:buNone/>
                      </a:pPr>
                      <a:r>
                        <a:rPr lang="en-US" sz="1900">
                          <a:solidFill>
                            <a:schemeClr val="tx1">
                              <a:lumMod val="75000"/>
                            </a:schemeClr>
                          </a:solidFill>
                        </a:rPr>
                        <a:t>returns 1 or 0 depending on whether an expression is NULL.</a:t>
                      </a:r>
                      <a:endParaRPr sz="1900">
                        <a:solidFill>
                          <a:schemeClr val="tx1">
                            <a:lumMod val="75000"/>
                          </a:schemeClr>
                        </a:solidFill>
                      </a:endParaRPr>
                    </a:p>
                  </a:txBody>
                  <a:tcPr marL="91450" marR="91450" marT="45725" marB="45725"/>
                </a:tc>
                <a:tc>
                  <a:txBody>
                    <a:bodyPr/>
                    <a:lstStyle/>
                    <a:p>
                      <a:pPr marL="0" lvl="0" indent="0" algn="l" rtl="0">
                        <a:spcBef>
                          <a:spcPts val="0"/>
                        </a:spcBef>
                        <a:spcAft>
                          <a:spcPts val="0"/>
                        </a:spcAft>
                        <a:buNone/>
                      </a:pPr>
                      <a:r>
                        <a:rPr lang="en-US" sz="1900">
                          <a:solidFill>
                            <a:schemeClr val="tx1">
                              <a:lumMod val="75000"/>
                            </a:schemeClr>
                          </a:solidFill>
                        </a:rPr>
                        <a:t>ISNULL(NULL) = 1</a:t>
                      </a:r>
                      <a:endParaRPr sz="1900">
                        <a:solidFill>
                          <a:schemeClr val="tx1">
                            <a:lumMod val="75000"/>
                          </a:schemeClr>
                        </a:solidFill>
                      </a:endParaRPr>
                    </a:p>
                  </a:txBody>
                  <a:tcPr marL="91450" marR="91450" marT="45725" marB="45725"/>
                </a:tc>
                <a:extLst>
                  <a:ext uri="{0D108BD9-81ED-4DB2-BD59-A6C34878D82A}">
                    <a16:rowId xmlns:a16="http://schemas.microsoft.com/office/drawing/2014/main" val="10004"/>
                  </a:ext>
                </a:extLst>
              </a:tr>
              <a:tr h="930650">
                <a:tc>
                  <a:txBody>
                    <a:bodyPr/>
                    <a:lstStyle/>
                    <a:p>
                      <a:pPr marL="0" lvl="0" indent="0" algn="l" rtl="0">
                        <a:spcBef>
                          <a:spcPts val="0"/>
                        </a:spcBef>
                        <a:spcAft>
                          <a:spcPts val="0"/>
                        </a:spcAft>
                        <a:buNone/>
                      </a:pPr>
                      <a:r>
                        <a:rPr lang="en-US" sz="1900" dirty="0">
                          <a:solidFill>
                            <a:schemeClr val="tx1">
                              <a:lumMod val="75000"/>
                            </a:schemeClr>
                          </a:solidFill>
                        </a:rPr>
                        <a:t>COALESCE (val1, val2, ...., </a:t>
                      </a:r>
                      <a:r>
                        <a:rPr lang="en-US" sz="1900" dirty="0" err="1">
                          <a:solidFill>
                            <a:schemeClr val="tx1">
                              <a:lumMod val="75000"/>
                            </a:schemeClr>
                          </a:solidFill>
                        </a:rPr>
                        <a:t>val_n</a:t>
                      </a:r>
                      <a:r>
                        <a:rPr lang="en-US" sz="1900" dirty="0">
                          <a:solidFill>
                            <a:schemeClr val="tx1">
                              <a:lumMod val="75000"/>
                            </a:schemeClr>
                          </a:solidFill>
                        </a:rPr>
                        <a:t>)</a:t>
                      </a:r>
                      <a:endParaRPr sz="1900" dirty="0">
                        <a:solidFill>
                          <a:schemeClr val="tx1">
                            <a:lumMod val="75000"/>
                          </a:schemeClr>
                        </a:solidFill>
                      </a:endParaRPr>
                    </a:p>
                  </a:txBody>
                  <a:tcPr marL="91450" marR="91450" marT="45725" marB="45725"/>
                </a:tc>
                <a:tc>
                  <a:txBody>
                    <a:bodyPr/>
                    <a:lstStyle/>
                    <a:p>
                      <a:pPr marL="0" lvl="0" indent="0" algn="l" rtl="0">
                        <a:spcBef>
                          <a:spcPts val="0"/>
                        </a:spcBef>
                        <a:spcAft>
                          <a:spcPts val="0"/>
                        </a:spcAft>
                        <a:buNone/>
                      </a:pPr>
                      <a:r>
                        <a:rPr lang="en-US" sz="1900">
                          <a:solidFill>
                            <a:schemeClr val="tx1">
                              <a:lumMod val="75000"/>
                            </a:schemeClr>
                          </a:solidFill>
                        </a:rPr>
                        <a:t>Function returns the first non-null value in a list.</a:t>
                      </a:r>
                      <a:endParaRPr sz="1900">
                        <a:solidFill>
                          <a:schemeClr val="tx1">
                            <a:lumMod val="75000"/>
                          </a:schemeClr>
                        </a:solidFill>
                      </a:endParaRPr>
                    </a:p>
                  </a:txBody>
                  <a:tcPr marL="91450" marR="91450" marT="45725" marB="45725"/>
                </a:tc>
                <a:tc>
                  <a:txBody>
                    <a:bodyPr/>
                    <a:lstStyle/>
                    <a:p>
                      <a:pPr marL="0" lvl="0" indent="0" algn="l" rtl="0">
                        <a:spcBef>
                          <a:spcPts val="0"/>
                        </a:spcBef>
                        <a:spcAft>
                          <a:spcPts val="0"/>
                        </a:spcAft>
                        <a:buNone/>
                      </a:pPr>
                      <a:r>
                        <a:rPr lang="en-US" sz="1900" dirty="0">
                          <a:solidFill>
                            <a:schemeClr val="tx1">
                              <a:lumMod val="75000"/>
                            </a:schemeClr>
                          </a:solidFill>
                        </a:rPr>
                        <a:t>COALESCE(NULL, NULL, NULL, 'W3Schools.com', NULL, 'Example.com') = 'W3Schools.com' </a:t>
                      </a:r>
                      <a:endParaRPr sz="1900" dirty="0">
                        <a:solidFill>
                          <a:schemeClr val="tx1">
                            <a:lumMod val="75000"/>
                          </a:schemeClr>
                        </a:solidFill>
                      </a:endParaRPr>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0"/>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Ex. String Functions</a:t>
            </a:r>
            <a:endParaRPr sz="4800"/>
          </a:p>
        </p:txBody>
      </p:sp>
      <p:sp>
        <p:nvSpPr>
          <p:cNvPr id="285" name="Google Shape;285;p40"/>
          <p:cNvSpPr txBox="1">
            <a:spLocks noGrp="1"/>
          </p:cNvSpPr>
          <p:nvPr>
            <p:ph type="subTitle" idx="1"/>
          </p:nvPr>
        </p:nvSpPr>
        <p:spPr>
          <a:xfrm>
            <a:off x="345151" y="1730600"/>
            <a:ext cx="116628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0" algn="l" rtl="0">
              <a:lnSpc>
                <a:spcPct val="100000"/>
              </a:lnSpc>
              <a:spcBef>
                <a:spcPts val="0"/>
              </a:spcBef>
              <a:spcAft>
                <a:spcPts val="0"/>
              </a:spcAft>
              <a:buNone/>
            </a:pPr>
            <a:r>
              <a:rPr lang="en-US" sz="3000" b="1">
                <a:solidFill>
                  <a:srgbClr val="000000"/>
                </a:solidFill>
                <a:latin typeface="Raleway"/>
                <a:ea typeface="Raleway"/>
                <a:cs typeface="Raleway"/>
                <a:sym typeface="Raleway"/>
              </a:rPr>
              <a:t>Convert USA City &amp; State Names to “City, St.” in World.City</a:t>
            </a:r>
            <a:endParaRPr sz="3000"/>
          </a:p>
        </p:txBody>
      </p:sp>
      <p:sp>
        <p:nvSpPr>
          <p:cNvPr id="286" name="Google Shape;286;p40"/>
          <p:cNvSpPr txBox="1"/>
          <p:nvPr/>
        </p:nvSpPr>
        <p:spPr>
          <a:xfrm>
            <a:off x="0" y="2533700"/>
            <a:ext cx="70551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US" sz="1800" b="1" u="sng">
                <a:solidFill>
                  <a:schemeClr val="accent1"/>
                </a:solidFill>
                <a:latin typeface="Lato"/>
                <a:ea typeface="Lato"/>
                <a:cs typeface="Lato"/>
                <a:sym typeface="Lato"/>
              </a:rPr>
              <a:t>SQL Query </a:t>
            </a:r>
            <a:endParaRPr sz="1800" b="1" u="sng">
              <a:solidFill>
                <a:schemeClr val="accent1"/>
              </a:solidFill>
              <a:latin typeface="Lato"/>
              <a:ea typeface="Lato"/>
              <a:cs typeface="Lato"/>
              <a:sym typeface="Lato"/>
            </a:endParaRPr>
          </a:p>
          <a:p>
            <a:pPr marL="0" lvl="0" indent="0" algn="l" rtl="0">
              <a:lnSpc>
                <a:spcPct val="115000"/>
              </a:lnSpc>
              <a:spcBef>
                <a:spcPts val="0"/>
              </a:spcBef>
              <a:spcAft>
                <a:spcPts val="0"/>
              </a:spcAft>
              <a:buNone/>
            </a:pPr>
            <a:r>
              <a:rPr lang="en-US" sz="2000">
                <a:solidFill>
                  <a:schemeClr val="dk2"/>
                </a:solidFill>
                <a:latin typeface="Lato"/>
                <a:ea typeface="Lato"/>
                <a:cs typeface="Lato"/>
                <a:sym typeface="Lato"/>
              </a:rPr>
              <a:t>SELECT `Name` as City, District as State ,</a:t>
            </a: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r>
              <a:rPr lang="en-US" sz="2000">
                <a:solidFill>
                  <a:schemeClr val="dk2"/>
                </a:solidFill>
                <a:latin typeface="Lato"/>
                <a:ea typeface="Lato"/>
                <a:cs typeface="Lato"/>
                <a:sym typeface="Lato"/>
              </a:rPr>
              <a:t>concat(`Name`,</a:t>
            </a:r>
            <a:r>
              <a:rPr lang="en-US" sz="2000">
                <a:solidFill>
                  <a:schemeClr val="dk2"/>
                </a:solidFill>
                <a:latin typeface="Roboto Mono"/>
                <a:ea typeface="Roboto Mono"/>
                <a:cs typeface="Roboto Mono"/>
                <a:sym typeface="Roboto Mono"/>
              </a:rPr>
              <a:t> ‘,'</a:t>
            </a:r>
            <a:r>
              <a:rPr lang="en-US" sz="2000">
                <a:solidFill>
                  <a:schemeClr val="dk2"/>
                </a:solidFill>
                <a:latin typeface="Lato"/>
                <a:ea typeface="Lato"/>
                <a:cs typeface="Lato"/>
                <a:sym typeface="Lato"/>
              </a:rPr>
              <a:t>, </a:t>
            </a: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r>
              <a:rPr lang="en-US" sz="2000">
                <a:solidFill>
                  <a:schemeClr val="dk2"/>
                </a:solidFill>
                <a:latin typeface="Lato"/>
                <a:ea typeface="Lato"/>
                <a:cs typeface="Lato"/>
                <a:sym typeface="Lato"/>
              </a:rPr>
              <a:t>case when District = 'New York' then 'NY'</a:t>
            </a: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r>
              <a:rPr lang="en-US" sz="2000">
                <a:solidFill>
                  <a:schemeClr val="dk2"/>
                </a:solidFill>
                <a:latin typeface="Lato"/>
                <a:ea typeface="Lato"/>
                <a:cs typeface="Lato"/>
                <a:sym typeface="Lato"/>
              </a:rPr>
              <a:t>when </a:t>
            </a:r>
            <a:r>
              <a:rPr lang="en-US" sz="2000">
                <a:solidFill>
                  <a:srgbClr val="0000CD"/>
                </a:solidFill>
                <a:latin typeface="Lato"/>
                <a:ea typeface="Lato"/>
                <a:cs typeface="Lato"/>
                <a:sym typeface="Lato"/>
              </a:rPr>
              <a:t>trim(Leading 'Penn' from District) = 'sylvania'</a:t>
            </a:r>
            <a:r>
              <a:rPr lang="en-US" sz="2000">
                <a:solidFill>
                  <a:srgbClr val="1155CC"/>
                </a:solidFill>
                <a:latin typeface="Lato"/>
                <a:ea typeface="Lato"/>
                <a:cs typeface="Lato"/>
                <a:sym typeface="Lato"/>
              </a:rPr>
              <a:t> </a:t>
            </a:r>
            <a:r>
              <a:rPr lang="en-US" sz="2000">
                <a:solidFill>
                  <a:schemeClr val="dk2"/>
                </a:solidFill>
                <a:latin typeface="Lato"/>
                <a:ea typeface="Lato"/>
                <a:cs typeface="Lato"/>
                <a:sym typeface="Lato"/>
              </a:rPr>
              <a:t>then 'PA'</a:t>
            </a: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r>
              <a:rPr lang="en-US" sz="2000">
                <a:solidFill>
                  <a:schemeClr val="dk2"/>
                </a:solidFill>
                <a:latin typeface="Lato"/>
                <a:ea typeface="Lato"/>
                <a:cs typeface="Lato"/>
                <a:sym typeface="Lato"/>
              </a:rPr>
              <a:t>when </a:t>
            </a:r>
            <a:r>
              <a:rPr lang="en-US" sz="2000">
                <a:solidFill>
                  <a:srgbClr val="0000FF"/>
                </a:solidFill>
                <a:latin typeface="Lato"/>
                <a:ea typeface="Lato"/>
                <a:cs typeface="Lato"/>
                <a:sym typeface="Lato"/>
              </a:rPr>
              <a:t>instr(District,'Tex') then 'TX'</a:t>
            </a:r>
            <a:endParaRPr sz="2000">
              <a:solidFill>
                <a:srgbClr val="0000FF"/>
              </a:solidFill>
              <a:latin typeface="Lato"/>
              <a:ea typeface="Lato"/>
              <a:cs typeface="Lato"/>
              <a:sym typeface="Lato"/>
            </a:endParaRPr>
          </a:p>
          <a:p>
            <a:pPr marL="0" lvl="0" indent="0" algn="l" rtl="0">
              <a:lnSpc>
                <a:spcPct val="115000"/>
              </a:lnSpc>
              <a:spcBef>
                <a:spcPts val="0"/>
              </a:spcBef>
              <a:spcAft>
                <a:spcPts val="0"/>
              </a:spcAft>
              <a:buNone/>
            </a:pPr>
            <a:r>
              <a:rPr lang="en-US" sz="2000">
                <a:solidFill>
                  <a:schemeClr val="dk2"/>
                </a:solidFill>
                <a:latin typeface="Lato"/>
                <a:ea typeface="Lato"/>
                <a:cs typeface="Lato"/>
                <a:sym typeface="Lato"/>
              </a:rPr>
              <a:t>when District = 'Arizona' then </a:t>
            </a:r>
            <a:r>
              <a:rPr lang="en-US" sz="2000">
                <a:solidFill>
                  <a:srgbClr val="0000CD"/>
                </a:solidFill>
                <a:latin typeface="Lato"/>
                <a:ea typeface="Lato"/>
                <a:cs typeface="Lato"/>
                <a:sym typeface="Lato"/>
              </a:rPr>
              <a:t>Replace(District, 'Arizona', 'AZ')</a:t>
            </a:r>
            <a:endParaRPr sz="2000">
              <a:solidFill>
                <a:srgbClr val="0000CD"/>
              </a:solidFill>
              <a:latin typeface="Lato"/>
              <a:ea typeface="Lato"/>
              <a:cs typeface="Lato"/>
              <a:sym typeface="Lato"/>
            </a:endParaRPr>
          </a:p>
          <a:p>
            <a:pPr marL="0" lvl="0" indent="0" algn="l" rtl="0">
              <a:lnSpc>
                <a:spcPct val="115000"/>
              </a:lnSpc>
              <a:spcBef>
                <a:spcPts val="0"/>
              </a:spcBef>
              <a:spcAft>
                <a:spcPts val="0"/>
              </a:spcAft>
              <a:buNone/>
            </a:pPr>
            <a:r>
              <a:rPr lang="en-US" sz="2000">
                <a:solidFill>
                  <a:schemeClr val="dk2"/>
                </a:solidFill>
                <a:latin typeface="Lato"/>
                <a:ea typeface="Lato"/>
                <a:cs typeface="Lato"/>
                <a:sym typeface="Lato"/>
              </a:rPr>
              <a:t>else </a:t>
            </a:r>
            <a:r>
              <a:rPr lang="en-US" sz="2000">
                <a:solidFill>
                  <a:srgbClr val="0000FF"/>
                </a:solidFill>
                <a:latin typeface="Lato"/>
                <a:ea typeface="Lato"/>
                <a:cs typeface="Lato"/>
                <a:sym typeface="Lato"/>
              </a:rPr>
              <a:t>upper(left(District,2)) </a:t>
            </a:r>
            <a:r>
              <a:rPr lang="en-US" sz="2000">
                <a:solidFill>
                  <a:schemeClr val="dk2"/>
                </a:solidFill>
                <a:latin typeface="Lato"/>
                <a:ea typeface="Lato"/>
                <a:cs typeface="Lato"/>
                <a:sym typeface="Lato"/>
              </a:rPr>
              <a:t>end</a:t>
            </a: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r>
              <a:rPr lang="en-US" sz="2000">
                <a:solidFill>
                  <a:schemeClr val="dk2"/>
                </a:solidFill>
                <a:latin typeface="Lato"/>
                <a:ea typeface="Lato"/>
                <a:cs typeface="Lato"/>
                <a:sym typeface="Lato"/>
              </a:rPr>
              <a:t>) as City_State</a:t>
            </a: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r>
              <a:rPr lang="en-US" sz="2000">
                <a:solidFill>
                  <a:schemeClr val="dk2"/>
                </a:solidFill>
                <a:latin typeface="Lato"/>
                <a:ea typeface="Lato"/>
                <a:cs typeface="Lato"/>
                <a:sym typeface="Lato"/>
              </a:rPr>
              <a:t>  FROM world.city as a  where a.CountryCode='USA' </a:t>
            </a: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endParaRPr sz="2000">
              <a:solidFill>
                <a:schemeClr val="dk2"/>
              </a:solidFill>
              <a:latin typeface="Lato"/>
              <a:ea typeface="Lato"/>
              <a:cs typeface="Lato"/>
              <a:sym typeface="Lato"/>
            </a:endParaRPr>
          </a:p>
          <a:p>
            <a:pPr marL="36899" lvl="0" indent="0" algn="l" rtl="0">
              <a:lnSpc>
                <a:spcPct val="115000"/>
              </a:lnSpc>
              <a:spcBef>
                <a:spcPts val="1000"/>
              </a:spcBef>
              <a:spcAft>
                <a:spcPts val="0"/>
              </a:spcAft>
              <a:buNone/>
            </a:pPr>
            <a:endParaRPr sz="1800">
              <a:solidFill>
                <a:srgbClr val="0000FF"/>
              </a:solidFill>
              <a:latin typeface="Lato"/>
              <a:ea typeface="Lato"/>
              <a:cs typeface="Lato"/>
              <a:sym typeface="Lato"/>
            </a:endParaRPr>
          </a:p>
        </p:txBody>
      </p:sp>
      <p:pic>
        <p:nvPicPr>
          <p:cNvPr id="287" name="Google Shape;287;p40"/>
          <p:cNvPicPr preferRelativeResize="0"/>
          <p:nvPr/>
        </p:nvPicPr>
        <p:blipFill>
          <a:blip r:embed="rId3">
            <a:alphaModFix/>
          </a:blip>
          <a:stretch>
            <a:fillRect/>
          </a:stretch>
        </p:blipFill>
        <p:spPr>
          <a:xfrm>
            <a:off x="6822306" y="2800400"/>
            <a:ext cx="5199900" cy="3184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9"/>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String Formatting Functions</a:t>
            </a:r>
            <a:endParaRPr sz="4200"/>
          </a:p>
        </p:txBody>
      </p:sp>
      <p:sp>
        <p:nvSpPr>
          <p:cNvPr id="278" name="Google Shape;278;p39"/>
          <p:cNvSpPr txBox="1"/>
          <p:nvPr/>
        </p:nvSpPr>
        <p:spPr>
          <a:xfrm>
            <a:off x="11322625" y="103890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aphicFrame>
        <p:nvGraphicFramePr>
          <p:cNvPr id="279" name="Google Shape;279;p39"/>
          <p:cNvGraphicFramePr/>
          <p:nvPr>
            <p:extLst>
              <p:ext uri="{D42A27DB-BD31-4B8C-83A1-F6EECF244321}">
                <p14:modId xmlns:p14="http://schemas.microsoft.com/office/powerpoint/2010/main" val="3426977239"/>
              </p:ext>
            </p:extLst>
          </p:nvPr>
        </p:nvGraphicFramePr>
        <p:xfrm>
          <a:off x="429411" y="1740171"/>
          <a:ext cx="11534050" cy="5059280"/>
        </p:xfrm>
        <a:graphic>
          <a:graphicData uri="http://schemas.openxmlformats.org/drawingml/2006/table">
            <a:tbl>
              <a:tblPr firstRow="1" bandRow="1">
                <a:noFill/>
              </a:tblPr>
              <a:tblGrid>
                <a:gridCol w="1812083">
                  <a:extLst>
                    <a:ext uri="{9D8B030D-6E8A-4147-A177-3AD203B41FA5}">
                      <a16:colId xmlns:a16="http://schemas.microsoft.com/office/drawing/2014/main" val="20000"/>
                    </a:ext>
                  </a:extLst>
                </a:gridCol>
                <a:gridCol w="4936717">
                  <a:extLst>
                    <a:ext uri="{9D8B030D-6E8A-4147-A177-3AD203B41FA5}">
                      <a16:colId xmlns:a16="http://schemas.microsoft.com/office/drawing/2014/main" val="20001"/>
                    </a:ext>
                  </a:extLst>
                </a:gridCol>
                <a:gridCol w="4785250">
                  <a:extLst>
                    <a:ext uri="{9D8B030D-6E8A-4147-A177-3AD203B41FA5}">
                      <a16:colId xmlns:a16="http://schemas.microsoft.com/office/drawing/2014/main" val="20002"/>
                    </a:ext>
                  </a:extLst>
                </a:gridCol>
              </a:tblGrid>
              <a:tr h="342875">
                <a:tc>
                  <a:txBody>
                    <a:bodyPr/>
                    <a:lstStyle/>
                    <a:p>
                      <a:pPr marL="0" marR="0" lvl="0" indent="0" algn="l" rtl="0">
                        <a:spcBef>
                          <a:spcPts val="0"/>
                        </a:spcBef>
                        <a:spcAft>
                          <a:spcPts val="0"/>
                        </a:spcAft>
                        <a:buNone/>
                      </a:pPr>
                      <a:r>
                        <a:rPr lang="en-US" sz="1800">
                          <a:solidFill>
                            <a:schemeClr val="bg2"/>
                          </a:solidFill>
                        </a:rPr>
                        <a:t>Function</a:t>
                      </a:r>
                      <a:endParaRPr>
                        <a:solidFill>
                          <a:schemeClr val="bg2"/>
                        </a:solidFill>
                      </a:endParaRPr>
                    </a:p>
                  </a:txBody>
                  <a:tcPr marL="91450" marR="91450" marT="45725" marB="45725">
                    <a:solidFill>
                      <a:schemeClr val="accent2">
                        <a:lumMod val="40000"/>
                        <a:lumOff val="60000"/>
                      </a:schemeClr>
                    </a:solidFill>
                  </a:tcPr>
                </a:tc>
                <a:tc>
                  <a:txBody>
                    <a:bodyPr/>
                    <a:lstStyle/>
                    <a:p>
                      <a:pPr marL="0" marR="0" lvl="0" indent="0" algn="l" rtl="0">
                        <a:spcBef>
                          <a:spcPts val="0"/>
                        </a:spcBef>
                        <a:spcAft>
                          <a:spcPts val="0"/>
                        </a:spcAft>
                        <a:buNone/>
                      </a:pPr>
                      <a:r>
                        <a:rPr lang="en-US" sz="1800">
                          <a:solidFill>
                            <a:schemeClr val="bg2"/>
                          </a:solidFill>
                        </a:rPr>
                        <a:t>Description</a:t>
                      </a:r>
                      <a:endParaRPr>
                        <a:solidFill>
                          <a:schemeClr val="bg2"/>
                        </a:solidFill>
                      </a:endParaRPr>
                    </a:p>
                  </a:txBody>
                  <a:tcPr marL="91450" marR="91450" marT="45725" marB="45725">
                    <a:solidFill>
                      <a:schemeClr val="accent2">
                        <a:lumMod val="40000"/>
                        <a:lumOff val="60000"/>
                      </a:schemeClr>
                    </a:solidFill>
                  </a:tcPr>
                </a:tc>
                <a:tc>
                  <a:txBody>
                    <a:bodyPr/>
                    <a:lstStyle/>
                    <a:p>
                      <a:pPr marL="0" marR="0" lvl="0" indent="0" algn="l" rtl="0">
                        <a:spcBef>
                          <a:spcPts val="0"/>
                        </a:spcBef>
                        <a:spcAft>
                          <a:spcPts val="0"/>
                        </a:spcAft>
                        <a:buNone/>
                      </a:pPr>
                      <a:r>
                        <a:rPr lang="en-US" sz="1800" dirty="0">
                          <a:solidFill>
                            <a:schemeClr val="bg2"/>
                          </a:solidFill>
                        </a:rPr>
                        <a:t>Example</a:t>
                      </a:r>
                      <a:endParaRPr sz="1800" dirty="0">
                        <a:solidFill>
                          <a:schemeClr val="bg2"/>
                        </a:solidFill>
                      </a:endParaRPr>
                    </a:p>
                  </a:txBody>
                  <a:tcPr marL="91450" marR="91450" marT="45725" marB="45725">
                    <a:solidFill>
                      <a:schemeClr val="accent2">
                        <a:lumMod val="40000"/>
                        <a:lumOff val="60000"/>
                      </a:schemeClr>
                    </a:solidFill>
                  </a:tcPr>
                </a:tc>
                <a:extLst>
                  <a:ext uri="{0D108BD9-81ED-4DB2-BD59-A6C34878D82A}">
                    <a16:rowId xmlns:a16="http://schemas.microsoft.com/office/drawing/2014/main" val="10000"/>
                  </a:ext>
                </a:extLst>
              </a:tr>
              <a:tr h="618225">
                <a:tc>
                  <a:txBody>
                    <a:bodyPr/>
                    <a:lstStyle/>
                    <a:p>
                      <a:pPr marL="0" lvl="0" indent="0" algn="l" rtl="0">
                        <a:spcBef>
                          <a:spcPts val="0"/>
                        </a:spcBef>
                        <a:spcAft>
                          <a:spcPts val="0"/>
                        </a:spcAft>
                        <a:buNone/>
                      </a:pPr>
                      <a:r>
                        <a:rPr lang="en-US" sz="1900">
                          <a:solidFill>
                            <a:schemeClr val="tx1">
                              <a:lumMod val="75000"/>
                            </a:schemeClr>
                          </a:solidFill>
                        </a:rPr>
                        <a:t>CONCAT                    (Str1,..,StrN)	</a:t>
                      </a:r>
                      <a:endParaRPr sz="1900">
                        <a:solidFill>
                          <a:schemeClr val="tx1">
                            <a:lumMod val="75000"/>
                          </a:schemeClr>
                        </a:solidFill>
                      </a:endParaRPr>
                    </a:p>
                  </a:txBody>
                  <a:tcPr marL="91450" marR="91450" marT="45725" marB="45725"/>
                </a:tc>
                <a:tc>
                  <a:txBody>
                    <a:bodyPr/>
                    <a:lstStyle/>
                    <a:p>
                      <a:pPr marL="0" lvl="0" indent="0" algn="l" rtl="0">
                        <a:spcBef>
                          <a:spcPts val="0"/>
                        </a:spcBef>
                        <a:spcAft>
                          <a:spcPts val="0"/>
                        </a:spcAft>
                        <a:buNone/>
                      </a:pPr>
                      <a:r>
                        <a:rPr lang="en-US" sz="1900">
                          <a:solidFill>
                            <a:schemeClr val="tx1">
                              <a:lumMod val="75000"/>
                            </a:schemeClr>
                          </a:solidFill>
                        </a:rPr>
                        <a:t>add two or more strings</a:t>
                      </a:r>
                      <a:endParaRPr sz="1900">
                        <a:solidFill>
                          <a:schemeClr val="tx1">
                            <a:lumMod val="75000"/>
                          </a:schemeClr>
                        </a:solidFill>
                      </a:endParaRPr>
                    </a:p>
                  </a:txBody>
                  <a:tcPr marL="91450" marR="91450" marT="45725" marB="45725"/>
                </a:tc>
                <a:tc>
                  <a:txBody>
                    <a:bodyPr/>
                    <a:lstStyle/>
                    <a:p>
                      <a:pPr marL="0" lvl="0" indent="0" algn="l" rtl="0">
                        <a:spcBef>
                          <a:spcPts val="0"/>
                        </a:spcBef>
                        <a:spcAft>
                          <a:spcPts val="0"/>
                        </a:spcAft>
                        <a:buNone/>
                      </a:pPr>
                      <a:r>
                        <a:rPr lang="en-US" sz="1900" dirty="0">
                          <a:solidFill>
                            <a:schemeClr val="tx1">
                              <a:lumMod val="75000"/>
                            </a:schemeClr>
                          </a:solidFill>
                        </a:rPr>
                        <a:t>SELECT CONCAT(“Jeremy “,”Bergmann”) = ‘Jeremy Bergmann’</a:t>
                      </a:r>
                      <a:endParaRPr sz="2300" dirty="0">
                        <a:solidFill>
                          <a:schemeClr val="tx1">
                            <a:lumMod val="75000"/>
                          </a:schemeClr>
                        </a:solidFill>
                      </a:endParaRPr>
                    </a:p>
                  </a:txBody>
                  <a:tcPr marL="91450" marR="91450" marT="45725" marB="45725"/>
                </a:tc>
                <a:extLst>
                  <a:ext uri="{0D108BD9-81ED-4DB2-BD59-A6C34878D82A}">
                    <a16:rowId xmlns:a16="http://schemas.microsoft.com/office/drawing/2014/main" val="10001"/>
                  </a:ext>
                </a:extLst>
              </a:tr>
              <a:tr h="618225">
                <a:tc>
                  <a:txBody>
                    <a:bodyPr/>
                    <a:lstStyle/>
                    <a:p>
                      <a:pPr marL="0" lvl="0" indent="0" algn="l" rtl="0">
                        <a:spcBef>
                          <a:spcPts val="0"/>
                        </a:spcBef>
                        <a:spcAft>
                          <a:spcPts val="0"/>
                        </a:spcAft>
                        <a:buNone/>
                      </a:pPr>
                      <a:r>
                        <a:rPr lang="en-US" sz="1900">
                          <a:solidFill>
                            <a:schemeClr val="tx1">
                              <a:lumMod val="75000"/>
                            </a:schemeClr>
                          </a:solidFill>
                        </a:rPr>
                        <a:t>INSTR (orig, substr)</a:t>
                      </a:r>
                      <a:endParaRPr sz="1900">
                        <a:solidFill>
                          <a:schemeClr val="tx1">
                            <a:lumMod val="75000"/>
                          </a:schemeClr>
                        </a:solidFill>
                      </a:endParaRPr>
                    </a:p>
                  </a:txBody>
                  <a:tcPr marL="91450" marR="91450" marT="45725" marB="45725"/>
                </a:tc>
                <a:tc>
                  <a:txBody>
                    <a:bodyPr/>
                    <a:lstStyle/>
                    <a:p>
                      <a:pPr marL="0" lvl="0" indent="0" algn="l" rtl="0">
                        <a:spcBef>
                          <a:spcPts val="0"/>
                        </a:spcBef>
                        <a:spcAft>
                          <a:spcPts val="0"/>
                        </a:spcAft>
                        <a:buNone/>
                      </a:pPr>
                      <a:r>
                        <a:rPr lang="en-US" sz="1900" dirty="0">
                          <a:solidFill>
                            <a:schemeClr val="tx1">
                              <a:lumMod val="75000"/>
                            </a:schemeClr>
                          </a:solidFill>
                        </a:rPr>
                        <a:t>Returns an integer which indicates the position of the first occurrence of the </a:t>
                      </a:r>
                      <a:r>
                        <a:rPr lang="en-US" sz="1900" dirty="0" err="1">
                          <a:solidFill>
                            <a:schemeClr val="tx1">
                              <a:lumMod val="75000"/>
                            </a:schemeClr>
                          </a:solidFill>
                        </a:rPr>
                        <a:t>substr</a:t>
                      </a:r>
                      <a:r>
                        <a:rPr lang="en-US" sz="1900" dirty="0">
                          <a:solidFill>
                            <a:schemeClr val="tx1">
                              <a:lumMod val="75000"/>
                            </a:schemeClr>
                          </a:solidFill>
                        </a:rPr>
                        <a:t>. </a:t>
                      </a:r>
                      <a:endParaRPr sz="1900" dirty="0">
                        <a:solidFill>
                          <a:schemeClr val="tx1">
                            <a:lumMod val="75000"/>
                          </a:schemeClr>
                        </a:solidFill>
                      </a:endParaRPr>
                    </a:p>
                  </a:txBody>
                  <a:tcPr marL="91450" marR="91450" marT="45725" marB="45725"/>
                </a:tc>
                <a:tc>
                  <a:txBody>
                    <a:bodyPr/>
                    <a:lstStyle/>
                    <a:p>
                      <a:pPr marL="0" lvl="0" indent="0" algn="l" rtl="0">
                        <a:spcBef>
                          <a:spcPts val="0"/>
                        </a:spcBef>
                        <a:spcAft>
                          <a:spcPts val="0"/>
                        </a:spcAft>
                        <a:buNone/>
                      </a:pPr>
                      <a:r>
                        <a:rPr lang="en-US" sz="1900">
                          <a:solidFill>
                            <a:schemeClr val="tx1">
                              <a:lumMod val="75000"/>
                            </a:schemeClr>
                          </a:solidFill>
                        </a:rPr>
                        <a:t>INSTR('myteststring','st') = 5</a:t>
                      </a:r>
                      <a:endParaRPr sz="2300">
                        <a:solidFill>
                          <a:schemeClr val="tx1">
                            <a:lumMod val="75000"/>
                          </a:schemeClr>
                        </a:solidFill>
                      </a:endParaRPr>
                    </a:p>
                  </a:txBody>
                  <a:tcPr marL="91450" marR="91450" marT="45725" marB="45725"/>
                </a:tc>
                <a:extLst>
                  <a:ext uri="{0D108BD9-81ED-4DB2-BD59-A6C34878D82A}">
                    <a16:rowId xmlns:a16="http://schemas.microsoft.com/office/drawing/2014/main" val="10002"/>
                  </a:ext>
                </a:extLst>
              </a:tr>
              <a:tr h="618225">
                <a:tc>
                  <a:txBody>
                    <a:bodyPr/>
                    <a:lstStyle/>
                    <a:p>
                      <a:pPr marL="0" lvl="0" indent="0" algn="l" rtl="0">
                        <a:spcBef>
                          <a:spcPts val="0"/>
                        </a:spcBef>
                        <a:spcAft>
                          <a:spcPts val="0"/>
                        </a:spcAft>
                        <a:buNone/>
                      </a:pPr>
                      <a:r>
                        <a:rPr lang="en-US" sz="1900">
                          <a:solidFill>
                            <a:schemeClr val="tx1">
                              <a:lumMod val="75000"/>
                            </a:schemeClr>
                          </a:solidFill>
                        </a:rPr>
                        <a:t>TRIM (expr ,alt_value)</a:t>
                      </a:r>
                      <a:endParaRPr sz="1900">
                        <a:solidFill>
                          <a:schemeClr val="tx1">
                            <a:lumMod val="75000"/>
                          </a:schemeClr>
                        </a:solidFill>
                      </a:endParaRPr>
                    </a:p>
                  </a:txBody>
                  <a:tcPr marL="91450" marR="91450" marT="45725" marB="45725"/>
                </a:tc>
                <a:tc>
                  <a:txBody>
                    <a:bodyPr/>
                    <a:lstStyle/>
                    <a:p>
                      <a:pPr marL="0" lvl="0" indent="0" algn="l" rtl="0">
                        <a:spcBef>
                          <a:spcPts val="0"/>
                        </a:spcBef>
                        <a:spcAft>
                          <a:spcPts val="0"/>
                        </a:spcAft>
                        <a:buNone/>
                      </a:pPr>
                      <a:r>
                        <a:rPr lang="en-US" sz="1900">
                          <a:solidFill>
                            <a:schemeClr val="tx1">
                              <a:lumMod val="75000"/>
                            </a:schemeClr>
                          </a:solidFill>
                        </a:rPr>
                        <a:t>string after removing all prefixes or suffixes from the given string.</a:t>
                      </a:r>
                      <a:endParaRPr sz="1900">
                        <a:solidFill>
                          <a:schemeClr val="tx1">
                            <a:lumMod val="75000"/>
                          </a:schemeClr>
                        </a:solidFill>
                      </a:endParaRPr>
                    </a:p>
                  </a:txBody>
                  <a:tcPr marL="91450" marR="91450" marT="45725" marB="45725"/>
                </a:tc>
                <a:tc>
                  <a:txBody>
                    <a:bodyPr/>
                    <a:lstStyle/>
                    <a:p>
                      <a:pPr marL="0" lvl="0" indent="0" algn="l" rtl="0">
                        <a:spcBef>
                          <a:spcPts val="0"/>
                        </a:spcBef>
                        <a:spcAft>
                          <a:spcPts val="0"/>
                        </a:spcAft>
                        <a:buNone/>
                      </a:pPr>
                      <a:r>
                        <a:rPr lang="en-US" sz="1900">
                          <a:solidFill>
                            <a:schemeClr val="tx1">
                              <a:lumMod val="75000"/>
                            </a:schemeClr>
                          </a:solidFill>
                        </a:rPr>
                        <a:t>TRIM(LEADING 'leading' FROM 'leadingtext' ) = ‘text’</a:t>
                      </a:r>
                      <a:endParaRPr sz="2300">
                        <a:solidFill>
                          <a:schemeClr val="tx1">
                            <a:lumMod val="75000"/>
                          </a:schemeClr>
                        </a:solidFill>
                      </a:endParaRPr>
                    </a:p>
                  </a:txBody>
                  <a:tcPr marL="91450" marR="91450" marT="45725" marB="45725"/>
                </a:tc>
                <a:extLst>
                  <a:ext uri="{0D108BD9-81ED-4DB2-BD59-A6C34878D82A}">
                    <a16:rowId xmlns:a16="http://schemas.microsoft.com/office/drawing/2014/main" val="10003"/>
                  </a:ext>
                </a:extLst>
              </a:tr>
              <a:tr h="618225">
                <a:tc>
                  <a:txBody>
                    <a:bodyPr/>
                    <a:lstStyle/>
                    <a:p>
                      <a:pPr marL="0" lvl="0" indent="0" algn="l" rtl="0">
                        <a:spcBef>
                          <a:spcPts val="0"/>
                        </a:spcBef>
                        <a:spcAft>
                          <a:spcPts val="0"/>
                        </a:spcAft>
                        <a:buNone/>
                      </a:pPr>
                      <a:r>
                        <a:rPr lang="en-US" sz="1900">
                          <a:solidFill>
                            <a:schemeClr val="tx1">
                              <a:lumMod val="75000"/>
                            </a:schemeClr>
                          </a:solidFill>
                        </a:rPr>
                        <a:t>REPLACE (str, find, sub)</a:t>
                      </a:r>
                      <a:endParaRPr sz="1900">
                        <a:solidFill>
                          <a:schemeClr val="tx1">
                            <a:lumMod val="75000"/>
                          </a:schemeClr>
                        </a:solidFill>
                      </a:endParaRPr>
                    </a:p>
                  </a:txBody>
                  <a:tcPr marL="91450" marR="91450" marT="45725" marB="45725"/>
                </a:tc>
                <a:tc>
                  <a:txBody>
                    <a:bodyPr/>
                    <a:lstStyle/>
                    <a:p>
                      <a:pPr marL="0" lvl="0" indent="0" algn="l" rtl="0">
                        <a:spcBef>
                          <a:spcPts val="0"/>
                        </a:spcBef>
                        <a:spcAft>
                          <a:spcPts val="0"/>
                        </a:spcAft>
                        <a:buNone/>
                      </a:pPr>
                      <a:r>
                        <a:rPr lang="en-US" sz="1900">
                          <a:solidFill>
                            <a:schemeClr val="tx1">
                              <a:lumMod val="75000"/>
                            </a:schemeClr>
                          </a:solidFill>
                        </a:rPr>
                        <a:t>replaces all the occurrences of a substring within a string</a:t>
                      </a:r>
                      <a:endParaRPr sz="1900">
                        <a:solidFill>
                          <a:schemeClr val="tx1">
                            <a:lumMod val="75000"/>
                          </a:schemeClr>
                        </a:solidFill>
                      </a:endParaRPr>
                    </a:p>
                  </a:txBody>
                  <a:tcPr marL="91450" marR="91450" marT="45725" marB="45725"/>
                </a:tc>
                <a:tc>
                  <a:txBody>
                    <a:bodyPr/>
                    <a:lstStyle/>
                    <a:p>
                      <a:pPr marL="0" lvl="0" indent="0" algn="l" rtl="0">
                        <a:spcBef>
                          <a:spcPts val="0"/>
                        </a:spcBef>
                        <a:spcAft>
                          <a:spcPts val="0"/>
                        </a:spcAft>
                        <a:buNone/>
                      </a:pPr>
                      <a:r>
                        <a:rPr lang="en-US" sz="1900">
                          <a:solidFill>
                            <a:schemeClr val="tx1">
                              <a:lumMod val="75000"/>
                            </a:schemeClr>
                          </a:solidFill>
                        </a:rPr>
                        <a:t>REPLACE('w3resource','ur','r') = ‘w3resorce’ </a:t>
                      </a:r>
                      <a:endParaRPr sz="1900">
                        <a:solidFill>
                          <a:schemeClr val="tx1">
                            <a:lumMod val="75000"/>
                          </a:schemeClr>
                        </a:solidFill>
                      </a:endParaRPr>
                    </a:p>
                  </a:txBody>
                  <a:tcPr marL="91450" marR="91450" marT="45725" marB="45725"/>
                </a:tc>
                <a:extLst>
                  <a:ext uri="{0D108BD9-81ED-4DB2-BD59-A6C34878D82A}">
                    <a16:rowId xmlns:a16="http://schemas.microsoft.com/office/drawing/2014/main" val="10004"/>
                  </a:ext>
                </a:extLst>
              </a:tr>
              <a:tr h="618225">
                <a:tc>
                  <a:txBody>
                    <a:bodyPr/>
                    <a:lstStyle/>
                    <a:p>
                      <a:pPr marL="0" lvl="0" indent="0" algn="l" rtl="0">
                        <a:spcBef>
                          <a:spcPts val="0"/>
                        </a:spcBef>
                        <a:spcAft>
                          <a:spcPts val="0"/>
                        </a:spcAft>
                        <a:buNone/>
                      </a:pPr>
                      <a:r>
                        <a:rPr lang="en-US" sz="1900" dirty="0">
                          <a:solidFill>
                            <a:schemeClr val="tx1">
                              <a:lumMod val="75000"/>
                            </a:schemeClr>
                          </a:solidFill>
                        </a:rPr>
                        <a:t>LCASE(str), UCASE(str)</a:t>
                      </a:r>
                      <a:endParaRPr sz="1900" dirty="0">
                        <a:solidFill>
                          <a:schemeClr val="tx1">
                            <a:lumMod val="75000"/>
                          </a:schemeClr>
                        </a:solidFill>
                      </a:endParaRPr>
                    </a:p>
                  </a:txBody>
                  <a:tcPr marL="91450" marR="91450" marT="45725" marB="45725"/>
                </a:tc>
                <a:tc>
                  <a:txBody>
                    <a:bodyPr/>
                    <a:lstStyle/>
                    <a:p>
                      <a:pPr marL="0" lvl="0" indent="0" algn="l" rtl="0">
                        <a:spcBef>
                          <a:spcPts val="0"/>
                        </a:spcBef>
                        <a:spcAft>
                          <a:spcPts val="0"/>
                        </a:spcAft>
                        <a:buNone/>
                      </a:pPr>
                      <a:r>
                        <a:rPr lang="en-US" sz="1900" dirty="0">
                          <a:solidFill>
                            <a:schemeClr val="tx1">
                              <a:lumMod val="75000"/>
                            </a:schemeClr>
                          </a:solidFill>
                        </a:rPr>
                        <a:t>converts the characters of a string to lower/upper case characters.</a:t>
                      </a:r>
                      <a:endParaRPr sz="1900" dirty="0">
                        <a:solidFill>
                          <a:schemeClr val="tx1">
                            <a:lumMod val="75000"/>
                          </a:schemeClr>
                        </a:solidFill>
                      </a:endParaRPr>
                    </a:p>
                  </a:txBody>
                  <a:tcPr marL="91450" marR="91450" marT="45725" marB="45725"/>
                </a:tc>
                <a:tc>
                  <a:txBody>
                    <a:bodyPr/>
                    <a:lstStyle/>
                    <a:p>
                      <a:pPr marL="0" lvl="0" indent="0" algn="l" rtl="0">
                        <a:spcBef>
                          <a:spcPts val="0"/>
                        </a:spcBef>
                        <a:spcAft>
                          <a:spcPts val="0"/>
                        </a:spcAft>
                        <a:buNone/>
                      </a:pPr>
                      <a:r>
                        <a:rPr lang="en-US" sz="1900" dirty="0">
                          <a:solidFill>
                            <a:schemeClr val="tx1">
                              <a:lumMod val="75000"/>
                            </a:schemeClr>
                          </a:solidFill>
                        </a:rPr>
                        <a:t>LCASE('MYTESTSTRING') = ‘</a:t>
                      </a:r>
                      <a:r>
                        <a:rPr lang="en-US" sz="1900" dirty="0" err="1">
                          <a:solidFill>
                            <a:schemeClr val="tx1">
                              <a:lumMod val="75000"/>
                            </a:schemeClr>
                          </a:solidFill>
                        </a:rPr>
                        <a:t>myteststring</a:t>
                      </a:r>
                      <a:r>
                        <a:rPr lang="en-US" sz="1900" dirty="0">
                          <a:solidFill>
                            <a:schemeClr val="tx1">
                              <a:lumMod val="75000"/>
                            </a:schemeClr>
                          </a:solidFill>
                        </a:rPr>
                        <a:t>’  </a:t>
                      </a:r>
                      <a:endParaRPr sz="1900" dirty="0">
                        <a:solidFill>
                          <a:schemeClr val="tx1">
                            <a:lumMod val="75000"/>
                          </a:schemeClr>
                        </a:solidFill>
                      </a:endParaRPr>
                    </a:p>
                  </a:txBody>
                  <a:tcPr marL="91450" marR="91450" marT="45725" marB="45725"/>
                </a:tc>
                <a:extLst>
                  <a:ext uri="{0D108BD9-81ED-4DB2-BD59-A6C34878D82A}">
                    <a16:rowId xmlns:a16="http://schemas.microsoft.com/office/drawing/2014/main" val="10005"/>
                  </a:ext>
                </a:extLst>
              </a:tr>
              <a:tr h="525550">
                <a:tc>
                  <a:txBody>
                    <a:bodyPr/>
                    <a:lstStyle/>
                    <a:p>
                      <a:pPr marL="0" lvl="0" indent="0" algn="l" rtl="0">
                        <a:spcBef>
                          <a:spcPts val="0"/>
                        </a:spcBef>
                        <a:spcAft>
                          <a:spcPts val="0"/>
                        </a:spcAft>
                        <a:buNone/>
                      </a:pPr>
                      <a:r>
                        <a:rPr lang="en-US" sz="1900">
                          <a:solidFill>
                            <a:schemeClr val="tx1">
                              <a:lumMod val="75000"/>
                            </a:schemeClr>
                          </a:solidFill>
                        </a:rPr>
                        <a:t>LENGTH(str)</a:t>
                      </a:r>
                      <a:endParaRPr sz="1900">
                        <a:solidFill>
                          <a:schemeClr val="tx1">
                            <a:lumMod val="75000"/>
                          </a:schemeClr>
                        </a:solidFill>
                      </a:endParaRPr>
                    </a:p>
                  </a:txBody>
                  <a:tcPr marL="91450" marR="91450" marT="45725" marB="45725"/>
                </a:tc>
                <a:tc>
                  <a:txBody>
                    <a:bodyPr/>
                    <a:lstStyle/>
                    <a:p>
                      <a:pPr marL="0" lvl="0" indent="0" algn="l" rtl="0">
                        <a:spcBef>
                          <a:spcPts val="0"/>
                        </a:spcBef>
                        <a:spcAft>
                          <a:spcPts val="0"/>
                        </a:spcAft>
                        <a:buNone/>
                      </a:pPr>
                      <a:r>
                        <a:rPr lang="en-US" sz="1900">
                          <a:solidFill>
                            <a:schemeClr val="tx1">
                              <a:lumMod val="75000"/>
                            </a:schemeClr>
                          </a:solidFill>
                        </a:rPr>
                        <a:t>returns the length of a given string.</a:t>
                      </a:r>
                      <a:endParaRPr sz="1900">
                        <a:solidFill>
                          <a:schemeClr val="tx1">
                            <a:lumMod val="75000"/>
                          </a:schemeClr>
                        </a:solidFill>
                      </a:endParaRPr>
                    </a:p>
                  </a:txBody>
                  <a:tcPr marL="91450" marR="91450" marT="45725" marB="45725"/>
                </a:tc>
                <a:tc>
                  <a:txBody>
                    <a:bodyPr/>
                    <a:lstStyle/>
                    <a:p>
                      <a:pPr marL="0" lvl="0" indent="0" algn="l" rtl="0">
                        <a:spcBef>
                          <a:spcPts val="0"/>
                        </a:spcBef>
                        <a:spcAft>
                          <a:spcPts val="0"/>
                        </a:spcAft>
                        <a:buNone/>
                      </a:pPr>
                      <a:r>
                        <a:rPr lang="en-US" sz="1900" dirty="0">
                          <a:solidFill>
                            <a:schemeClr val="tx1">
                              <a:lumMod val="75000"/>
                            </a:schemeClr>
                          </a:solidFill>
                        </a:rPr>
                        <a:t>Length(‘Bergmann’) = 8</a:t>
                      </a:r>
                      <a:endParaRPr sz="1900" dirty="0">
                        <a:solidFill>
                          <a:schemeClr val="tx1">
                            <a:lumMod val="75000"/>
                          </a:schemeClr>
                        </a:solidFill>
                      </a:endParaRPr>
                    </a:p>
                  </a:txBody>
                  <a:tcPr marL="91450" marR="91450" marT="45725" marB="45725"/>
                </a:tc>
                <a:extLst>
                  <a:ext uri="{0D108BD9-81ED-4DB2-BD59-A6C34878D82A}">
                    <a16:rowId xmlns:a16="http://schemas.microsoft.com/office/drawing/2014/main" val="10006"/>
                  </a:ext>
                </a:extLst>
              </a:tr>
              <a:tr h="525550">
                <a:tc>
                  <a:txBody>
                    <a:bodyPr/>
                    <a:lstStyle/>
                    <a:p>
                      <a:pPr marL="0" lvl="0" indent="0" algn="l" rtl="0">
                        <a:spcBef>
                          <a:spcPts val="0"/>
                        </a:spcBef>
                        <a:spcAft>
                          <a:spcPts val="0"/>
                        </a:spcAft>
                        <a:buNone/>
                      </a:pPr>
                      <a:r>
                        <a:rPr lang="en-US" sz="1900" dirty="0">
                          <a:solidFill>
                            <a:schemeClr val="tx1">
                              <a:lumMod val="75000"/>
                            </a:schemeClr>
                          </a:solidFill>
                        </a:rPr>
                        <a:t>SUBSTRING</a:t>
                      </a:r>
                      <a:endParaRPr sz="1900" dirty="0">
                        <a:solidFill>
                          <a:schemeClr val="tx1">
                            <a:lumMod val="75000"/>
                          </a:schemeClr>
                        </a:solidFill>
                      </a:endParaRPr>
                    </a:p>
                  </a:txBody>
                  <a:tcPr marL="91450" marR="91450" marT="45725" marB="45725"/>
                </a:tc>
                <a:tc>
                  <a:txBody>
                    <a:bodyPr/>
                    <a:lstStyle/>
                    <a:p>
                      <a:pPr marL="0" lvl="0" indent="0" algn="l" rtl="0">
                        <a:spcBef>
                          <a:spcPts val="0"/>
                        </a:spcBef>
                        <a:spcAft>
                          <a:spcPts val="0"/>
                        </a:spcAft>
                        <a:buNone/>
                      </a:pPr>
                      <a:endParaRPr sz="1900">
                        <a:solidFill>
                          <a:schemeClr val="tx1">
                            <a:lumMod val="75000"/>
                          </a:schemeClr>
                        </a:solidFill>
                      </a:endParaRPr>
                    </a:p>
                  </a:txBody>
                  <a:tcPr marL="91450" marR="91450" marT="45725" marB="45725"/>
                </a:tc>
                <a:tc>
                  <a:txBody>
                    <a:bodyPr/>
                    <a:lstStyle/>
                    <a:p>
                      <a:pPr marL="0" lvl="0" indent="0" algn="l" rtl="0">
                        <a:spcBef>
                          <a:spcPts val="0"/>
                        </a:spcBef>
                        <a:spcAft>
                          <a:spcPts val="0"/>
                        </a:spcAft>
                        <a:buNone/>
                      </a:pPr>
                      <a:endParaRPr sz="1900" dirty="0">
                        <a:solidFill>
                          <a:schemeClr val="tx1">
                            <a:lumMod val="75000"/>
                          </a:schemeClr>
                        </a:solidFill>
                      </a:endParaRPr>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1"/>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Date Formatting Functions</a:t>
            </a:r>
            <a:endParaRPr sz="4200"/>
          </a:p>
        </p:txBody>
      </p:sp>
      <p:sp>
        <p:nvSpPr>
          <p:cNvPr id="293" name="Google Shape;293;p41"/>
          <p:cNvSpPr txBox="1"/>
          <p:nvPr/>
        </p:nvSpPr>
        <p:spPr>
          <a:xfrm>
            <a:off x="11322625" y="103890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aphicFrame>
        <p:nvGraphicFramePr>
          <p:cNvPr id="294" name="Google Shape;294;p41"/>
          <p:cNvGraphicFramePr/>
          <p:nvPr>
            <p:extLst>
              <p:ext uri="{D42A27DB-BD31-4B8C-83A1-F6EECF244321}">
                <p14:modId xmlns:p14="http://schemas.microsoft.com/office/powerpoint/2010/main" val="1159984959"/>
              </p:ext>
            </p:extLst>
          </p:nvPr>
        </p:nvGraphicFramePr>
        <p:xfrm>
          <a:off x="323681" y="1792188"/>
          <a:ext cx="11623596" cy="4678750"/>
        </p:xfrm>
        <a:graphic>
          <a:graphicData uri="http://schemas.openxmlformats.org/drawingml/2006/table">
            <a:tbl>
              <a:tblPr firstRow="1" bandRow="1">
                <a:noFill/>
              </a:tblPr>
              <a:tblGrid>
                <a:gridCol w="1723604">
                  <a:extLst>
                    <a:ext uri="{9D8B030D-6E8A-4147-A177-3AD203B41FA5}">
                      <a16:colId xmlns:a16="http://schemas.microsoft.com/office/drawing/2014/main" val="20000"/>
                    </a:ext>
                  </a:extLst>
                </a:gridCol>
                <a:gridCol w="5077591">
                  <a:extLst>
                    <a:ext uri="{9D8B030D-6E8A-4147-A177-3AD203B41FA5}">
                      <a16:colId xmlns:a16="http://schemas.microsoft.com/office/drawing/2014/main" val="20001"/>
                    </a:ext>
                  </a:extLst>
                </a:gridCol>
                <a:gridCol w="4822401">
                  <a:extLst>
                    <a:ext uri="{9D8B030D-6E8A-4147-A177-3AD203B41FA5}">
                      <a16:colId xmlns:a16="http://schemas.microsoft.com/office/drawing/2014/main" val="20002"/>
                    </a:ext>
                  </a:extLst>
                </a:gridCol>
              </a:tblGrid>
              <a:tr h="360675">
                <a:tc>
                  <a:txBody>
                    <a:bodyPr/>
                    <a:lstStyle/>
                    <a:p>
                      <a:pPr marL="0" marR="0" lvl="0" indent="0" algn="l" rtl="0">
                        <a:spcBef>
                          <a:spcPts val="0"/>
                        </a:spcBef>
                        <a:spcAft>
                          <a:spcPts val="0"/>
                        </a:spcAft>
                        <a:buNone/>
                      </a:pPr>
                      <a:r>
                        <a:rPr lang="en-US" sz="1800">
                          <a:solidFill>
                            <a:schemeClr val="bg2"/>
                          </a:solidFill>
                        </a:rPr>
                        <a:t>Function</a:t>
                      </a:r>
                      <a:endParaRPr>
                        <a:solidFill>
                          <a:schemeClr val="bg2"/>
                        </a:solidFill>
                      </a:endParaRPr>
                    </a:p>
                  </a:txBody>
                  <a:tcPr marL="91450" marR="91450" marT="45725" marB="45725">
                    <a:solidFill>
                      <a:schemeClr val="accent2">
                        <a:lumMod val="40000"/>
                        <a:lumOff val="60000"/>
                      </a:schemeClr>
                    </a:solidFill>
                  </a:tcPr>
                </a:tc>
                <a:tc>
                  <a:txBody>
                    <a:bodyPr/>
                    <a:lstStyle/>
                    <a:p>
                      <a:pPr marL="0" marR="0" lvl="0" indent="0" algn="l" rtl="0">
                        <a:spcBef>
                          <a:spcPts val="0"/>
                        </a:spcBef>
                        <a:spcAft>
                          <a:spcPts val="0"/>
                        </a:spcAft>
                        <a:buNone/>
                      </a:pPr>
                      <a:r>
                        <a:rPr lang="en-US" sz="1800">
                          <a:solidFill>
                            <a:schemeClr val="bg2"/>
                          </a:solidFill>
                        </a:rPr>
                        <a:t>Description</a:t>
                      </a:r>
                      <a:endParaRPr>
                        <a:solidFill>
                          <a:schemeClr val="bg2"/>
                        </a:solidFill>
                      </a:endParaRPr>
                    </a:p>
                  </a:txBody>
                  <a:tcPr marL="91450" marR="91450" marT="45725" marB="45725">
                    <a:solidFill>
                      <a:schemeClr val="accent2">
                        <a:lumMod val="40000"/>
                        <a:lumOff val="60000"/>
                      </a:schemeClr>
                    </a:solidFill>
                  </a:tcPr>
                </a:tc>
                <a:tc>
                  <a:txBody>
                    <a:bodyPr/>
                    <a:lstStyle/>
                    <a:p>
                      <a:pPr marL="0" marR="0" lvl="0" indent="0" algn="l" rtl="0">
                        <a:spcBef>
                          <a:spcPts val="0"/>
                        </a:spcBef>
                        <a:spcAft>
                          <a:spcPts val="0"/>
                        </a:spcAft>
                        <a:buNone/>
                      </a:pPr>
                      <a:r>
                        <a:rPr lang="en-US" sz="1800" dirty="0">
                          <a:solidFill>
                            <a:schemeClr val="bg2"/>
                          </a:solidFill>
                        </a:rPr>
                        <a:t>Example</a:t>
                      </a:r>
                      <a:endParaRPr sz="1800" dirty="0">
                        <a:solidFill>
                          <a:schemeClr val="bg2"/>
                        </a:solidFill>
                      </a:endParaRPr>
                    </a:p>
                  </a:txBody>
                  <a:tcPr marL="91450" marR="91450" marT="45725" marB="45725">
                    <a:solidFill>
                      <a:schemeClr val="accent2">
                        <a:lumMod val="40000"/>
                        <a:lumOff val="60000"/>
                      </a:schemeClr>
                    </a:solidFill>
                  </a:tcPr>
                </a:tc>
                <a:extLst>
                  <a:ext uri="{0D108BD9-81ED-4DB2-BD59-A6C34878D82A}">
                    <a16:rowId xmlns:a16="http://schemas.microsoft.com/office/drawing/2014/main" val="10000"/>
                  </a:ext>
                </a:extLst>
              </a:tr>
              <a:tr h="650350">
                <a:tc>
                  <a:txBody>
                    <a:bodyPr/>
                    <a:lstStyle/>
                    <a:p>
                      <a:pPr marL="0" lvl="0" indent="0" algn="l" rtl="0">
                        <a:spcBef>
                          <a:spcPts val="0"/>
                        </a:spcBef>
                        <a:spcAft>
                          <a:spcPts val="0"/>
                        </a:spcAft>
                        <a:buNone/>
                      </a:pPr>
                      <a:r>
                        <a:rPr lang="en-US" sz="1900">
                          <a:solidFill>
                            <a:schemeClr val="tx1">
                              <a:lumMod val="75000"/>
                            </a:schemeClr>
                          </a:solidFill>
                        </a:rPr>
                        <a:t>CURDATE()	</a:t>
                      </a:r>
                      <a:endParaRPr sz="1900">
                        <a:solidFill>
                          <a:schemeClr val="tx1">
                            <a:lumMod val="75000"/>
                          </a:schemeClr>
                        </a:solidFill>
                      </a:endParaRPr>
                    </a:p>
                  </a:txBody>
                  <a:tcPr marL="91450" marR="91450" marT="45725" marB="45725"/>
                </a:tc>
                <a:tc>
                  <a:txBody>
                    <a:bodyPr/>
                    <a:lstStyle/>
                    <a:p>
                      <a:pPr marL="0" lvl="0" indent="0" algn="l" rtl="0">
                        <a:spcBef>
                          <a:spcPts val="0"/>
                        </a:spcBef>
                        <a:spcAft>
                          <a:spcPts val="0"/>
                        </a:spcAft>
                        <a:buNone/>
                      </a:pPr>
                      <a:r>
                        <a:rPr lang="en-US" sz="1900">
                          <a:solidFill>
                            <a:schemeClr val="tx1">
                              <a:lumMod val="75000"/>
                            </a:schemeClr>
                          </a:solidFill>
                        </a:rPr>
                        <a:t>returns the current date in 'YYYY-MM-DD' format</a:t>
                      </a:r>
                      <a:endParaRPr sz="1900">
                        <a:solidFill>
                          <a:schemeClr val="tx1">
                            <a:lumMod val="75000"/>
                          </a:schemeClr>
                        </a:solidFill>
                      </a:endParaRPr>
                    </a:p>
                  </a:txBody>
                  <a:tcPr marL="91450" marR="91450" marT="45725" marB="45725"/>
                </a:tc>
                <a:tc>
                  <a:txBody>
                    <a:bodyPr/>
                    <a:lstStyle/>
                    <a:p>
                      <a:pPr marL="0" lvl="0" indent="0" algn="l" rtl="0">
                        <a:spcBef>
                          <a:spcPts val="0"/>
                        </a:spcBef>
                        <a:spcAft>
                          <a:spcPts val="0"/>
                        </a:spcAft>
                        <a:buNone/>
                      </a:pPr>
                      <a:r>
                        <a:rPr lang="en-US" sz="1900">
                          <a:solidFill>
                            <a:schemeClr val="tx1">
                              <a:lumMod val="75000"/>
                            </a:schemeClr>
                          </a:solidFill>
                        </a:rPr>
                        <a:t>SELECT CURDATE() = '2019-07-22'</a:t>
                      </a:r>
                      <a:endParaRPr sz="1900">
                        <a:solidFill>
                          <a:schemeClr val="tx1">
                            <a:lumMod val="75000"/>
                          </a:schemeClr>
                        </a:solidFill>
                      </a:endParaRPr>
                    </a:p>
                  </a:txBody>
                  <a:tcPr marL="91450" marR="91450" marT="45725" marB="45725"/>
                </a:tc>
                <a:extLst>
                  <a:ext uri="{0D108BD9-81ED-4DB2-BD59-A6C34878D82A}">
                    <a16:rowId xmlns:a16="http://schemas.microsoft.com/office/drawing/2014/main" val="10001"/>
                  </a:ext>
                </a:extLst>
              </a:tr>
              <a:tr h="650350">
                <a:tc>
                  <a:txBody>
                    <a:bodyPr/>
                    <a:lstStyle/>
                    <a:p>
                      <a:pPr marL="0" lvl="0" indent="0" algn="l" rtl="0">
                        <a:spcBef>
                          <a:spcPts val="0"/>
                        </a:spcBef>
                        <a:spcAft>
                          <a:spcPts val="0"/>
                        </a:spcAft>
                        <a:buNone/>
                      </a:pPr>
                      <a:r>
                        <a:rPr lang="en-US" sz="1900">
                          <a:solidFill>
                            <a:schemeClr val="tx1">
                              <a:lumMod val="75000"/>
                            </a:schemeClr>
                          </a:solidFill>
                        </a:rPr>
                        <a:t>CURRENT_TIMESTAMP()</a:t>
                      </a:r>
                      <a:endParaRPr sz="1900">
                        <a:solidFill>
                          <a:schemeClr val="tx1">
                            <a:lumMod val="75000"/>
                          </a:schemeClr>
                        </a:solidFill>
                      </a:endParaRPr>
                    </a:p>
                  </a:txBody>
                  <a:tcPr marL="91450" marR="91450" marT="45725" marB="45725"/>
                </a:tc>
                <a:tc>
                  <a:txBody>
                    <a:bodyPr/>
                    <a:lstStyle/>
                    <a:p>
                      <a:pPr marL="0" lvl="0" indent="0" algn="l" rtl="0">
                        <a:spcBef>
                          <a:spcPts val="0"/>
                        </a:spcBef>
                        <a:spcAft>
                          <a:spcPts val="0"/>
                        </a:spcAft>
                        <a:buNone/>
                      </a:pPr>
                      <a:r>
                        <a:rPr lang="en-US" sz="1900">
                          <a:solidFill>
                            <a:schemeClr val="tx1">
                              <a:lumMod val="75000"/>
                            </a:schemeClr>
                          </a:solidFill>
                        </a:rPr>
                        <a:t>eturns the current date and time in ‘YYYY-MM-DD HH:MM:SS’ format</a:t>
                      </a:r>
                      <a:endParaRPr sz="1900">
                        <a:solidFill>
                          <a:schemeClr val="tx1">
                            <a:lumMod val="75000"/>
                          </a:schemeClr>
                        </a:solidFill>
                      </a:endParaRPr>
                    </a:p>
                  </a:txBody>
                  <a:tcPr marL="91450" marR="91450" marT="45725" marB="45725"/>
                </a:tc>
                <a:tc>
                  <a:txBody>
                    <a:bodyPr/>
                    <a:lstStyle/>
                    <a:p>
                      <a:pPr marL="0" lvl="0" indent="0" algn="l" rtl="0">
                        <a:spcBef>
                          <a:spcPts val="0"/>
                        </a:spcBef>
                        <a:spcAft>
                          <a:spcPts val="0"/>
                        </a:spcAft>
                        <a:buNone/>
                      </a:pPr>
                      <a:r>
                        <a:rPr lang="en-US" sz="1900">
                          <a:solidFill>
                            <a:schemeClr val="tx1">
                              <a:lumMod val="75000"/>
                            </a:schemeClr>
                          </a:solidFill>
                        </a:rPr>
                        <a:t>CURRENT_TIMESTAMP() =                    ‘2019-07-22 13:41:53’</a:t>
                      </a:r>
                      <a:endParaRPr sz="2300">
                        <a:solidFill>
                          <a:schemeClr val="tx1">
                            <a:lumMod val="75000"/>
                          </a:schemeClr>
                        </a:solidFill>
                      </a:endParaRPr>
                    </a:p>
                  </a:txBody>
                  <a:tcPr marL="91450" marR="91450" marT="45725" marB="45725"/>
                </a:tc>
                <a:extLst>
                  <a:ext uri="{0D108BD9-81ED-4DB2-BD59-A6C34878D82A}">
                    <a16:rowId xmlns:a16="http://schemas.microsoft.com/office/drawing/2014/main" val="10002"/>
                  </a:ext>
                </a:extLst>
              </a:tr>
              <a:tr h="650350">
                <a:tc>
                  <a:txBody>
                    <a:bodyPr/>
                    <a:lstStyle/>
                    <a:p>
                      <a:pPr marL="0" lvl="0" indent="0" algn="l" rtl="0">
                        <a:spcBef>
                          <a:spcPts val="0"/>
                        </a:spcBef>
                        <a:spcAft>
                          <a:spcPts val="0"/>
                        </a:spcAft>
                        <a:buNone/>
                      </a:pPr>
                      <a:r>
                        <a:rPr lang="en-US" sz="1900">
                          <a:solidFill>
                            <a:schemeClr val="tx1">
                              <a:lumMod val="75000"/>
                            </a:schemeClr>
                          </a:solidFill>
                        </a:rPr>
                        <a:t>HOUR(time)</a:t>
                      </a:r>
                      <a:endParaRPr sz="1900">
                        <a:solidFill>
                          <a:schemeClr val="tx1">
                            <a:lumMod val="75000"/>
                          </a:schemeClr>
                        </a:solidFill>
                      </a:endParaRPr>
                    </a:p>
                  </a:txBody>
                  <a:tcPr marL="91450" marR="91450" marT="45725" marB="45725"/>
                </a:tc>
                <a:tc>
                  <a:txBody>
                    <a:bodyPr/>
                    <a:lstStyle/>
                    <a:p>
                      <a:pPr marL="0" lvl="0" indent="0" algn="l" rtl="0">
                        <a:spcBef>
                          <a:spcPts val="0"/>
                        </a:spcBef>
                        <a:spcAft>
                          <a:spcPts val="0"/>
                        </a:spcAft>
                        <a:buNone/>
                      </a:pPr>
                      <a:r>
                        <a:rPr lang="en-US" sz="1900">
                          <a:solidFill>
                            <a:schemeClr val="tx1">
                              <a:lumMod val="75000"/>
                            </a:schemeClr>
                          </a:solidFill>
                        </a:rPr>
                        <a:t>returns a specified value if the expression is NULL.</a:t>
                      </a:r>
                      <a:endParaRPr sz="1900">
                        <a:solidFill>
                          <a:schemeClr val="tx1">
                            <a:lumMod val="75000"/>
                          </a:schemeClr>
                        </a:solidFill>
                      </a:endParaRPr>
                    </a:p>
                  </a:txBody>
                  <a:tcPr marL="91450" marR="91450" marT="45725" marB="45725"/>
                </a:tc>
                <a:tc>
                  <a:txBody>
                    <a:bodyPr/>
                    <a:lstStyle/>
                    <a:p>
                      <a:pPr marL="0" lvl="0" indent="0" algn="l" rtl="0">
                        <a:spcBef>
                          <a:spcPts val="0"/>
                        </a:spcBef>
                        <a:spcAft>
                          <a:spcPts val="0"/>
                        </a:spcAft>
                        <a:buNone/>
                      </a:pPr>
                      <a:r>
                        <a:rPr lang="en-US" sz="1900">
                          <a:solidFill>
                            <a:schemeClr val="tx1">
                              <a:lumMod val="75000"/>
                            </a:schemeClr>
                          </a:solidFill>
                        </a:rPr>
                        <a:t>HOUR(CURRENT_TIMESTAMP()) = 13</a:t>
                      </a:r>
                      <a:endParaRPr sz="2300">
                        <a:solidFill>
                          <a:schemeClr val="tx1">
                            <a:lumMod val="75000"/>
                          </a:schemeClr>
                        </a:solidFill>
                      </a:endParaRPr>
                    </a:p>
                  </a:txBody>
                  <a:tcPr marL="91450" marR="91450" marT="45725" marB="45725"/>
                </a:tc>
                <a:extLst>
                  <a:ext uri="{0D108BD9-81ED-4DB2-BD59-A6C34878D82A}">
                    <a16:rowId xmlns:a16="http://schemas.microsoft.com/office/drawing/2014/main" val="10003"/>
                  </a:ext>
                </a:extLst>
              </a:tr>
              <a:tr h="650350">
                <a:tc>
                  <a:txBody>
                    <a:bodyPr/>
                    <a:lstStyle/>
                    <a:p>
                      <a:pPr marL="0" lvl="0" indent="0" algn="l" rtl="0">
                        <a:spcBef>
                          <a:spcPts val="0"/>
                        </a:spcBef>
                        <a:spcAft>
                          <a:spcPts val="0"/>
                        </a:spcAft>
                        <a:buNone/>
                      </a:pPr>
                      <a:r>
                        <a:rPr lang="en-US" sz="1900" dirty="0" err="1">
                          <a:solidFill>
                            <a:schemeClr val="tx1">
                              <a:lumMod val="75000"/>
                            </a:schemeClr>
                          </a:solidFill>
                        </a:rPr>
                        <a:t>Datediff</a:t>
                      </a:r>
                      <a:r>
                        <a:rPr lang="en-US" sz="1900" dirty="0">
                          <a:solidFill>
                            <a:schemeClr val="tx1">
                              <a:lumMod val="75000"/>
                            </a:schemeClr>
                          </a:solidFill>
                        </a:rPr>
                        <a:t>  (date1, date2)</a:t>
                      </a:r>
                      <a:endParaRPr sz="1900" dirty="0">
                        <a:solidFill>
                          <a:schemeClr val="tx1">
                            <a:lumMod val="75000"/>
                          </a:schemeClr>
                        </a:solidFill>
                      </a:endParaRPr>
                    </a:p>
                  </a:txBody>
                  <a:tcPr marL="91450" marR="91450" marT="45725" marB="45725"/>
                </a:tc>
                <a:tc>
                  <a:txBody>
                    <a:bodyPr/>
                    <a:lstStyle/>
                    <a:p>
                      <a:pPr marL="0" lvl="0" indent="0" algn="l" rtl="0">
                        <a:spcBef>
                          <a:spcPts val="0"/>
                        </a:spcBef>
                        <a:spcAft>
                          <a:spcPts val="0"/>
                        </a:spcAft>
                        <a:buNone/>
                      </a:pPr>
                      <a:r>
                        <a:rPr lang="en-US" sz="1900" dirty="0">
                          <a:solidFill>
                            <a:schemeClr val="tx1">
                              <a:lumMod val="75000"/>
                            </a:schemeClr>
                          </a:solidFill>
                        </a:rPr>
                        <a:t>Returns the number of days between two dates or datetimes (using only date portion)</a:t>
                      </a:r>
                      <a:endParaRPr sz="1900" dirty="0">
                        <a:solidFill>
                          <a:schemeClr val="tx1">
                            <a:lumMod val="75000"/>
                          </a:schemeClr>
                        </a:solidFill>
                      </a:endParaRPr>
                    </a:p>
                  </a:txBody>
                  <a:tcPr marL="91450" marR="91450" marT="45725" marB="45725"/>
                </a:tc>
                <a:tc>
                  <a:txBody>
                    <a:bodyPr/>
                    <a:lstStyle/>
                    <a:p>
                      <a:pPr marL="0" lvl="0" indent="0" algn="l" rtl="0">
                        <a:spcBef>
                          <a:spcPts val="0"/>
                        </a:spcBef>
                        <a:spcAft>
                          <a:spcPts val="0"/>
                        </a:spcAft>
                        <a:buNone/>
                      </a:pPr>
                      <a:r>
                        <a:rPr lang="en-US" sz="1900">
                          <a:solidFill>
                            <a:schemeClr val="tx1">
                              <a:lumMod val="75000"/>
                            </a:schemeClr>
                          </a:solidFill>
                        </a:rPr>
                        <a:t>Datediff(CURDATE(), ‘1999-12-31’) = 7143</a:t>
                      </a:r>
                      <a:endParaRPr sz="1900">
                        <a:solidFill>
                          <a:schemeClr val="tx1">
                            <a:lumMod val="75000"/>
                          </a:schemeClr>
                        </a:solidFill>
                      </a:endParaRPr>
                    </a:p>
                  </a:txBody>
                  <a:tcPr marL="91450" marR="91450" marT="45725" marB="45725"/>
                </a:tc>
                <a:extLst>
                  <a:ext uri="{0D108BD9-81ED-4DB2-BD59-A6C34878D82A}">
                    <a16:rowId xmlns:a16="http://schemas.microsoft.com/office/drawing/2014/main" val="10004"/>
                  </a:ext>
                </a:extLst>
              </a:tr>
              <a:tr h="650350">
                <a:tc>
                  <a:txBody>
                    <a:bodyPr/>
                    <a:lstStyle/>
                    <a:p>
                      <a:pPr marL="0" lvl="0" indent="0" algn="l" rtl="0">
                        <a:spcBef>
                          <a:spcPts val="0"/>
                        </a:spcBef>
                        <a:spcAft>
                          <a:spcPts val="0"/>
                        </a:spcAft>
                        <a:buNone/>
                      </a:pPr>
                      <a:r>
                        <a:rPr lang="en-US" sz="1900" dirty="0">
                          <a:solidFill>
                            <a:schemeClr val="tx1">
                              <a:lumMod val="75000"/>
                            </a:schemeClr>
                          </a:solidFill>
                        </a:rPr>
                        <a:t>DAYOFWEEK (date)</a:t>
                      </a:r>
                      <a:endParaRPr sz="1900" dirty="0">
                        <a:solidFill>
                          <a:schemeClr val="tx1">
                            <a:lumMod val="75000"/>
                          </a:schemeClr>
                        </a:solidFill>
                      </a:endParaRPr>
                    </a:p>
                  </a:txBody>
                  <a:tcPr marL="91450" marR="91450" marT="45725" marB="45725"/>
                </a:tc>
                <a:tc>
                  <a:txBody>
                    <a:bodyPr/>
                    <a:lstStyle/>
                    <a:p>
                      <a:pPr marL="0" lvl="0" indent="0" algn="l" rtl="0">
                        <a:spcBef>
                          <a:spcPts val="0"/>
                        </a:spcBef>
                        <a:spcAft>
                          <a:spcPts val="0"/>
                        </a:spcAft>
                        <a:buNone/>
                      </a:pPr>
                      <a:r>
                        <a:rPr lang="en-US" sz="1900">
                          <a:solidFill>
                            <a:schemeClr val="tx1">
                              <a:lumMod val="75000"/>
                            </a:schemeClr>
                          </a:solidFill>
                        </a:rPr>
                        <a:t>returns the week day number (1 for Sunday,2 for Monday …… 7 for Saturday )</a:t>
                      </a:r>
                      <a:endParaRPr sz="1900">
                        <a:solidFill>
                          <a:schemeClr val="tx1">
                            <a:lumMod val="75000"/>
                          </a:schemeClr>
                        </a:solidFill>
                      </a:endParaRPr>
                    </a:p>
                  </a:txBody>
                  <a:tcPr marL="91450" marR="91450" marT="45725" marB="45725"/>
                </a:tc>
                <a:tc>
                  <a:txBody>
                    <a:bodyPr/>
                    <a:lstStyle/>
                    <a:p>
                      <a:pPr marL="0" lvl="0" indent="0" algn="l" rtl="0">
                        <a:spcBef>
                          <a:spcPts val="0"/>
                        </a:spcBef>
                        <a:spcAft>
                          <a:spcPts val="0"/>
                        </a:spcAft>
                        <a:buNone/>
                      </a:pPr>
                      <a:r>
                        <a:rPr lang="en-US" sz="1900">
                          <a:solidFill>
                            <a:schemeClr val="tx1">
                              <a:lumMod val="75000"/>
                            </a:schemeClr>
                          </a:solidFill>
                        </a:rPr>
                        <a:t>DAYOFWEEK(CURDATE()) = 2</a:t>
                      </a:r>
                      <a:endParaRPr sz="1900">
                        <a:solidFill>
                          <a:schemeClr val="tx1">
                            <a:lumMod val="75000"/>
                          </a:schemeClr>
                        </a:solidFill>
                      </a:endParaRPr>
                    </a:p>
                  </a:txBody>
                  <a:tcPr marL="91450" marR="91450" marT="45725" marB="45725"/>
                </a:tc>
                <a:extLst>
                  <a:ext uri="{0D108BD9-81ED-4DB2-BD59-A6C34878D82A}">
                    <a16:rowId xmlns:a16="http://schemas.microsoft.com/office/drawing/2014/main" val="10005"/>
                  </a:ext>
                </a:extLst>
              </a:tr>
              <a:tr h="930650">
                <a:tc>
                  <a:txBody>
                    <a:bodyPr/>
                    <a:lstStyle/>
                    <a:p>
                      <a:pPr marL="0" lvl="0" indent="0" algn="l" rtl="0">
                        <a:spcBef>
                          <a:spcPts val="0"/>
                        </a:spcBef>
                        <a:spcAft>
                          <a:spcPts val="0"/>
                        </a:spcAft>
                        <a:buNone/>
                      </a:pPr>
                      <a:r>
                        <a:rPr lang="en-US" sz="1900">
                          <a:solidFill>
                            <a:schemeClr val="tx1">
                              <a:lumMod val="75000"/>
                            </a:schemeClr>
                          </a:solidFill>
                        </a:rPr>
                        <a:t>DAY(date), Month(date), </a:t>
                      </a:r>
                      <a:endParaRPr sz="1900">
                        <a:solidFill>
                          <a:schemeClr val="tx1">
                            <a:lumMod val="75000"/>
                          </a:schemeClr>
                        </a:solidFill>
                      </a:endParaRPr>
                    </a:p>
                    <a:p>
                      <a:pPr marL="0" lvl="0" indent="0" algn="l" rtl="0">
                        <a:spcBef>
                          <a:spcPts val="0"/>
                        </a:spcBef>
                        <a:spcAft>
                          <a:spcPts val="0"/>
                        </a:spcAft>
                        <a:buNone/>
                      </a:pPr>
                      <a:r>
                        <a:rPr lang="en-US" sz="1900">
                          <a:solidFill>
                            <a:schemeClr val="tx1">
                              <a:lumMod val="75000"/>
                            </a:schemeClr>
                          </a:solidFill>
                        </a:rPr>
                        <a:t>Year(date)</a:t>
                      </a:r>
                      <a:endParaRPr sz="1900">
                        <a:solidFill>
                          <a:schemeClr val="tx1">
                            <a:lumMod val="75000"/>
                          </a:schemeClr>
                        </a:solidFill>
                      </a:endParaRPr>
                    </a:p>
                  </a:txBody>
                  <a:tcPr marL="91450" marR="91450" marT="45725" marB="45725"/>
                </a:tc>
                <a:tc>
                  <a:txBody>
                    <a:bodyPr/>
                    <a:lstStyle/>
                    <a:p>
                      <a:pPr marL="0" lvl="0" indent="0" algn="l" rtl="0">
                        <a:spcBef>
                          <a:spcPts val="0"/>
                        </a:spcBef>
                        <a:spcAft>
                          <a:spcPts val="0"/>
                        </a:spcAft>
                        <a:buNone/>
                      </a:pPr>
                      <a:r>
                        <a:rPr lang="en-US" sz="1900">
                          <a:solidFill>
                            <a:schemeClr val="tx1">
                              <a:lumMod val="75000"/>
                            </a:schemeClr>
                          </a:solidFill>
                        </a:rPr>
                        <a:t>following statement will return the day of the month/month of year/calendar year of the input date.</a:t>
                      </a:r>
                      <a:endParaRPr sz="1900">
                        <a:solidFill>
                          <a:schemeClr val="tx1">
                            <a:lumMod val="75000"/>
                          </a:schemeClr>
                        </a:solidFill>
                      </a:endParaRPr>
                    </a:p>
                  </a:txBody>
                  <a:tcPr marL="91450" marR="91450" marT="45725" marB="45725"/>
                </a:tc>
                <a:tc>
                  <a:txBody>
                    <a:bodyPr/>
                    <a:lstStyle/>
                    <a:p>
                      <a:pPr marL="0" lvl="0" indent="0" algn="l" rtl="0">
                        <a:spcBef>
                          <a:spcPts val="0"/>
                        </a:spcBef>
                        <a:spcAft>
                          <a:spcPts val="0"/>
                        </a:spcAft>
                        <a:buNone/>
                      </a:pPr>
                      <a:r>
                        <a:rPr lang="en-US" sz="1900" dirty="0">
                          <a:solidFill>
                            <a:schemeClr val="tx1">
                              <a:lumMod val="75000"/>
                            </a:schemeClr>
                          </a:solidFill>
                        </a:rPr>
                        <a:t>DAY('2008-05-15') = 15 </a:t>
                      </a:r>
                    </a:p>
                    <a:p>
                      <a:pPr marL="0" lvl="0" indent="0" algn="l" rtl="0">
                        <a:spcBef>
                          <a:spcPts val="0"/>
                        </a:spcBef>
                        <a:spcAft>
                          <a:spcPts val="0"/>
                        </a:spcAft>
                        <a:buNone/>
                      </a:pPr>
                      <a:r>
                        <a:rPr lang="en-US" sz="1900" dirty="0">
                          <a:solidFill>
                            <a:schemeClr val="tx1">
                              <a:lumMod val="75000"/>
                            </a:schemeClr>
                          </a:solidFill>
                        </a:rPr>
                        <a:t>MONTH('2008-05-15') = 5</a:t>
                      </a:r>
                      <a:endParaRPr sz="1900" dirty="0">
                        <a:solidFill>
                          <a:schemeClr val="tx1">
                            <a:lumMod val="75000"/>
                          </a:schemeClr>
                        </a:solidFill>
                      </a:endParaRPr>
                    </a:p>
                    <a:p>
                      <a:pPr marL="0" lvl="0" indent="0" algn="l" rtl="0">
                        <a:spcBef>
                          <a:spcPts val="0"/>
                        </a:spcBef>
                        <a:spcAft>
                          <a:spcPts val="0"/>
                        </a:spcAft>
                        <a:buNone/>
                      </a:pPr>
                      <a:r>
                        <a:rPr lang="en-US" sz="1900" dirty="0">
                          <a:solidFill>
                            <a:schemeClr val="tx1">
                              <a:lumMod val="75000"/>
                            </a:schemeClr>
                          </a:solidFill>
                        </a:rPr>
                        <a:t>YEAR('2008-05-15') = 2008</a:t>
                      </a:r>
                      <a:endParaRPr sz="1900" dirty="0">
                        <a:solidFill>
                          <a:schemeClr val="tx1">
                            <a:lumMod val="75000"/>
                          </a:schemeClr>
                        </a:solidFill>
                      </a:endParaRPr>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2"/>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Ex. Date Functions</a:t>
            </a:r>
            <a:endParaRPr sz="4800"/>
          </a:p>
        </p:txBody>
      </p:sp>
      <p:sp>
        <p:nvSpPr>
          <p:cNvPr id="300" name="Google Shape;300;p42"/>
          <p:cNvSpPr txBox="1">
            <a:spLocks noGrp="1"/>
          </p:cNvSpPr>
          <p:nvPr>
            <p:ph type="subTitle" idx="1"/>
          </p:nvPr>
        </p:nvSpPr>
        <p:spPr>
          <a:xfrm>
            <a:off x="143625" y="1730600"/>
            <a:ext cx="118644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0" algn="l" rtl="0">
              <a:lnSpc>
                <a:spcPct val="100000"/>
              </a:lnSpc>
              <a:spcBef>
                <a:spcPts val="0"/>
              </a:spcBef>
              <a:spcAft>
                <a:spcPts val="0"/>
              </a:spcAft>
              <a:buNone/>
            </a:pPr>
            <a:r>
              <a:rPr lang="en-US" sz="3000" b="1">
                <a:solidFill>
                  <a:srgbClr val="000000"/>
                </a:solidFill>
                <a:latin typeface="Raleway"/>
                <a:ea typeface="Raleway"/>
                <a:cs typeface="Raleway"/>
                <a:sym typeface="Raleway"/>
              </a:rPr>
              <a:t>Get the number of years since each country’s independence </a:t>
            </a:r>
            <a:endParaRPr sz="3000"/>
          </a:p>
        </p:txBody>
      </p:sp>
      <p:sp>
        <p:nvSpPr>
          <p:cNvPr id="301" name="Google Shape;301;p42"/>
          <p:cNvSpPr txBox="1"/>
          <p:nvPr/>
        </p:nvSpPr>
        <p:spPr>
          <a:xfrm>
            <a:off x="578075" y="2447175"/>
            <a:ext cx="70878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US" sz="1800" b="1" u="sng" dirty="0">
                <a:solidFill>
                  <a:schemeClr val="accent1"/>
                </a:solidFill>
                <a:latin typeface="Lato"/>
                <a:ea typeface="Lato"/>
                <a:cs typeface="Lato"/>
                <a:sym typeface="Lato"/>
              </a:rPr>
              <a:t>SQL Query</a:t>
            </a:r>
            <a:endParaRPr sz="1800" b="1" u="sng" dirty="0">
              <a:solidFill>
                <a:schemeClr val="accent1"/>
              </a:solidFill>
              <a:latin typeface="Lato"/>
              <a:ea typeface="Lato"/>
              <a:cs typeface="Lato"/>
              <a:sym typeface="Lato"/>
            </a:endParaRPr>
          </a:p>
          <a:p>
            <a:pPr marL="0" lvl="0" indent="0" algn="l" rtl="0">
              <a:lnSpc>
                <a:spcPct val="150000"/>
              </a:lnSpc>
              <a:spcBef>
                <a:spcPts val="1000"/>
              </a:spcBef>
              <a:spcAft>
                <a:spcPts val="0"/>
              </a:spcAft>
              <a:buNone/>
            </a:pPr>
            <a:r>
              <a:rPr lang="en-US" sz="1800" dirty="0">
                <a:solidFill>
                  <a:schemeClr val="accent1"/>
                </a:solidFill>
                <a:latin typeface="Lato"/>
                <a:ea typeface="Lato"/>
                <a:cs typeface="Lato"/>
                <a:sym typeface="Lato"/>
              </a:rPr>
              <a:t>SELECT `name` as Country, </a:t>
            </a:r>
            <a:r>
              <a:rPr lang="en-US" sz="1800" dirty="0">
                <a:solidFill>
                  <a:srgbClr val="0000CD"/>
                </a:solidFill>
                <a:latin typeface="Lato"/>
                <a:ea typeface="Lato"/>
                <a:cs typeface="Lato"/>
                <a:sym typeface="Lato"/>
              </a:rPr>
              <a:t>year(</a:t>
            </a:r>
            <a:r>
              <a:rPr lang="en-US" sz="1800" dirty="0" err="1">
                <a:solidFill>
                  <a:srgbClr val="0000CD"/>
                </a:solidFill>
                <a:latin typeface="Lato"/>
                <a:ea typeface="Lato"/>
                <a:cs typeface="Lato"/>
                <a:sym typeface="Lato"/>
              </a:rPr>
              <a:t>curdate</a:t>
            </a:r>
            <a:r>
              <a:rPr lang="en-US" sz="1800" dirty="0">
                <a:solidFill>
                  <a:srgbClr val="0000CD"/>
                </a:solidFill>
                <a:latin typeface="Lato"/>
                <a:ea typeface="Lato"/>
                <a:cs typeface="Lato"/>
                <a:sym typeface="Lato"/>
              </a:rPr>
              <a:t>())</a:t>
            </a:r>
            <a:r>
              <a:rPr lang="en-US" sz="1800" dirty="0">
                <a:solidFill>
                  <a:schemeClr val="accent1"/>
                </a:solidFill>
                <a:latin typeface="Lato"/>
                <a:ea typeface="Lato"/>
                <a:cs typeface="Lato"/>
                <a:sym typeface="Lato"/>
              </a:rPr>
              <a:t> as </a:t>
            </a:r>
            <a:r>
              <a:rPr lang="en-US" sz="1800" dirty="0" err="1">
                <a:solidFill>
                  <a:schemeClr val="accent1"/>
                </a:solidFill>
                <a:latin typeface="Lato"/>
                <a:ea typeface="Lato"/>
                <a:cs typeface="Lato"/>
                <a:sym typeface="Lato"/>
              </a:rPr>
              <a:t>curr_year</a:t>
            </a:r>
            <a:r>
              <a:rPr lang="en-US" sz="1800" dirty="0">
                <a:solidFill>
                  <a:schemeClr val="accent1"/>
                </a:solidFill>
                <a:latin typeface="Lato"/>
                <a:ea typeface="Lato"/>
                <a:cs typeface="Lato"/>
                <a:sym typeface="Lato"/>
              </a:rPr>
              <a:t>, </a:t>
            </a:r>
            <a:r>
              <a:rPr lang="en-US" sz="1800" dirty="0" err="1">
                <a:solidFill>
                  <a:schemeClr val="accent1"/>
                </a:solidFill>
                <a:latin typeface="Lato"/>
                <a:ea typeface="Lato"/>
                <a:cs typeface="Lato"/>
                <a:sym typeface="Lato"/>
              </a:rPr>
              <a:t>IndepYear</a:t>
            </a:r>
            <a:r>
              <a:rPr lang="en-US" sz="1800" dirty="0">
                <a:solidFill>
                  <a:schemeClr val="accent1"/>
                </a:solidFill>
                <a:latin typeface="Lato"/>
                <a:ea typeface="Lato"/>
                <a:cs typeface="Lato"/>
                <a:sym typeface="Lato"/>
              </a:rPr>
              <a:t>,</a:t>
            </a:r>
            <a:endParaRPr sz="1800" dirty="0">
              <a:solidFill>
                <a:schemeClr val="accent1"/>
              </a:solidFill>
              <a:latin typeface="Lato"/>
              <a:ea typeface="Lato"/>
              <a:cs typeface="Lato"/>
              <a:sym typeface="Lato"/>
            </a:endParaRPr>
          </a:p>
          <a:p>
            <a:pPr marL="0" lvl="0" indent="0" algn="l" rtl="0">
              <a:lnSpc>
                <a:spcPct val="150000"/>
              </a:lnSpc>
              <a:spcBef>
                <a:spcPts val="1000"/>
              </a:spcBef>
              <a:spcAft>
                <a:spcPts val="0"/>
              </a:spcAft>
              <a:buNone/>
            </a:pPr>
            <a:r>
              <a:rPr lang="en-US" sz="1800" dirty="0">
                <a:solidFill>
                  <a:schemeClr val="accent1"/>
                </a:solidFill>
                <a:latin typeface="Lato"/>
                <a:ea typeface="Lato"/>
                <a:cs typeface="Lato"/>
                <a:sym typeface="Lato"/>
              </a:rPr>
              <a:t>case when </a:t>
            </a:r>
            <a:r>
              <a:rPr lang="en-US" sz="1800" dirty="0" err="1">
                <a:solidFill>
                  <a:schemeClr val="accent1"/>
                </a:solidFill>
                <a:latin typeface="Lato"/>
                <a:ea typeface="Lato"/>
                <a:cs typeface="Lato"/>
                <a:sym typeface="Lato"/>
              </a:rPr>
              <a:t>IndepYear</a:t>
            </a:r>
            <a:r>
              <a:rPr lang="en-US" sz="1800" dirty="0">
                <a:solidFill>
                  <a:schemeClr val="accent1"/>
                </a:solidFill>
                <a:latin typeface="Lato"/>
                <a:ea typeface="Lato"/>
                <a:cs typeface="Lato"/>
                <a:sym typeface="Lato"/>
              </a:rPr>
              <a:t> is null then 0</a:t>
            </a:r>
            <a:endParaRPr sz="1800" dirty="0">
              <a:solidFill>
                <a:schemeClr val="accent1"/>
              </a:solidFill>
              <a:latin typeface="Lato"/>
              <a:ea typeface="Lato"/>
              <a:cs typeface="Lato"/>
              <a:sym typeface="Lato"/>
            </a:endParaRPr>
          </a:p>
          <a:p>
            <a:pPr marL="0" lvl="0" indent="0" algn="l" rtl="0">
              <a:lnSpc>
                <a:spcPct val="150000"/>
              </a:lnSpc>
              <a:spcBef>
                <a:spcPts val="1000"/>
              </a:spcBef>
              <a:spcAft>
                <a:spcPts val="0"/>
              </a:spcAft>
              <a:buNone/>
            </a:pPr>
            <a:r>
              <a:rPr lang="en-US" sz="1800" dirty="0">
                <a:solidFill>
                  <a:schemeClr val="accent1"/>
                </a:solidFill>
                <a:latin typeface="Lato"/>
                <a:ea typeface="Lato"/>
                <a:cs typeface="Lato"/>
                <a:sym typeface="Lato"/>
              </a:rPr>
              <a:t>else </a:t>
            </a:r>
            <a:r>
              <a:rPr lang="en-US" sz="1800" dirty="0">
                <a:solidFill>
                  <a:srgbClr val="0000CD"/>
                </a:solidFill>
                <a:latin typeface="Lato"/>
                <a:ea typeface="Lato"/>
                <a:cs typeface="Lato"/>
                <a:sym typeface="Lato"/>
              </a:rPr>
              <a:t>year(</a:t>
            </a:r>
            <a:r>
              <a:rPr lang="en-US" sz="1800" dirty="0" err="1">
                <a:solidFill>
                  <a:srgbClr val="0000CD"/>
                </a:solidFill>
                <a:latin typeface="Lato"/>
                <a:ea typeface="Lato"/>
                <a:cs typeface="Lato"/>
                <a:sym typeface="Lato"/>
              </a:rPr>
              <a:t>curdate</a:t>
            </a:r>
            <a:r>
              <a:rPr lang="en-US" sz="1800" dirty="0">
                <a:solidFill>
                  <a:srgbClr val="0000CD"/>
                </a:solidFill>
                <a:latin typeface="Lato"/>
                <a:ea typeface="Lato"/>
                <a:cs typeface="Lato"/>
                <a:sym typeface="Lato"/>
              </a:rPr>
              <a:t>())-</a:t>
            </a:r>
            <a:r>
              <a:rPr lang="en-US" sz="1800" dirty="0" err="1">
                <a:solidFill>
                  <a:srgbClr val="0000CD"/>
                </a:solidFill>
                <a:latin typeface="Lato"/>
                <a:ea typeface="Lato"/>
                <a:cs typeface="Lato"/>
                <a:sym typeface="Lato"/>
              </a:rPr>
              <a:t>IndepYear</a:t>
            </a:r>
            <a:r>
              <a:rPr lang="en-US" sz="1800" dirty="0">
                <a:solidFill>
                  <a:schemeClr val="accent1"/>
                </a:solidFill>
                <a:latin typeface="Lato"/>
                <a:ea typeface="Lato"/>
                <a:cs typeface="Lato"/>
                <a:sym typeface="Lato"/>
              </a:rPr>
              <a:t> end as </a:t>
            </a:r>
            <a:r>
              <a:rPr lang="en-US" sz="1800" dirty="0" err="1">
                <a:solidFill>
                  <a:schemeClr val="accent1"/>
                </a:solidFill>
                <a:latin typeface="Lato"/>
                <a:ea typeface="Lato"/>
                <a:cs typeface="Lato"/>
                <a:sym typeface="Lato"/>
              </a:rPr>
              <a:t>years_ind</a:t>
            </a:r>
            <a:endParaRPr sz="1800" dirty="0">
              <a:solidFill>
                <a:schemeClr val="accent1"/>
              </a:solidFill>
              <a:latin typeface="Lato"/>
              <a:ea typeface="Lato"/>
              <a:cs typeface="Lato"/>
              <a:sym typeface="Lato"/>
            </a:endParaRPr>
          </a:p>
          <a:p>
            <a:pPr marL="0" lvl="0" indent="0" algn="l" rtl="0">
              <a:lnSpc>
                <a:spcPct val="150000"/>
              </a:lnSpc>
              <a:spcBef>
                <a:spcPts val="1000"/>
              </a:spcBef>
              <a:spcAft>
                <a:spcPts val="0"/>
              </a:spcAft>
              <a:buNone/>
            </a:pPr>
            <a:r>
              <a:rPr lang="en-US" sz="1800" dirty="0">
                <a:solidFill>
                  <a:schemeClr val="accent1"/>
                </a:solidFill>
                <a:latin typeface="Lato"/>
                <a:ea typeface="Lato"/>
                <a:cs typeface="Lato"/>
                <a:sym typeface="Lato"/>
              </a:rPr>
              <a:t>FROM </a:t>
            </a:r>
            <a:r>
              <a:rPr lang="en-US" sz="1800" dirty="0" err="1">
                <a:solidFill>
                  <a:schemeClr val="accent1"/>
                </a:solidFill>
                <a:latin typeface="Lato"/>
                <a:ea typeface="Lato"/>
                <a:cs typeface="Lato"/>
                <a:sym typeface="Lato"/>
              </a:rPr>
              <a:t>world.country</a:t>
            </a:r>
            <a:r>
              <a:rPr lang="en-US" sz="1800" dirty="0">
                <a:solidFill>
                  <a:schemeClr val="accent1"/>
                </a:solidFill>
                <a:latin typeface="Lato"/>
                <a:ea typeface="Lato"/>
                <a:cs typeface="Lato"/>
                <a:sym typeface="Lato"/>
              </a:rPr>
              <a:t>;</a:t>
            </a:r>
            <a:endParaRPr sz="1800" dirty="0">
              <a:solidFill>
                <a:schemeClr val="accent1"/>
              </a:solidFill>
              <a:latin typeface="Lato"/>
              <a:ea typeface="Lato"/>
              <a:cs typeface="Lato"/>
              <a:sym typeface="Lato"/>
            </a:endParaRPr>
          </a:p>
          <a:p>
            <a:pPr marL="36899" lvl="0" indent="0" algn="l" rtl="0">
              <a:lnSpc>
                <a:spcPct val="115000"/>
              </a:lnSpc>
              <a:spcBef>
                <a:spcPts val="1000"/>
              </a:spcBef>
              <a:spcAft>
                <a:spcPts val="0"/>
              </a:spcAft>
              <a:buNone/>
            </a:pPr>
            <a:endParaRPr sz="1800" dirty="0">
              <a:solidFill>
                <a:srgbClr val="0000FF"/>
              </a:solidFill>
              <a:latin typeface="Lato"/>
              <a:ea typeface="Lato"/>
              <a:cs typeface="Lato"/>
              <a:sym typeface="Lato"/>
            </a:endParaRPr>
          </a:p>
        </p:txBody>
      </p:sp>
      <p:pic>
        <p:nvPicPr>
          <p:cNvPr id="302" name="Google Shape;302;p42"/>
          <p:cNvPicPr preferRelativeResize="0"/>
          <p:nvPr/>
        </p:nvPicPr>
        <p:blipFill>
          <a:blip r:embed="rId3">
            <a:alphaModFix/>
          </a:blip>
          <a:stretch>
            <a:fillRect/>
          </a:stretch>
        </p:blipFill>
        <p:spPr>
          <a:xfrm>
            <a:off x="6480337" y="3690480"/>
            <a:ext cx="5244625" cy="2730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1"/>
          <p:cNvSpPr txBox="1">
            <a:spLocks noGrp="1"/>
          </p:cNvSpPr>
          <p:nvPr>
            <p:ph type="title" idx="4294967295"/>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dirty="0"/>
              <a:t>Project Milestones</a:t>
            </a:r>
            <a:endParaRPr dirty="0"/>
          </a:p>
        </p:txBody>
      </p:sp>
      <p:sp>
        <p:nvSpPr>
          <p:cNvPr id="204" name="Google Shape;204;p31"/>
          <p:cNvSpPr txBox="1">
            <a:spLocks noGrp="1"/>
          </p:cNvSpPr>
          <p:nvPr>
            <p:ph type="body" idx="4294967295"/>
          </p:nvPr>
        </p:nvSpPr>
        <p:spPr>
          <a:xfrm>
            <a:off x="1001545" y="1921836"/>
            <a:ext cx="10353900" cy="4058700"/>
          </a:xfrm>
          <a:prstGeom prst="rect">
            <a:avLst/>
          </a:prstGeom>
          <a:noFill/>
          <a:ln>
            <a:noFill/>
          </a:ln>
          <a:effectLst>
            <a:outerShdw blurRad="25400">
              <a:srgbClr val="000000">
                <a:alpha val="45490"/>
              </a:srgbClr>
            </a:outerShdw>
          </a:effectLst>
        </p:spPr>
        <p:txBody>
          <a:bodyPr spcFirstLastPara="1" wrap="square" lIns="91425" tIns="45700" rIns="91425" bIns="45700" anchor="t" anchorCtr="0">
            <a:noAutofit/>
          </a:bodyPr>
          <a:lstStyle/>
          <a:p>
            <a:pPr marL="494098" lvl="0" indent="-494098">
              <a:spcBef>
                <a:spcPts val="1000"/>
              </a:spcBef>
              <a:buClr>
                <a:srgbClr val="000000"/>
              </a:buClr>
              <a:buSzPts val="2400"/>
              <a:buFont typeface="Lustria"/>
              <a:buAutoNum type="arabicPeriod"/>
            </a:pPr>
            <a:r>
              <a:rPr lang="en-US" sz="2400" dirty="0">
                <a:solidFill>
                  <a:srgbClr val="000000"/>
                </a:solidFill>
              </a:rPr>
              <a:t>Import data into MySQL database (Class 1)</a:t>
            </a:r>
          </a:p>
          <a:p>
            <a:pPr marL="494098" lvl="0" indent="-494098">
              <a:spcBef>
                <a:spcPts val="1000"/>
              </a:spcBef>
              <a:buClr>
                <a:srgbClr val="000000"/>
              </a:buClr>
              <a:buSzPts val="2400"/>
              <a:buFont typeface="Lustria"/>
              <a:buAutoNum type="arabicPeriod"/>
            </a:pPr>
            <a:r>
              <a:rPr lang="en-US" sz="2400" dirty="0">
                <a:solidFill>
                  <a:srgbClr val="000000"/>
                </a:solidFill>
              </a:rPr>
              <a:t>Query Data for Data Understanding/Relevant Information (Class 1) </a:t>
            </a:r>
          </a:p>
          <a:p>
            <a:pPr marL="494098" lvl="0" indent="-494098" algn="l" rtl="0">
              <a:lnSpc>
                <a:spcPct val="115000"/>
              </a:lnSpc>
              <a:spcBef>
                <a:spcPts val="1000"/>
              </a:spcBef>
              <a:spcAft>
                <a:spcPts val="0"/>
              </a:spcAft>
              <a:buClr>
                <a:srgbClr val="000000"/>
              </a:buClr>
              <a:buSzPts val="2400"/>
              <a:buFont typeface="Lustria"/>
              <a:buAutoNum type="arabicPeriod"/>
            </a:pPr>
            <a:r>
              <a:rPr lang="en-US" sz="2400" dirty="0">
                <a:solidFill>
                  <a:srgbClr val="000000"/>
                </a:solidFill>
              </a:rPr>
              <a:t>Storing/Joining data for analysis (Class 2)</a:t>
            </a:r>
            <a:endParaRPr sz="2400" dirty="0">
              <a:solidFill>
                <a:srgbClr val="000000"/>
              </a:solidFill>
            </a:endParaRPr>
          </a:p>
          <a:p>
            <a:pPr marL="494098" lvl="0" indent="-494098">
              <a:spcBef>
                <a:spcPts val="1000"/>
              </a:spcBef>
              <a:buClr>
                <a:srgbClr val="000000"/>
              </a:buClr>
              <a:buSzPts val="2400"/>
              <a:buFont typeface="Lustria"/>
              <a:buAutoNum type="arabicPeriod"/>
            </a:pPr>
            <a:r>
              <a:rPr lang="en-US" sz="2400" dirty="0">
                <a:solidFill>
                  <a:srgbClr val="00B050"/>
                </a:solidFill>
              </a:rPr>
              <a:t>Cleaning Data for Analysis (Class 3) </a:t>
            </a:r>
            <a:endParaRPr sz="2400" dirty="0">
              <a:solidFill>
                <a:srgbClr val="00B050"/>
              </a:solidFill>
            </a:endParaRPr>
          </a:p>
          <a:p>
            <a:pPr marL="494098" lvl="0" indent="-494098" algn="l" rtl="0">
              <a:lnSpc>
                <a:spcPct val="115000"/>
              </a:lnSpc>
              <a:spcBef>
                <a:spcPts val="1000"/>
              </a:spcBef>
              <a:spcAft>
                <a:spcPts val="0"/>
              </a:spcAft>
              <a:buClr>
                <a:srgbClr val="000000"/>
              </a:buClr>
              <a:buSzPts val="2400"/>
              <a:buFont typeface="Lustria"/>
              <a:buAutoNum type="arabicPeriod"/>
            </a:pPr>
            <a:r>
              <a:rPr lang="en-US" sz="2400" dirty="0">
                <a:solidFill>
                  <a:srgbClr val="00B050"/>
                </a:solidFill>
              </a:rPr>
              <a:t>Analyze Data Quality &amp; Create Data Dictionary (Class 3)</a:t>
            </a:r>
          </a:p>
          <a:p>
            <a:pPr marL="494098" indent="-494098">
              <a:spcBef>
                <a:spcPts val="1000"/>
              </a:spcBef>
              <a:buClr>
                <a:srgbClr val="000000"/>
              </a:buClr>
              <a:buSzPts val="2400"/>
              <a:buFont typeface="Lustria"/>
              <a:buAutoNum type="arabicPeriod"/>
            </a:pPr>
            <a:r>
              <a:rPr lang="en-US" sz="2400" dirty="0">
                <a:solidFill>
                  <a:srgbClr val="000000"/>
                </a:solidFill>
              </a:rPr>
              <a:t>Normalize Data &amp; Create Data Model (Class 4) </a:t>
            </a:r>
            <a:endParaRPr sz="2400" dirty="0">
              <a:solidFill>
                <a:srgbClr val="000000"/>
              </a:solidFill>
            </a:endParaRPr>
          </a:p>
          <a:p>
            <a:pPr marL="494098" lvl="0" indent="-494098">
              <a:spcBef>
                <a:spcPts val="1000"/>
              </a:spcBef>
              <a:buClr>
                <a:srgbClr val="000000"/>
              </a:buClr>
              <a:buSzPts val="2400"/>
              <a:buFont typeface="Lustria"/>
              <a:buAutoNum type="arabicPeriod"/>
            </a:pPr>
            <a:r>
              <a:rPr lang="en-US" sz="2400" dirty="0">
                <a:solidFill>
                  <a:schemeClr val="bg2"/>
                </a:solidFill>
              </a:rPr>
              <a:t>Connect MySQL to Data Visualization Tool, Answer Business Questions, Automate data workflow using ETL (Class 5)</a:t>
            </a:r>
            <a:endParaRPr sz="2400" dirty="0">
              <a:solidFill>
                <a:schemeClr val="bg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7"/>
          <p:cNvSpPr txBox="1">
            <a:spLocks noGrp="1"/>
          </p:cNvSpPr>
          <p:nvPr>
            <p:ph type="ctrTitle"/>
          </p:nvPr>
        </p:nvSpPr>
        <p:spPr>
          <a:xfrm>
            <a:off x="972825" y="697325"/>
            <a:ext cx="9792900" cy="1049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Class Project</a:t>
            </a:r>
            <a:endParaRPr/>
          </a:p>
        </p:txBody>
      </p:sp>
      <p:sp>
        <p:nvSpPr>
          <p:cNvPr id="256" name="Google Shape;256;p37"/>
          <p:cNvSpPr txBox="1"/>
          <p:nvPr/>
        </p:nvSpPr>
        <p:spPr>
          <a:xfrm>
            <a:off x="522975" y="1693200"/>
            <a:ext cx="6364500" cy="692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sz="1800" b="1" u="sng"/>
              <a:t>Data Dictionary</a:t>
            </a:r>
            <a:endParaRPr sz="1800" b="1" u="sng"/>
          </a:p>
          <a:p>
            <a:pPr marL="0" lvl="0" indent="0" algn="l" rtl="0">
              <a:spcBef>
                <a:spcPts val="0"/>
              </a:spcBef>
              <a:spcAft>
                <a:spcPts val="0"/>
              </a:spcAft>
              <a:buNone/>
            </a:pPr>
            <a:r>
              <a:rPr lang="en-US" sz="1800"/>
              <a:t>1. Create a Data Dictionary for the “Consoles” schema, highlighting the original data source, database schema/table, fields values/types and business significance. </a:t>
            </a:r>
            <a:endParaRPr sz="1800"/>
          </a:p>
          <a:p>
            <a:pPr marL="0" lvl="0" indent="0" algn="l" rtl="0">
              <a:spcBef>
                <a:spcPts val="0"/>
              </a:spcBef>
              <a:spcAft>
                <a:spcPts val="0"/>
              </a:spcAft>
              <a:buNone/>
            </a:pPr>
            <a:endParaRPr sz="1800"/>
          </a:p>
          <a:p>
            <a:pPr marL="0" lvl="0" indent="0" algn="ctr" rtl="0">
              <a:spcBef>
                <a:spcPts val="0"/>
              </a:spcBef>
              <a:spcAft>
                <a:spcPts val="0"/>
              </a:spcAft>
              <a:buClr>
                <a:srgbClr val="000000"/>
              </a:buClr>
              <a:buSzPts val="1100"/>
              <a:buFont typeface="Arial"/>
              <a:buNone/>
            </a:pPr>
            <a:r>
              <a:rPr lang="en-US" sz="1800" b="1" u="sng"/>
              <a:t>Power BI - Connect</a:t>
            </a:r>
            <a:endParaRPr sz="1800"/>
          </a:p>
          <a:p>
            <a:pPr marL="0" lvl="0" indent="0" algn="l" rtl="0">
              <a:spcBef>
                <a:spcPts val="0"/>
              </a:spcBef>
              <a:spcAft>
                <a:spcPts val="0"/>
              </a:spcAft>
              <a:buNone/>
            </a:pPr>
            <a:r>
              <a:rPr lang="en-US" sz="1800"/>
              <a:t>1. Import the views you created in the “Consoles” schema  into Power BI’s “</a:t>
            </a:r>
            <a:r>
              <a:rPr lang="en-US" sz="1800" u="sng">
                <a:solidFill>
                  <a:schemeClr val="hlink"/>
                </a:solidFill>
                <a:hlinkClick r:id="rId3"/>
              </a:rPr>
              <a:t>Relationships</a:t>
            </a:r>
            <a:r>
              <a:rPr lang="en-US" sz="1800"/>
              <a:t>” view.</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2. Re-Create the entity relationships in last week’s ERD, by adding relationships via the data modeling view in Power BI.</a:t>
            </a:r>
            <a:endParaRPr sz="1800"/>
          </a:p>
          <a:p>
            <a:pPr marL="0" lvl="0" indent="0" algn="l" rtl="0">
              <a:spcBef>
                <a:spcPts val="0"/>
              </a:spcBef>
              <a:spcAft>
                <a:spcPts val="0"/>
              </a:spcAft>
              <a:buNone/>
            </a:pPr>
            <a:endParaRPr sz="1800"/>
          </a:p>
          <a:p>
            <a:pPr marL="0" lvl="0" indent="0" algn="ctr" rtl="0">
              <a:spcBef>
                <a:spcPts val="0"/>
              </a:spcBef>
              <a:spcAft>
                <a:spcPts val="0"/>
              </a:spcAft>
              <a:buNone/>
            </a:pPr>
            <a:r>
              <a:rPr lang="en-US" sz="1800" b="1" u="sng"/>
              <a:t>Data Quality (Extra Credit)</a:t>
            </a:r>
            <a:endParaRPr sz="1800"/>
          </a:p>
          <a:p>
            <a:pPr marL="0" lvl="0" indent="0" algn="l" rtl="0">
              <a:spcBef>
                <a:spcPts val="0"/>
              </a:spcBef>
              <a:spcAft>
                <a:spcPts val="0"/>
              </a:spcAft>
              <a:buNone/>
            </a:pPr>
            <a:r>
              <a:rPr lang="en-US" sz="1800"/>
              <a:t>1. Analyze Data Quality with Python code, via the Jupyter notebook (Python_DataQuality.ipynb) located in the “Examples” folder.</a:t>
            </a:r>
            <a:endParaRPr sz="1800"/>
          </a:p>
        </p:txBody>
      </p:sp>
      <p:pic>
        <p:nvPicPr>
          <p:cNvPr id="257" name="Google Shape;257;p37"/>
          <p:cNvPicPr preferRelativeResize="0"/>
          <p:nvPr/>
        </p:nvPicPr>
        <p:blipFill>
          <a:blip r:embed="rId4">
            <a:alphaModFix/>
          </a:blip>
          <a:stretch>
            <a:fillRect/>
          </a:stretch>
        </p:blipFill>
        <p:spPr>
          <a:xfrm>
            <a:off x="7277100" y="1949750"/>
            <a:ext cx="4096275" cy="40962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3"/>
          <p:cNvSpPr txBox="1">
            <a:spLocks noGrp="1"/>
          </p:cNvSpPr>
          <p:nvPr>
            <p:ph type="ctrTitle"/>
          </p:nvPr>
        </p:nvSpPr>
        <p:spPr>
          <a:xfrm>
            <a:off x="972825" y="697325"/>
            <a:ext cx="6758700" cy="2219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Class Project </a:t>
            </a:r>
            <a:endParaRPr/>
          </a:p>
        </p:txBody>
      </p:sp>
      <p:sp>
        <p:nvSpPr>
          <p:cNvPr id="309" name="Google Shape;309;p43"/>
          <p:cNvSpPr txBox="1"/>
          <p:nvPr/>
        </p:nvSpPr>
        <p:spPr>
          <a:xfrm>
            <a:off x="129525" y="1617900"/>
            <a:ext cx="7578900" cy="692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The COO would like to know the volume of existing pre-orders for console games, to predict the most popular upcoming game genres. Utilize and clean the “</a:t>
            </a:r>
            <a:r>
              <a:rPr lang="en-US" sz="1800" b="1" u="sng">
                <a:solidFill>
                  <a:schemeClr val="hlink"/>
                </a:solidFill>
                <a:hlinkClick r:id="rId3"/>
              </a:rPr>
              <a:t>USA Pre-Order Chart</a:t>
            </a:r>
            <a:r>
              <a:rPr lang="en-US" sz="1800" b="1"/>
              <a:t>” data to answer this question.</a:t>
            </a:r>
            <a:endParaRPr sz="1700"/>
          </a:p>
          <a:p>
            <a:pPr marL="0" lvl="0" indent="0" algn="l" rtl="0">
              <a:spcBef>
                <a:spcPts val="0"/>
              </a:spcBef>
              <a:spcAft>
                <a:spcPts val="0"/>
              </a:spcAft>
              <a:buNone/>
            </a:pPr>
            <a:r>
              <a:rPr lang="en-US" sz="1700"/>
              <a:t>1. Use the “USA_PreOrders_Import.sql” file to create a table populated with preorder data, in the “Class Project/Consoles” folder.  </a:t>
            </a:r>
            <a:endParaRPr sz="1700"/>
          </a:p>
          <a:p>
            <a:pPr marL="0" lvl="0" indent="0" algn="l" rtl="0">
              <a:spcBef>
                <a:spcPts val="0"/>
              </a:spcBef>
              <a:spcAft>
                <a:spcPts val="0"/>
              </a:spcAft>
              <a:buNone/>
            </a:pPr>
            <a:endParaRPr sz="1700"/>
          </a:p>
          <a:p>
            <a:pPr marL="0" lvl="0" indent="0" algn="l" rtl="0">
              <a:spcBef>
                <a:spcPts val="0"/>
              </a:spcBef>
              <a:spcAft>
                <a:spcPts val="0"/>
              </a:spcAft>
              <a:buNone/>
            </a:pPr>
            <a:r>
              <a:rPr lang="en-US" sz="1700"/>
              <a:t>2. Create a “USA_PreOrder_Chart” view that cleans-up the following data.</a:t>
            </a:r>
            <a:endParaRPr sz="1700"/>
          </a:p>
          <a:p>
            <a:pPr marL="914400" lvl="0" indent="-336550" algn="l" rtl="0">
              <a:spcBef>
                <a:spcPts val="0"/>
              </a:spcBef>
              <a:spcAft>
                <a:spcPts val="0"/>
              </a:spcAft>
              <a:buSzPts val="1700"/>
              <a:buAutoNum type="alphaLcParenR"/>
            </a:pPr>
            <a:r>
              <a:rPr lang="en-US" sz="1700"/>
              <a:t>Change the “N/A” values in the “Weeks to Launch” column to 30, then cast the field as an Integer </a:t>
            </a:r>
            <a:endParaRPr sz="1700"/>
          </a:p>
          <a:p>
            <a:pPr marL="914400" lvl="0" indent="-336550" algn="l" rtl="0">
              <a:spcBef>
                <a:spcPts val="0"/>
              </a:spcBef>
              <a:spcAft>
                <a:spcPts val="0"/>
              </a:spcAft>
              <a:buSzPts val="1700"/>
              <a:buAutoNum type="alphaLcParenR"/>
            </a:pPr>
            <a:r>
              <a:rPr lang="en-US" sz="1700"/>
              <a:t>Create “Console”, “Company” and “Genre” fields from the text in “Game_Console_Company_Genre” </a:t>
            </a:r>
            <a:endParaRPr sz="1700"/>
          </a:p>
          <a:p>
            <a:pPr marL="914400" lvl="0" indent="-336550" algn="l" rtl="0">
              <a:spcBef>
                <a:spcPts val="0"/>
              </a:spcBef>
              <a:spcAft>
                <a:spcPts val="0"/>
              </a:spcAft>
              <a:buSzPts val="1700"/>
              <a:buAutoNum type="alphaLcParenR"/>
            </a:pPr>
            <a:r>
              <a:rPr lang="en-US" sz="1700"/>
              <a:t>For 1-10, Fill-In the “Game” &amp; “Genre” columns with relevant values</a:t>
            </a:r>
            <a:endParaRPr sz="1700"/>
          </a:p>
          <a:p>
            <a:pPr marL="914400" lvl="0" indent="-336550" algn="l" rtl="0">
              <a:spcBef>
                <a:spcPts val="0"/>
              </a:spcBef>
              <a:spcAft>
                <a:spcPts val="0"/>
              </a:spcAft>
              <a:buSzPts val="1700"/>
              <a:buAutoNum type="alphaLcParenR"/>
            </a:pPr>
            <a:r>
              <a:rPr lang="en-US" sz="1700"/>
              <a:t>Calculate the difference between today and the date the preorder                       list was last published. (‘2018-12-29’) </a:t>
            </a:r>
            <a:endParaRPr sz="1700"/>
          </a:p>
        </p:txBody>
      </p:sp>
      <p:pic>
        <p:nvPicPr>
          <p:cNvPr id="310" name="Google Shape;310;p43"/>
          <p:cNvPicPr preferRelativeResize="0"/>
          <p:nvPr/>
        </p:nvPicPr>
        <p:blipFill>
          <a:blip r:embed="rId4">
            <a:alphaModFix/>
          </a:blip>
          <a:stretch>
            <a:fillRect/>
          </a:stretch>
        </p:blipFill>
        <p:spPr>
          <a:xfrm>
            <a:off x="7935950" y="1889700"/>
            <a:ext cx="3785475" cy="3785475"/>
          </a:xfrm>
          <a:prstGeom prst="rect">
            <a:avLst/>
          </a:prstGeom>
          <a:noFill/>
          <a:ln>
            <a:noFill/>
          </a:ln>
        </p:spPr>
      </p:pic>
      <p:sp>
        <p:nvSpPr>
          <p:cNvPr id="311" name="Google Shape;311;p43"/>
          <p:cNvSpPr txBox="1"/>
          <p:nvPr/>
        </p:nvSpPr>
        <p:spPr>
          <a:xfrm>
            <a:off x="8328688" y="1387450"/>
            <a:ext cx="3000000" cy="300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u="sng"/>
              <a:t>Cleaning Data</a:t>
            </a:r>
            <a:endParaRPr/>
          </a:p>
        </p:txBody>
      </p:sp>
      <p:sp>
        <p:nvSpPr>
          <p:cNvPr id="312" name="Google Shape;312;p43"/>
          <p:cNvSpPr txBox="1"/>
          <p:nvPr/>
        </p:nvSpPr>
        <p:spPr>
          <a:xfrm>
            <a:off x="129525" y="5830325"/>
            <a:ext cx="108969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a:t>4. Select “Genre” and “Weeks to Launch” from the view you created, then summarize by “Total”.  What Genre has the top pre orders as of EOY 2018, and what genre do you think will be best in 2019?</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4"/>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dirty="0"/>
              <a:t>Appendix A: Cleaning data with Python</a:t>
            </a:r>
            <a:endParaRPr sz="4200" dirty="0"/>
          </a:p>
        </p:txBody>
      </p:sp>
      <p:sp>
        <p:nvSpPr>
          <p:cNvPr id="318" name="Google Shape;318;p44"/>
          <p:cNvSpPr txBox="1"/>
          <p:nvPr/>
        </p:nvSpPr>
        <p:spPr>
          <a:xfrm>
            <a:off x="11322625" y="103890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44"/>
          <p:cNvSpPr txBox="1"/>
          <p:nvPr/>
        </p:nvSpPr>
        <p:spPr>
          <a:xfrm>
            <a:off x="1179150" y="1777650"/>
            <a:ext cx="10593600" cy="65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Data scientists spend a large amount of their time cleaning datasets and getting them down to a form with which they can work. In fact, a lot of data scientists argue that the initial steps of obtaining and cleaning data constitute 80% of their job.</a:t>
            </a:r>
            <a:endParaRPr sz="1800"/>
          </a:p>
        </p:txBody>
      </p:sp>
      <p:pic>
        <p:nvPicPr>
          <p:cNvPr id="320" name="Google Shape;320;p44"/>
          <p:cNvPicPr preferRelativeResize="0"/>
          <p:nvPr/>
        </p:nvPicPr>
        <p:blipFill rotWithShape="1">
          <a:blip r:embed="rId3">
            <a:alphaModFix/>
          </a:blip>
          <a:srcRect b="32610"/>
          <a:stretch/>
        </p:blipFill>
        <p:spPr>
          <a:xfrm>
            <a:off x="4452025" y="2854339"/>
            <a:ext cx="7643800" cy="3122786"/>
          </a:xfrm>
          <a:prstGeom prst="rect">
            <a:avLst/>
          </a:prstGeom>
          <a:noFill/>
          <a:ln>
            <a:noFill/>
          </a:ln>
        </p:spPr>
      </p:pic>
      <p:sp>
        <p:nvSpPr>
          <p:cNvPr id="321" name="Google Shape;321;p44"/>
          <p:cNvSpPr txBox="1"/>
          <p:nvPr/>
        </p:nvSpPr>
        <p:spPr>
          <a:xfrm>
            <a:off x="283775" y="2807188"/>
            <a:ext cx="3966000" cy="3122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1800" b="1" u="sng">
                <a:latin typeface="Lato"/>
                <a:ea typeface="Lato"/>
                <a:cs typeface="Lato"/>
                <a:sym typeface="Lato"/>
              </a:rPr>
              <a:t>Tasks - Using Pandas Library </a:t>
            </a:r>
            <a:endParaRPr sz="1800" b="1" u="sng">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a:latin typeface="Lato"/>
                <a:ea typeface="Lato"/>
                <a:cs typeface="Lato"/>
                <a:sym typeface="Lato"/>
              </a:rPr>
              <a:t>Dropping unnecessary columns in a Pandas DataFrame</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a:latin typeface="Lato"/>
                <a:ea typeface="Lato"/>
                <a:cs typeface="Lato"/>
                <a:sym typeface="Lato"/>
              </a:rPr>
              <a:t>Using .str() methods to clean columns</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a:latin typeface="Lato"/>
                <a:ea typeface="Lato"/>
                <a:cs typeface="Lato"/>
                <a:sym typeface="Lato"/>
              </a:rPr>
              <a:t>Using the DataFrame.applymap() function to clean the entire dataset, element-wise</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a:latin typeface="Lato"/>
                <a:ea typeface="Lato"/>
                <a:cs typeface="Lato"/>
                <a:sym typeface="Lato"/>
              </a:rPr>
              <a:t>Renaming columns to a more recognizable set of labels</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a:latin typeface="Lato"/>
                <a:ea typeface="Lato"/>
                <a:cs typeface="Lato"/>
                <a:sym typeface="Lato"/>
              </a:rPr>
              <a:t>Skipping unnecessary rows in a CSV file</a:t>
            </a:r>
            <a:endParaRPr sz="1800">
              <a:latin typeface="Lato"/>
              <a:ea typeface="Lato"/>
              <a:cs typeface="Lato"/>
              <a:sym typeface="Lato"/>
            </a:endParaRPr>
          </a:p>
          <a:p>
            <a:pPr marL="0" lvl="0" indent="0" algn="l" rtl="0">
              <a:spcBef>
                <a:spcPts val="0"/>
              </a:spcBef>
              <a:spcAft>
                <a:spcPts val="0"/>
              </a:spcAft>
              <a:buClr>
                <a:srgbClr val="000000"/>
              </a:buClr>
              <a:buSzPts val="1100"/>
              <a:buFont typeface="Arial"/>
              <a:buNone/>
            </a:pPr>
            <a:endParaRPr sz="1800">
              <a:latin typeface="Lato"/>
              <a:ea typeface="Lato"/>
              <a:cs typeface="Lato"/>
              <a:sym typeface="Lato"/>
            </a:endParaRPr>
          </a:p>
          <a:p>
            <a:pPr marL="0" lvl="0" indent="0" algn="l" rtl="0">
              <a:spcBef>
                <a:spcPts val="0"/>
              </a:spcBef>
              <a:spcAft>
                <a:spcPts val="0"/>
              </a:spcAft>
              <a:buNone/>
            </a:pPr>
            <a:endParaRPr sz="1800">
              <a:latin typeface="Lato"/>
              <a:ea typeface="Lato"/>
              <a:cs typeface="Lato"/>
              <a:sym typeface="Lato"/>
            </a:endParaRPr>
          </a:p>
        </p:txBody>
      </p:sp>
      <p:sp>
        <p:nvSpPr>
          <p:cNvPr id="322" name="Google Shape;322;p44"/>
          <p:cNvSpPr txBox="1"/>
          <p:nvPr/>
        </p:nvSpPr>
        <p:spPr>
          <a:xfrm>
            <a:off x="4452025" y="5863550"/>
            <a:ext cx="5676000" cy="86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1500">
                <a:latin typeface="Lato"/>
                <a:ea typeface="Lato"/>
                <a:cs typeface="Lato"/>
                <a:sym typeface="Lato"/>
              </a:rPr>
              <a:t>Resource:  </a:t>
            </a:r>
            <a:r>
              <a:rPr lang="en-US" sz="1500" u="sng">
                <a:solidFill>
                  <a:schemeClr val="hlink"/>
                </a:solidFill>
                <a:latin typeface="Lato"/>
                <a:ea typeface="Lato"/>
                <a:cs typeface="Lato"/>
                <a:sym typeface="Lato"/>
                <a:hlinkClick r:id="rId4"/>
              </a:rPr>
              <a:t>Python for Data Analysis (O’Reilly)</a:t>
            </a:r>
            <a:endParaRPr sz="1500">
              <a:latin typeface="Lato"/>
              <a:ea typeface="Lato"/>
              <a:cs typeface="Lato"/>
              <a:sym typeface="Lato"/>
            </a:endParaRPr>
          </a:p>
        </p:txBody>
      </p:sp>
      <p:sp>
        <p:nvSpPr>
          <p:cNvPr id="323" name="Google Shape;323;p44"/>
          <p:cNvSpPr txBox="1"/>
          <p:nvPr/>
        </p:nvSpPr>
        <p:spPr>
          <a:xfrm>
            <a:off x="4411850" y="6320750"/>
            <a:ext cx="10086900" cy="42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Lato"/>
                <a:ea typeface="Lato"/>
                <a:cs typeface="Lato"/>
                <a:sym typeface="Lato"/>
              </a:rPr>
              <a:t>*Cleaining Strings in python:  </a:t>
            </a:r>
            <a:r>
              <a:rPr lang="en-US"/>
              <a:t>https://mode.com/sql-tutorial/sql-string-functions-for-cleaning/</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dirty="0"/>
              <a:t>Class 3 Objectives</a:t>
            </a:r>
            <a:endParaRPr sz="4800" dirty="0"/>
          </a:p>
        </p:txBody>
      </p:sp>
      <p:sp>
        <p:nvSpPr>
          <p:cNvPr id="198" name="Google Shape;198;p30"/>
          <p:cNvSpPr txBox="1">
            <a:spLocks noGrp="1"/>
          </p:cNvSpPr>
          <p:nvPr>
            <p:ph type="subTitle" idx="1"/>
          </p:nvPr>
        </p:nvSpPr>
        <p:spPr>
          <a:xfrm>
            <a:off x="1021600" y="1539902"/>
            <a:ext cx="109122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304800" algn="l" rtl="0">
              <a:lnSpc>
                <a:spcPct val="150000"/>
              </a:lnSpc>
              <a:spcBef>
                <a:spcPts val="1000"/>
              </a:spcBef>
              <a:spcAft>
                <a:spcPts val="0"/>
              </a:spcAft>
              <a:buSzPts val="3000"/>
              <a:buNone/>
            </a:pPr>
            <a:r>
              <a:rPr lang="en-US" sz="2400" dirty="0"/>
              <a:t>Enterprise Data - Overview</a:t>
            </a:r>
          </a:p>
          <a:p>
            <a:pPr marL="609600" lvl="0" indent="-304800" algn="l" rtl="0">
              <a:lnSpc>
                <a:spcPct val="150000"/>
              </a:lnSpc>
              <a:spcBef>
                <a:spcPts val="1000"/>
              </a:spcBef>
              <a:spcAft>
                <a:spcPts val="0"/>
              </a:spcAft>
              <a:buSzPts val="3000"/>
              <a:buNone/>
            </a:pPr>
            <a:r>
              <a:rPr lang="en-US" sz="2400" dirty="0"/>
              <a:t>Data Storage Terminology </a:t>
            </a:r>
            <a:endParaRPr sz="2400" dirty="0"/>
          </a:p>
          <a:p>
            <a:pPr marL="609600" lvl="0" indent="-304800" algn="l" rtl="0">
              <a:lnSpc>
                <a:spcPct val="150000"/>
              </a:lnSpc>
              <a:spcBef>
                <a:spcPts val="0"/>
              </a:spcBef>
              <a:spcAft>
                <a:spcPts val="0"/>
              </a:spcAft>
              <a:buSzPts val="3000"/>
              <a:buNone/>
            </a:pPr>
            <a:r>
              <a:rPr lang="en-US" sz="2400" dirty="0"/>
              <a:t>Data Management vs. Administration (DBA)</a:t>
            </a:r>
            <a:br>
              <a:rPr lang="en-US" sz="2400" dirty="0"/>
            </a:br>
            <a:r>
              <a:rPr lang="en-US" sz="2400" dirty="0"/>
              <a:t>Data Governance &amp; Measuring Data Quality</a:t>
            </a:r>
            <a:endParaRPr sz="2400" dirty="0"/>
          </a:p>
          <a:p>
            <a:pPr marL="609600" lvl="0" indent="-304800" algn="l" rtl="0">
              <a:lnSpc>
                <a:spcPct val="150000"/>
              </a:lnSpc>
              <a:spcBef>
                <a:spcPts val="1000"/>
              </a:spcBef>
              <a:spcAft>
                <a:spcPts val="0"/>
              </a:spcAft>
              <a:buSzPts val="3000"/>
              <a:buNone/>
            </a:pPr>
            <a:r>
              <a:rPr lang="en-US" sz="2400" dirty="0"/>
              <a:t>Data Dictionary</a:t>
            </a:r>
          </a:p>
          <a:p>
            <a:pPr marL="609600" lvl="0" indent="-304800" algn="l" rtl="0">
              <a:lnSpc>
                <a:spcPct val="150000"/>
              </a:lnSpc>
              <a:spcBef>
                <a:spcPts val="1000"/>
              </a:spcBef>
              <a:spcAft>
                <a:spcPts val="0"/>
              </a:spcAft>
              <a:buSzPts val="3000"/>
              <a:buNone/>
            </a:pPr>
            <a:r>
              <a:rPr lang="en-US" sz="2400" dirty="0"/>
              <a:t>Cleaning Data – Purpose &amp; Goals</a:t>
            </a:r>
          </a:p>
          <a:p>
            <a:pPr marL="609600" lvl="0" indent="-304800" algn="l" rtl="0">
              <a:lnSpc>
                <a:spcPct val="150000"/>
              </a:lnSpc>
              <a:spcBef>
                <a:spcPts val="1000"/>
              </a:spcBef>
              <a:spcAft>
                <a:spcPts val="0"/>
              </a:spcAft>
              <a:buSzPts val="3000"/>
              <a:buNone/>
            </a:pPr>
            <a:r>
              <a:rPr lang="en-US" sz="2400" dirty="0"/>
              <a:t>SQL Cleaning: Wildcards, Case Statements, Duplicates</a:t>
            </a:r>
          </a:p>
          <a:p>
            <a:pPr marL="609600" lvl="0" indent="-304800" algn="l" rtl="0">
              <a:lnSpc>
                <a:spcPct val="150000"/>
              </a:lnSpc>
              <a:spcBef>
                <a:spcPts val="1000"/>
              </a:spcBef>
              <a:spcAft>
                <a:spcPts val="0"/>
              </a:spcAft>
              <a:buSzPts val="3000"/>
              <a:buNone/>
            </a:pPr>
            <a:r>
              <a:rPr lang="en-US" sz="2400" dirty="0"/>
              <a:t>SQL Formatting: String, Date &amp; Numeric Functions</a:t>
            </a:r>
            <a:endParaRPr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1"/>
          <p:cNvSpPr txBox="1">
            <a:spLocks noGrp="1"/>
          </p:cNvSpPr>
          <p:nvPr>
            <p:ph type="ctrTitle"/>
          </p:nvPr>
        </p:nvSpPr>
        <p:spPr>
          <a:xfrm>
            <a:off x="913800" y="609600"/>
            <a:ext cx="106800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Types of Enterprise Data</a:t>
            </a:r>
            <a:endParaRPr sz="4200"/>
          </a:p>
        </p:txBody>
      </p:sp>
      <p:pic>
        <p:nvPicPr>
          <p:cNvPr id="204" name="Google Shape;204;p31" descr="Data Element Types" title="Data Element Types"/>
          <p:cNvPicPr preferRelativeResize="0"/>
          <p:nvPr/>
        </p:nvPicPr>
        <p:blipFill>
          <a:blip r:embed="rId3">
            <a:alphaModFix/>
          </a:blip>
          <a:stretch>
            <a:fillRect/>
          </a:stretch>
        </p:blipFill>
        <p:spPr>
          <a:xfrm>
            <a:off x="6921650" y="2464525"/>
            <a:ext cx="4861725" cy="3273100"/>
          </a:xfrm>
          <a:prstGeom prst="rect">
            <a:avLst/>
          </a:prstGeom>
          <a:noFill/>
          <a:ln w="9525" cap="flat" cmpd="sng">
            <a:solidFill>
              <a:srgbClr val="CCCCCC"/>
            </a:solidFill>
            <a:prstDash val="solid"/>
            <a:miter lim="8000"/>
            <a:headEnd type="none" w="sm" len="sm"/>
            <a:tailEnd type="none" w="sm" len="sm"/>
          </a:ln>
        </p:spPr>
      </p:pic>
      <p:sp>
        <p:nvSpPr>
          <p:cNvPr id="205" name="Google Shape;205;p31"/>
          <p:cNvSpPr txBox="1"/>
          <p:nvPr/>
        </p:nvSpPr>
        <p:spPr>
          <a:xfrm>
            <a:off x="798425" y="1782200"/>
            <a:ext cx="5831400" cy="4904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dirty="0"/>
          </a:p>
          <a:p>
            <a:pPr marL="0" lvl="0" indent="0" algn="l" rtl="0">
              <a:lnSpc>
                <a:spcPct val="115000"/>
              </a:lnSpc>
              <a:spcBef>
                <a:spcPts val="0"/>
              </a:spcBef>
              <a:spcAft>
                <a:spcPts val="0"/>
              </a:spcAft>
              <a:buNone/>
            </a:pPr>
            <a:r>
              <a:rPr lang="en-US" sz="1800" dirty="0"/>
              <a:t>All business enterprises have three varieties of physical data located within their numerous information systems.  These varieties of data are characterized by their data types and their purpose within the organization.</a:t>
            </a:r>
          </a:p>
          <a:p>
            <a:pPr marL="0" lvl="0" indent="0" algn="l" rtl="0">
              <a:lnSpc>
                <a:spcPct val="115000"/>
              </a:lnSpc>
              <a:spcBef>
                <a:spcPts val="0"/>
              </a:spcBef>
              <a:spcAft>
                <a:spcPts val="0"/>
              </a:spcAft>
              <a:buNone/>
            </a:pPr>
            <a:endParaRPr lang="en-US" sz="1800" dirty="0"/>
          </a:p>
          <a:p>
            <a:pPr marL="457200" lvl="0" indent="-342900" algn="l" rtl="0">
              <a:lnSpc>
                <a:spcPct val="115000"/>
              </a:lnSpc>
              <a:spcBef>
                <a:spcPts val="0"/>
              </a:spcBef>
              <a:spcAft>
                <a:spcPts val="0"/>
              </a:spcAft>
              <a:buSzPts val="1800"/>
              <a:buAutoNum type="arabicPeriod"/>
            </a:pPr>
            <a:r>
              <a:rPr lang="en-US" sz="1800" b="1" dirty="0"/>
              <a:t>Transactional Data</a:t>
            </a:r>
            <a:r>
              <a:rPr lang="en-US" sz="1800" dirty="0"/>
              <a:t> describes the business events of an organization </a:t>
            </a:r>
            <a:endParaRPr sz="1800" dirty="0"/>
          </a:p>
          <a:p>
            <a:pPr marL="457200" lvl="0" indent="-342900" algn="l" rtl="0">
              <a:lnSpc>
                <a:spcPct val="115000"/>
              </a:lnSpc>
              <a:spcBef>
                <a:spcPts val="1000"/>
              </a:spcBef>
              <a:spcAft>
                <a:spcPts val="0"/>
              </a:spcAft>
              <a:buSzPts val="1800"/>
              <a:buAutoNum type="arabicPeriod"/>
            </a:pPr>
            <a:r>
              <a:rPr lang="en-US" sz="1800" b="1" dirty="0"/>
              <a:t>Analytical Data</a:t>
            </a:r>
            <a:r>
              <a:rPr lang="en-US" sz="1800" dirty="0"/>
              <a:t> supports decision making, reporting, query, and analysis (i.e. describes business performance).</a:t>
            </a:r>
            <a:endParaRPr sz="1800" dirty="0"/>
          </a:p>
          <a:p>
            <a:pPr marL="457200" lvl="0" indent="-342900" algn="l" rtl="0">
              <a:lnSpc>
                <a:spcPct val="115000"/>
              </a:lnSpc>
              <a:spcBef>
                <a:spcPts val="1000"/>
              </a:spcBef>
              <a:spcAft>
                <a:spcPts val="0"/>
              </a:spcAft>
              <a:buSzPts val="1800"/>
              <a:buAutoNum type="arabicPeriod"/>
            </a:pPr>
            <a:r>
              <a:rPr lang="en-US" sz="1800" b="1" dirty="0"/>
              <a:t>Master Data</a:t>
            </a:r>
            <a:r>
              <a:rPr lang="en-US" sz="1800" dirty="0"/>
              <a:t> represents the key business entities upon which transactions are executed and the dimensions around which analysis is conducted (i.e. describes key business entities).</a:t>
            </a:r>
            <a:endParaRPr sz="1800" dirty="0"/>
          </a:p>
          <a:p>
            <a:pPr marL="0" lvl="0" indent="0" algn="l" rtl="0">
              <a:lnSpc>
                <a:spcPct val="115000"/>
              </a:lnSpc>
              <a:spcBef>
                <a:spcPts val="1000"/>
              </a:spcBef>
              <a:spcAft>
                <a:spcPts val="0"/>
              </a:spcAft>
              <a:buNone/>
            </a:pPr>
            <a:endParaRPr dirty="0"/>
          </a:p>
          <a:p>
            <a:pPr marL="0" lvl="0" indent="0" algn="l" rtl="0">
              <a:lnSpc>
                <a:spcPct val="115000"/>
              </a:lnSpc>
              <a:spcBef>
                <a:spcPts val="0"/>
              </a:spcBef>
              <a:spcAft>
                <a:spcPts val="0"/>
              </a:spcAft>
              <a:buNone/>
            </a:pPr>
            <a:endParaRPr sz="1000" dirty="0">
              <a:solidFill>
                <a:srgbClr val="777777"/>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2"/>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Data Storage Terminology</a:t>
            </a:r>
            <a:endParaRPr sz="4800"/>
          </a:p>
        </p:txBody>
      </p:sp>
      <p:sp>
        <p:nvSpPr>
          <p:cNvPr id="211" name="Google Shape;211;p32"/>
          <p:cNvSpPr txBox="1"/>
          <p:nvPr/>
        </p:nvSpPr>
        <p:spPr>
          <a:xfrm>
            <a:off x="100700" y="1622788"/>
            <a:ext cx="4445700" cy="480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b="1">
              <a:latin typeface="Lato"/>
              <a:ea typeface="Lato"/>
              <a:cs typeface="Lato"/>
              <a:sym typeface="Lato"/>
            </a:endParaRPr>
          </a:p>
          <a:p>
            <a:pPr marL="457200" lvl="0" indent="-342900" algn="l" rtl="0">
              <a:spcBef>
                <a:spcPts val="0"/>
              </a:spcBef>
              <a:spcAft>
                <a:spcPts val="0"/>
              </a:spcAft>
              <a:buSzPts val="1800"/>
              <a:buChar char="●"/>
            </a:pPr>
            <a:r>
              <a:rPr lang="en-US" sz="1800" b="1">
                <a:latin typeface="Lato"/>
                <a:ea typeface="Lato"/>
                <a:cs typeface="Lato"/>
                <a:sym typeface="Lato"/>
              </a:rPr>
              <a:t>OLTP </a:t>
            </a:r>
            <a:r>
              <a:rPr lang="en-US" sz="1800">
                <a:latin typeface="Lato"/>
                <a:ea typeface="Lato"/>
                <a:cs typeface="Lato"/>
                <a:sym typeface="Lato"/>
              </a:rPr>
              <a:t>- Focused on the operation of a particular system - goal is to capture events. </a:t>
            </a:r>
            <a:endParaRPr sz="1800">
              <a:latin typeface="Lato"/>
              <a:ea typeface="Lato"/>
              <a:cs typeface="Lato"/>
              <a:sym typeface="Lato"/>
            </a:endParaRPr>
          </a:p>
          <a:p>
            <a:pPr marL="0" lvl="0" indent="0" algn="l" rtl="0">
              <a:spcBef>
                <a:spcPts val="0"/>
              </a:spcBef>
              <a:spcAft>
                <a:spcPts val="0"/>
              </a:spcAft>
              <a:buNone/>
            </a:pPr>
            <a:r>
              <a:rPr lang="en-US" sz="1800">
                <a:latin typeface="Lato"/>
                <a:ea typeface="Lato"/>
                <a:cs typeface="Lato"/>
                <a:sym typeface="Lato"/>
              </a:rPr>
              <a:t> </a:t>
            </a:r>
            <a:endParaRPr sz="1800">
              <a:latin typeface="Lato"/>
              <a:ea typeface="Lato"/>
              <a:cs typeface="Lato"/>
              <a:sym typeface="Lato"/>
            </a:endParaRPr>
          </a:p>
          <a:p>
            <a:pPr marL="457200" lvl="0" indent="-342900" algn="l" rtl="0">
              <a:spcBef>
                <a:spcPts val="0"/>
              </a:spcBef>
              <a:spcAft>
                <a:spcPts val="0"/>
              </a:spcAft>
              <a:buSzPts val="1800"/>
              <a:buChar char="●"/>
            </a:pPr>
            <a:r>
              <a:rPr lang="en-US" sz="1800" b="1">
                <a:latin typeface="Lato"/>
                <a:ea typeface="Lato"/>
                <a:cs typeface="Lato"/>
                <a:sym typeface="Lato"/>
              </a:rPr>
              <a:t>ODS</a:t>
            </a:r>
            <a:r>
              <a:rPr lang="en-US" sz="1800">
                <a:latin typeface="Lato"/>
                <a:ea typeface="Lato"/>
                <a:cs typeface="Lato"/>
                <a:sym typeface="Lato"/>
              </a:rPr>
              <a:t> - “pulls together” data from multiple transaction processing systems and sources.  Usually contains cleaned, “normalized” data</a:t>
            </a:r>
            <a:endParaRPr sz="1800">
              <a:latin typeface="Lato"/>
              <a:ea typeface="Lato"/>
              <a:cs typeface="Lato"/>
              <a:sym typeface="Lato"/>
            </a:endParaRPr>
          </a:p>
          <a:p>
            <a:pPr marL="457200" lvl="0" indent="0" algn="l" rtl="0">
              <a:spcBef>
                <a:spcPts val="0"/>
              </a:spcBef>
              <a:spcAft>
                <a:spcPts val="0"/>
              </a:spcAft>
              <a:buNone/>
            </a:pPr>
            <a:endParaRPr sz="1800">
              <a:latin typeface="Lato"/>
              <a:ea typeface="Lato"/>
              <a:cs typeface="Lato"/>
              <a:sym typeface="Lato"/>
            </a:endParaRPr>
          </a:p>
          <a:p>
            <a:pPr marL="457200" lvl="0" indent="-342900" algn="l" rtl="0">
              <a:spcBef>
                <a:spcPts val="0"/>
              </a:spcBef>
              <a:spcAft>
                <a:spcPts val="0"/>
              </a:spcAft>
              <a:buSzPts val="1800"/>
              <a:buChar char="●"/>
            </a:pPr>
            <a:r>
              <a:rPr lang="en-US" sz="1800" b="1">
                <a:latin typeface="Lato"/>
                <a:ea typeface="Lato"/>
                <a:cs typeface="Lato"/>
                <a:sym typeface="Lato"/>
              </a:rPr>
              <a:t>OLAP</a:t>
            </a:r>
            <a:r>
              <a:rPr lang="en-US" sz="1800">
                <a:latin typeface="Lato"/>
                <a:ea typeface="Lato"/>
                <a:cs typeface="Lato"/>
                <a:sym typeface="Lato"/>
              </a:rPr>
              <a:t> - capabilities to  </a:t>
            </a:r>
            <a:r>
              <a:rPr lang="en-US" sz="1800" u="sng">
                <a:latin typeface="Lato"/>
                <a:ea typeface="Lato"/>
                <a:cs typeface="Lato"/>
                <a:sym typeface="Lato"/>
              </a:rPr>
              <a:t>analyze</a:t>
            </a:r>
            <a:r>
              <a:rPr lang="en-US" sz="1800">
                <a:latin typeface="Lato"/>
                <a:ea typeface="Lato"/>
                <a:cs typeface="Lato"/>
                <a:sym typeface="Lato"/>
              </a:rPr>
              <a:t> data from multi-dimensional perspectives.   Usually contains “denormalized” data</a:t>
            </a:r>
            <a:endParaRPr sz="1800">
              <a:latin typeface="Lato"/>
              <a:ea typeface="Lato"/>
              <a:cs typeface="Lato"/>
              <a:sym typeface="Lato"/>
            </a:endParaRPr>
          </a:p>
          <a:p>
            <a:pPr marL="457200" lvl="0" indent="0" algn="l" rtl="0">
              <a:spcBef>
                <a:spcPts val="0"/>
              </a:spcBef>
              <a:spcAft>
                <a:spcPts val="0"/>
              </a:spcAft>
              <a:buNone/>
            </a:pPr>
            <a:endParaRPr sz="1800">
              <a:latin typeface="Lato"/>
              <a:ea typeface="Lato"/>
              <a:cs typeface="Lato"/>
              <a:sym typeface="Lato"/>
            </a:endParaRPr>
          </a:p>
          <a:p>
            <a:pPr marL="457200" lvl="0" indent="-342900" algn="l" rtl="0">
              <a:spcBef>
                <a:spcPts val="0"/>
              </a:spcBef>
              <a:spcAft>
                <a:spcPts val="0"/>
              </a:spcAft>
              <a:buSzPts val="1800"/>
              <a:buChar char="●"/>
            </a:pPr>
            <a:r>
              <a:rPr lang="en-US" sz="1800" b="1">
                <a:latin typeface="Lato"/>
                <a:ea typeface="Lato"/>
                <a:cs typeface="Lato"/>
                <a:sym typeface="Lato"/>
              </a:rPr>
              <a:t>MDM: </a:t>
            </a:r>
            <a:r>
              <a:rPr lang="en-US" sz="1800">
                <a:latin typeface="Lato"/>
                <a:ea typeface="Lato"/>
                <a:cs typeface="Lato"/>
                <a:sym typeface="Lato"/>
              </a:rPr>
              <a:t>Define and manage the critical data of an organization to provide, with data integration, from a single point of reference.</a:t>
            </a:r>
            <a:endParaRPr sz="1800">
              <a:latin typeface="Lato"/>
              <a:ea typeface="Lato"/>
              <a:cs typeface="Lato"/>
              <a:sym typeface="Lato"/>
            </a:endParaRPr>
          </a:p>
        </p:txBody>
      </p:sp>
      <p:pic>
        <p:nvPicPr>
          <p:cNvPr id="212" name="Google Shape;212;p32"/>
          <p:cNvPicPr preferRelativeResize="0"/>
          <p:nvPr/>
        </p:nvPicPr>
        <p:blipFill>
          <a:blip r:embed="rId3">
            <a:alphaModFix/>
          </a:blip>
          <a:stretch>
            <a:fillRect/>
          </a:stretch>
        </p:blipFill>
        <p:spPr>
          <a:xfrm>
            <a:off x="4804050" y="1505850"/>
            <a:ext cx="7130275" cy="5347700"/>
          </a:xfrm>
          <a:prstGeom prst="rect">
            <a:avLst/>
          </a:prstGeom>
          <a:noFill/>
          <a:ln>
            <a:noFill/>
          </a:ln>
        </p:spPr>
      </p:pic>
      <p:sp>
        <p:nvSpPr>
          <p:cNvPr id="213" name="Google Shape;213;p32"/>
          <p:cNvSpPr txBox="1"/>
          <p:nvPr/>
        </p:nvSpPr>
        <p:spPr>
          <a:xfrm>
            <a:off x="8231925" y="5206900"/>
            <a:ext cx="1698600" cy="44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rgbClr val="FF0000"/>
                </a:solidFill>
                <a:latin typeface="Lato"/>
                <a:ea typeface="Lato"/>
                <a:cs typeface="Lato"/>
                <a:sym typeface="Lato"/>
              </a:rPr>
              <a:t>Online Analytical Processing</a:t>
            </a:r>
            <a:endParaRPr sz="1800" b="1">
              <a:solidFill>
                <a:srgbClr val="FF0000"/>
              </a:solidFill>
              <a:latin typeface="Lato"/>
              <a:ea typeface="Lato"/>
              <a:cs typeface="Lato"/>
              <a:sym typeface="Lato"/>
            </a:endParaRPr>
          </a:p>
          <a:p>
            <a:pPr marL="0" lvl="0" indent="0" algn="ctr" rtl="0">
              <a:spcBef>
                <a:spcPts val="0"/>
              </a:spcBef>
              <a:spcAft>
                <a:spcPts val="0"/>
              </a:spcAft>
              <a:buNone/>
            </a:pPr>
            <a:r>
              <a:rPr lang="en-US" sz="1800" b="1">
                <a:solidFill>
                  <a:srgbClr val="FF0000"/>
                </a:solidFill>
                <a:latin typeface="Lato"/>
                <a:ea typeface="Lato"/>
                <a:cs typeface="Lato"/>
                <a:sym typeface="Lato"/>
              </a:rPr>
              <a:t>(OLAP)</a:t>
            </a:r>
            <a:endParaRPr sz="1800" b="1">
              <a:solidFill>
                <a:srgbClr val="FF0000"/>
              </a:solidFill>
              <a:latin typeface="Lato"/>
              <a:ea typeface="Lato"/>
              <a:cs typeface="Lato"/>
              <a:sym typeface="Lato"/>
            </a:endParaRPr>
          </a:p>
        </p:txBody>
      </p:sp>
      <p:sp>
        <p:nvSpPr>
          <p:cNvPr id="214" name="Google Shape;214;p32"/>
          <p:cNvSpPr txBox="1"/>
          <p:nvPr/>
        </p:nvSpPr>
        <p:spPr>
          <a:xfrm>
            <a:off x="4622250" y="5950450"/>
            <a:ext cx="2777700" cy="121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rgbClr val="FF0000"/>
                </a:solidFill>
                <a:highlight>
                  <a:srgbClr val="FFFFFF"/>
                </a:highlight>
                <a:latin typeface="Lato"/>
                <a:ea typeface="Lato"/>
                <a:cs typeface="Lato"/>
                <a:sym typeface="Lato"/>
              </a:rPr>
              <a:t>Online Transactional Processing</a:t>
            </a:r>
            <a:endParaRPr sz="1800" b="1">
              <a:solidFill>
                <a:srgbClr val="FF0000"/>
              </a:solidFill>
              <a:highlight>
                <a:srgbClr val="FFFFFF"/>
              </a:highlight>
              <a:latin typeface="Lato"/>
              <a:ea typeface="Lato"/>
              <a:cs typeface="Lato"/>
              <a:sym typeface="Lato"/>
            </a:endParaRPr>
          </a:p>
          <a:p>
            <a:pPr marL="0" lvl="0" indent="0" algn="ctr" rtl="0">
              <a:spcBef>
                <a:spcPts val="0"/>
              </a:spcBef>
              <a:spcAft>
                <a:spcPts val="0"/>
              </a:spcAft>
              <a:buNone/>
            </a:pPr>
            <a:r>
              <a:rPr lang="en-US" sz="1800" b="1">
                <a:solidFill>
                  <a:srgbClr val="FF0000"/>
                </a:solidFill>
                <a:highlight>
                  <a:srgbClr val="FFFFFF"/>
                </a:highlight>
                <a:latin typeface="Lato"/>
                <a:ea typeface="Lato"/>
                <a:cs typeface="Lato"/>
                <a:sym typeface="Lato"/>
              </a:rPr>
              <a:t>(OLTP)</a:t>
            </a:r>
            <a:endParaRPr sz="1800" b="1">
              <a:solidFill>
                <a:srgbClr val="FF0000"/>
              </a:solidFill>
              <a:highlight>
                <a:srgbClr val="FFFFFF"/>
              </a:highlight>
              <a:latin typeface="Lato"/>
              <a:ea typeface="Lato"/>
              <a:cs typeface="Lato"/>
              <a:sym typeface="Lato"/>
            </a:endParaRPr>
          </a:p>
        </p:txBody>
      </p:sp>
      <p:sp>
        <p:nvSpPr>
          <p:cNvPr id="215" name="Google Shape;215;p32"/>
          <p:cNvSpPr txBox="1"/>
          <p:nvPr/>
        </p:nvSpPr>
        <p:spPr>
          <a:xfrm>
            <a:off x="6038700" y="4303850"/>
            <a:ext cx="3000000" cy="44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rgbClr val="FF0000"/>
                </a:solidFill>
                <a:latin typeface="Lato"/>
                <a:ea typeface="Lato"/>
                <a:cs typeface="Lato"/>
                <a:sym typeface="Lato"/>
              </a:rPr>
              <a:t>(ODS)</a:t>
            </a:r>
            <a:endParaRPr/>
          </a:p>
        </p:txBody>
      </p:sp>
      <p:sp>
        <p:nvSpPr>
          <p:cNvPr id="216" name="Google Shape;216;p32"/>
          <p:cNvSpPr txBox="1"/>
          <p:nvPr/>
        </p:nvSpPr>
        <p:spPr>
          <a:xfrm>
            <a:off x="9993325" y="1580100"/>
            <a:ext cx="2016600" cy="44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rgbClr val="FF0000"/>
                </a:solidFill>
                <a:latin typeface="Lato"/>
                <a:ea typeface="Lato"/>
                <a:cs typeface="Lato"/>
                <a:sym typeface="Lato"/>
              </a:rPr>
              <a:t>Semantic Layer</a:t>
            </a:r>
            <a:endParaRPr sz="1800" b="1">
              <a:solidFill>
                <a:srgbClr val="FF0000"/>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3"/>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Data Management vs. DBA</a:t>
            </a:r>
            <a:endParaRPr sz="4800"/>
          </a:p>
        </p:txBody>
      </p:sp>
      <p:sp>
        <p:nvSpPr>
          <p:cNvPr id="222" name="Google Shape;222;p33"/>
          <p:cNvSpPr txBox="1"/>
          <p:nvPr/>
        </p:nvSpPr>
        <p:spPr>
          <a:xfrm>
            <a:off x="151800" y="1661075"/>
            <a:ext cx="11529300" cy="10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t>What is Data Management?</a:t>
            </a:r>
            <a:endParaRPr b="1"/>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US"/>
              <a:t>Data Management (Stewardship) is the practice of organizing and maintaining data processes to meet ongoing information lifecycle needs.   This includes </a:t>
            </a:r>
            <a:r>
              <a:rPr lang="en-US" b="1"/>
              <a:t>data creation, storage, processing, archiving, and data destruction. </a:t>
            </a:r>
            <a:endParaRPr b="1"/>
          </a:p>
          <a:p>
            <a:pPr marL="0" lvl="0" indent="0" algn="l" rtl="0">
              <a:spcBef>
                <a:spcPts val="0"/>
              </a:spcBef>
              <a:spcAft>
                <a:spcPts val="0"/>
              </a:spcAft>
              <a:buNone/>
            </a:pPr>
            <a:endParaRPr b="1"/>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 </a:t>
            </a:r>
            <a:endParaRPr/>
          </a:p>
        </p:txBody>
      </p:sp>
      <p:pic>
        <p:nvPicPr>
          <p:cNvPr id="223" name="Google Shape;223;p33"/>
          <p:cNvPicPr preferRelativeResize="0"/>
          <p:nvPr/>
        </p:nvPicPr>
        <p:blipFill rotWithShape="1">
          <a:blip r:embed="rId3">
            <a:alphaModFix/>
          </a:blip>
          <a:srcRect b="8792"/>
          <a:stretch/>
        </p:blipFill>
        <p:spPr>
          <a:xfrm>
            <a:off x="6610450" y="2943175"/>
            <a:ext cx="5460149" cy="3734875"/>
          </a:xfrm>
          <a:prstGeom prst="rect">
            <a:avLst/>
          </a:prstGeom>
          <a:noFill/>
          <a:ln>
            <a:noFill/>
          </a:ln>
        </p:spPr>
      </p:pic>
      <p:sp>
        <p:nvSpPr>
          <p:cNvPr id="224" name="Google Shape;224;p33"/>
          <p:cNvSpPr txBox="1"/>
          <p:nvPr/>
        </p:nvSpPr>
        <p:spPr>
          <a:xfrm>
            <a:off x="151800" y="2649775"/>
            <a:ext cx="6291900" cy="97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rgbClr val="000000"/>
              </a:buClr>
              <a:buSzPts val="1100"/>
              <a:buFont typeface="Arial"/>
              <a:buNone/>
            </a:pPr>
            <a:r>
              <a:rPr lang="en-US" b="1" dirty="0"/>
              <a:t>What is Database Administration (DBA)?</a:t>
            </a:r>
            <a:endParaRPr b="1" dirty="0"/>
          </a:p>
          <a:p>
            <a:pPr marL="0" lvl="0" indent="0" algn="l" rtl="0">
              <a:lnSpc>
                <a:spcPct val="115000"/>
              </a:lnSpc>
              <a:spcBef>
                <a:spcPts val="1000"/>
              </a:spcBef>
              <a:spcAft>
                <a:spcPts val="0"/>
              </a:spcAft>
              <a:buClr>
                <a:srgbClr val="000000"/>
              </a:buClr>
              <a:buSzPts val="1100"/>
              <a:buFont typeface="Arial"/>
              <a:buNone/>
            </a:pPr>
            <a:r>
              <a:rPr lang="en-US" dirty="0"/>
              <a:t>Database administration is the use of specialized software to store and organize data. This is the technical aspects of the planning, installation, configuration, design, migration, performance monitoring, security, troubleshooting, backup, and data recovery of a database system.</a:t>
            </a:r>
            <a:endParaRPr dirty="0"/>
          </a:p>
          <a:p>
            <a:pPr marL="0" lvl="0" indent="0" algn="l" rtl="0">
              <a:spcBef>
                <a:spcPts val="0"/>
              </a:spcBef>
              <a:spcAft>
                <a:spcPts val="0"/>
              </a:spcAft>
              <a:buNone/>
            </a:pPr>
            <a:endParaRPr dirty="0">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p:txBody>
      </p:sp>
      <p:sp>
        <p:nvSpPr>
          <p:cNvPr id="225" name="Google Shape;225;p33"/>
          <p:cNvSpPr txBox="1"/>
          <p:nvPr/>
        </p:nvSpPr>
        <p:spPr>
          <a:xfrm>
            <a:off x="151800" y="4127200"/>
            <a:ext cx="6143700" cy="263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rgbClr val="000000"/>
              </a:buClr>
              <a:buSzPts val="1100"/>
              <a:buFont typeface="Arial"/>
              <a:buNone/>
            </a:pPr>
            <a:r>
              <a:rPr lang="en-US" b="1"/>
              <a:t>What are the Similarities Between the Two Roles?</a:t>
            </a:r>
            <a:endParaRPr b="1"/>
          </a:p>
          <a:p>
            <a:pPr marL="0" lvl="0" indent="0" algn="l" rtl="0">
              <a:lnSpc>
                <a:spcPct val="115000"/>
              </a:lnSpc>
              <a:spcBef>
                <a:spcPts val="1000"/>
              </a:spcBef>
              <a:spcAft>
                <a:spcPts val="0"/>
              </a:spcAft>
              <a:buClr>
                <a:srgbClr val="000000"/>
              </a:buClr>
              <a:buSzPts val="1100"/>
              <a:buFont typeface="Arial"/>
              <a:buNone/>
            </a:pPr>
            <a:r>
              <a:rPr lang="en-US"/>
              <a:t>Professionals in both specializations have to coordinate the database planning, goals, design, and communicate with each other while the project is being implemented. </a:t>
            </a:r>
            <a:endParaRPr/>
          </a:p>
          <a:p>
            <a:pPr marL="0" lvl="0" indent="0" algn="l" rtl="0">
              <a:lnSpc>
                <a:spcPct val="115000"/>
              </a:lnSpc>
              <a:spcBef>
                <a:spcPts val="1000"/>
              </a:spcBef>
              <a:spcAft>
                <a:spcPts val="0"/>
              </a:spcAft>
              <a:buClr>
                <a:srgbClr val="000000"/>
              </a:buClr>
              <a:buSzPts val="1100"/>
              <a:buFont typeface="Arial"/>
              <a:buNone/>
            </a:pPr>
            <a:r>
              <a:rPr lang="en-US" b="1"/>
              <a:t>What are the Differences?</a:t>
            </a:r>
            <a:endParaRPr b="1"/>
          </a:p>
          <a:p>
            <a:pPr marL="0" lvl="0" indent="0" algn="l" rtl="0">
              <a:lnSpc>
                <a:spcPct val="115000"/>
              </a:lnSpc>
              <a:spcBef>
                <a:spcPts val="1000"/>
              </a:spcBef>
              <a:spcAft>
                <a:spcPts val="0"/>
              </a:spcAft>
              <a:buClr>
                <a:srgbClr val="000000"/>
              </a:buClr>
              <a:buSzPts val="1100"/>
              <a:buFont typeface="Arial"/>
              <a:buNone/>
            </a:pPr>
            <a:r>
              <a:rPr lang="en-US"/>
              <a:t>Data management focuses on the “Logical” design - planning, organization, and design of a database system. DBA’s focus in the physical design of the database  performance, storage, access, backups, etc. </a:t>
            </a:r>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4"/>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Data Governance </a:t>
            </a:r>
            <a:endParaRPr sz="4800"/>
          </a:p>
        </p:txBody>
      </p:sp>
      <p:pic>
        <p:nvPicPr>
          <p:cNvPr id="231" name="Google Shape;231;p34"/>
          <p:cNvPicPr preferRelativeResize="0"/>
          <p:nvPr/>
        </p:nvPicPr>
        <p:blipFill>
          <a:blip r:embed="rId3">
            <a:alphaModFix/>
          </a:blip>
          <a:stretch>
            <a:fillRect/>
          </a:stretch>
        </p:blipFill>
        <p:spPr>
          <a:xfrm>
            <a:off x="7630004" y="1997625"/>
            <a:ext cx="4000347" cy="4018200"/>
          </a:xfrm>
          <a:prstGeom prst="rect">
            <a:avLst/>
          </a:prstGeom>
          <a:noFill/>
          <a:ln>
            <a:noFill/>
          </a:ln>
        </p:spPr>
      </p:pic>
      <p:sp>
        <p:nvSpPr>
          <p:cNvPr id="232" name="Google Shape;232;p34"/>
          <p:cNvSpPr txBox="1"/>
          <p:nvPr/>
        </p:nvSpPr>
        <p:spPr>
          <a:xfrm>
            <a:off x="801425" y="1921425"/>
            <a:ext cx="5675700" cy="464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233" name="Google Shape;233;p34"/>
          <p:cNvSpPr txBox="1"/>
          <p:nvPr/>
        </p:nvSpPr>
        <p:spPr>
          <a:xfrm>
            <a:off x="742300" y="1980775"/>
            <a:ext cx="6887700" cy="240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latin typeface="Lato"/>
                <a:ea typeface="Lato"/>
                <a:cs typeface="Lato"/>
                <a:sym typeface="Lato"/>
              </a:rPr>
              <a:t>What is Data Governance?</a:t>
            </a:r>
            <a:endParaRPr sz="1800" b="1">
              <a:latin typeface="Lato"/>
              <a:ea typeface="Lato"/>
              <a:cs typeface="Lato"/>
              <a:sym typeface="Lato"/>
            </a:endParaRPr>
          </a:p>
          <a:p>
            <a:pPr marL="0" lvl="0" indent="0" algn="l" rtl="0">
              <a:lnSpc>
                <a:spcPct val="100000"/>
              </a:lnSpc>
              <a:spcBef>
                <a:spcPts val="0"/>
              </a:spcBef>
              <a:spcAft>
                <a:spcPts val="0"/>
              </a:spcAft>
              <a:buClr>
                <a:srgbClr val="000000"/>
              </a:buClr>
              <a:buSzPts val="1100"/>
              <a:buFont typeface="Arial"/>
              <a:buNone/>
            </a:pPr>
            <a:r>
              <a:rPr lang="en-US" sz="1800">
                <a:latin typeface="Lato"/>
                <a:ea typeface="Lato"/>
                <a:cs typeface="Lato"/>
                <a:sym typeface="Lato"/>
              </a:rPr>
              <a:t>Data Governance is a quality control discipline for assessing, managing, using, improving, monitoring, maintaining, and protecting organizational information. </a:t>
            </a:r>
            <a:endParaRPr sz="1800">
              <a:latin typeface="Lato"/>
              <a:ea typeface="Lato"/>
              <a:cs typeface="Lato"/>
              <a:sym typeface="Lato"/>
            </a:endParaRPr>
          </a:p>
        </p:txBody>
      </p:sp>
      <p:sp>
        <p:nvSpPr>
          <p:cNvPr id="234" name="Google Shape;234;p34"/>
          <p:cNvSpPr txBox="1"/>
          <p:nvPr/>
        </p:nvSpPr>
        <p:spPr>
          <a:xfrm>
            <a:off x="742300" y="3418700"/>
            <a:ext cx="6887700" cy="232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latin typeface="Lato"/>
                <a:ea typeface="Lato"/>
                <a:cs typeface="Lato"/>
                <a:sym typeface="Lato"/>
              </a:rPr>
              <a:t>Who Needs Data Governance?</a:t>
            </a:r>
            <a:endParaRPr sz="1800" b="1">
              <a:latin typeface="Lato"/>
              <a:ea typeface="Lato"/>
              <a:cs typeface="Lato"/>
              <a:sym typeface="Lato"/>
            </a:endParaRPr>
          </a:p>
          <a:p>
            <a:pPr marL="0" lvl="0" indent="0" algn="l" rtl="0">
              <a:spcBef>
                <a:spcPts val="0"/>
              </a:spcBef>
              <a:spcAft>
                <a:spcPts val="0"/>
              </a:spcAft>
              <a:buNone/>
            </a:pPr>
            <a:r>
              <a:rPr lang="en-US" sz="1800">
                <a:latin typeface="Lato"/>
                <a:ea typeface="Lato"/>
                <a:cs typeface="Lato"/>
                <a:sym typeface="Lato"/>
              </a:rPr>
              <a:t>Organizations that need to prevent sensitive information from being accessed by unauthorized users.</a:t>
            </a:r>
            <a:endParaRPr sz="1800">
              <a:latin typeface="Lato"/>
              <a:ea typeface="Lato"/>
              <a:cs typeface="Lato"/>
              <a:sym typeface="Lato"/>
            </a:endParaRPr>
          </a:p>
          <a:p>
            <a:pPr marL="0" lvl="0" indent="0" algn="l" rtl="0">
              <a:spcBef>
                <a:spcPts val="0"/>
              </a:spcBef>
              <a:spcAft>
                <a:spcPts val="0"/>
              </a:spcAft>
              <a:buNone/>
            </a:pPr>
            <a:endParaRPr sz="180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b="1">
                <a:latin typeface="Lato"/>
                <a:ea typeface="Lato"/>
                <a:cs typeface="Lato"/>
                <a:sym typeface="Lato"/>
              </a:rPr>
              <a:t>What is a Data Steward?</a:t>
            </a:r>
            <a:endParaRPr sz="1800" b="1">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a:latin typeface="Lato"/>
                <a:ea typeface="Lato"/>
                <a:cs typeface="Lato"/>
                <a:sym typeface="Lato"/>
              </a:rPr>
              <a:t>This is a position within an organization that ensures data governance processes are followed, guidelines are enforced, and recommends improvements to be made to data governance processes.</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5"/>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Data Dictionaries</a:t>
            </a:r>
            <a:endParaRPr sz="4800"/>
          </a:p>
        </p:txBody>
      </p:sp>
      <p:sp>
        <p:nvSpPr>
          <p:cNvPr id="240" name="Google Shape;240;p35"/>
          <p:cNvSpPr txBox="1"/>
          <p:nvPr/>
        </p:nvSpPr>
        <p:spPr>
          <a:xfrm>
            <a:off x="0" y="1626183"/>
            <a:ext cx="5866200" cy="475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US" sz="1800" b="1" dirty="0"/>
              <a:t>What is a Data Dictionary?</a:t>
            </a:r>
            <a:endParaRPr sz="1800" b="1" dirty="0"/>
          </a:p>
          <a:p>
            <a:pPr marL="0" lvl="0" indent="0" algn="l" rtl="0">
              <a:lnSpc>
                <a:spcPct val="115000"/>
              </a:lnSpc>
              <a:spcBef>
                <a:spcPts val="0"/>
              </a:spcBef>
              <a:spcAft>
                <a:spcPts val="0"/>
              </a:spcAft>
              <a:buNone/>
            </a:pPr>
            <a:r>
              <a:rPr lang="en-US" sz="1800" dirty="0"/>
              <a:t>A Data Dictionary is a collection of sources, names, definitions, and attributes about data elements that define the data captured in a system.  </a:t>
            </a:r>
            <a:endParaRPr sz="1800" dirty="0"/>
          </a:p>
          <a:p>
            <a:pPr marL="0" lvl="0" indent="0" algn="l" rtl="0">
              <a:lnSpc>
                <a:spcPct val="115000"/>
              </a:lnSpc>
              <a:spcBef>
                <a:spcPts val="0"/>
              </a:spcBef>
              <a:spcAft>
                <a:spcPts val="0"/>
              </a:spcAft>
              <a:buClr>
                <a:srgbClr val="000000"/>
              </a:buClr>
              <a:buSzPts val="1100"/>
              <a:buFont typeface="Arial"/>
              <a:buNone/>
            </a:pPr>
            <a:endParaRPr sz="1800" dirty="0"/>
          </a:p>
          <a:p>
            <a:pPr marL="0" lvl="0" indent="0" algn="l" rtl="0">
              <a:lnSpc>
                <a:spcPct val="115000"/>
              </a:lnSpc>
              <a:spcBef>
                <a:spcPts val="0"/>
              </a:spcBef>
              <a:spcAft>
                <a:spcPts val="0"/>
              </a:spcAft>
              <a:buNone/>
            </a:pPr>
            <a:endParaRPr sz="1800" dirty="0"/>
          </a:p>
          <a:p>
            <a:pPr marL="0" lvl="0" indent="0" algn="l" rtl="0">
              <a:spcBef>
                <a:spcPts val="0"/>
              </a:spcBef>
              <a:spcAft>
                <a:spcPts val="0"/>
              </a:spcAft>
              <a:buNone/>
            </a:pPr>
            <a:endParaRPr sz="2400" dirty="0">
              <a:latin typeface="Lato"/>
              <a:ea typeface="Lato"/>
              <a:cs typeface="Lato"/>
              <a:sym typeface="Lato"/>
            </a:endParaRPr>
          </a:p>
        </p:txBody>
      </p:sp>
      <p:sp>
        <p:nvSpPr>
          <p:cNvPr id="241" name="Google Shape;241;p35"/>
          <p:cNvSpPr txBox="1"/>
          <p:nvPr/>
        </p:nvSpPr>
        <p:spPr>
          <a:xfrm>
            <a:off x="0" y="2989025"/>
            <a:ext cx="5731329"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800" b="1" dirty="0"/>
              <a:t>Enterprise Data Dictionaries contain the following Information:</a:t>
            </a:r>
            <a:endParaRPr sz="1800" b="1" dirty="0"/>
          </a:p>
          <a:p>
            <a:pPr marL="400050" lvl="0" indent="-285750" algn="l" rtl="0">
              <a:lnSpc>
                <a:spcPct val="115000"/>
              </a:lnSpc>
              <a:spcBef>
                <a:spcPts val="0"/>
              </a:spcBef>
              <a:spcAft>
                <a:spcPts val="0"/>
              </a:spcAft>
              <a:buSzPts val="1800"/>
              <a:buFont typeface="Arial" panose="020B0604020202020204" pitchFamily="34" charset="0"/>
              <a:buChar char="•"/>
            </a:pPr>
            <a:r>
              <a:rPr lang="en-US" sz="1800" dirty="0"/>
              <a:t>Names and physical information of all database schemas, tables and fields.</a:t>
            </a:r>
            <a:endParaRPr sz="1800" dirty="0"/>
          </a:p>
          <a:p>
            <a:pPr marL="400050" lvl="0" indent="-285750" algn="l" rtl="0">
              <a:lnSpc>
                <a:spcPct val="115000"/>
              </a:lnSpc>
              <a:spcBef>
                <a:spcPts val="0"/>
              </a:spcBef>
              <a:spcAft>
                <a:spcPts val="0"/>
              </a:spcAft>
              <a:buSzPts val="1800"/>
              <a:buFont typeface="Arial" panose="020B0604020202020204" pitchFamily="34" charset="0"/>
              <a:buChar char="•"/>
            </a:pPr>
            <a:endParaRPr lang="en-US" sz="1800" dirty="0"/>
          </a:p>
          <a:p>
            <a:pPr marL="400050" lvl="0" indent="-285750" algn="l" rtl="0">
              <a:lnSpc>
                <a:spcPct val="115000"/>
              </a:lnSpc>
              <a:spcBef>
                <a:spcPts val="0"/>
              </a:spcBef>
              <a:spcAft>
                <a:spcPts val="0"/>
              </a:spcAft>
              <a:buSzPts val="1800"/>
              <a:buFont typeface="Arial" panose="020B0604020202020204" pitchFamily="34" charset="0"/>
              <a:buChar char="•"/>
            </a:pPr>
            <a:r>
              <a:rPr lang="en-US" sz="1800" dirty="0"/>
              <a:t>“System of record” information. </a:t>
            </a:r>
            <a:endParaRPr sz="1800" dirty="0"/>
          </a:p>
          <a:p>
            <a:pPr marL="742950" lvl="0" indent="-285750" algn="l" rtl="0">
              <a:lnSpc>
                <a:spcPct val="115000"/>
              </a:lnSpc>
              <a:spcBef>
                <a:spcPts val="0"/>
              </a:spcBef>
              <a:spcAft>
                <a:spcPts val="0"/>
              </a:spcAft>
              <a:buFont typeface="Arial" panose="020B0604020202020204" pitchFamily="34" charset="0"/>
              <a:buChar char="•"/>
            </a:pPr>
            <a:endParaRPr sz="1800" dirty="0"/>
          </a:p>
          <a:p>
            <a:pPr marL="400050" lvl="0" indent="-285750" algn="l" rtl="0">
              <a:lnSpc>
                <a:spcPct val="115000"/>
              </a:lnSpc>
              <a:spcBef>
                <a:spcPts val="0"/>
              </a:spcBef>
              <a:spcAft>
                <a:spcPts val="0"/>
              </a:spcAft>
              <a:buSzPts val="1800"/>
              <a:buFont typeface="Arial" panose="020B0604020202020204" pitchFamily="34" charset="0"/>
              <a:buChar char="•"/>
            </a:pPr>
            <a:r>
              <a:rPr lang="en-US" sz="1800" dirty="0"/>
              <a:t>Table constraints such as primary key attributes, foreign key information etc.</a:t>
            </a:r>
            <a:endParaRPr sz="1800" dirty="0"/>
          </a:p>
          <a:p>
            <a:pPr marL="742950" lvl="0" indent="-285750" algn="l" rtl="0">
              <a:lnSpc>
                <a:spcPct val="115000"/>
              </a:lnSpc>
              <a:spcBef>
                <a:spcPts val="0"/>
              </a:spcBef>
              <a:spcAft>
                <a:spcPts val="0"/>
              </a:spcAft>
              <a:buFont typeface="Arial" panose="020B0604020202020204" pitchFamily="34" charset="0"/>
              <a:buChar char="•"/>
            </a:pPr>
            <a:endParaRPr sz="1800" dirty="0"/>
          </a:p>
          <a:p>
            <a:pPr marL="400050" lvl="0" indent="-285750" algn="l" rtl="0">
              <a:lnSpc>
                <a:spcPct val="115000"/>
              </a:lnSpc>
              <a:spcBef>
                <a:spcPts val="0"/>
              </a:spcBef>
              <a:spcAft>
                <a:spcPts val="0"/>
              </a:spcAft>
              <a:buSzPts val="1800"/>
              <a:buFont typeface="Arial" panose="020B0604020202020204" pitchFamily="34" charset="0"/>
              <a:buChar char="•"/>
            </a:pPr>
            <a:r>
              <a:rPr lang="en-US" sz="1800" dirty="0"/>
              <a:t>Business rules, transformations and metadata               about field values.</a:t>
            </a:r>
            <a:endParaRPr dirty="0"/>
          </a:p>
        </p:txBody>
      </p:sp>
      <p:pic>
        <p:nvPicPr>
          <p:cNvPr id="242" name="Google Shape;242;p35"/>
          <p:cNvPicPr preferRelativeResize="0"/>
          <p:nvPr/>
        </p:nvPicPr>
        <p:blipFill>
          <a:blip r:embed="rId3">
            <a:alphaModFix/>
          </a:blip>
          <a:stretch>
            <a:fillRect/>
          </a:stretch>
        </p:blipFill>
        <p:spPr>
          <a:xfrm>
            <a:off x="5666015" y="1782609"/>
            <a:ext cx="6315225" cy="46027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6"/>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Measuring Data Quality</a:t>
            </a:r>
            <a:endParaRPr sz="4800"/>
          </a:p>
        </p:txBody>
      </p:sp>
      <p:pic>
        <p:nvPicPr>
          <p:cNvPr id="248" name="Google Shape;248;p36"/>
          <p:cNvPicPr preferRelativeResize="0"/>
          <p:nvPr/>
        </p:nvPicPr>
        <p:blipFill>
          <a:blip r:embed="rId3">
            <a:alphaModFix/>
          </a:blip>
          <a:stretch>
            <a:fillRect/>
          </a:stretch>
        </p:blipFill>
        <p:spPr>
          <a:xfrm>
            <a:off x="7754800" y="1580100"/>
            <a:ext cx="4179250" cy="4733850"/>
          </a:xfrm>
          <a:prstGeom prst="rect">
            <a:avLst/>
          </a:prstGeom>
          <a:noFill/>
          <a:ln>
            <a:noFill/>
          </a:ln>
        </p:spPr>
      </p:pic>
      <p:sp>
        <p:nvSpPr>
          <p:cNvPr id="249" name="Google Shape;249;p36"/>
          <p:cNvSpPr txBox="1"/>
          <p:nvPr/>
        </p:nvSpPr>
        <p:spPr>
          <a:xfrm>
            <a:off x="272800" y="1879950"/>
            <a:ext cx="7406100" cy="443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1800" b="1" dirty="0">
                <a:latin typeface="Lato"/>
                <a:ea typeface="Lato"/>
                <a:cs typeface="Lato"/>
                <a:sym typeface="Lato"/>
              </a:rPr>
              <a:t>What is Data Quality?</a:t>
            </a:r>
            <a:endParaRPr sz="1800" b="1" dirty="0">
              <a:latin typeface="Lato"/>
              <a:ea typeface="Lato"/>
              <a:cs typeface="Lato"/>
              <a:sym typeface="Lato"/>
            </a:endParaRPr>
          </a:p>
          <a:p>
            <a:pPr marL="0" lvl="0" indent="0" algn="l" rtl="0">
              <a:spcBef>
                <a:spcPts val="0"/>
              </a:spcBef>
              <a:spcAft>
                <a:spcPts val="0"/>
              </a:spcAft>
              <a:buNone/>
            </a:pPr>
            <a:r>
              <a:rPr lang="en-US" sz="1800" dirty="0">
                <a:latin typeface="Lato"/>
                <a:ea typeface="Lato"/>
                <a:cs typeface="Lato"/>
                <a:sym typeface="Lato"/>
              </a:rPr>
              <a:t>Sometimes errors or incorrect  elements are present in your data set. It’s important to be proactive and clean your data and periodically test it for inaccuracies.</a:t>
            </a:r>
            <a:endParaRPr sz="1800" dirty="0">
              <a:latin typeface="Lato"/>
              <a:ea typeface="Lato"/>
              <a:cs typeface="Lato"/>
              <a:sym typeface="Lato"/>
            </a:endParaRPr>
          </a:p>
          <a:p>
            <a:pPr marL="0" lvl="0" indent="0" algn="l" rtl="0">
              <a:spcBef>
                <a:spcPts val="0"/>
              </a:spcBef>
              <a:spcAft>
                <a:spcPts val="0"/>
              </a:spcAft>
              <a:buClr>
                <a:srgbClr val="000000"/>
              </a:buClr>
              <a:buSzPts val="1100"/>
              <a:buFont typeface="Arial"/>
              <a:buNone/>
            </a:pPr>
            <a:endParaRPr sz="1800" b="1" dirty="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b="1" dirty="0">
                <a:latin typeface="Lato"/>
                <a:ea typeface="Lato"/>
                <a:cs typeface="Lato"/>
                <a:sym typeface="Lato"/>
              </a:rPr>
              <a:t>What is a Data Quality Assessment?</a:t>
            </a:r>
            <a:endParaRPr sz="1800" b="1" dirty="0">
              <a:latin typeface="Lato"/>
              <a:ea typeface="Lato"/>
              <a:cs typeface="Lato"/>
              <a:sym typeface="Lato"/>
            </a:endParaRPr>
          </a:p>
          <a:p>
            <a:pPr marL="0" lvl="0" indent="0" algn="l" rtl="0">
              <a:spcBef>
                <a:spcPts val="0"/>
              </a:spcBef>
              <a:spcAft>
                <a:spcPts val="0"/>
              </a:spcAft>
              <a:buNone/>
            </a:pPr>
            <a:r>
              <a:rPr lang="en-US" sz="1800" dirty="0">
                <a:latin typeface="Lato"/>
                <a:ea typeface="Lato"/>
                <a:cs typeface="Lato"/>
                <a:sym typeface="Lato"/>
              </a:rPr>
              <a:t>You can identify these errors and understand their implications by both qualitative assessments and quantitative measurement. This ensures you have quality data on hand when you run your jobs. This will let you improve your data quality processes for quality and effectiveness.</a:t>
            </a:r>
            <a:endParaRPr sz="1800" dirty="0">
              <a:latin typeface="Lato"/>
              <a:ea typeface="Lato"/>
              <a:cs typeface="Lato"/>
              <a:sym typeface="Lato"/>
            </a:endParaRPr>
          </a:p>
          <a:p>
            <a:pPr marL="0" lvl="0" indent="0" algn="l" rtl="0">
              <a:spcBef>
                <a:spcPts val="0"/>
              </a:spcBef>
              <a:spcAft>
                <a:spcPts val="0"/>
              </a:spcAft>
              <a:buClr>
                <a:srgbClr val="000000"/>
              </a:buClr>
              <a:buSzPts val="1100"/>
              <a:buFont typeface="Arial"/>
              <a:buNone/>
            </a:pPr>
            <a:endParaRPr sz="1800" dirty="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b="1" dirty="0">
                <a:latin typeface="Lato"/>
                <a:ea typeface="Lato"/>
                <a:cs typeface="Lato"/>
                <a:sym typeface="Lato"/>
              </a:rPr>
              <a:t>What is an Example of Measuring Data Quality?</a:t>
            </a:r>
            <a:endParaRPr sz="1800" b="1" dirty="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dirty="0">
                <a:latin typeface="Lato"/>
                <a:ea typeface="Lato"/>
                <a:cs typeface="Lato"/>
                <a:sym typeface="Lato"/>
              </a:rPr>
              <a:t>This is a common type of data quality metric. It allows you to track how the number of known errors – such as missing, incomplete or redundant entries – within a data set corresponds to the size of the data set. If you find fewer errors while the size of your data stays the same or grows, you know that your data quality is improving.</a:t>
            </a:r>
            <a:endParaRPr sz="1800" dirty="0">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3763</Words>
  <Application>Microsoft Office PowerPoint</Application>
  <PresentationFormat>Widescreen</PresentationFormat>
  <Paragraphs>392</Paragraphs>
  <Slides>28</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Lustria</vt:lpstr>
      <vt:lpstr>Roboto Mono</vt:lpstr>
      <vt:lpstr>Lato</vt:lpstr>
      <vt:lpstr>Calibri</vt:lpstr>
      <vt:lpstr>Arial</vt:lpstr>
      <vt:lpstr>Raleway</vt:lpstr>
      <vt:lpstr>Roboto</vt:lpstr>
      <vt:lpstr>Streamline</vt:lpstr>
      <vt:lpstr>Storing &amp; Managing Data</vt:lpstr>
      <vt:lpstr>Quiz: Class 1&amp;2</vt:lpstr>
      <vt:lpstr>Class 3 Objectives</vt:lpstr>
      <vt:lpstr>Types of Enterprise Data</vt:lpstr>
      <vt:lpstr>Data Storage Terminology</vt:lpstr>
      <vt:lpstr>Data Management vs. DBA</vt:lpstr>
      <vt:lpstr>Data Governance </vt:lpstr>
      <vt:lpstr>Data Dictionaries</vt:lpstr>
      <vt:lpstr>Measuring Data Quality</vt:lpstr>
      <vt:lpstr>Data Quality w/Python</vt:lpstr>
      <vt:lpstr>  Cleaning Data Using SQL</vt:lpstr>
      <vt:lpstr>Cleaning Data</vt:lpstr>
      <vt:lpstr>Goals of Cleaning Data</vt:lpstr>
      <vt:lpstr>Case Statements</vt:lpstr>
      <vt:lpstr>Ex. SQL Wildcards &amp; Case Statement</vt:lpstr>
      <vt:lpstr>SQL Wildcards</vt:lpstr>
      <vt:lpstr>Removing Duplicates</vt:lpstr>
      <vt:lpstr>Ex. Identifying Duplicates</vt:lpstr>
      <vt:lpstr>Ex. Numeric Functions</vt:lpstr>
      <vt:lpstr>Numeric Formatting Functions</vt:lpstr>
      <vt:lpstr>Ex. String Functions</vt:lpstr>
      <vt:lpstr>String Formatting Functions</vt:lpstr>
      <vt:lpstr>Date Formatting Functions</vt:lpstr>
      <vt:lpstr>Ex. Date Functions</vt:lpstr>
      <vt:lpstr>Project Milestones</vt:lpstr>
      <vt:lpstr>Class Project</vt:lpstr>
      <vt:lpstr>Class Project </vt:lpstr>
      <vt:lpstr>Appendix A: Cleaning data with 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Storing &amp; Managing Data</dc:title>
  <dc:creator>JTB Ventures LLC</dc:creator>
  <cp:lastModifiedBy>Jeremy Bergmann</cp:lastModifiedBy>
  <cp:revision>13</cp:revision>
  <dcterms:modified xsi:type="dcterms:W3CDTF">2019-09-02T18:20:39Z</dcterms:modified>
</cp:coreProperties>
</file>