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85" r:id="rId15"/>
    <p:sldId id="270" r:id="rId16"/>
    <p:sldId id="27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Lato" panose="020B060402020202020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FB120B-6FD2-4ECF-9174-02819020AEE5}">
  <a:tblStyle styleId="{05FB120B-6FD2-4ECF-9174-02819020AEE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1dcfa8b85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51dcfa8b85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203a960a5_1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5203a960a5_1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203a960a5_1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5203a960a5_1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01fb7fb4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501fb7fb4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e14f2088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5e14f2088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dd891ab24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dd891ab24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5dd891ab24_0_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rgbClr val="000000"/>
                </a:solidFill>
                <a:latin typeface="Arial"/>
                <a:ea typeface="Arial"/>
                <a:cs typeface="Arial"/>
                <a:sym typeface="Arial"/>
              </a:rPr>
              <a:t>Note that the key (which consists of the Symbol and the Date) can uniquely determine the Company, Headquarters and Close Price of the stock. Here was assume that Symbol must be unique but Company, Headquarters, Date and Price are not unique.</a:t>
            </a:r>
            <a:endParaRPr/>
          </a:p>
        </p:txBody>
      </p:sp>
      <p:sp>
        <p:nvSpPr>
          <p:cNvPr id="296" name="Google Shape;296;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e3e81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83" name="Google Shape;183;g5dd8e3e81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6" name="Google Shape;196;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01fb7fb4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Relationship:   OLTP = Source for OLAP </a:t>
            </a:r>
            <a:endParaRPr/>
          </a:p>
        </p:txBody>
      </p:sp>
      <p:sp>
        <p:nvSpPr>
          <p:cNvPr id="202" name="Google Shape;202;g501fb7fb4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01fb7fb4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0" name="Google Shape;210;g501fb7fb4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dd891ab24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9" name="Google Shape;219;g5dd891ab24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203a960a5_1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27" name="Google Shape;227;g5203a960a5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c8617b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33" name="Google Shape;233;g527c8617b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038ce4af1_0_3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41" name="Google Shape;241;g5038ce4af1_0_3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1Y9GhKlDneFCqDSSHyWLC09beGWrC0qpc/view"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Structuring &amp; Modeling Data</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Normal Forms</a:t>
            </a:r>
            <a:endParaRPr sz="4800"/>
          </a:p>
        </p:txBody>
      </p:sp>
      <p:sp>
        <p:nvSpPr>
          <p:cNvPr id="251" name="Google Shape;251;p37"/>
          <p:cNvSpPr txBox="1"/>
          <p:nvPr/>
        </p:nvSpPr>
        <p:spPr>
          <a:xfrm>
            <a:off x="304525" y="1513075"/>
            <a:ext cx="4740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2400"/>
            </a:br>
            <a:r>
              <a:rPr lang="en-US" sz="2400"/>
              <a:t>Normal forms are standard rules for structuring a database to reduce redundancy and increase data integrity.</a:t>
            </a:r>
            <a:br>
              <a:rPr lang="en-US" sz="2400"/>
            </a:br>
            <a:br>
              <a:rPr lang="en-US" sz="2400"/>
            </a:br>
            <a:r>
              <a:rPr lang="en-US" sz="2400"/>
              <a:t>In essence, the rules serve to minimize space costs and error costs.</a:t>
            </a:r>
            <a:br>
              <a:rPr lang="en-US" sz="2400"/>
            </a:br>
            <a:br>
              <a:rPr lang="en-US" sz="2400"/>
            </a:br>
            <a:r>
              <a:rPr lang="en-US" sz="2400"/>
              <a:t>Denormalization involves selectively increasing redundancy to improve speed performance and reduce query complexity.</a:t>
            </a:r>
            <a:br>
              <a:rPr lang="en-US" sz="2400" b="1"/>
            </a:br>
            <a:endParaRPr sz="24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sp>
        <p:nvSpPr>
          <p:cNvPr id="252" name="Google Shape;252;p37"/>
          <p:cNvSpPr txBox="1"/>
          <p:nvPr/>
        </p:nvSpPr>
        <p:spPr>
          <a:xfrm>
            <a:off x="5208900" y="2604000"/>
            <a:ext cx="6983100"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500"/>
              </a:spcBef>
              <a:spcAft>
                <a:spcPts val="0"/>
              </a:spcAft>
              <a:buNone/>
            </a:pPr>
            <a:r>
              <a:rPr lang="en-US" sz="2000"/>
              <a:t>E</a:t>
            </a:r>
            <a:r>
              <a:rPr lang="en-US" sz="2200"/>
              <a:t>very non-prime key attribute must provide a fact about</a:t>
            </a:r>
            <a:r>
              <a:rPr lang="en-US" sz="2200">
                <a:solidFill>
                  <a:srgbClr val="DADADA"/>
                </a:solidFill>
              </a:rPr>
              <a:t> </a:t>
            </a:r>
            <a:r>
              <a:rPr lang="en-US" sz="2200">
                <a:solidFill>
                  <a:srgbClr val="FF0000"/>
                </a:solidFill>
              </a:rPr>
              <a:t>the key</a:t>
            </a:r>
            <a:r>
              <a:rPr lang="en-US" sz="2200">
                <a:solidFill>
                  <a:srgbClr val="DADADA"/>
                </a:solidFill>
              </a:rPr>
              <a:t>, </a:t>
            </a:r>
            <a:r>
              <a:rPr lang="en-US" sz="2200">
                <a:solidFill>
                  <a:srgbClr val="00B050"/>
                </a:solidFill>
              </a:rPr>
              <a:t>the whole key</a:t>
            </a:r>
            <a:r>
              <a:rPr lang="en-US" sz="2200">
                <a:solidFill>
                  <a:srgbClr val="DADADA"/>
                </a:solidFill>
              </a:rPr>
              <a:t>, </a:t>
            </a:r>
            <a:r>
              <a:rPr lang="en-US" sz="2200"/>
              <a:t>and</a:t>
            </a:r>
            <a:r>
              <a:rPr lang="en-US" sz="2200">
                <a:solidFill>
                  <a:srgbClr val="DADADA"/>
                </a:solidFill>
              </a:rPr>
              <a:t> </a:t>
            </a:r>
            <a:r>
              <a:rPr lang="en-US" sz="2200">
                <a:solidFill>
                  <a:srgbClr val="00B0F0"/>
                </a:solidFill>
              </a:rPr>
              <a:t>nothing but the key</a:t>
            </a:r>
            <a:r>
              <a:rPr lang="en-US" sz="2200">
                <a:solidFill>
                  <a:srgbClr val="DADADA"/>
                </a:solidFill>
              </a:rPr>
              <a:t>.</a:t>
            </a:r>
            <a:endParaRPr sz="2200">
              <a:solidFill>
                <a:srgbClr val="DADADA"/>
              </a:solidFill>
            </a:endParaRPr>
          </a:p>
          <a:p>
            <a:pPr marL="0" lvl="0" indent="0" algn="ctr" rtl="0">
              <a:lnSpc>
                <a:spcPct val="115000"/>
              </a:lnSpc>
              <a:spcBef>
                <a:spcPts val="600"/>
              </a:spcBef>
              <a:spcAft>
                <a:spcPts val="0"/>
              </a:spcAft>
              <a:buNone/>
            </a:pPr>
            <a:r>
              <a:rPr lang="en-US" sz="2200">
                <a:solidFill>
                  <a:srgbClr val="FF0000"/>
                </a:solidFill>
              </a:rPr>
              <a:t>1NF: first normal form</a:t>
            </a:r>
            <a:endParaRPr sz="2200">
              <a:solidFill>
                <a:srgbClr val="FF0000"/>
              </a:solidFill>
            </a:endParaRPr>
          </a:p>
          <a:p>
            <a:pPr marL="0" lvl="0" indent="0" algn="ctr" rtl="0">
              <a:lnSpc>
                <a:spcPct val="115000"/>
              </a:lnSpc>
              <a:spcBef>
                <a:spcPts val="600"/>
              </a:spcBef>
              <a:spcAft>
                <a:spcPts val="0"/>
              </a:spcAft>
              <a:buNone/>
            </a:pPr>
            <a:r>
              <a:rPr lang="en-US" sz="2200">
                <a:solidFill>
                  <a:srgbClr val="00B050"/>
                </a:solidFill>
              </a:rPr>
              <a:t>2NF: second normal form</a:t>
            </a:r>
            <a:endParaRPr sz="2200">
              <a:solidFill>
                <a:srgbClr val="00B050"/>
              </a:solidFill>
            </a:endParaRPr>
          </a:p>
          <a:p>
            <a:pPr marL="0" lvl="0" indent="0" algn="ctr" rtl="0">
              <a:lnSpc>
                <a:spcPct val="115000"/>
              </a:lnSpc>
              <a:spcBef>
                <a:spcPts val="600"/>
              </a:spcBef>
              <a:spcAft>
                <a:spcPts val="600"/>
              </a:spcAft>
              <a:buNone/>
            </a:pPr>
            <a:r>
              <a:rPr lang="en-US" sz="2200">
                <a:solidFill>
                  <a:srgbClr val="00B0F0"/>
                </a:solidFill>
              </a:rPr>
              <a:t>3NF: third normal form</a:t>
            </a:r>
            <a:endParaRPr sz="2200">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1st Normal Form</a:t>
            </a:r>
            <a:endParaRPr sz="4800"/>
          </a:p>
        </p:txBody>
      </p:sp>
      <p:sp>
        <p:nvSpPr>
          <p:cNvPr id="258" name="Google Shape;258;p38"/>
          <p:cNvSpPr txBox="1"/>
          <p:nvPr/>
        </p:nvSpPr>
        <p:spPr>
          <a:xfrm>
            <a:off x="681850" y="1780100"/>
            <a:ext cx="5499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 has a primary key</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1. Each attribute (column) value must be a single value only.</a:t>
            </a:r>
            <a:br>
              <a:rPr lang="en-US" sz="1800"/>
            </a:br>
            <a:r>
              <a:rPr lang="en-US" sz="1800"/>
              <a:t>2. All values for a given attribute (column) must be of the same type.</a:t>
            </a:r>
            <a:br>
              <a:rPr lang="en-US" sz="1800"/>
            </a:br>
            <a:r>
              <a:rPr lang="en-US" sz="1800"/>
              <a:t>3. Each attribute (column) name must be unique.</a:t>
            </a:r>
            <a:br>
              <a:rPr lang="en-US" sz="1800"/>
            </a:br>
            <a:r>
              <a:rPr lang="en-US" sz="1800"/>
              <a:t>4. The order of attributes (columns) is insignificant</a:t>
            </a:r>
            <a:br>
              <a:rPr lang="en-US" sz="1800"/>
            </a:br>
            <a:r>
              <a:rPr lang="en-US" sz="1800"/>
              <a:t>5. No two tuples (rows) in a relation can be identical.</a:t>
            </a:r>
            <a:br>
              <a:rPr lang="en-US" sz="1800"/>
            </a:br>
            <a:r>
              <a:rPr lang="en-US" sz="1800"/>
              <a:t>6. The order of the tuples (rows) is insignificant.</a:t>
            </a: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sp>
        <p:nvSpPr>
          <p:cNvPr id="259" name="Google Shape;259;p38"/>
          <p:cNvSpPr txBox="1"/>
          <p:nvPr/>
        </p:nvSpPr>
        <p:spPr>
          <a:xfrm>
            <a:off x="6316225" y="4549775"/>
            <a:ext cx="5747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Example relation in 1NF (note that key attributes are underlined):</a:t>
            </a:r>
            <a:br>
              <a:rPr lang="en-US"/>
            </a:br>
            <a:r>
              <a:rPr lang="en-US"/>
              <a:t>STOCKS (Company, </a:t>
            </a:r>
            <a:r>
              <a:rPr lang="en-US" u="sng"/>
              <a:t>Symbol</a:t>
            </a:r>
            <a:r>
              <a:rPr lang="en-US"/>
              <a:t>, Headquarters, </a:t>
            </a:r>
            <a:r>
              <a:rPr lang="en-US" u="sng"/>
              <a:t>Date</a:t>
            </a:r>
            <a:r>
              <a:rPr lang="en-US"/>
              <a:t>, Close_Price)</a:t>
            </a:r>
            <a:endParaRPr/>
          </a:p>
        </p:txBody>
      </p:sp>
      <p:graphicFrame>
        <p:nvGraphicFramePr>
          <p:cNvPr id="260" name="Google Shape;260;p38"/>
          <p:cNvGraphicFramePr/>
          <p:nvPr/>
        </p:nvGraphicFramePr>
        <p:xfrm>
          <a:off x="6465800" y="2451525"/>
          <a:ext cx="3000000" cy="300000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24.33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2nd Normal Form</a:t>
            </a:r>
            <a:endParaRPr sz="4800"/>
          </a:p>
        </p:txBody>
      </p:sp>
      <p:sp>
        <p:nvSpPr>
          <p:cNvPr id="266" name="Google Shape;266;p39"/>
          <p:cNvSpPr txBox="1"/>
          <p:nvPr/>
        </p:nvSpPr>
        <p:spPr>
          <a:xfrm>
            <a:off x="303300" y="1736925"/>
            <a:ext cx="56448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table(s) are in 1NF</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A relation is in second normal form (2NF) if all of its non-key attributes are dependent on all of the key.</a:t>
            </a:r>
            <a:br>
              <a:rPr lang="en-US" sz="1800"/>
            </a:br>
            <a:endParaRPr sz="1800"/>
          </a:p>
          <a:p>
            <a:pPr marL="0" lvl="0" indent="0" algn="l" rtl="0">
              <a:lnSpc>
                <a:spcPct val="115000"/>
              </a:lnSpc>
              <a:spcBef>
                <a:spcPts val="0"/>
              </a:spcBef>
              <a:spcAft>
                <a:spcPts val="0"/>
              </a:spcAft>
              <a:buNone/>
            </a:pPr>
            <a:r>
              <a:rPr lang="en-US" sz="1800"/>
              <a:t>Another way to say this: A relation is in second normal form if it is free from partial-key dependencies</a:t>
            </a:r>
            <a:br>
              <a:rPr lang="en-US" sz="1800"/>
            </a:br>
            <a:endParaRPr sz="1800"/>
          </a:p>
          <a:p>
            <a:pPr marL="0" lvl="0" indent="0" algn="l" rtl="0">
              <a:lnSpc>
                <a:spcPct val="115000"/>
              </a:lnSpc>
              <a:spcBef>
                <a:spcPts val="0"/>
              </a:spcBef>
              <a:spcAft>
                <a:spcPts val="0"/>
              </a:spcAft>
              <a:buNone/>
            </a:pPr>
            <a:r>
              <a:rPr lang="en-US" sz="1800"/>
              <a:t>Relations that have a single attribute for a key are automatically in 2NF.</a:t>
            </a:r>
            <a:endParaRPr sz="1800"/>
          </a:p>
          <a:p>
            <a:pPr marL="0" lvl="0" indent="0" algn="l" rtl="0">
              <a:lnSpc>
                <a:spcPct val="115000"/>
              </a:lnSpc>
              <a:spcBef>
                <a:spcPts val="0"/>
              </a:spcBef>
              <a:spcAft>
                <a:spcPts val="0"/>
              </a:spcAft>
              <a:buNone/>
            </a:pPr>
            <a:br>
              <a:rPr lang="en-US" sz="1800"/>
            </a:br>
            <a:r>
              <a:rPr lang="en-US" sz="1800"/>
              <a:t>This is one reason why we often use artificial identifiers (non-composite keys) as keys.</a:t>
            </a:r>
            <a:br>
              <a:rPr lang="en-US" sz="1800"/>
            </a:b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graphicFrame>
        <p:nvGraphicFramePr>
          <p:cNvPr id="267" name="Google Shape;267;p39"/>
          <p:cNvGraphicFramePr/>
          <p:nvPr/>
        </p:nvGraphicFramePr>
        <p:xfrm>
          <a:off x="6641163" y="1884900"/>
          <a:ext cx="4810125" cy="1923796"/>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24.33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68" name="Google Shape;268;p39"/>
          <p:cNvSpPr txBox="1"/>
          <p:nvPr/>
        </p:nvSpPr>
        <p:spPr>
          <a:xfrm>
            <a:off x="8675775" y="1429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1NF</a:t>
            </a:r>
            <a:endParaRPr sz="1800" b="1" u="sng"/>
          </a:p>
        </p:txBody>
      </p:sp>
      <p:graphicFrame>
        <p:nvGraphicFramePr>
          <p:cNvPr id="269" name="Google Shape;269;p39"/>
          <p:cNvGraphicFramePr/>
          <p:nvPr/>
        </p:nvGraphicFramePr>
        <p:xfrm>
          <a:off x="6260175" y="4302875"/>
          <a:ext cx="2933700" cy="105225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70" name="Google Shape;270;p39"/>
          <p:cNvSpPr txBox="1"/>
          <p:nvPr/>
        </p:nvSpPr>
        <p:spPr>
          <a:xfrm>
            <a:off x="6260175" y="53551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Company, Headquarters</a:t>
            </a:r>
            <a:br>
              <a:rPr lang="en-US"/>
            </a:br>
            <a:endParaRPr/>
          </a:p>
        </p:txBody>
      </p:sp>
      <p:sp>
        <p:nvSpPr>
          <p:cNvPr id="271" name="Google Shape;271;p39"/>
          <p:cNvSpPr txBox="1"/>
          <p:nvPr/>
        </p:nvSpPr>
        <p:spPr>
          <a:xfrm>
            <a:off x="8718300" y="38563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272" name="Google Shape;272;p39"/>
          <p:cNvGraphicFramePr/>
          <p:nvPr/>
        </p:nvGraphicFramePr>
        <p:xfrm>
          <a:off x="9378875" y="4320888"/>
          <a:ext cx="2533650" cy="1923796"/>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73" name="Google Shape;273;p39"/>
          <p:cNvSpPr txBox="1"/>
          <p:nvPr/>
        </p:nvSpPr>
        <p:spPr>
          <a:xfrm>
            <a:off x="9378875" y="62989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ctrTitle"/>
          </p:nvPr>
        </p:nvSpPr>
        <p:spPr>
          <a:xfrm>
            <a:off x="919045" y="9825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Dimensional Data Modeling</a:t>
            </a:r>
            <a:br>
              <a:rPr lang="en-US" sz="4800"/>
            </a:br>
            <a:endParaRPr sz="4800"/>
          </a:p>
        </p:txBody>
      </p:sp>
      <p:sp>
        <p:nvSpPr>
          <p:cNvPr id="279" name="Google Shape;279;p40"/>
          <p:cNvSpPr txBox="1"/>
          <p:nvPr/>
        </p:nvSpPr>
        <p:spPr>
          <a:xfrm>
            <a:off x="0" y="2400475"/>
            <a:ext cx="5866200" cy="400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rgbClr val="000000"/>
              </a:buClr>
              <a:buSzPts val="1100"/>
              <a:buFont typeface="Arial"/>
              <a:buNone/>
            </a:pP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2400">
              <a:latin typeface="Lato"/>
              <a:ea typeface="Lato"/>
              <a:cs typeface="Lato"/>
              <a:sym typeface="Lato"/>
            </a:endParaRPr>
          </a:p>
        </p:txBody>
      </p:sp>
      <p:sp>
        <p:nvSpPr>
          <p:cNvPr id="280" name="Google Shape;280;p40"/>
          <p:cNvSpPr txBox="1"/>
          <p:nvPr/>
        </p:nvSpPr>
        <p:spPr>
          <a:xfrm>
            <a:off x="360000" y="5090600"/>
            <a:ext cx="5506200" cy="229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b="1" u="sng"/>
          </a:p>
          <a:p>
            <a:pPr marL="0" lvl="0" indent="0" algn="l" rtl="0">
              <a:lnSpc>
                <a:spcPct val="115000"/>
              </a:lnSpc>
              <a:spcBef>
                <a:spcPts val="0"/>
              </a:spcBef>
              <a:spcAft>
                <a:spcPts val="0"/>
              </a:spcAft>
              <a:buNone/>
            </a:pPr>
            <a:r>
              <a:rPr lang="en-US" sz="1800" b="1" u="sng"/>
              <a:t>Advantage</a:t>
            </a:r>
            <a:r>
              <a:rPr lang="en-US" sz="1800"/>
              <a:t>: Simple to model and understand, Simple queries, Fast. </a:t>
            </a:r>
            <a:endParaRPr sz="1800"/>
          </a:p>
          <a:p>
            <a:pPr marL="0" lvl="0" indent="0" algn="l" rtl="0">
              <a:lnSpc>
                <a:spcPct val="115000"/>
              </a:lnSpc>
              <a:spcBef>
                <a:spcPts val="0"/>
              </a:spcBef>
              <a:spcAft>
                <a:spcPts val="0"/>
              </a:spcAft>
              <a:buNone/>
            </a:pPr>
            <a:r>
              <a:rPr lang="en-US" sz="1800" b="1" u="sng"/>
              <a:t>Disadvantage</a:t>
            </a:r>
            <a:r>
              <a:rPr lang="en-US" sz="1800"/>
              <a:t>: Increased space cost and  data integrity risk due to redundancies.</a:t>
            </a:r>
            <a:endParaRPr/>
          </a:p>
        </p:txBody>
      </p:sp>
      <p:sp>
        <p:nvSpPr>
          <p:cNvPr id="281" name="Google Shape;281;p40"/>
          <p:cNvSpPr txBox="1"/>
          <p:nvPr/>
        </p:nvSpPr>
        <p:spPr>
          <a:xfrm>
            <a:off x="5873588" y="5411600"/>
            <a:ext cx="5866200" cy="20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u="sng"/>
              <a:t>Advantage</a:t>
            </a:r>
            <a:r>
              <a:rPr lang="en-US" sz="1800"/>
              <a:t>: Low data integrity risk,Minimal space cost.</a:t>
            </a:r>
            <a:endParaRPr sz="1800" b="1" u="sng"/>
          </a:p>
          <a:p>
            <a:pPr marL="0" lvl="0" indent="0" algn="l" rtl="0">
              <a:lnSpc>
                <a:spcPct val="115000"/>
              </a:lnSpc>
              <a:spcBef>
                <a:spcPts val="0"/>
              </a:spcBef>
              <a:spcAft>
                <a:spcPts val="0"/>
              </a:spcAft>
              <a:buNone/>
            </a:pPr>
            <a:r>
              <a:rPr lang="en-US" sz="1800" b="1" u="sng"/>
              <a:t>Disadvantage</a:t>
            </a:r>
            <a:r>
              <a:rPr lang="en-US" sz="1800"/>
              <a:t>: Increased query complexity,  Decreasing performance as number of joins increases.</a:t>
            </a:r>
            <a:br>
              <a:rPr lang="en-US" sz="1800"/>
            </a:br>
            <a:endParaRPr/>
          </a:p>
        </p:txBody>
      </p:sp>
      <p:pic>
        <p:nvPicPr>
          <p:cNvPr id="282" name="Google Shape;282;p40"/>
          <p:cNvPicPr preferRelativeResize="0"/>
          <p:nvPr/>
        </p:nvPicPr>
        <p:blipFill>
          <a:blip r:embed="rId3">
            <a:alphaModFix/>
          </a:blip>
          <a:stretch>
            <a:fillRect/>
          </a:stretch>
        </p:blipFill>
        <p:spPr>
          <a:xfrm>
            <a:off x="791750" y="2123750"/>
            <a:ext cx="4810075" cy="3139900"/>
          </a:xfrm>
          <a:prstGeom prst="rect">
            <a:avLst/>
          </a:prstGeom>
          <a:noFill/>
          <a:ln>
            <a:noFill/>
          </a:ln>
        </p:spPr>
      </p:pic>
      <p:pic>
        <p:nvPicPr>
          <p:cNvPr id="283" name="Google Shape;283;p40"/>
          <p:cNvPicPr preferRelativeResize="0"/>
          <p:nvPr/>
        </p:nvPicPr>
        <p:blipFill>
          <a:blip r:embed="rId4">
            <a:alphaModFix/>
          </a:blip>
          <a:stretch>
            <a:fillRect/>
          </a:stretch>
        </p:blipFill>
        <p:spPr>
          <a:xfrm>
            <a:off x="7286925" y="2079625"/>
            <a:ext cx="3241499" cy="3337074"/>
          </a:xfrm>
          <a:prstGeom prst="rect">
            <a:avLst/>
          </a:prstGeom>
          <a:noFill/>
          <a:ln>
            <a:noFill/>
          </a:ln>
        </p:spPr>
      </p:pic>
      <p:sp>
        <p:nvSpPr>
          <p:cNvPr id="284" name="Google Shape;284;p40"/>
          <p:cNvSpPr txBox="1"/>
          <p:nvPr/>
        </p:nvSpPr>
        <p:spPr>
          <a:xfrm>
            <a:off x="1553125" y="1691725"/>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Star Schema</a:t>
            </a:r>
            <a:endParaRPr/>
          </a:p>
        </p:txBody>
      </p:sp>
      <p:sp>
        <p:nvSpPr>
          <p:cNvPr id="285" name="Google Shape;285;p40"/>
          <p:cNvSpPr txBox="1"/>
          <p:nvPr/>
        </p:nvSpPr>
        <p:spPr>
          <a:xfrm>
            <a:off x="7306700" y="1612650"/>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Snowflake Schema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idx="4294967295"/>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dirty="0"/>
              <a:t>Project Milestones</a:t>
            </a:r>
            <a:endParaRPr dirty="0"/>
          </a:p>
        </p:txBody>
      </p:sp>
      <p:sp>
        <p:nvSpPr>
          <p:cNvPr id="204" name="Google Shape;204;p31"/>
          <p:cNvSpPr txBox="1">
            <a:spLocks noGrp="1"/>
          </p:cNvSpPr>
          <p:nvPr>
            <p:ph type="body" idx="4294967295"/>
          </p:nvPr>
        </p:nvSpPr>
        <p:spPr>
          <a:xfrm>
            <a:off x="1001545" y="1921836"/>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494098" lvl="0" indent="-494098">
              <a:spcBef>
                <a:spcPts val="1000"/>
              </a:spcBef>
              <a:buClr>
                <a:srgbClr val="000000"/>
              </a:buClr>
              <a:buSzPts val="2400"/>
              <a:buFont typeface="Lustria"/>
              <a:buAutoNum type="arabicPeriod"/>
            </a:pPr>
            <a:r>
              <a:rPr lang="en-US" sz="2400" dirty="0">
                <a:solidFill>
                  <a:srgbClr val="000000"/>
                </a:solidFill>
              </a:rPr>
              <a:t>Import data into MySQL database (Class 1)</a:t>
            </a:r>
          </a:p>
          <a:p>
            <a:pPr marL="494098" lvl="0" indent="-494098">
              <a:spcBef>
                <a:spcPts val="1000"/>
              </a:spcBef>
              <a:buClr>
                <a:srgbClr val="000000"/>
              </a:buClr>
              <a:buSzPts val="2400"/>
              <a:buFont typeface="Lustria"/>
              <a:buAutoNum type="arabicPeriod"/>
            </a:pPr>
            <a:r>
              <a:rPr lang="en-US" sz="2400" dirty="0">
                <a:solidFill>
                  <a:srgbClr val="000000"/>
                </a:solidFill>
              </a:rPr>
              <a:t>Query Data for Data Understanding/Relevant Information (Class 1) </a:t>
            </a: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Storing/Joining data for analysis (Class 2)</a:t>
            </a:r>
            <a:endParaRPr sz="2400" dirty="0">
              <a:solidFill>
                <a:srgbClr val="000000"/>
              </a:solidFill>
            </a:endParaRPr>
          </a:p>
          <a:p>
            <a:pPr marL="494098" lvl="0" indent="-494098">
              <a:spcBef>
                <a:spcPts val="1000"/>
              </a:spcBef>
              <a:buClr>
                <a:srgbClr val="000000"/>
              </a:buClr>
              <a:buSzPts val="2400"/>
              <a:buFont typeface="Lustria"/>
              <a:buAutoNum type="arabicPeriod"/>
            </a:pPr>
            <a:r>
              <a:rPr lang="en-US" sz="2400" dirty="0">
                <a:solidFill>
                  <a:schemeClr val="bg2"/>
                </a:solidFill>
              </a:rPr>
              <a:t>Cleaning Data for Analysis (Class 3) </a:t>
            </a:r>
            <a:endParaRPr sz="2400" dirty="0">
              <a:solidFill>
                <a:schemeClr val="bg2"/>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chemeClr val="bg2"/>
                </a:solidFill>
              </a:rPr>
              <a:t>Analyze Data Quality &amp; Create Data Dictionary (Class 3)</a:t>
            </a:r>
          </a:p>
          <a:p>
            <a:pPr marL="494098" indent="-494098">
              <a:spcBef>
                <a:spcPts val="1000"/>
              </a:spcBef>
              <a:buClr>
                <a:srgbClr val="000000"/>
              </a:buClr>
              <a:buSzPts val="2400"/>
              <a:buFont typeface="Lustria"/>
              <a:buAutoNum type="arabicPeriod"/>
            </a:pPr>
            <a:r>
              <a:rPr lang="en-US" sz="2400" dirty="0">
                <a:solidFill>
                  <a:srgbClr val="00B050"/>
                </a:solidFill>
              </a:rPr>
              <a:t>Normalize Data &amp; Create Data Model (Class 4) </a:t>
            </a:r>
            <a:endParaRPr sz="2400" dirty="0">
              <a:solidFill>
                <a:srgbClr val="00B050"/>
              </a:solidFill>
            </a:endParaRPr>
          </a:p>
          <a:p>
            <a:pPr marL="494098" lvl="0" indent="-494098">
              <a:spcBef>
                <a:spcPts val="1000"/>
              </a:spcBef>
              <a:buClr>
                <a:srgbClr val="000000"/>
              </a:buClr>
              <a:buSzPts val="2400"/>
              <a:buFont typeface="Lustria"/>
              <a:buAutoNum type="arabicPeriod"/>
            </a:pPr>
            <a:r>
              <a:rPr lang="en-US" sz="2400" dirty="0">
                <a:solidFill>
                  <a:schemeClr val="bg2"/>
                </a:solidFill>
              </a:rPr>
              <a:t>Connect MySQL to Data Visualization Tool, Answer Business Questions, Automate data workflow using ETL (Class 5)</a:t>
            </a:r>
            <a:endParaRPr sz="2400" dirty="0">
              <a:solidFill>
                <a:schemeClr val="bg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ctrTitle"/>
          </p:nvPr>
        </p:nvSpPr>
        <p:spPr>
          <a:xfrm>
            <a:off x="972825" y="544917"/>
            <a:ext cx="10250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Class Project </a:t>
            </a:r>
            <a:endParaRPr/>
          </a:p>
        </p:txBody>
      </p:sp>
      <p:sp>
        <p:nvSpPr>
          <p:cNvPr id="292" name="Google Shape;292;p41"/>
          <p:cNvSpPr txBox="1"/>
          <p:nvPr/>
        </p:nvSpPr>
        <p:spPr>
          <a:xfrm>
            <a:off x="632458" y="1729812"/>
            <a:ext cx="6672300" cy="69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u="sng" dirty="0"/>
              <a:t>ERD using Draw.IO</a:t>
            </a:r>
            <a:endParaRPr sz="1800" b="1" u="sng" dirty="0"/>
          </a:p>
          <a:p>
            <a:pPr marL="0" lvl="0" indent="0" algn="ctr" rtl="0">
              <a:spcBef>
                <a:spcPts val="0"/>
              </a:spcBef>
              <a:spcAft>
                <a:spcPts val="0"/>
              </a:spcAft>
              <a:buNone/>
            </a:pPr>
            <a:r>
              <a:rPr lang="en-US" sz="1700" b="1" u="sng" dirty="0"/>
              <a:t>Entity Relationship Diagram</a:t>
            </a:r>
            <a:endParaRPr sz="1700" b="1" u="sng" dirty="0"/>
          </a:p>
          <a:p>
            <a:pPr marL="0" lvl="0" indent="0" algn="l" rtl="0">
              <a:spcBef>
                <a:spcPts val="0"/>
              </a:spcBef>
              <a:spcAft>
                <a:spcPts val="0"/>
              </a:spcAft>
              <a:buNone/>
            </a:pPr>
            <a:r>
              <a:rPr lang="en-US" sz="1700" dirty="0"/>
              <a:t>1. Identifies the Entities (Nouns), Attributes (Adjectives) and relationships (verbs) in the “console” schema.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2.  Create an ERD diagram in draw.io </a:t>
            </a:r>
            <a:endParaRPr sz="1700" dirty="0"/>
          </a:p>
          <a:p>
            <a:pPr marL="0" lvl="0" indent="0" algn="l" rtl="0">
              <a:spcBef>
                <a:spcPts val="0"/>
              </a:spcBef>
              <a:spcAft>
                <a:spcPts val="0"/>
              </a:spcAft>
              <a:buNone/>
            </a:pPr>
            <a:endParaRPr sz="1700" dirty="0"/>
          </a:p>
          <a:p>
            <a:pPr marL="0" lvl="0" indent="0" algn="ctr" rtl="0">
              <a:spcBef>
                <a:spcPts val="0"/>
              </a:spcBef>
              <a:spcAft>
                <a:spcPts val="0"/>
              </a:spcAft>
              <a:buNone/>
            </a:pPr>
            <a:r>
              <a:rPr lang="en-US" sz="1700" b="1" u="sng" dirty="0"/>
              <a:t>Relational Database Modeling</a:t>
            </a:r>
            <a:endParaRPr sz="1700" b="1" u="sng" dirty="0"/>
          </a:p>
          <a:p>
            <a:pPr marL="0" lvl="0" indent="0" algn="l" rtl="0">
              <a:spcBef>
                <a:spcPts val="0"/>
              </a:spcBef>
              <a:spcAft>
                <a:spcPts val="0"/>
              </a:spcAft>
              <a:buNone/>
            </a:pPr>
            <a:r>
              <a:rPr lang="en-US" sz="1700" dirty="0"/>
              <a:t>1. Convert the ERD diagram to a relational model, using draw.io</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2. If the opportunity exists, identify the associations that could be normalized, then modify your tables accordingly.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Once designing and normalization of the database is complete, create the SQL code (via views) that creates the relationship between tables.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Draw.io ERD Example: </a:t>
            </a:r>
            <a:r>
              <a:rPr lang="en-US" u="sng" dirty="0">
                <a:solidFill>
                  <a:schemeClr val="hlink"/>
                </a:solidFill>
                <a:hlinkClick r:id="rId3"/>
              </a:rPr>
              <a:t>https://drive.google.com/file/d/1Y9GhKlDneFCqDSSHyWLC09beGWrC0qpc/view</a:t>
            </a:r>
            <a:endParaRPr dirty="0"/>
          </a:p>
        </p:txBody>
      </p:sp>
      <p:pic>
        <p:nvPicPr>
          <p:cNvPr id="293" name="Google Shape;293;p41"/>
          <p:cNvPicPr preferRelativeResize="0"/>
          <p:nvPr/>
        </p:nvPicPr>
        <p:blipFill>
          <a:blip r:embed="rId4">
            <a:alphaModFix/>
          </a:blip>
          <a:stretch>
            <a:fillRect/>
          </a:stretch>
        </p:blipFill>
        <p:spPr>
          <a:xfrm>
            <a:off x="7446050" y="2184467"/>
            <a:ext cx="3636183" cy="36361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Appendix - 3rd Normal Form</a:t>
            </a:r>
            <a:endParaRPr sz="4800"/>
          </a:p>
        </p:txBody>
      </p:sp>
      <p:sp>
        <p:nvSpPr>
          <p:cNvPr id="299" name="Google Shape;299;p42"/>
          <p:cNvSpPr txBox="1"/>
          <p:nvPr/>
        </p:nvSpPr>
        <p:spPr>
          <a:xfrm>
            <a:off x="785850" y="2108775"/>
            <a:ext cx="4815300" cy="35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Prerequisite</a:t>
            </a:r>
            <a:r>
              <a:rPr lang="en-US" sz="1800">
                <a:latin typeface="Lato"/>
                <a:ea typeface="Lato"/>
                <a:cs typeface="Lato"/>
                <a:sym typeface="Lato"/>
              </a:rPr>
              <a:t>:  Table is in 2NF</a:t>
            </a:r>
            <a:br>
              <a:rPr lang="en-US" sz="1800">
                <a:latin typeface="Lato"/>
                <a:ea typeface="Lato"/>
                <a:cs typeface="Lato"/>
                <a:sym typeface="Lato"/>
              </a:rPr>
            </a:br>
            <a:br>
              <a:rPr lang="en-US" sz="1800">
                <a:latin typeface="Lato"/>
                <a:ea typeface="Lato"/>
                <a:cs typeface="Lato"/>
                <a:sym typeface="Lato"/>
              </a:rPr>
            </a:br>
            <a:r>
              <a:rPr lang="en-US" sz="1800" b="1" u="sng">
                <a:latin typeface="Lato"/>
                <a:ea typeface="Lato"/>
                <a:cs typeface="Lato"/>
                <a:sym typeface="Lato"/>
              </a:rPr>
              <a:t>Rule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Every non-prime attribute is non-transitively dependent on every candidate key                               (</a:t>
            </a:r>
            <a:r>
              <a:rPr lang="en-US" sz="1800" u="sng">
                <a:latin typeface="Lato"/>
                <a:ea typeface="Lato"/>
                <a:cs typeface="Lato"/>
                <a:sym typeface="Lato"/>
              </a:rPr>
              <a:t>ex</a:t>
            </a:r>
            <a:r>
              <a:rPr lang="en-US" sz="1800">
                <a:latin typeface="Lato"/>
                <a:ea typeface="Lato"/>
                <a:cs typeface="Lato"/>
                <a:sym typeface="Lato"/>
              </a:rPr>
              <a:t>. Company, Symbol, Date)</a:t>
            </a:r>
            <a:br>
              <a:rPr lang="en-US" sz="1800">
                <a:latin typeface="Lato"/>
                <a:ea typeface="Lato"/>
                <a:cs typeface="Lato"/>
                <a:sym typeface="Lato"/>
              </a:rPr>
            </a:b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Stated otherwise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1) Each field is either part of a key or directly dependent on the key</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 </a:t>
            </a:r>
            <a:br>
              <a:rPr lang="en-US" sz="1800">
                <a:latin typeface="Lato"/>
                <a:ea typeface="Lato"/>
                <a:cs typeface="Lato"/>
                <a:sym typeface="Lato"/>
              </a:rPr>
            </a:br>
            <a:r>
              <a:rPr lang="en-US" sz="1800">
                <a:latin typeface="Lato"/>
                <a:ea typeface="Lato"/>
                <a:cs typeface="Lato"/>
                <a:sym typeface="Lato"/>
              </a:rPr>
              <a:t>2) Table columns do not have transitive dependency</a:t>
            </a:r>
            <a:br>
              <a:rPr lang="en-US" sz="1800" b="1">
                <a:latin typeface="Lato"/>
                <a:ea typeface="Lato"/>
                <a:cs typeface="Lato"/>
                <a:sym typeface="Lato"/>
              </a:rPr>
            </a:br>
            <a:endParaRPr>
              <a:latin typeface="Lato"/>
              <a:ea typeface="Lato"/>
              <a:cs typeface="Lato"/>
              <a:sym typeface="Lato"/>
            </a:endParaRPr>
          </a:p>
        </p:txBody>
      </p:sp>
      <p:graphicFrame>
        <p:nvGraphicFramePr>
          <p:cNvPr id="300" name="Google Shape;300;p42"/>
          <p:cNvGraphicFramePr/>
          <p:nvPr/>
        </p:nvGraphicFramePr>
        <p:xfrm>
          <a:off x="6260175" y="1712075"/>
          <a:ext cx="2933700" cy="105225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1" name="Google Shape;301;p42"/>
          <p:cNvSpPr txBox="1"/>
          <p:nvPr/>
        </p:nvSpPr>
        <p:spPr>
          <a:xfrm>
            <a:off x="6260175" y="27643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a:t>
            </a:r>
            <a:r>
              <a:rPr lang="en-US" sz="1200" u="sng"/>
              <a:t>Company</a:t>
            </a:r>
            <a:r>
              <a:rPr lang="en-US" sz="1200"/>
              <a:t>, Headquarters</a:t>
            </a:r>
            <a:br>
              <a:rPr lang="en-US"/>
            </a:br>
            <a:endParaRPr/>
          </a:p>
        </p:txBody>
      </p:sp>
      <p:sp>
        <p:nvSpPr>
          <p:cNvPr id="302" name="Google Shape;302;p42"/>
          <p:cNvSpPr txBox="1"/>
          <p:nvPr/>
        </p:nvSpPr>
        <p:spPr>
          <a:xfrm>
            <a:off x="8718300" y="1265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303" name="Google Shape;303;p42"/>
          <p:cNvGraphicFramePr/>
          <p:nvPr/>
        </p:nvGraphicFramePr>
        <p:xfrm>
          <a:off x="9378875" y="1730088"/>
          <a:ext cx="2533650" cy="1923796"/>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04" name="Google Shape;304;p42"/>
          <p:cNvSpPr txBox="1"/>
          <p:nvPr/>
        </p:nvSpPr>
        <p:spPr>
          <a:xfrm>
            <a:off x="9378875" y="37081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
        <p:nvSpPr>
          <p:cNvPr id="305" name="Google Shape;305;p42"/>
          <p:cNvSpPr txBox="1"/>
          <p:nvPr/>
        </p:nvSpPr>
        <p:spPr>
          <a:xfrm>
            <a:off x="8844150" y="417855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3NF</a:t>
            </a:r>
            <a:endParaRPr sz="1800" b="1" u="sng"/>
          </a:p>
        </p:txBody>
      </p:sp>
      <p:graphicFrame>
        <p:nvGraphicFramePr>
          <p:cNvPr id="306" name="Google Shape;306;p42"/>
          <p:cNvGraphicFramePr/>
          <p:nvPr/>
        </p:nvGraphicFramePr>
        <p:xfrm>
          <a:off x="6260175" y="4784263"/>
          <a:ext cx="1495425" cy="824484"/>
        </p:xfrm>
        <a:graphic>
          <a:graphicData uri="http://schemas.openxmlformats.org/drawingml/2006/table">
            <a:tbl>
              <a:tblPr>
                <a:noFill/>
                <a:tableStyleId>{05FB120B-6FD2-4ECF-9174-02819020AEE5}</a:tableStyleId>
              </a:tblPr>
              <a:tblGrid>
                <a:gridCol w="838200">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Symbol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07" name="Google Shape;307;p42"/>
          <p:cNvGraphicFramePr/>
          <p:nvPr/>
        </p:nvGraphicFramePr>
        <p:xfrm>
          <a:off x="8607350" y="4784263"/>
          <a:ext cx="2360025" cy="824484"/>
        </p:xfrm>
        <a:graphic>
          <a:graphicData uri="http://schemas.openxmlformats.org/drawingml/2006/table">
            <a:tbl>
              <a:tblPr>
                <a:noFill/>
                <a:tableStyleId>{05FB120B-6FD2-4ECF-9174-02819020AEE5}</a:tableStyleId>
              </a:tblPr>
              <a:tblGrid>
                <a:gridCol w="1003975">
                  <a:extLst>
                    <a:ext uri="{9D8B030D-6E8A-4147-A177-3AD203B41FA5}">
                      <a16:colId xmlns:a16="http://schemas.microsoft.com/office/drawing/2014/main" val="20000"/>
                    </a:ext>
                  </a:extLst>
                </a:gridCol>
                <a:gridCol w="1356050">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308" name="Google Shape;308;p42"/>
          <p:cNvCxnSpPr/>
          <p:nvPr/>
        </p:nvCxnSpPr>
        <p:spPr>
          <a:xfrm flipH="1">
            <a:off x="6993050" y="3378750"/>
            <a:ext cx="830400" cy="1279500"/>
          </a:xfrm>
          <a:prstGeom prst="straightConnector1">
            <a:avLst/>
          </a:prstGeom>
          <a:noFill/>
          <a:ln w="9525" cap="flat" cmpd="sng">
            <a:solidFill>
              <a:schemeClr val="dk2"/>
            </a:solidFill>
            <a:prstDash val="solid"/>
            <a:round/>
            <a:headEnd type="none" w="med" len="med"/>
            <a:tailEnd type="triangle" w="med" len="med"/>
          </a:ln>
        </p:spPr>
      </p:cxnSp>
      <p:cxnSp>
        <p:nvCxnSpPr>
          <p:cNvPr id="309" name="Google Shape;309;p42"/>
          <p:cNvCxnSpPr/>
          <p:nvPr/>
        </p:nvCxnSpPr>
        <p:spPr>
          <a:xfrm>
            <a:off x="7857125" y="3367525"/>
            <a:ext cx="954000" cy="1358400"/>
          </a:xfrm>
          <a:prstGeom prst="straightConnector1">
            <a:avLst/>
          </a:prstGeom>
          <a:noFill/>
          <a:ln w="9525" cap="flat" cmpd="sng">
            <a:solidFill>
              <a:schemeClr val="dk2"/>
            </a:solidFill>
            <a:prstDash val="solid"/>
            <a:round/>
            <a:headEnd type="none" w="med" len="med"/>
            <a:tailEnd type="triangle" w="med" len="med"/>
          </a:ln>
        </p:spPr>
      </p:cxnSp>
      <p:sp>
        <p:nvSpPr>
          <p:cNvPr id="310" name="Google Shape;310;p42"/>
          <p:cNvSpPr txBox="1"/>
          <p:nvPr/>
        </p:nvSpPr>
        <p:spPr>
          <a:xfrm>
            <a:off x="6179150"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STOCK_SYMBOLS Relation</a:t>
            </a:r>
            <a:endParaRPr sz="1200"/>
          </a:p>
          <a:p>
            <a:pPr marL="0" lvl="0" indent="0" algn="l" rtl="0">
              <a:spcBef>
                <a:spcPts val="0"/>
              </a:spcBef>
              <a:spcAft>
                <a:spcPts val="0"/>
              </a:spcAft>
              <a:buNone/>
            </a:pPr>
            <a:r>
              <a:rPr lang="en-US" sz="1200"/>
              <a:t>FD1: Symbol → Company</a:t>
            </a:r>
            <a:endParaRPr sz="1200"/>
          </a:p>
        </p:txBody>
      </p:sp>
      <p:sp>
        <p:nvSpPr>
          <p:cNvPr id="311" name="Google Shape;311;p42"/>
          <p:cNvSpPr txBox="1"/>
          <p:nvPr/>
        </p:nvSpPr>
        <p:spPr>
          <a:xfrm>
            <a:off x="8558263"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200"/>
              <a:t>COMPANY_HEADQUARTERS</a:t>
            </a:r>
            <a:endParaRPr sz="1200"/>
          </a:p>
          <a:p>
            <a:pPr marL="0" lvl="0" indent="0" algn="l" rtl="0">
              <a:spcBef>
                <a:spcPts val="0"/>
              </a:spcBef>
              <a:spcAft>
                <a:spcPts val="0"/>
              </a:spcAft>
              <a:buNone/>
            </a:pPr>
            <a:r>
              <a:rPr lang="en-US" sz="1200"/>
              <a:t>FD1: Symbol →Headquarters</a:t>
            </a:r>
            <a:endParaRPr sz="1200"/>
          </a:p>
        </p:txBody>
      </p:sp>
      <p:sp>
        <p:nvSpPr>
          <p:cNvPr id="312" name="Google Shape;312;p42"/>
          <p:cNvSpPr txBox="1"/>
          <p:nvPr/>
        </p:nvSpPr>
        <p:spPr>
          <a:xfrm>
            <a:off x="6260175" y="6208550"/>
            <a:ext cx="5880000" cy="17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The functional dependencies we can see are:</a:t>
            </a:r>
            <a:br>
              <a:rPr lang="en-US" sz="1200"/>
            </a:br>
            <a:r>
              <a:rPr lang="en-US" sz="1200"/>
              <a:t>FD1: Symbol  →   Company</a:t>
            </a:r>
            <a:br>
              <a:rPr lang="en-US" sz="1200"/>
            </a:br>
            <a:r>
              <a:rPr lang="en-US" sz="1200"/>
              <a:t>FD2: Company → Headquarters  </a:t>
            </a:r>
            <a:br>
              <a:rPr lang="en-US" sz="1200"/>
            </a:br>
            <a:endParaRPr sz="1200"/>
          </a:p>
        </p:txBody>
      </p:sp>
      <p:sp>
        <p:nvSpPr>
          <p:cNvPr id="313" name="Google Shape;313;p42"/>
          <p:cNvSpPr txBox="1"/>
          <p:nvPr/>
        </p:nvSpPr>
        <p:spPr>
          <a:xfrm>
            <a:off x="9484475" y="62085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so therefore:         </a:t>
            </a:r>
            <a:br>
              <a:rPr lang="en-US" sz="1200"/>
            </a:br>
            <a:r>
              <a:rPr lang="en-US" sz="1200"/>
              <a:t>Symbol → Headquarters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Quiz: Class 3</a:t>
            </a:r>
            <a:endParaRPr sz="4800" dirty="0"/>
          </a:p>
        </p:txBody>
      </p:sp>
      <p:sp>
        <p:nvSpPr>
          <p:cNvPr id="186" name="Google Shape;186;p28"/>
          <p:cNvSpPr txBox="1">
            <a:spLocks noGrp="1"/>
          </p:cNvSpPr>
          <p:nvPr>
            <p:ph type="subTitle" idx="1"/>
          </p:nvPr>
        </p:nvSpPr>
        <p:spPr>
          <a:xfrm>
            <a:off x="1021600" y="174067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1000"/>
              </a:spcBef>
              <a:spcAft>
                <a:spcPts val="0"/>
              </a:spcAft>
              <a:buSzPts val="3000"/>
              <a:buNone/>
            </a:pPr>
            <a:r>
              <a:rPr lang="en-US" sz="3000" dirty="0"/>
              <a:t>Enterprise Data - Overview</a:t>
            </a:r>
          </a:p>
          <a:p>
            <a:pPr marL="609600" lvl="0" indent="-304800" algn="l" rtl="0">
              <a:lnSpc>
                <a:spcPct val="150000"/>
              </a:lnSpc>
              <a:spcBef>
                <a:spcPts val="1000"/>
              </a:spcBef>
              <a:spcAft>
                <a:spcPts val="0"/>
              </a:spcAft>
              <a:buSzPts val="3000"/>
              <a:buNone/>
            </a:pPr>
            <a:r>
              <a:rPr lang="en-US" sz="3000" dirty="0"/>
              <a:t>Data Storage Terminology </a:t>
            </a:r>
            <a:endParaRPr sz="3000" dirty="0"/>
          </a:p>
          <a:p>
            <a:pPr marL="609600" lvl="0" indent="-304800" algn="l" rtl="0">
              <a:lnSpc>
                <a:spcPct val="150000"/>
              </a:lnSpc>
              <a:spcBef>
                <a:spcPts val="0"/>
              </a:spcBef>
              <a:spcAft>
                <a:spcPts val="0"/>
              </a:spcAft>
              <a:buSzPts val="3000"/>
              <a:buNone/>
            </a:pPr>
            <a:r>
              <a:rPr lang="en-US" sz="3000" dirty="0"/>
              <a:t>Data Management vs. Administration (DBA)</a:t>
            </a:r>
          </a:p>
          <a:p>
            <a:pPr marL="609600" lvl="0" indent="-304800" algn="l" rtl="0">
              <a:lnSpc>
                <a:spcPct val="150000"/>
              </a:lnSpc>
              <a:spcBef>
                <a:spcPts val="0"/>
              </a:spcBef>
              <a:spcAft>
                <a:spcPts val="0"/>
              </a:spcAft>
              <a:buSzPts val="3000"/>
              <a:buNone/>
            </a:pPr>
            <a:r>
              <a:rPr lang="en-US" sz="3000" dirty="0"/>
              <a:t>Data Governance &amp; Measuring Data Quality</a:t>
            </a:r>
            <a:endParaRPr sz="3000" dirty="0"/>
          </a:p>
          <a:p>
            <a:pPr marL="609600" lvl="0" indent="-304800" algn="l" rtl="0">
              <a:lnSpc>
                <a:spcPct val="150000"/>
              </a:lnSpc>
              <a:spcBef>
                <a:spcPts val="1000"/>
              </a:spcBef>
              <a:spcAft>
                <a:spcPts val="0"/>
              </a:spcAft>
              <a:buSzPts val="3000"/>
              <a:buNone/>
            </a:pPr>
            <a:r>
              <a:rPr lang="en-US" sz="3000" dirty="0"/>
              <a:t>Data Dictionaries</a:t>
            </a:r>
            <a:endParaRPr sz="3000" dirty="0"/>
          </a:p>
          <a:p>
            <a:pPr marL="609600" lvl="0" indent="-304800" algn="l" rtl="0">
              <a:lnSpc>
                <a:spcPct val="150000"/>
              </a:lnSpc>
              <a:spcBef>
                <a:spcPts val="1000"/>
              </a:spcBef>
              <a:spcAft>
                <a:spcPts val="0"/>
              </a:spcAft>
              <a:buSzPts val="3000"/>
              <a:buNone/>
            </a:pPr>
            <a:r>
              <a:rPr lang="en-US" sz="3000" dirty="0"/>
              <a:t>Data Cleansing &amp; Formatting</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Class 4 Objectives</a:t>
            </a:r>
            <a:endParaRPr sz="4800" dirty="0"/>
          </a:p>
        </p:txBody>
      </p:sp>
      <p:sp>
        <p:nvSpPr>
          <p:cNvPr id="199" name="Google Shape;199;p30"/>
          <p:cNvSpPr txBox="1">
            <a:spLocks noGrp="1"/>
          </p:cNvSpPr>
          <p:nvPr>
            <p:ph type="subTitle" idx="1"/>
          </p:nvPr>
        </p:nvSpPr>
        <p:spPr>
          <a:xfrm>
            <a:off x="1077725" y="184642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a:t>Purpose of Database Modeling</a:t>
            </a:r>
            <a:endParaRPr sz="3000"/>
          </a:p>
          <a:p>
            <a:pPr marL="609600" lvl="0" indent="-304800" algn="l" rtl="0">
              <a:lnSpc>
                <a:spcPct val="150000"/>
              </a:lnSpc>
              <a:spcBef>
                <a:spcPts val="0"/>
              </a:spcBef>
              <a:spcAft>
                <a:spcPts val="0"/>
              </a:spcAft>
              <a:buSzPts val="3000"/>
              <a:buNone/>
            </a:pPr>
            <a:r>
              <a:rPr lang="en-US" sz="3000"/>
              <a:t>Entity-Relationship Diagrams</a:t>
            </a:r>
            <a:endParaRPr sz="3000"/>
          </a:p>
          <a:p>
            <a:pPr marL="609600" lvl="0" indent="-304800" algn="l" rtl="0">
              <a:lnSpc>
                <a:spcPct val="150000"/>
              </a:lnSpc>
              <a:spcBef>
                <a:spcPts val="1000"/>
              </a:spcBef>
              <a:spcAft>
                <a:spcPts val="0"/>
              </a:spcAft>
              <a:buSzPts val="3000"/>
              <a:buNone/>
            </a:pPr>
            <a:r>
              <a:rPr lang="en-US" sz="3000"/>
              <a:t>SQL Constraints &amp; Relational Database Modeling</a:t>
            </a:r>
            <a:endParaRPr sz="3000"/>
          </a:p>
          <a:p>
            <a:pPr marL="609600" lvl="0" indent="-304800" algn="l" rtl="0">
              <a:lnSpc>
                <a:spcPct val="150000"/>
              </a:lnSpc>
              <a:spcBef>
                <a:spcPts val="1000"/>
              </a:spcBef>
              <a:spcAft>
                <a:spcPts val="0"/>
              </a:spcAft>
              <a:buSzPts val="3000"/>
              <a:buNone/>
            </a:pPr>
            <a:r>
              <a:rPr lang="en-US" sz="3000"/>
              <a:t>Normal Forms: 1NF, 2NF, 3NF</a:t>
            </a:r>
            <a:endParaRPr sz="3000"/>
          </a:p>
          <a:p>
            <a:pPr marL="609600" lvl="0" indent="-304800" algn="l" rtl="0">
              <a:lnSpc>
                <a:spcPct val="150000"/>
              </a:lnSpc>
              <a:spcBef>
                <a:spcPts val="1000"/>
              </a:spcBef>
              <a:spcAft>
                <a:spcPts val="0"/>
              </a:spcAft>
              <a:buSzPts val="3000"/>
              <a:buNone/>
            </a:pPr>
            <a:r>
              <a:rPr lang="en-US" sz="3000"/>
              <a:t>Dimensional Data Modeling: Kimball</a:t>
            </a:r>
            <a:endParaRPr sz="3000"/>
          </a:p>
          <a:p>
            <a:pPr marL="609600" lvl="0" indent="-304800" algn="l" rtl="0">
              <a:lnSpc>
                <a:spcPct val="150000"/>
              </a:lnSpc>
              <a:spcBef>
                <a:spcPts val="1000"/>
              </a:spcBef>
              <a:spcAft>
                <a:spcPts val="0"/>
              </a:spcAft>
              <a:buSzPts val="3000"/>
              <a:buNone/>
            </a:pPr>
            <a:r>
              <a:rPr lang="en-US" sz="3000"/>
              <a:t>Database Modeling using Draw.io</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Database Modeling</a:t>
            </a:r>
            <a:endParaRPr sz="4800"/>
          </a:p>
        </p:txBody>
      </p:sp>
      <p:sp>
        <p:nvSpPr>
          <p:cNvPr id="205" name="Google Shape;205;p31"/>
          <p:cNvSpPr txBox="1"/>
          <p:nvPr/>
        </p:nvSpPr>
        <p:spPr>
          <a:xfrm>
            <a:off x="696868" y="2197076"/>
            <a:ext cx="4950300" cy="11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dirty="0">
              <a:latin typeface="Lato"/>
              <a:ea typeface="Lato"/>
              <a:cs typeface="Lato"/>
              <a:sym typeface="Lato"/>
            </a:endParaRPr>
          </a:p>
          <a:p>
            <a:pPr marL="457200" lvl="0" indent="0" algn="l" rtl="0">
              <a:spcBef>
                <a:spcPts val="0"/>
              </a:spcBef>
              <a:spcAft>
                <a:spcPts val="0"/>
              </a:spcAft>
              <a:buNone/>
            </a:pPr>
            <a:endParaRPr sz="1800"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A map of a database schema</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Data modeling is a process for creating a database’s data model that focuses on the data. (vs. Data Science Modeling)</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The model maps how information is stored and relates to other data.</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Entity-relationship (ER) diagrams are formal mapping processes.</a:t>
            </a:r>
            <a:br>
              <a:rPr lang="en-US" sz="1800" b="1" dirty="0">
                <a:latin typeface="Lato"/>
                <a:ea typeface="Lato"/>
                <a:cs typeface="Lato"/>
                <a:sym typeface="Lato"/>
              </a:rPr>
            </a:br>
            <a:endParaRPr sz="1800" dirty="0">
              <a:latin typeface="Lato"/>
              <a:ea typeface="Lato"/>
              <a:cs typeface="Lato"/>
              <a:sym typeface="Lato"/>
            </a:endParaRPr>
          </a:p>
        </p:txBody>
      </p:sp>
      <p:sp>
        <p:nvSpPr>
          <p:cNvPr id="206" name="Google Shape;206;p31"/>
          <p:cNvSpPr txBox="1"/>
          <p:nvPr/>
        </p:nvSpPr>
        <p:spPr>
          <a:xfrm>
            <a:off x="779125" y="1649975"/>
            <a:ext cx="9473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Lato"/>
                <a:ea typeface="Lato"/>
                <a:cs typeface="Lato"/>
                <a:sym typeface="Lato"/>
              </a:rPr>
              <a:t>Database Modeling </a:t>
            </a:r>
            <a:r>
              <a:rPr lang="en-US" sz="2000">
                <a:latin typeface="Lato"/>
                <a:ea typeface="Lato"/>
                <a:cs typeface="Lato"/>
                <a:sym typeface="Lato"/>
              </a:rPr>
              <a:t>is focused on the operation of a particular system - goal is to design a DBMS that captures events. </a:t>
            </a:r>
            <a:endParaRPr sz="2000"/>
          </a:p>
        </p:txBody>
      </p:sp>
      <p:pic>
        <p:nvPicPr>
          <p:cNvPr id="207" name="Google Shape;207;p31"/>
          <p:cNvPicPr preferRelativeResize="0"/>
          <p:nvPr/>
        </p:nvPicPr>
        <p:blipFill>
          <a:blip r:embed="rId3">
            <a:alphaModFix/>
          </a:blip>
          <a:stretch>
            <a:fillRect/>
          </a:stretch>
        </p:blipFill>
        <p:spPr>
          <a:xfrm>
            <a:off x="5685925" y="2410063"/>
            <a:ext cx="5325200" cy="39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Entity-Relationship Diagrams (ERD)</a:t>
            </a:r>
            <a:endParaRPr sz="4800"/>
          </a:p>
        </p:txBody>
      </p:sp>
      <p:sp>
        <p:nvSpPr>
          <p:cNvPr id="213" name="Google Shape;213;p32"/>
          <p:cNvSpPr txBox="1"/>
          <p:nvPr/>
        </p:nvSpPr>
        <p:spPr>
          <a:xfrm>
            <a:off x="383125" y="2916775"/>
            <a:ext cx="5831400" cy="360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AutoNum type="arabicPeriod"/>
            </a:pPr>
            <a:r>
              <a:rPr lang="en-US" sz="1800" b="1"/>
              <a:t>Entities</a:t>
            </a:r>
            <a:r>
              <a:rPr lang="en-US" sz="1800"/>
              <a:t> describes the business events of an organization </a:t>
            </a:r>
            <a:endParaRPr sz="1800"/>
          </a:p>
          <a:p>
            <a:pPr marL="457200" lvl="0" indent="-342900" algn="l" rtl="0">
              <a:lnSpc>
                <a:spcPct val="115000"/>
              </a:lnSpc>
              <a:spcBef>
                <a:spcPts val="1000"/>
              </a:spcBef>
              <a:spcAft>
                <a:spcPts val="0"/>
              </a:spcAft>
              <a:buSzPts val="1800"/>
              <a:buAutoNum type="arabicPeriod"/>
            </a:pPr>
            <a:r>
              <a:rPr lang="en-US" sz="1800" b="1"/>
              <a:t>Attributes</a:t>
            </a:r>
            <a:r>
              <a:rPr lang="en-US" sz="1800"/>
              <a:t> supports decision making, reporting, query, and analysis (i.e. describes business performance).</a:t>
            </a:r>
            <a:endParaRPr sz="1800"/>
          </a:p>
          <a:p>
            <a:pPr marL="457200" lvl="0" indent="-342900" algn="l" rtl="0">
              <a:lnSpc>
                <a:spcPct val="115000"/>
              </a:lnSpc>
              <a:spcBef>
                <a:spcPts val="1000"/>
              </a:spcBef>
              <a:spcAft>
                <a:spcPts val="0"/>
              </a:spcAft>
              <a:buSzPts val="1800"/>
              <a:buAutoNum type="arabicPeriod"/>
            </a:pPr>
            <a:r>
              <a:rPr lang="en-US" sz="1800" b="1"/>
              <a:t>Relationships</a:t>
            </a:r>
            <a:r>
              <a:rPr lang="en-US" sz="1800"/>
              <a:t> represents the key business entities upon which transactions are executed and the dimensions around which analysis is conducted (i.e. describes key business entities).</a:t>
            </a:r>
            <a:endParaRPr sz="1800"/>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sz="1000">
              <a:solidFill>
                <a:srgbClr val="777777"/>
              </a:solidFill>
            </a:endParaRPr>
          </a:p>
        </p:txBody>
      </p:sp>
      <p:sp>
        <p:nvSpPr>
          <p:cNvPr id="214" name="Google Shape;214;p32"/>
          <p:cNvSpPr txBox="1"/>
          <p:nvPr/>
        </p:nvSpPr>
        <p:spPr>
          <a:xfrm>
            <a:off x="498500" y="1683625"/>
            <a:ext cx="5922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Lato"/>
                <a:ea typeface="Lato"/>
                <a:cs typeface="Lato"/>
                <a:sym typeface="Lato"/>
              </a:rPr>
              <a:t>ERD Diagrams </a:t>
            </a:r>
            <a:r>
              <a:rPr lang="en-US" sz="2000">
                <a:latin typeface="Lato"/>
                <a:ea typeface="Lato"/>
                <a:cs typeface="Lato"/>
                <a:sym typeface="Lato"/>
              </a:rPr>
              <a:t>describes interrelated entities of interest in a specific domain of knowledge, along with the relationships that exists between them.  </a:t>
            </a:r>
            <a:endParaRPr sz="2000"/>
          </a:p>
        </p:txBody>
      </p:sp>
      <p:pic>
        <p:nvPicPr>
          <p:cNvPr id="215" name="Google Shape;215;p32"/>
          <p:cNvPicPr preferRelativeResize="0"/>
          <p:nvPr/>
        </p:nvPicPr>
        <p:blipFill>
          <a:blip r:embed="rId3">
            <a:alphaModFix/>
          </a:blip>
          <a:stretch>
            <a:fillRect/>
          </a:stretch>
        </p:blipFill>
        <p:spPr>
          <a:xfrm>
            <a:off x="6676825" y="1503900"/>
            <a:ext cx="4939555" cy="2780925"/>
          </a:xfrm>
          <a:prstGeom prst="rect">
            <a:avLst/>
          </a:prstGeom>
          <a:noFill/>
          <a:ln>
            <a:noFill/>
          </a:ln>
        </p:spPr>
      </p:pic>
      <p:pic>
        <p:nvPicPr>
          <p:cNvPr id="216" name="Google Shape;216;p32"/>
          <p:cNvPicPr preferRelativeResize="0"/>
          <p:nvPr/>
        </p:nvPicPr>
        <p:blipFill>
          <a:blip r:embed="rId4">
            <a:alphaModFix/>
          </a:blip>
          <a:stretch>
            <a:fillRect/>
          </a:stretch>
        </p:blipFill>
        <p:spPr>
          <a:xfrm>
            <a:off x="6676825" y="4000863"/>
            <a:ext cx="4939549" cy="27809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Business Rules</a:t>
            </a:r>
            <a:endParaRPr sz="4800"/>
          </a:p>
        </p:txBody>
      </p:sp>
      <p:sp>
        <p:nvSpPr>
          <p:cNvPr id="222" name="Google Shape;222;p33"/>
          <p:cNvSpPr txBox="1"/>
          <p:nvPr/>
        </p:nvSpPr>
        <p:spPr>
          <a:xfrm>
            <a:off x="760675" y="1548000"/>
            <a:ext cx="102156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Following the requirements gathered in the previous section, the business rules, entities and relationships that will guide the constraints in the DBMS solution are as follows (Entities are in </a:t>
            </a:r>
            <a:r>
              <a:rPr lang="en-US" sz="1600" b="1">
                <a:latin typeface="Calibri"/>
                <a:ea typeface="Calibri"/>
                <a:cs typeface="Calibri"/>
                <a:sym typeface="Calibri"/>
              </a:rPr>
              <a:t>BOLD</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p:txBody>
      </p:sp>
      <p:sp>
        <p:nvSpPr>
          <p:cNvPr id="223" name="Google Shape;223;p33"/>
          <p:cNvSpPr txBox="1"/>
          <p:nvPr/>
        </p:nvSpPr>
        <p:spPr>
          <a:xfrm>
            <a:off x="6080000" y="2355600"/>
            <a:ext cx="5951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Owner</a:t>
            </a:r>
            <a:r>
              <a:rPr lang="en-US" sz="1600" i="1">
                <a:latin typeface="Calibri"/>
                <a:ea typeface="Calibri"/>
                <a:cs typeface="Calibri"/>
                <a:sym typeface="Calibri"/>
              </a:rPr>
              <a:t> can approve multiple </a:t>
            </a:r>
            <a:r>
              <a:rPr lang="en-US" sz="1600" b="1">
                <a:latin typeface="Calibri"/>
                <a:ea typeface="Calibri"/>
                <a:cs typeface="Calibri"/>
                <a:sym typeface="Calibri"/>
              </a:rPr>
              <a:t>service</a:t>
            </a:r>
            <a:r>
              <a:rPr lang="en-US" sz="1600" i="1">
                <a:latin typeface="Calibri"/>
                <a:ea typeface="Calibri"/>
                <a:cs typeface="Calibri"/>
                <a:sym typeface="Calibri"/>
              </a:rPr>
              <a:t> records or no </a:t>
            </a:r>
            <a:r>
              <a:rPr lang="en-US" sz="1600" b="1">
                <a:latin typeface="Calibri"/>
                <a:ea typeface="Calibri"/>
                <a:cs typeface="Calibri"/>
                <a:sym typeface="Calibri"/>
              </a:rPr>
              <a:t>service </a:t>
            </a:r>
            <a:r>
              <a:rPr lang="en-US" sz="1600" i="1">
                <a:latin typeface="Calibri"/>
                <a:ea typeface="Calibri"/>
                <a:cs typeface="Calibri"/>
                <a:sym typeface="Calibri"/>
              </a:rPr>
              <a:t>records at all.”</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a:t>
            </a:r>
            <a:r>
              <a:rPr lang="en-US" sz="1600" i="1">
                <a:latin typeface="Calibri"/>
                <a:ea typeface="Calibri"/>
                <a:cs typeface="Calibri"/>
                <a:sym typeface="Calibri"/>
              </a:rPr>
              <a:t> can be approved by only one </a:t>
            </a:r>
            <a:r>
              <a:rPr lang="en-US" sz="1600" b="1">
                <a:latin typeface="Calibri"/>
                <a:ea typeface="Calibri"/>
                <a:cs typeface="Calibri"/>
                <a:sym typeface="Calibri"/>
              </a:rPr>
              <a:t>Owner</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vendor</a:t>
            </a:r>
            <a:r>
              <a:rPr lang="en-US" sz="1600" i="1">
                <a:latin typeface="Calibri"/>
                <a:ea typeface="Calibri"/>
                <a:cs typeface="Calibri"/>
                <a:sym typeface="Calibri"/>
              </a:rPr>
              <a:t> must register for at least one (or many) </a:t>
            </a:r>
            <a:r>
              <a:rPr lang="en-US" sz="1600" b="1">
                <a:latin typeface="Calibri"/>
                <a:ea typeface="Calibri"/>
                <a:cs typeface="Calibri"/>
                <a:sym typeface="Calibri"/>
              </a:rPr>
              <a:t>accounts</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 “</a:t>
            </a:r>
            <a:r>
              <a:rPr lang="en-US" sz="1600" i="1">
                <a:latin typeface="Calibri"/>
                <a:ea typeface="Calibri"/>
                <a:cs typeface="Calibri"/>
                <a:sym typeface="Calibri"/>
              </a:rPr>
              <a:t>Multiple </a:t>
            </a:r>
            <a:r>
              <a:rPr lang="en-US" sz="1600" b="1">
                <a:latin typeface="Calibri"/>
                <a:ea typeface="Calibri"/>
                <a:cs typeface="Calibri"/>
                <a:sym typeface="Calibri"/>
              </a:rPr>
              <a:t>accounts</a:t>
            </a:r>
            <a:r>
              <a:rPr lang="en-US" sz="1600" i="1">
                <a:latin typeface="Calibri"/>
                <a:ea typeface="Calibri"/>
                <a:cs typeface="Calibri"/>
                <a:sym typeface="Calibri"/>
              </a:rPr>
              <a:t> must be registered by only one </a:t>
            </a:r>
            <a:r>
              <a:rPr lang="en-US" sz="1600" b="1">
                <a:latin typeface="Calibri"/>
                <a:ea typeface="Calibri"/>
                <a:cs typeface="Calibri"/>
                <a:sym typeface="Calibri"/>
              </a:rPr>
              <a:t>vendor</a:t>
            </a:r>
            <a:r>
              <a:rPr lang="en-US" sz="1600" i="1">
                <a:latin typeface="Calibri"/>
                <a:ea typeface="Calibri"/>
                <a:cs typeface="Calibri"/>
                <a:sym typeface="Calibri"/>
              </a:rPr>
              <a:t> record”</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repair subject </a:t>
            </a:r>
            <a:r>
              <a:rPr lang="en-US" sz="1600" i="1">
                <a:latin typeface="Calibri"/>
                <a:ea typeface="Calibri"/>
                <a:cs typeface="Calibri"/>
                <a:sym typeface="Calibri"/>
              </a:rPr>
              <a:t>can be contained in multiple </a:t>
            </a:r>
            <a:r>
              <a:rPr lang="en-US" sz="1600" b="1">
                <a:latin typeface="Calibri"/>
                <a:ea typeface="Calibri"/>
                <a:cs typeface="Calibri"/>
                <a:sym typeface="Calibri"/>
              </a:rPr>
              <a:t>service </a:t>
            </a:r>
            <a:r>
              <a:rPr lang="en-US" sz="1600" i="1">
                <a:latin typeface="Calibri"/>
                <a:ea typeface="Calibri"/>
                <a:cs typeface="Calibri"/>
                <a:sym typeface="Calibri"/>
              </a:rPr>
              <a:t>records, but must have at least one </a:t>
            </a:r>
            <a:r>
              <a:rPr lang="en-US" sz="1600" b="1">
                <a:latin typeface="Calibri"/>
                <a:ea typeface="Calibri"/>
                <a:cs typeface="Calibri"/>
                <a:sym typeface="Calibri"/>
              </a:rPr>
              <a:t>service </a:t>
            </a:r>
            <a:r>
              <a:rPr lang="en-US" sz="1600" i="1">
                <a:latin typeface="Calibri"/>
                <a:ea typeface="Calibri"/>
                <a:cs typeface="Calibri"/>
                <a:sym typeface="Calibri"/>
              </a:rPr>
              <a:t>record.”</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 </a:t>
            </a:r>
            <a:r>
              <a:rPr lang="en-US" sz="1600" i="1">
                <a:latin typeface="Calibri"/>
                <a:ea typeface="Calibri"/>
                <a:cs typeface="Calibri"/>
                <a:sym typeface="Calibri"/>
              </a:rPr>
              <a:t>record must service only one</a:t>
            </a:r>
            <a:r>
              <a:rPr lang="en-US" sz="1600" b="1" i="1">
                <a:latin typeface="Calibri"/>
                <a:ea typeface="Calibri"/>
                <a:cs typeface="Calibri"/>
                <a:sym typeface="Calibri"/>
              </a:rPr>
              <a:t> repair </a:t>
            </a:r>
            <a:r>
              <a:rPr lang="en-US" sz="1600" b="1">
                <a:latin typeface="Calibri"/>
                <a:ea typeface="Calibri"/>
                <a:cs typeface="Calibri"/>
                <a:sym typeface="Calibri"/>
              </a:rPr>
              <a:t>subject</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t>
            </a:r>
            <a:r>
              <a:rPr lang="en-US" sz="1600" b="1">
                <a:latin typeface="Calibri"/>
                <a:ea typeface="Calibri"/>
                <a:cs typeface="Calibri"/>
                <a:sym typeface="Calibri"/>
              </a:rPr>
              <a:t>Vendors</a:t>
            </a:r>
            <a:r>
              <a:rPr lang="en-US" sz="1600" i="1">
                <a:latin typeface="Calibri"/>
                <a:ea typeface="Calibri"/>
                <a:cs typeface="Calibri"/>
                <a:sym typeface="Calibri"/>
              </a:rPr>
              <a:t> can run multiple advertising/market </a:t>
            </a:r>
            <a:r>
              <a:rPr lang="en-US" sz="1600" b="1">
                <a:latin typeface="Calibri"/>
                <a:ea typeface="Calibri"/>
                <a:cs typeface="Calibri"/>
                <a:sym typeface="Calibri"/>
              </a:rPr>
              <a:t>campaigns </a:t>
            </a:r>
            <a:r>
              <a:rPr lang="en-US" sz="1600" i="1">
                <a:latin typeface="Calibri"/>
                <a:ea typeface="Calibri"/>
                <a:cs typeface="Calibri"/>
                <a:sym typeface="Calibri"/>
              </a:rPr>
              <a:t>or </a:t>
            </a:r>
            <a:r>
              <a:rPr lang="en-US" sz="1600" b="1">
                <a:latin typeface="Calibri"/>
                <a:ea typeface="Calibri"/>
                <a:cs typeface="Calibri"/>
                <a:sym typeface="Calibri"/>
              </a:rPr>
              <a:t>no campaigns</a:t>
            </a:r>
            <a:r>
              <a:rPr lang="en-US" sz="1600" i="1">
                <a:latin typeface="Calibri"/>
                <a:ea typeface="Calibri"/>
                <a:cs typeface="Calibri"/>
                <a:sym typeface="Calibri"/>
              </a:rPr>
              <a:t> at all.”</a:t>
            </a:r>
            <a:endParaRPr sz="1600"/>
          </a:p>
        </p:txBody>
      </p:sp>
      <p:sp>
        <p:nvSpPr>
          <p:cNvPr id="224" name="Google Shape;224;p33"/>
          <p:cNvSpPr txBox="1"/>
          <p:nvPr/>
        </p:nvSpPr>
        <p:spPr>
          <a:xfrm>
            <a:off x="259400" y="2280325"/>
            <a:ext cx="5576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dirty="0">
                <a:latin typeface="Calibri"/>
                <a:ea typeface="Calibri"/>
                <a:cs typeface="Calibri"/>
                <a:sym typeface="Calibri"/>
              </a:rPr>
              <a:t>“Multiple </a:t>
            </a:r>
            <a:r>
              <a:rPr lang="en-US" sz="1600" b="1" dirty="0">
                <a:latin typeface="Calibri"/>
                <a:ea typeface="Calibri"/>
                <a:cs typeface="Calibri"/>
                <a:sym typeface="Calibri"/>
              </a:rPr>
              <a:t>vendors</a:t>
            </a:r>
            <a:r>
              <a:rPr lang="en-US" sz="1600" i="1" dirty="0">
                <a:latin typeface="Calibri"/>
                <a:ea typeface="Calibri"/>
                <a:cs typeface="Calibri"/>
                <a:sym typeface="Calibri"/>
              </a:rPr>
              <a:t> can have </a:t>
            </a:r>
            <a:r>
              <a:rPr lang="en-US" sz="1600" b="1" dirty="0">
                <a:latin typeface="Calibri"/>
                <a:ea typeface="Calibri"/>
                <a:cs typeface="Calibri"/>
                <a:sym typeface="Calibri"/>
              </a:rPr>
              <a:t>relationships</a:t>
            </a:r>
            <a:r>
              <a:rPr lang="en-US" sz="1600" i="1" dirty="0">
                <a:latin typeface="Calibri"/>
                <a:ea typeface="Calibri"/>
                <a:cs typeface="Calibri"/>
                <a:sym typeface="Calibri"/>
              </a:rPr>
              <a:t> with multiple </a:t>
            </a:r>
            <a:r>
              <a:rPr lang="en-US" sz="1600" b="1" dirty="0">
                <a:latin typeface="Calibri"/>
                <a:ea typeface="Calibri"/>
                <a:cs typeface="Calibri"/>
                <a:sym typeface="Calibri"/>
              </a:rPr>
              <a:t>owners,</a:t>
            </a:r>
            <a:r>
              <a:rPr lang="en-US" sz="1600" i="1" dirty="0">
                <a:latin typeface="Calibri"/>
                <a:ea typeface="Calibri"/>
                <a:cs typeface="Calibri"/>
                <a:sym typeface="Calibri"/>
              </a:rPr>
              <a:t> or no </a:t>
            </a:r>
            <a:r>
              <a:rPr lang="en-US" sz="1600" b="1" dirty="0">
                <a:latin typeface="Calibri"/>
                <a:ea typeface="Calibri"/>
                <a:cs typeface="Calibri"/>
                <a:sym typeface="Calibri"/>
              </a:rPr>
              <a:t>owners </a:t>
            </a:r>
            <a:r>
              <a:rPr lang="en-US" sz="1600" i="1" dirty="0">
                <a:latin typeface="Calibri"/>
                <a:ea typeface="Calibri"/>
                <a:cs typeface="Calibri"/>
                <a:sym typeface="Calibri"/>
              </a:rPr>
              <a:t>at all</a:t>
            </a:r>
            <a:r>
              <a:rPr lang="en-US" sz="1600" dirty="0">
                <a:latin typeface="Calibri"/>
                <a:ea typeface="Calibri"/>
                <a:cs typeface="Calibri"/>
                <a:sym typeface="Calibri"/>
              </a:rPr>
              <a:t>”</a:t>
            </a:r>
            <a:endParaRPr sz="1600"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“Multiple </a:t>
            </a:r>
            <a:r>
              <a:rPr lang="en-US" sz="1600" b="1" dirty="0">
                <a:latin typeface="Calibri"/>
                <a:ea typeface="Calibri"/>
                <a:cs typeface="Calibri"/>
                <a:sym typeface="Calibri"/>
              </a:rPr>
              <a:t>owners</a:t>
            </a:r>
            <a:r>
              <a:rPr lang="en-US" sz="1600" i="1" dirty="0">
                <a:latin typeface="Calibri"/>
                <a:ea typeface="Calibri"/>
                <a:cs typeface="Calibri"/>
                <a:sym typeface="Calibri"/>
              </a:rPr>
              <a:t> can have </a:t>
            </a:r>
            <a:r>
              <a:rPr lang="en-US" sz="1600" b="1" dirty="0">
                <a:latin typeface="Calibri"/>
                <a:ea typeface="Calibri"/>
                <a:cs typeface="Calibri"/>
                <a:sym typeface="Calibri"/>
              </a:rPr>
              <a:t>relationships</a:t>
            </a:r>
            <a:r>
              <a:rPr lang="en-US" sz="1600" i="1" dirty="0">
                <a:latin typeface="Calibri"/>
                <a:ea typeface="Calibri"/>
                <a:cs typeface="Calibri"/>
                <a:sym typeface="Calibri"/>
              </a:rPr>
              <a:t> with multiple </a:t>
            </a:r>
            <a:r>
              <a:rPr lang="en-US" sz="1600" b="1" dirty="0">
                <a:latin typeface="Calibri"/>
                <a:ea typeface="Calibri"/>
                <a:cs typeface="Calibri"/>
                <a:sym typeface="Calibri"/>
              </a:rPr>
              <a:t>vendors, </a:t>
            </a:r>
            <a:r>
              <a:rPr lang="en-US" sz="1600" i="1" dirty="0">
                <a:latin typeface="Calibri"/>
                <a:ea typeface="Calibri"/>
                <a:cs typeface="Calibri"/>
                <a:sym typeface="Calibri"/>
              </a:rPr>
              <a:t>or none at all</a:t>
            </a:r>
            <a:r>
              <a:rPr lang="en-US" sz="1600" dirty="0">
                <a:latin typeface="Calibri"/>
                <a:ea typeface="Calibri"/>
                <a:cs typeface="Calibri"/>
                <a:sym typeface="Calibri"/>
              </a:rPr>
              <a:t>”</a:t>
            </a:r>
            <a:endParaRPr sz="1600"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 </a:t>
            </a:r>
            <a:endParaRPr sz="1600" i="1"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“A </a:t>
            </a:r>
            <a:r>
              <a:rPr lang="en-US" sz="1600" b="1" dirty="0">
                <a:latin typeface="Calibri"/>
                <a:ea typeface="Calibri"/>
                <a:cs typeface="Calibri"/>
                <a:sym typeface="Calibri"/>
              </a:rPr>
              <a:t>vendor</a:t>
            </a:r>
            <a:r>
              <a:rPr lang="en-US" sz="1600" i="1" dirty="0">
                <a:latin typeface="Calibri"/>
                <a:ea typeface="Calibri"/>
                <a:cs typeface="Calibri"/>
                <a:sym typeface="Calibri"/>
              </a:rPr>
              <a:t> can generate multiple </a:t>
            </a:r>
            <a:r>
              <a:rPr lang="en-US" sz="1600" b="1" dirty="0">
                <a:latin typeface="Calibri"/>
                <a:ea typeface="Calibri"/>
                <a:cs typeface="Calibri"/>
                <a:sym typeface="Calibri"/>
              </a:rPr>
              <a:t>service </a:t>
            </a:r>
            <a:r>
              <a:rPr lang="en-US" sz="1600" i="1" dirty="0">
                <a:latin typeface="Calibri"/>
                <a:ea typeface="Calibri"/>
                <a:cs typeface="Calibri"/>
                <a:sym typeface="Calibri"/>
              </a:rPr>
              <a:t>records or no </a:t>
            </a:r>
            <a:r>
              <a:rPr lang="en-US" sz="1600" b="1" dirty="0">
                <a:latin typeface="Calibri"/>
                <a:ea typeface="Calibri"/>
                <a:cs typeface="Calibri"/>
                <a:sym typeface="Calibri"/>
              </a:rPr>
              <a:t>service </a:t>
            </a:r>
            <a:r>
              <a:rPr lang="en-US" sz="1600" i="1" dirty="0">
                <a:latin typeface="Calibri"/>
                <a:ea typeface="Calibri"/>
                <a:cs typeface="Calibri"/>
                <a:sym typeface="Calibri"/>
              </a:rPr>
              <a:t>records at all</a:t>
            </a:r>
            <a:r>
              <a:rPr lang="en-US" sz="1600" dirty="0">
                <a:latin typeface="Calibri"/>
                <a:ea typeface="Calibri"/>
                <a:cs typeface="Calibri"/>
                <a:sym typeface="Calibri"/>
              </a:rPr>
              <a:t>”</a:t>
            </a:r>
            <a:endParaRPr sz="1600"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“A </a:t>
            </a:r>
            <a:r>
              <a:rPr lang="en-US" sz="1600" b="1" dirty="0">
                <a:latin typeface="Calibri"/>
                <a:ea typeface="Calibri"/>
                <a:cs typeface="Calibri"/>
                <a:sym typeface="Calibri"/>
              </a:rPr>
              <a:t>service </a:t>
            </a:r>
            <a:r>
              <a:rPr lang="en-US" sz="1600" i="1" dirty="0">
                <a:latin typeface="Calibri"/>
                <a:ea typeface="Calibri"/>
                <a:cs typeface="Calibri"/>
                <a:sym typeface="Calibri"/>
              </a:rPr>
              <a:t>record must be attributed to only one </a:t>
            </a:r>
            <a:r>
              <a:rPr lang="en-US" sz="1600" b="1" dirty="0">
                <a:latin typeface="Calibri"/>
                <a:ea typeface="Calibri"/>
                <a:cs typeface="Calibri"/>
                <a:sym typeface="Calibri"/>
              </a:rPr>
              <a:t>business</a:t>
            </a:r>
            <a:r>
              <a:rPr lang="en-US" sz="1600" dirty="0">
                <a:latin typeface="Calibri"/>
                <a:ea typeface="Calibri"/>
                <a:cs typeface="Calibri"/>
                <a:sym typeface="Calibri"/>
              </a:rPr>
              <a:t>”</a:t>
            </a:r>
            <a:endParaRPr sz="1600" dirty="0">
              <a:latin typeface="Calibri"/>
              <a:ea typeface="Calibri"/>
              <a:cs typeface="Calibri"/>
              <a:sym typeface="Calibri"/>
            </a:endParaRPr>
          </a:p>
          <a:p>
            <a:pPr marL="0" lvl="0" indent="0" algn="l" rtl="0">
              <a:spcBef>
                <a:spcPts val="0"/>
              </a:spcBef>
              <a:spcAft>
                <a:spcPts val="0"/>
              </a:spcAft>
              <a:buNone/>
            </a:pPr>
            <a:r>
              <a:rPr lang="en-US" sz="1600" dirty="0">
                <a:highlight>
                  <a:srgbClr val="FFFF00"/>
                </a:highlight>
                <a:latin typeface="Calibri"/>
                <a:ea typeface="Calibri"/>
                <a:cs typeface="Calibri"/>
                <a:sym typeface="Calibri"/>
              </a:rPr>
              <a:t> </a:t>
            </a:r>
            <a:endParaRPr sz="1600" dirty="0">
              <a:highlight>
                <a:srgbClr val="FFFF00"/>
              </a:highlight>
              <a:latin typeface="Calibri"/>
              <a:ea typeface="Calibri"/>
              <a:cs typeface="Calibri"/>
              <a:sym typeface="Calibri"/>
            </a:endParaRPr>
          </a:p>
          <a:p>
            <a:pPr marL="0" lvl="0" indent="0" algn="l" rtl="0">
              <a:spcBef>
                <a:spcPts val="0"/>
              </a:spcBef>
              <a:spcAft>
                <a:spcPts val="0"/>
              </a:spcAft>
              <a:buNone/>
            </a:pPr>
            <a:r>
              <a:rPr lang="en-US" sz="1600" b="1" dirty="0">
                <a:latin typeface="Calibri"/>
                <a:ea typeface="Calibri"/>
                <a:cs typeface="Calibri"/>
                <a:sym typeface="Calibri"/>
              </a:rPr>
              <a:t> “</a:t>
            </a:r>
            <a:r>
              <a:rPr lang="en-US" sz="1600" i="1" dirty="0">
                <a:latin typeface="Calibri"/>
                <a:ea typeface="Calibri"/>
                <a:cs typeface="Calibri"/>
                <a:sym typeface="Calibri"/>
              </a:rPr>
              <a:t>A </a:t>
            </a:r>
            <a:r>
              <a:rPr lang="en-US" sz="1600" b="1" dirty="0">
                <a:latin typeface="Calibri"/>
                <a:ea typeface="Calibri"/>
                <a:cs typeface="Calibri"/>
                <a:sym typeface="Calibri"/>
              </a:rPr>
              <a:t>service record</a:t>
            </a:r>
            <a:r>
              <a:rPr lang="en-US" sz="1600" i="1" dirty="0">
                <a:latin typeface="Calibri"/>
                <a:ea typeface="Calibri"/>
                <a:cs typeface="Calibri"/>
                <a:sym typeface="Calibri"/>
              </a:rPr>
              <a:t> may contain many</a:t>
            </a:r>
            <a:r>
              <a:rPr lang="en-US" sz="1600" b="1" dirty="0">
                <a:latin typeface="Calibri"/>
                <a:ea typeface="Calibri"/>
                <a:cs typeface="Calibri"/>
                <a:sym typeface="Calibri"/>
              </a:rPr>
              <a:t> invoices</a:t>
            </a:r>
            <a:r>
              <a:rPr lang="en-US" sz="1600" dirty="0">
                <a:latin typeface="Calibri"/>
                <a:ea typeface="Calibri"/>
                <a:cs typeface="Calibri"/>
                <a:sym typeface="Calibri"/>
              </a:rPr>
              <a:t>, </a:t>
            </a:r>
            <a:r>
              <a:rPr lang="en-US" sz="1600" i="1" dirty="0">
                <a:latin typeface="Calibri"/>
                <a:ea typeface="Calibri"/>
                <a:cs typeface="Calibri"/>
                <a:sym typeface="Calibri"/>
              </a:rPr>
              <a:t>or none at all”</a:t>
            </a:r>
            <a:endParaRPr sz="1600" i="1" dirty="0">
              <a:latin typeface="Calibri"/>
              <a:ea typeface="Calibri"/>
              <a:cs typeface="Calibri"/>
              <a:sym typeface="Calibri"/>
            </a:endParaRPr>
          </a:p>
          <a:p>
            <a:pPr marL="0" lvl="0" indent="0" algn="l" rtl="0">
              <a:spcBef>
                <a:spcPts val="0"/>
              </a:spcBef>
              <a:spcAft>
                <a:spcPts val="0"/>
              </a:spcAft>
              <a:buNone/>
            </a:pPr>
            <a:r>
              <a:rPr lang="en-US" sz="1600" b="1" dirty="0">
                <a:latin typeface="Calibri"/>
                <a:ea typeface="Calibri"/>
                <a:cs typeface="Calibri"/>
                <a:sym typeface="Calibri"/>
              </a:rPr>
              <a:t>“</a:t>
            </a:r>
            <a:r>
              <a:rPr lang="en-US" sz="1600" i="1" dirty="0">
                <a:latin typeface="Calibri"/>
                <a:ea typeface="Calibri"/>
                <a:cs typeface="Calibri"/>
                <a:sym typeface="Calibri"/>
              </a:rPr>
              <a:t>multiple </a:t>
            </a:r>
            <a:r>
              <a:rPr lang="en-US" sz="1600" b="1" dirty="0">
                <a:latin typeface="Calibri"/>
                <a:ea typeface="Calibri"/>
                <a:cs typeface="Calibri"/>
                <a:sym typeface="Calibri"/>
              </a:rPr>
              <a:t>invoices</a:t>
            </a:r>
            <a:r>
              <a:rPr lang="en-US" sz="1600" i="1" dirty="0">
                <a:latin typeface="Calibri"/>
                <a:ea typeface="Calibri"/>
                <a:cs typeface="Calibri"/>
                <a:sym typeface="Calibri"/>
              </a:rPr>
              <a:t> must belong to only one</a:t>
            </a:r>
            <a:r>
              <a:rPr lang="en-US" sz="1600" b="1" dirty="0">
                <a:latin typeface="Calibri"/>
                <a:ea typeface="Calibri"/>
                <a:cs typeface="Calibri"/>
                <a:sym typeface="Calibri"/>
              </a:rPr>
              <a:t> service </a:t>
            </a:r>
            <a:r>
              <a:rPr lang="en-US" sz="1600" dirty="0">
                <a:latin typeface="Calibri"/>
                <a:ea typeface="Calibri"/>
                <a:cs typeface="Calibri"/>
                <a:sym typeface="Calibri"/>
              </a:rPr>
              <a:t>record</a:t>
            </a:r>
            <a:r>
              <a:rPr lang="en-US" sz="1600" i="1" dirty="0">
                <a:latin typeface="Calibri"/>
                <a:ea typeface="Calibri"/>
                <a:cs typeface="Calibri"/>
                <a:sym typeface="Calibri"/>
              </a:rPr>
              <a:t>”</a:t>
            </a:r>
            <a:endParaRPr sz="1600" i="1" dirty="0">
              <a:latin typeface="Calibri"/>
              <a:ea typeface="Calibri"/>
              <a:cs typeface="Calibri"/>
              <a:sym typeface="Calibri"/>
            </a:endParaRPr>
          </a:p>
          <a:p>
            <a:pPr marL="0" lvl="0" indent="0" algn="l" rtl="0">
              <a:spcBef>
                <a:spcPts val="0"/>
              </a:spcBef>
              <a:spcAft>
                <a:spcPts val="0"/>
              </a:spcAft>
              <a:buNone/>
            </a:pPr>
            <a:r>
              <a:rPr lang="en-US" sz="1600" i="1" dirty="0">
                <a:latin typeface="Calibri"/>
                <a:ea typeface="Calibri"/>
                <a:cs typeface="Calibri"/>
                <a:sym typeface="Calibri"/>
              </a:rPr>
              <a:t> </a:t>
            </a:r>
            <a:endParaRPr sz="1600" i="1" dirty="0">
              <a:latin typeface="Calibri"/>
              <a:ea typeface="Calibri"/>
              <a:cs typeface="Calibri"/>
              <a:sym typeface="Calibri"/>
            </a:endParaRPr>
          </a:p>
          <a:p>
            <a:pPr marL="0" lvl="0" indent="0" algn="l" rtl="0">
              <a:spcBef>
                <a:spcPts val="0"/>
              </a:spcBef>
              <a:spcAft>
                <a:spcPts val="0"/>
              </a:spcAft>
              <a:buNone/>
            </a:pPr>
            <a:r>
              <a:rPr lang="en-US" sz="1600" b="1" dirty="0">
                <a:latin typeface="Calibri"/>
                <a:ea typeface="Calibri"/>
                <a:cs typeface="Calibri"/>
                <a:sym typeface="Calibri"/>
              </a:rPr>
              <a:t>“</a:t>
            </a:r>
            <a:r>
              <a:rPr lang="en-US" sz="1600" i="1" dirty="0">
                <a:latin typeface="Calibri"/>
                <a:ea typeface="Calibri"/>
                <a:cs typeface="Calibri"/>
                <a:sym typeface="Calibri"/>
              </a:rPr>
              <a:t>An </a:t>
            </a:r>
            <a:r>
              <a:rPr lang="en-US" sz="1600" b="1" dirty="0">
                <a:latin typeface="Calibri"/>
                <a:ea typeface="Calibri"/>
                <a:cs typeface="Calibri"/>
                <a:sym typeface="Calibri"/>
              </a:rPr>
              <a:t>invoice </a:t>
            </a:r>
            <a:r>
              <a:rPr lang="en-US" sz="1600" i="1" dirty="0">
                <a:latin typeface="Calibri"/>
                <a:ea typeface="Calibri"/>
                <a:cs typeface="Calibri"/>
                <a:sym typeface="Calibri"/>
              </a:rPr>
              <a:t>may contain many repair</a:t>
            </a:r>
            <a:r>
              <a:rPr lang="en-US" sz="1600" b="1" dirty="0">
                <a:latin typeface="Calibri"/>
                <a:ea typeface="Calibri"/>
                <a:cs typeface="Calibri"/>
                <a:sym typeface="Calibri"/>
              </a:rPr>
              <a:t> images</a:t>
            </a:r>
            <a:r>
              <a:rPr lang="en-US" sz="1600" i="1" dirty="0">
                <a:latin typeface="Calibri"/>
                <a:ea typeface="Calibri"/>
                <a:cs typeface="Calibri"/>
                <a:sym typeface="Calibri"/>
              </a:rPr>
              <a:t>, or no repair</a:t>
            </a:r>
            <a:r>
              <a:rPr lang="en-US" sz="1600" b="1" dirty="0">
                <a:latin typeface="Calibri"/>
                <a:ea typeface="Calibri"/>
                <a:cs typeface="Calibri"/>
                <a:sym typeface="Calibri"/>
              </a:rPr>
              <a:t> images </a:t>
            </a:r>
            <a:r>
              <a:rPr lang="en-US" sz="1600" i="1" dirty="0">
                <a:latin typeface="Calibri"/>
                <a:ea typeface="Calibri"/>
                <a:cs typeface="Calibri"/>
                <a:sym typeface="Calibri"/>
              </a:rPr>
              <a:t>at all”</a:t>
            </a:r>
            <a:endParaRPr sz="1600" i="1" dirty="0">
              <a:latin typeface="Calibri"/>
              <a:ea typeface="Calibri"/>
              <a:cs typeface="Calibri"/>
              <a:sym typeface="Calibri"/>
            </a:endParaRPr>
          </a:p>
          <a:p>
            <a:pPr marL="0" lvl="0" indent="0" algn="l" rtl="0">
              <a:spcBef>
                <a:spcPts val="0"/>
              </a:spcBef>
              <a:spcAft>
                <a:spcPts val="0"/>
              </a:spcAft>
              <a:buNone/>
            </a:pPr>
            <a:r>
              <a:rPr lang="en-US" sz="1600" b="1" dirty="0">
                <a:latin typeface="Calibri"/>
                <a:ea typeface="Calibri"/>
                <a:cs typeface="Calibri"/>
                <a:sym typeface="Calibri"/>
              </a:rPr>
              <a:t>“</a:t>
            </a:r>
            <a:r>
              <a:rPr lang="en-US" sz="1600" i="1" dirty="0">
                <a:latin typeface="Calibri"/>
                <a:ea typeface="Calibri"/>
                <a:cs typeface="Calibri"/>
                <a:sym typeface="Calibri"/>
              </a:rPr>
              <a:t>Multiple repair</a:t>
            </a:r>
            <a:r>
              <a:rPr lang="en-US" sz="1600" b="1" dirty="0">
                <a:latin typeface="Calibri"/>
                <a:ea typeface="Calibri"/>
                <a:cs typeface="Calibri"/>
                <a:sym typeface="Calibri"/>
              </a:rPr>
              <a:t> images</a:t>
            </a:r>
            <a:r>
              <a:rPr lang="en-US" sz="1600" i="1" dirty="0">
                <a:latin typeface="Calibri"/>
                <a:ea typeface="Calibri"/>
                <a:cs typeface="Calibri"/>
                <a:sym typeface="Calibri"/>
              </a:rPr>
              <a:t> must belong to only one </a:t>
            </a:r>
            <a:r>
              <a:rPr lang="en-US" sz="1600" b="1" dirty="0">
                <a:latin typeface="Calibri"/>
                <a:ea typeface="Calibri"/>
                <a:cs typeface="Calibri"/>
                <a:sym typeface="Calibri"/>
              </a:rPr>
              <a:t>invoice</a:t>
            </a:r>
            <a:r>
              <a:rPr lang="en-US" sz="1600" i="1" dirty="0">
                <a:latin typeface="Calibri"/>
                <a:ea typeface="Calibri"/>
                <a:cs typeface="Calibri"/>
                <a:sym typeface="Calibri"/>
              </a:rPr>
              <a:t> record”</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Diagram</a:t>
            </a:r>
            <a:endParaRPr sz="4800"/>
          </a:p>
        </p:txBody>
      </p:sp>
      <p:pic>
        <p:nvPicPr>
          <p:cNvPr id="230" name="Google Shape;230;p34"/>
          <p:cNvPicPr preferRelativeResize="0"/>
          <p:nvPr/>
        </p:nvPicPr>
        <p:blipFill>
          <a:blip r:embed="rId3">
            <a:alphaModFix/>
          </a:blip>
          <a:stretch>
            <a:fillRect/>
          </a:stretch>
        </p:blipFill>
        <p:spPr>
          <a:xfrm>
            <a:off x="1782575" y="1782425"/>
            <a:ext cx="8942450" cy="488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SQL Constraints</a:t>
            </a:r>
            <a:endParaRPr sz="4800"/>
          </a:p>
        </p:txBody>
      </p:sp>
      <p:sp>
        <p:nvSpPr>
          <p:cNvPr id="236" name="Google Shape;236;p35"/>
          <p:cNvSpPr txBox="1"/>
          <p:nvPr/>
        </p:nvSpPr>
        <p:spPr>
          <a:xfrm>
            <a:off x="548400" y="3421725"/>
            <a:ext cx="5704800" cy="3131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800" b="1"/>
              <a:t> </a:t>
            </a:r>
            <a:endParaRPr sz="1800" b="1"/>
          </a:p>
          <a:p>
            <a:pPr marL="0" lvl="0" indent="0" algn="l" rtl="0">
              <a:lnSpc>
                <a:spcPct val="100000"/>
              </a:lnSpc>
              <a:spcBef>
                <a:spcPts val="1000"/>
              </a:spcBef>
              <a:spcAft>
                <a:spcPts val="0"/>
              </a:spcAft>
              <a:buNone/>
            </a:pPr>
            <a:r>
              <a:rPr lang="en-US" sz="1800" b="1"/>
              <a:t>NOT NULL Constraint − Ensures that a column cannot have NULL value.</a:t>
            </a:r>
            <a:br>
              <a:rPr lang="en-US" sz="1800" b="1"/>
            </a:br>
            <a:br>
              <a:rPr lang="en-US" sz="1800" b="1"/>
            </a:br>
            <a:r>
              <a:rPr lang="en-US" sz="1800" b="1"/>
              <a:t>DEFAULT Constraint − Provides a default value for a column when none is specified.</a:t>
            </a:r>
            <a:br>
              <a:rPr lang="en-US" sz="1800" b="1"/>
            </a:br>
            <a:br>
              <a:rPr lang="en-US" sz="1800" b="1"/>
            </a:br>
            <a:r>
              <a:rPr lang="en-US" sz="1800" b="1"/>
              <a:t>UNIQUE Constraint − Ensures that all values in a column are different.</a:t>
            </a:r>
            <a:endParaRPr sz="1800" b="1"/>
          </a:p>
          <a:p>
            <a:pPr marL="0" lvl="0" indent="0" algn="l" rtl="0">
              <a:lnSpc>
                <a:spcPct val="100000"/>
              </a:lnSpc>
              <a:spcBef>
                <a:spcPts val="1000"/>
              </a:spcBef>
              <a:spcAft>
                <a:spcPts val="0"/>
              </a:spcAft>
              <a:buNone/>
            </a:pPr>
            <a:endParaRPr sz="1800" b="1"/>
          </a:p>
          <a:p>
            <a:pPr marL="0" lvl="0" indent="0" algn="l" rtl="0">
              <a:lnSpc>
                <a:spcPct val="100000"/>
              </a:lnSpc>
              <a:spcBef>
                <a:spcPts val="1000"/>
              </a:spcBef>
              <a:spcAft>
                <a:spcPts val="0"/>
              </a:spcAft>
              <a:buClr>
                <a:srgbClr val="000000"/>
              </a:buClr>
              <a:buSzPts val="1100"/>
              <a:buFont typeface="Arial"/>
              <a:buNone/>
            </a:pPr>
            <a:r>
              <a:rPr lang="en-US" sz="1800" b="1"/>
              <a:t>INDEX − Used to create and retrieve data from the database very quickly.</a:t>
            </a:r>
            <a:endParaRPr sz="1800"/>
          </a:p>
          <a:p>
            <a:pPr marL="0" lvl="0" indent="0" algn="l" rtl="0">
              <a:lnSpc>
                <a:spcPct val="115000"/>
              </a:lnSpc>
              <a:spcBef>
                <a:spcPts val="1000"/>
              </a:spcBef>
              <a:spcAft>
                <a:spcPts val="0"/>
              </a:spcAft>
              <a:buNone/>
            </a:pPr>
            <a:br>
              <a:rPr lang="en-US" sz="1800" b="1"/>
            </a:br>
            <a:br>
              <a:rPr lang="en-US" sz="1800" b="1"/>
            </a:br>
            <a:endParaRPr/>
          </a:p>
          <a:p>
            <a:pPr marL="0" lvl="0" indent="0" algn="l" rtl="0">
              <a:lnSpc>
                <a:spcPct val="115000"/>
              </a:lnSpc>
              <a:spcBef>
                <a:spcPts val="1000"/>
              </a:spcBef>
              <a:spcAft>
                <a:spcPts val="0"/>
              </a:spcAft>
              <a:buNone/>
            </a:pPr>
            <a:endParaRPr sz="1000">
              <a:solidFill>
                <a:srgbClr val="777777"/>
              </a:solidFill>
            </a:endParaRPr>
          </a:p>
        </p:txBody>
      </p:sp>
      <p:sp>
        <p:nvSpPr>
          <p:cNvPr id="237" name="Google Shape;237;p35"/>
          <p:cNvSpPr txBox="1"/>
          <p:nvPr/>
        </p:nvSpPr>
        <p:spPr>
          <a:xfrm>
            <a:off x="548400" y="1866925"/>
            <a:ext cx="110952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Lato"/>
                <a:ea typeface="Lato"/>
                <a:cs typeface="Lato"/>
                <a:sym typeface="Lato"/>
              </a:rPr>
              <a:t>Constraints are the rules enforced on the data columns of a table. These are used to limit the type of data that can go into a table. This ensures the accuracy and reliability of the data in the database. </a:t>
            </a:r>
            <a:endParaRPr sz="2000"/>
          </a:p>
        </p:txBody>
      </p:sp>
      <p:sp>
        <p:nvSpPr>
          <p:cNvPr id="238" name="Google Shape;238;p35"/>
          <p:cNvSpPr txBox="1"/>
          <p:nvPr/>
        </p:nvSpPr>
        <p:spPr>
          <a:xfrm>
            <a:off x="5939575" y="2878650"/>
            <a:ext cx="5976900" cy="3000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000"/>
              </a:spcAft>
              <a:buNone/>
            </a:pPr>
            <a:r>
              <a:rPr lang="en-US" sz="1800" b="1"/>
              <a:t>PRIMARY Key − Uniquely identifies each row/record in a database table.</a:t>
            </a:r>
            <a:br>
              <a:rPr lang="en-US" sz="1800" b="1"/>
            </a:br>
            <a:br>
              <a:rPr lang="en-US" sz="1800" b="1"/>
            </a:br>
            <a:r>
              <a:rPr lang="en-US" sz="1800" b="1"/>
              <a:t>FOREIGN Key − Uniquely identifies a row/record in any of the given database table.</a:t>
            </a:r>
            <a:br>
              <a:rPr lang="en-US" sz="1800" b="1"/>
            </a:br>
            <a:br>
              <a:rPr lang="en-US" sz="1800" b="1"/>
            </a:br>
            <a:r>
              <a:rPr lang="en-US" sz="1800" b="1"/>
              <a:t>CHECK Constraint - The CHECK constraint ensures that all the values in a column satisfies certain conditions.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Relational Database Modeling</a:t>
            </a:r>
            <a:endParaRPr sz="4800"/>
          </a:p>
        </p:txBody>
      </p:sp>
      <p:sp>
        <p:nvSpPr>
          <p:cNvPr id="244" name="Google Shape;244;p36"/>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Relational Database models convert the conceptual representation of entities (ERD) to a model that can be implemented directly in a database.</a:t>
            </a:r>
            <a:endParaRPr sz="2000"/>
          </a:p>
          <a:p>
            <a:pPr marL="0" lvl="0" indent="0" algn="l" rtl="0">
              <a:spcBef>
                <a:spcPts val="0"/>
              </a:spcBef>
              <a:spcAft>
                <a:spcPts val="0"/>
              </a:spcAft>
              <a:buNone/>
            </a:pPr>
            <a:endParaRPr sz="1800"/>
          </a:p>
        </p:txBody>
      </p:sp>
      <p:pic>
        <p:nvPicPr>
          <p:cNvPr id="245" name="Google Shape;245;p36"/>
          <p:cNvPicPr preferRelativeResize="0"/>
          <p:nvPr/>
        </p:nvPicPr>
        <p:blipFill>
          <a:blip r:embed="rId3">
            <a:alphaModFix/>
          </a:blip>
          <a:stretch>
            <a:fillRect/>
          </a:stretch>
        </p:blipFill>
        <p:spPr>
          <a:xfrm>
            <a:off x="2132650" y="2511275"/>
            <a:ext cx="7926700" cy="41945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1349</Words>
  <Application>Microsoft Office PowerPoint</Application>
  <PresentationFormat>Widescreen</PresentationFormat>
  <Paragraphs>307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Lustria</vt:lpstr>
      <vt:lpstr>Lato</vt:lpstr>
      <vt:lpstr>Calibri</vt:lpstr>
      <vt:lpstr>Arial</vt:lpstr>
      <vt:lpstr>Raleway</vt:lpstr>
      <vt:lpstr>Streamline</vt:lpstr>
      <vt:lpstr>Structuring &amp; Modeling Data</vt:lpstr>
      <vt:lpstr>Quiz: Class 3</vt:lpstr>
      <vt:lpstr>Class 4 Objectives</vt:lpstr>
      <vt:lpstr>Database Modeling</vt:lpstr>
      <vt:lpstr>Entity-Relationship Diagrams (ERD)</vt:lpstr>
      <vt:lpstr>ERD Example - Business Rules</vt:lpstr>
      <vt:lpstr>ERD Example - Diagram</vt:lpstr>
      <vt:lpstr>SQL Constraints</vt:lpstr>
      <vt:lpstr>Relational Database Modeling</vt:lpstr>
      <vt:lpstr>Normal Forms</vt:lpstr>
      <vt:lpstr>1st Normal Form</vt:lpstr>
      <vt:lpstr>2nd Normal Form</vt:lpstr>
      <vt:lpstr>Dimensional Data Modeling </vt:lpstr>
      <vt:lpstr>Project Milestones</vt:lpstr>
      <vt:lpstr>Class Project </vt:lpstr>
      <vt:lpstr>Appendix - 3rd Normal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Structuring &amp; Modeling Data</dc:title>
  <dc:creator>JTB Ventures LLC</dc:creator>
  <cp:lastModifiedBy>Jeremy Bergmann</cp:lastModifiedBy>
  <cp:revision>10</cp:revision>
  <dcterms:modified xsi:type="dcterms:W3CDTF">2019-09-02T18:23:05Z</dcterms:modified>
</cp:coreProperties>
</file>