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850C8C-EF03-47EF-9891-38054A360123}" v="21" dt="2020-05-26T14:19:46.541"/>
  </p1510:revLst>
</p1510:revInfo>
</file>

<file path=ppt/tableStyles.xml><?xml version="1.0" encoding="utf-8"?>
<a:tblStyleLst xmlns:a="http://schemas.openxmlformats.org/drawingml/2006/main" def="{3FFB74CC-DCDB-4D84-8F7D-45C7636C0263}">
  <a:tblStyle styleId="{3FFB74CC-DCDB-4D84-8F7D-45C7636C02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DB850C8C-EF03-47EF-9891-38054A360123}"/>
    <pc:docChg chg="undo custSel addSld delSld modSld delMainMaster">
      <pc:chgData name="Jeremy Bergmann" userId="c2589a63-7d35-4bd4-b1d6-7fbcacc677e5" providerId="ADAL" clId="{DB850C8C-EF03-47EF-9891-38054A360123}" dt="2020-05-26T14:42:39.714" v="1037" actId="20577"/>
      <pc:docMkLst>
        <pc:docMk/>
      </pc:docMkLst>
      <pc:sldChg chg="modSp mod">
        <pc:chgData name="Jeremy Bergmann" userId="c2589a63-7d35-4bd4-b1d6-7fbcacc677e5" providerId="ADAL" clId="{DB850C8C-EF03-47EF-9891-38054A360123}" dt="2020-05-26T14:42:17.026" v="1031" actId="20577"/>
        <pc:sldMkLst>
          <pc:docMk/>
          <pc:sldMk cId="0" sldId="256"/>
        </pc:sldMkLst>
        <pc:spChg chg="mod">
          <ac:chgData name="Jeremy Bergmann" userId="c2589a63-7d35-4bd4-b1d6-7fbcacc677e5" providerId="ADAL" clId="{DB850C8C-EF03-47EF-9891-38054A360123}" dt="2020-05-26T14:42:17.026" v="1031" actId="20577"/>
          <ac:spMkLst>
            <pc:docMk/>
            <pc:sldMk cId="0" sldId="256"/>
            <ac:spMk id="179" creationId="{00000000-0000-0000-0000-000000000000}"/>
          </ac:spMkLst>
        </pc:spChg>
      </pc:sldChg>
      <pc:sldChg chg="modSp mod">
        <pc:chgData name="Jeremy Bergmann" userId="c2589a63-7d35-4bd4-b1d6-7fbcacc677e5" providerId="ADAL" clId="{DB850C8C-EF03-47EF-9891-38054A360123}" dt="2020-05-26T14:17:13.700" v="991" actId="1076"/>
        <pc:sldMkLst>
          <pc:docMk/>
          <pc:sldMk cId="0" sldId="257"/>
        </pc:sldMkLst>
        <pc:spChg chg="mod">
          <ac:chgData name="Jeremy Bergmann" userId="c2589a63-7d35-4bd4-b1d6-7fbcacc677e5" providerId="ADAL" clId="{DB850C8C-EF03-47EF-9891-38054A360123}" dt="2020-05-26T14:17:13.700" v="991" actId="1076"/>
          <ac:spMkLst>
            <pc:docMk/>
            <pc:sldMk cId="0" sldId="257"/>
            <ac:spMk id="186" creationId="{00000000-0000-0000-0000-000000000000}"/>
          </ac:spMkLst>
        </pc:spChg>
      </pc:sldChg>
      <pc:sldChg chg="del">
        <pc:chgData name="Jeremy Bergmann" userId="c2589a63-7d35-4bd4-b1d6-7fbcacc677e5" providerId="ADAL" clId="{DB850C8C-EF03-47EF-9891-38054A360123}" dt="2020-05-26T13:17:06.835" v="0" actId="47"/>
        <pc:sldMkLst>
          <pc:docMk/>
          <pc:sldMk cId="0" sldId="258"/>
        </pc:sldMkLst>
      </pc:sldChg>
      <pc:sldChg chg="addSp delSp modSp mod">
        <pc:chgData name="Jeremy Bergmann" userId="c2589a63-7d35-4bd4-b1d6-7fbcacc677e5" providerId="ADAL" clId="{DB850C8C-EF03-47EF-9891-38054A360123}" dt="2020-05-26T14:19:46.524" v="1005" actId="1076"/>
        <pc:sldMkLst>
          <pc:docMk/>
          <pc:sldMk cId="0" sldId="259"/>
        </pc:sldMkLst>
        <pc:spChg chg="del mod">
          <ac:chgData name="Jeremy Bergmann" userId="c2589a63-7d35-4bd4-b1d6-7fbcacc677e5" providerId="ADAL" clId="{DB850C8C-EF03-47EF-9891-38054A360123}" dt="2020-05-26T14:19:16.144" v="1000" actId="478"/>
          <ac:spMkLst>
            <pc:docMk/>
            <pc:sldMk cId="0" sldId="259"/>
            <ac:spMk id="199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4:16:50.794" v="990" actId="478"/>
          <ac:spMkLst>
            <pc:docMk/>
            <pc:sldMk cId="0" sldId="259"/>
            <ac:spMk id="200" creationId="{00000000-0000-0000-0000-000000000000}"/>
          </ac:spMkLst>
        </pc:spChg>
        <pc:spChg chg="mod">
          <ac:chgData name="Jeremy Bergmann" userId="c2589a63-7d35-4bd4-b1d6-7fbcacc677e5" providerId="ADAL" clId="{DB850C8C-EF03-47EF-9891-38054A360123}" dt="2020-05-26T14:19:18.361" v="1001" actId="1076"/>
          <ac:spMkLst>
            <pc:docMk/>
            <pc:sldMk cId="0" sldId="259"/>
            <ac:spMk id="201" creationId="{00000000-0000-0000-0000-000000000000}"/>
          </ac:spMkLst>
        </pc:spChg>
        <pc:picChg chg="add del mod">
          <ac:chgData name="Jeremy Bergmann" userId="c2589a63-7d35-4bd4-b1d6-7fbcacc677e5" providerId="ADAL" clId="{DB850C8C-EF03-47EF-9891-38054A360123}" dt="2020-05-26T14:19:29.569" v="1003" actId="478"/>
          <ac:picMkLst>
            <pc:docMk/>
            <pc:sldMk cId="0" sldId="259"/>
            <ac:picMk id="7" creationId="{2FD476B1-9ECE-437E-99D2-9A515D517E1A}"/>
          </ac:picMkLst>
        </pc:picChg>
        <pc:picChg chg="add mod">
          <ac:chgData name="Jeremy Bergmann" userId="c2589a63-7d35-4bd4-b1d6-7fbcacc677e5" providerId="ADAL" clId="{DB850C8C-EF03-47EF-9891-38054A360123}" dt="2020-05-26T14:19:46.524" v="1005" actId="1076"/>
          <ac:picMkLst>
            <pc:docMk/>
            <pc:sldMk cId="0" sldId="259"/>
            <ac:picMk id="1026" creationId="{BBA3FD21-1B41-4F1D-92D8-50081331DC2E}"/>
          </ac:picMkLst>
        </pc:picChg>
      </pc:sldChg>
      <pc:sldChg chg="modSp mod">
        <pc:chgData name="Jeremy Bergmann" userId="c2589a63-7d35-4bd4-b1d6-7fbcacc677e5" providerId="ADAL" clId="{DB850C8C-EF03-47EF-9891-38054A360123}" dt="2020-05-26T14:42:39.714" v="1037" actId="20577"/>
        <pc:sldMkLst>
          <pc:docMk/>
          <pc:sldMk cId="0" sldId="260"/>
        </pc:sldMkLst>
        <pc:spChg chg="mod">
          <ac:chgData name="Jeremy Bergmann" userId="c2589a63-7d35-4bd4-b1d6-7fbcacc677e5" providerId="ADAL" clId="{DB850C8C-EF03-47EF-9891-38054A360123}" dt="2020-05-26T14:16:16.456" v="987" actId="14100"/>
          <ac:spMkLst>
            <pc:docMk/>
            <pc:sldMk cId="0" sldId="260"/>
            <ac:spMk id="207" creationId="{00000000-0000-0000-0000-000000000000}"/>
          </ac:spMkLst>
        </pc:spChg>
        <pc:spChg chg="mod">
          <ac:chgData name="Jeremy Bergmann" userId="c2589a63-7d35-4bd4-b1d6-7fbcacc677e5" providerId="ADAL" clId="{DB850C8C-EF03-47EF-9891-38054A360123}" dt="2020-05-26T14:42:39.714" v="1037" actId="20577"/>
          <ac:spMkLst>
            <pc:docMk/>
            <pc:sldMk cId="0" sldId="260"/>
            <ac:spMk id="209" creationId="{00000000-0000-0000-0000-000000000000}"/>
          </ac:spMkLst>
        </pc:spChg>
      </pc:sldChg>
      <pc:sldChg chg="delSp del mod">
        <pc:chgData name="Jeremy Bergmann" userId="c2589a63-7d35-4bd4-b1d6-7fbcacc677e5" providerId="ADAL" clId="{DB850C8C-EF03-47EF-9891-38054A360123}" dt="2020-05-26T14:19:49.202" v="1006" actId="47"/>
        <pc:sldMkLst>
          <pc:docMk/>
          <pc:sldMk cId="0" sldId="261"/>
        </pc:sldMkLst>
        <pc:picChg chg="del">
          <ac:chgData name="Jeremy Bergmann" userId="c2589a63-7d35-4bd4-b1d6-7fbcacc677e5" providerId="ADAL" clId="{DB850C8C-EF03-47EF-9891-38054A360123}" dt="2020-05-26T14:18:57.443" v="992" actId="21"/>
          <ac:picMkLst>
            <pc:docMk/>
            <pc:sldMk cId="0" sldId="261"/>
            <ac:picMk id="215" creationId="{00000000-0000-0000-0000-000000000000}"/>
          </ac:picMkLst>
        </pc:picChg>
      </pc:sldChg>
      <pc:sldChg chg="addSp delSp modSp add mod">
        <pc:chgData name="Jeremy Bergmann" userId="c2589a63-7d35-4bd4-b1d6-7fbcacc677e5" providerId="ADAL" clId="{DB850C8C-EF03-47EF-9891-38054A360123}" dt="2020-05-26T13:53:52.146" v="985" actId="1076"/>
        <pc:sldMkLst>
          <pc:docMk/>
          <pc:sldMk cId="2110584022" sldId="270"/>
        </pc:sldMkLst>
        <pc:spChg chg="add del mod">
          <ac:chgData name="Jeremy Bergmann" userId="c2589a63-7d35-4bd4-b1d6-7fbcacc677e5" providerId="ADAL" clId="{DB850C8C-EF03-47EF-9891-38054A360123}" dt="2020-05-26T13:39:36.290" v="386"/>
          <ac:spMkLst>
            <pc:docMk/>
            <pc:sldMk cId="2110584022" sldId="270"/>
            <ac:spMk id="3" creationId="{717883C3-F396-4212-89C0-C23A32A63BF3}"/>
          </ac:spMkLst>
        </pc:spChg>
        <pc:spChg chg="add del mod">
          <ac:chgData name="Jeremy Bergmann" userId="c2589a63-7d35-4bd4-b1d6-7fbcacc677e5" providerId="ADAL" clId="{DB850C8C-EF03-47EF-9891-38054A360123}" dt="2020-05-26T13:41:25.777" v="429"/>
          <ac:spMkLst>
            <pc:docMk/>
            <pc:sldMk cId="2110584022" sldId="270"/>
            <ac:spMk id="4" creationId="{1584EDA1-6B56-449E-A671-1AE269900275}"/>
          </ac:spMkLst>
        </pc:spChg>
        <pc:spChg chg="add mod">
          <ac:chgData name="Jeremy Bergmann" userId="c2589a63-7d35-4bd4-b1d6-7fbcacc677e5" providerId="ADAL" clId="{DB850C8C-EF03-47EF-9891-38054A360123}" dt="2020-05-26T13:37:41.493" v="345" actId="1076"/>
          <ac:spMkLst>
            <pc:docMk/>
            <pc:sldMk cId="2110584022" sldId="270"/>
            <ac:spMk id="6" creationId="{DE5AC372-ECFF-4985-AFE6-A772DB5DC527}"/>
          </ac:spMkLst>
        </pc:spChg>
        <pc:spChg chg="add mod">
          <ac:chgData name="Jeremy Bergmann" userId="c2589a63-7d35-4bd4-b1d6-7fbcacc677e5" providerId="ADAL" clId="{DB850C8C-EF03-47EF-9891-38054A360123}" dt="2020-05-26T13:53:47.346" v="983" actId="1076"/>
          <ac:spMkLst>
            <pc:docMk/>
            <pc:sldMk cId="2110584022" sldId="270"/>
            <ac:spMk id="8" creationId="{C2AF4288-EF23-4A7E-80AF-410291B879BE}"/>
          </ac:spMkLst>
        </pc:spChg>
        <pc:spChg chg="add mod">
          <ac:chgData name="Jeremy Bergmann" userId="c2589a63-7d35-4bd4-b1d6-7fbcacc677e5" providerId="ADAL" clId="{DB850C8C-EF03-47EF-9891-38054A360123}" dt="2020-05-26T13:53:52.146" v="985" actId="1076"/>
          <ac:spMkLst>
            <pc:docMk/>
            <pc:sldMk cId="2110584022" sldId="270"/>
            <ac:spMk id="11" creationId="{B0432C92-961A-4D06-B9F2-FF82A2ED768F}"/>
          </ac:spMkLst>
        </pc:spChg>
        <pc:spChg chg="mod">
          <ac:chgData name="Jeremy Bergmann" userId="c2589a63-7d35-4bd4-b1d6-7fbcacc677e5" providerId="ADAL" clId="{DB850C8C-EF03-47EF-9891-38054A360123}" dt="2020-05-26T13:31:51.953" v="29" actId="20577"/>
          <ac:spMkLst>
            <pc:docMk/>
            <pc:sldMk cId="2110584022" sldId="270"/>
            <ac:spMk id="273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1:59.806" v="30" actId="478"/>
          <ac:spMkLst>
            <pc:docMk/>
            <pc:sldMk cId="2110584022" sldId="270"/>
            <ac:spMk id="274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2:02.806" v="31" actId="478"/>
          <ac:spMkLst>
            <pc:docMk/>
            <pc:sldMk cId="2110584022" sldId="270"/>
            <ac:spMk id="275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2:04.853" v="32" actId="478"/>
          <ac:spMkLst>
            <pc:docMk/>
            <pc:sldMk cId="2110584022" sldId="270"/>
            <ac:spMk id="276" creationId="{00000000-0000-0000-0000-000000000000}"/>
          </ac:spMkLst>
        </pc:spChg>
        <pc:picChg chg="add mod">
          <ac:chgData name="Jeremy Bergmann" userId="c2589a63-7d35-4bd4-b1d6-7fbcacc677e5" providerId="ADAL" clId="{DB850C8C-EF03-47EF-9891-38054A360123}" dt="2020-05-26T13:53:49.787" v="984" actId="1076"/>
          <ac:picMkLst>
            <pc:docMk/>
            <pc:sldMk cId="2110584022" sldId="270"/>
            <ac:picMk id="2" creationId="{59AB57A5-4B58-4CFB-99B9-B8811877AE2E}"/>
          </ac:picMkLst>
        </pc:picChg>
      </pc:sldChg>
      <pc:sldChg chg="del">
        <pc:chgData name="Jeremy Bergmann" userId="c2589a63-7d35-4bd4-b1d6-7fbcacc677e5" providerId="ADAL" clId="{DB850C8C-EF03-47EF-9891-38054A360123}" dt="2020-05-26T13:17:13.364" v="1" actId="47"/>
        <pc:sldMkLst>
          <pc:docMk/>
          <pc:sldMk cId="2110584022" sldId="270"/>
        </pc:sldMkLst>
      </pc:sldChg>
      <pc:sldMasterChg chg="del delSldLayout">
        <pc:chgData name="Jeremy Bergmann" userId="c2589a63-7d35-4bd4-b1d6-7fbcacc677e5" providerId="ADAL" clId="{DB850C8C-EF03-47EF-9891-38054A360123}" dt="2020-05-26T13:17:06.835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00896a7f1_1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500896a7f1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39b7d912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A derived table is the result of a query that looks like a table.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1" name="Google Shape;271;g5d39b7d91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39b7d912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A derived table is the result of a query that looks like a table.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1" name="Google Shape;271;g5d39b7d91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916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09d03fa3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09d03fa30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SQL_SAFE_UPDATES = </a:t>
            </a:r>
            <a:r>
              <a:rPr lang="en-US" sz="1000">
                <a:solidFill>
                  <a:srgbClr val="7D2727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509d03fa30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7686410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2100" algn="l" rtl="0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column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FROM table_name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WHERE conditions 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GROUP BY column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ORDER BY column  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0768641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76864104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0768641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f24fce185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4f24fce18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f24fce185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4f24fce18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076864104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507686410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076864104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507686410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76864104_0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50768641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0896a7f1_1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500896a7f1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create-view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vzYFZXI43h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0650" y="2700745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 dirty="0"/>
              <a:t>Extracting &amp; Storing Data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 dirty="0"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Delete Records in Table</a:t>
            </a:r>
            <a:endParaRPr sz="3600"/>
          </a:p>
        </p:txBody>
      </p:sp>
      <p:sp>
        <p:nvSpPr>
          <p:cNvPr id="267" name="Google Shape;267;p38"/>
          <p:cNvSpPr txBox="1"/>
          <p:nvPr/>
        </p:nvSpPr>
        <p:spPr>
          <a:xfrm>
            <a:off x="588675" y="1688575"/>
            <a:ext cx="11514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Remove/Delete existing records in a table.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Delete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from  classicmodels.customers </a:t>
            </a:r>
            <a:r>
              <a:rPr lang="en-US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customerNumber = 112;</a:t>
            </a:r>
            <a:endParaRPr sz="24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 (Excludes </a:t>
            </a:r>
            <a:r>
              <a:rPr lang="en-US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RED 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record)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68" name="Google Shape;268;p38"/>
          <p:cNvGraphicFramePr/>
          <p:nvPr/>
        </p:nvGraphicFramePr>
        <p:xfrm>
          <a:off x="79900" y="4470575"/>
          <a:ext cx="12112100" cy="2468790"/>
        </p:xfrm>
        <a:graphic>
          <a:graphicData uri="http://schemas.openxmlformats.org/drawingml/2006/table">
            <a:tbl>
              <a:tblPr>
                <a:noFill/>
                <a:tableStyleId>{3FFB74CC-DCDB-4D84-8F7D-45C7636C0263}</a:tableStyleId>
              </a:tblPr>
              <a:tblGrid>
                <a:gridCol w="93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contactLastName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contactFirstName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phone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addressLine1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addressLine2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city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state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postalCode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country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salesRepEmployeeNumber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creditLimit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103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Atelier graphique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Schmitt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Carine 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40.32.2555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54, rue Royale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Omaha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44000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France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1370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21000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112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Signal Gift Stores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King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Jean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7025551838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8489 Strong St.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NULL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Las Vegas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NV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83030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USA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1166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71800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What is a View?</a:t>
            </a:r>
            <a:endParaRPr sz="3600"/>
          </a:p>
        </p:txBody>
      </p:sp>
      <p:sp>
        <p:nvSpPr>
          <p:cNvPr id="274" name="Google Shape;274;p39"/>
          <p:cNvSpPr txBox="1"/>
          <p:nvPr/>
        </p:nvSpPr>
        <p:spPr>
          <a:xfrm>
            <a:off x="1001550" y="158010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Purpose -  A view is a “virtual table” based on the result-set of an SQL statement, saved as a database object for future data creation/extraction.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1001550" y="2595200"/>
            <a:ext cx="576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latin typeface="Lato"/>
                <a:ea typeface="Lato"/>
                <a:cs typeface="Lato"/>
                <a:sym typeface="Lato"/>
              </a:rPr>
              <a:t>SQL Views have the following properties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: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 view is a named derived table.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hlinkClick r:id="rId3"/>
              </a:rPr>
              <a:t>CREATE/ALTER/DROP VIEW</a:t>
            </a:r>
            <a:r>
              <a:rPr lang="en-US" sz="2000"/>
              <a:t> clauses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Views are not stored and its query must be run every time it is needed.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Used to call up data without changing its underlying base tables.</a:t>
            </a:r>
            <a:endParaRPr/>
          </a:p>
        </p:txBody>
      </p:sp>
      <p:sp>
        <p:nvSpPr>
          <p:cNvPr id="276" name="Google Shape;276;p39"/>
          <p:cNvSpPr txBox="1"/>
          <p:nvPr/>
        </p:nvSpPr>
        <p:spPr>
          <a:xfrm>
            <a:off x="6544200" y="2595200"/>
            <a:ext cx="5647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CREATE VIEW world.vw_countries_asia AS</a:t>
            </a:r>
            <a:endParaRPr sz="2000" b="1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SELECT  tbl.Name AS 'Country'</a:t>
            </a:r>
            <a:endParaRPr sz="2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FROM world.country as tbl</a:t>
            </a:r>
            <a:endParaRPr sz="2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WHERE  (tbl.Continent = 'Asia')</a:t>
            </a:r>
            <a:endParaRPr sz="2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latin typeface="Lato"/>
                <a:ea typeface="Lato"/>
                <a:cs typeface="Lato"/>
                <a:sym typeface="Lato"/>
              </a:rPr>
              <a:t>View Usage</a:t>
            </a:r>
            <a:endParaRPr sz="2000" b="1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 SELECT  </a:t>
            </a:r>
            <a:r>
              <a:rPr lang="en-US" sz="2000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country</a:t>
            </a:r>
            <a:endParaRPr sz="2000"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 FROM </a:t>
            </a:r>
            <a:r>
              <a:rPr lang="en-US" sz="2000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world.vw_countries_asia</a:t>
            </a:r>
            <a:endParaRPr sz="2000"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  WHERE  Country in ('India', 'China', 'Nepal')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 dirty="0"/>
              <a:t>Data Import - MySQL</a:t>
            </a:r>
            <a:endParaRPr sz="3600" dirty="0"/>
          </a:p>
        </p:txBody>
      </p:sp>
      <p:sp>
        <p:nvSpPr>
          <p:cNvPr id="6" name="Google Shape;274;p39">
            <a:extLst>
              <a:ext uri="{FF2B5EF4-FFF2-40B4-BE49-F238E27FC236}">
                <a16:creationId xmlns:a16="http://schemas.microsoft.com/office/drawing/2014/main" id="{DE5AC372-ECFF-4985-AFE6-A772DB5DC527}"/>
              </a:ext>
            </a:extLst>
          </p:cNvPr>
          <p:cNvSpPr txBox="1"/>
          <p:nvPr/>
        </p:nvSpPr>
        <p:spPr>
          <a:xfrm>
            <a:off x="1001549" y="1661407"/>
            <a:ext cx="10693915" cy="88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Purpose -  Import Demographic Data, for use with COVID-19 Dataset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AB57A5-4B58-4CFB-99B9-B8811877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01" y="2836407"/>
            <a:ext cx="5057775" cy="2428875"/>
          </a:xfrm>
          <a:prstGeom prst="rect">
            <a:avLst/>
          </a:prstGeom>
        </p:spPr>
      </p:pic>
      <p:sp>
        <p:nvSpPr>
          <p:cNvPr id="8" name="Google Shape;274;p39">
            <a:extLst>
              <a:ext uri="{FF2B5EF4-FFF2-40B4-BE49-F238E27FC236}">
                <a16:creationId xmlns:a16="http://schemas.microsoft.com/office/drawing/2014/main" id="{C2AF4288-EF23-4A7E-80AF-410291B879BE}"/>
              </a:ext>
            </a:extLst>
          </p:cNvPr>
          <p:cNvSpPr txBox="1"/>
          <p:nvPr/>
        </p:nvSpPr>
        <p:spPr>
          <a:xfrm>
            <a:off x="573780" y="2363895"/>
            <a:ext cx="10693915" cy="94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latin typeface="Lato"/>
                <a:ea typeface="Lato"/>
                <a:cs typeface="Lato"/>
                <a:sym typeface="Lato"/>
              </a:rPr>
              <a:t>STEPS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Analyze Dataset – Column lengths &amp; types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Define &amp; </a:t>
            </a: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Table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based on CSV Columns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Import Data Using “Table Import Wizard”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Right-Click Table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“Table Data Import Wizard”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Within the “Table Import Wizard”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CSV file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Destination – Use Existing Table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 Configure Import Setting – Column Types, Encoding (utf-8) 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Import Data – Click Next, Monitor Import Log</a:t>
            </a:r>
          </a:p>
          <a:p>
            <a:pPr lvl="1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 Create “Select *” script to check results	</a:t>
            </a:r>
          </a:p>
          <a:p>
            <a:pPr lvl="2">
              <a:lnSpc>
                <a:spcPct val="115000"/>
              </a:lnSpc>
            </a:pP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274;p39">
            <a:extLst>
              <a:ext uri="{FF2B5EF4-FFF2-40B4-BE49-F238E27FC236}">
                <a16:creationId xmlns:a16="http://schemas.microsoft.com/office/drawing/2014/main" id="{B0432C92-961A-4D06-B9F2-FF82A2ED768F}"/>
              </a:ext>
            </a:extLst>
          </p:cNvPr>
          <p:cNvSpPr txBox="1"/>
          <p:nvPr/>
        </p:nvSpPr>
        <p:spPr>
          <a:xfrm>
            <a:off x="6572791" y="5115433"/>
            <a:ext cx="5122673" cy="44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lang="en-US" dirty="0">
                <a:hlinkClick r:id="rId4"/>
              </a:rPr>
              <a:t>https://www.youtube.com/watch?v=vzYFZXI43hM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8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83" name="Google Shape;283;p40"/>
          <p:cNvSpPr txBox="1"/>
          <p:nvPr/>
        </p:nvSpPr>
        <p:spPr>
          <a:xfrm>
            <a:off x="972825" y="1612175"/>
            <a:ext cx="61572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/>
              <a:t>Data Storage &amp; Manipulation</a:t>
            </a:r>
            <a:endParaRPr sz="18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1. Create a schema named “</a:t>
            </a:r>
            <a:r>
              <a:rPr lang="en-US" sz="1800" dirty="0" err="1"/>
              <a:t>MissingPersons</a:t>
            </a:r>
            <a:r>
              <a:rPr lang="en-US" sz="1800" dirty="0"/>
              <a:t>”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2. Create a table in “</a:t>
            </a:r>
            <a:r>
              <a:rPr lang="en-US" sz="1800" dirty="0" err="1"/>
              <a:t>MissingPersons</a:t>
            </a:r>
            <a:r>
              <a:rPr lang="en-US" sz="1800" dirty="0"/>
              <a:t>” schema named “Person”, with the following qualities: 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Fields:  ID, </a:t>
            </a:r>
            <a:r>
              <a:rPr lang="en-US" sz="1800" dirty="0" err="1"/>
              <a:t>LastName</a:t>
            </a:r>
            <a:r>
              <a:rPr lang="en-US" sz="1800" dirty="0"/>
              <a:t>, FirstName, Age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Primary Key: ID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Field Constraints: Not Nullable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/>
            </a:br>
            <a:r>
              <a:rPr lang="en-US" sz="1800" dirty="0"/>
              <a:t>3.  Alter the table to include (add) a “Gender” field.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4.  Insert the following records into the table: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(1,'Doe','Jane',42,’F’) ,(2,'Doe','John',57,’M’),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(3,'Presley','Elvis',82,’M') ,(4,'Shakur','Tupac',49,’M’)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5.  Delete the record with “</a:t>
            </a:r>
            <a:r>
              <a:rPr lang="en-US" sz="1800" dirty="0" err="1"/>
              <a:t>LastName</a:t>
            </a:r>
            <a:r>
              <a:rPr lang="en-US" sz="1800" dirty="0"/>
              <a:t>” = “Presley” </a:t>
            </a:r>
            <a:br>
              <a:rPr lang="en-US" sz="1800" dirty="0"/>
            </a:b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925" y="831342"/>
            <a:ext cx="4745334" cy="363618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0"/>
          <p:cNvSpPr txBox="1"/>
          <p:nvPr/>
        </p:nvSpPr>
        <p:spPr>
          <a:xfrm>
            <a:off x="7066400" y="4641450"/>
            <a:ext cx="5036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6. Update the LastName in the record that contains “ID” = 4 to “LastName” = ‘Crooks’ </a:t>
            </a:r>
            <a:br>
              <a:rPr lang="en-US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7. delete the column “First Name” from the table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8. drop the “Person” table from the “MissingPersons” schema.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Review: Class 2 - Writing Queries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634645" y="218970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What are the common SQL clauses?</a:t>
            </a: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 dirty="0"/>
            </a:br>
            <a:r>
              <a:rPr lang="en-US" sz="2400" dirty="0"/>
              <a:t>What are the common aggregations/functions? </a:t>
            </a:r>
            <a:br>
              <a:rPr lang="en-US" sz="2400" dirty="0"/>
            </a:b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How to you utilize comments for debugging or explaining code?</a:t>
            </a:r>
            <a:br>
              <a:rPr lang="en-US" sz="2400" dirty="0"/>
            </a:b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What are the various SQL function types?  </a:t>
            </a: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 dirty="0"/>
            </a:br>
            <a:r>
              <a:rPr lang="en-US" sz="2400" dirty="0"/>
              <a:t>What is a subquery, and what is its purpose?  </a:t>
            </a:r>
            <a:br>
              <a:rPr lang="en-US" sz="2400" dirty="0"/>
            </a:br>
            <a:br>
              <a:rPr lang="en-US" sz="2400" dirty="0"/>
            </a:b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3 Objectives</a:t>
            </a:r>
            <a:endParaRPr sz="4800"/>
          </a:p>
        </p:txBody>
      </p:sp>
      <p:sp>
        <p:nvSpPr>
          <p:cNvPr id="198" name="Google Shape;198;p30"/>
          <p:cNvSpPr txBox="1"/>
          <p:nvPr/>
        </p:nvSpPr>
        <p:spPr>
          <a:xfrm>
            <a:off x="8285450" y="2016100"/>
            <a:ext cx="14967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238159" y="2016100"/>
            <a:ext cx="5188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b="1" u="sng" dirty="0"/>
              <a:t>Data Storage</a:t>
            </a:r>
            <a:endParaRPr sz="2400" b="1" u="sng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and delete databases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and delete tables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tables with constraints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Add and delete table fields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Add and delete table constraints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Insert data manually into tables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Import data from SQL and CSV files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2400" dirty="0"/>
          </a:p>
        </p:txBody>
      </p:sp>
      <p:pic>
        <p:nvPicPr>
          <p:cNvPr id="1026" name="Picture 2" descr="SQL ddl | Data Definition Language in SQL - sql - sql tutorial ...">
            <a:extLst>
              <a:ext uri="{FF2B5EF4-FFF2-40B4-BE49-F238E27FC236}">
                <a16:creationId xmlns:a16="http://schemas.microsoft.com/office/drawing/2014/main" id="{BBA3FD21-1B41-4F1D-92D8-50081331D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44" y="2016100"/>
            <a:ext cx="6096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207" name="Google Shape;207;p31"/>
          <p:cNvSpPr/>
          <p:nvPr/>
        </p:nvSpPr>
        <p:spPr>
          <a:xfrm>
            <a:off x="1228375" y="5554133"/>
            <a:ext cx="8941800" cy="8345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1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Creating new datasets &amp; Combine disparate data sets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Adding, removing, or modifying data</a:t>
            </a:r>
            <a:endParaRPr sz="2400" dirty="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Extracting and Storing Data</a:t>
            </a:r>
            <a:endParaRPr sz="2400" dirty="0"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4294967295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Creation/Extraction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Transforming </a:t>
            </a:r>
            <a:r>
              <a:rPr lang="en-US" sz="2400" dirty="0"/>
              <a:t>data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Cleaning data</a:t>
            </a:r>
            <a:br>
              <a:rPr lang="en-US" sz="2400" dirty="0"/>
            </a:b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Storage &amp; Retrieval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Create a New Database/Schema</a:t>
            </a:r>
            <a:endParaRPr sz="3600"/>
          </a:p>
        </p:txBody>
      </p:sp>
      <p:sp>
        <p:nvSpPr>
          <p:cNvPr id="226" name="Google Shape;226;p33"/>
          <p:cNvSpPr txBox="1"/>
          <p:nvPr/>
        </p:nvSpPr>
        <p:spPr>
          <a:xfrm>
            <a:off x="1045875" y="179235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container for persistent Data Storage &amp; Retrieval.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Database Description</a:t>
            </a:r>
            <a:endParaRPr sz="2000" b="1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classicmodels database is a retailer of scale models of classic cars database. It contains typical business data such as customers, products, sales orders, sales order line items, etc.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DATABASE classicmodels;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classicmodels;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1045875" y="6254250"/>
            <a:ext cx="7046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Source: http://www.mysqltutorial.org/mysql-sample-database.aspx</a:t>
            </a:r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450" y="3831625"/>
            <a:ext cx="2971200" cy="290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3"/>
          <p:cNvCxnSpPr/>
          <p:nvPr/>
        </p:nvCxnSpPr>
        <p:spPr>
          <a:xfrm rot="10800000" flipH="1">
            <a:off x="5244900" y="4905150"/>
            <a:ext cx="18300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Creating Tables</a:t>
            </a:r>
            <a:endParaRPr sz="3600"/>
          </a:p>
        </p:txBody>
      </p:sp>
      <p:sp>
        <p:nvSpPr>
          <p:cNvPr id="235" name="Google Shape;235;p34"/>
          <p:cNvSpPr txBox="1"/>
          <p:nvPr/>
        </p:nvSpPr>
        <p:spPr>
          <a:xfrm>
            <a:off x="1045875" y="1688575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tabular structure for persistent Data Storage &amp; Retrieval.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use classicmodels;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CREATE TABLE `customers` (</a:t>
            </a:r>
            <a:b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`customerNumber` int(11) </a:t>
            </a:r>
            <a:r>
              <a:rPr lang="en-US" b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`customerName` varchar(50) </a:t>
            </a:r>
            <a:r>
              <a:rPr lang="en-US" b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`contactLastName` varchar(50) </a:t>
            </a:r>
            <a:r>
              <a:rPr lang="en-US" b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`contactFirstName` varchar(50) </a:t>
            </a:r>
            <a:r>
              <a:rPr lang="en-US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`phone` varchar(50) </a:t>
            </a:r>
            <a:r>
              <a:rPr lang="en-US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`addressLine1` varchar(50) </a:t>
            </a:r>
            <a:r>
              <a:rPr lang="en-US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`addressLine2` varchar(50) </a:t>
            </a:r>
            <a:r>
              <a:rPr lang="en-US" b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`city` varchar(50) </a:t>
            </a:r>
            <a:r>
              <a:rPr lang="en-US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`state` varchar(50) </a:t>
            </a:r>
            <a:r>
              <a:rPr lang="en-US" b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`postalCode` varchar(15) </a:t>
            </a:r>
            <a:r>
              <a:rPr lang="en-US" b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`country` varchar(50) </a:t>
            </a:r>
            <a:r>
              <a:rPr lang="en-US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`salesRepEmployeeNumber` int(11) </a:t>
            </a:r>
            <a:r>
              <a:rPr lang="en-US" b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`creditLimit` decimal(10,2) </a:t>
            </a:r>
            <a:r>
              <a:rPr lang="en-US" b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PRIMARY KEY (`customerNumber`);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207500" y="2854050"/>
            <a:ext cx="1452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Table &amp; Field Names</a:t>
            </a:r>
            <a:endParaRPr sz="1500"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Constraints</a:t>
            </a:r>
            <a:endParaRPr sz="1500" b="1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Table Keys - Primary &amp; Foreign</a:t>
            </a:r>
            <a:endParaRPr sz="1500" b="1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63" y="2224200"/>
            <a:ext cx="26765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Modifying &amp; Deleting Tables</a:t>
            </a:r>
            <a:endParaRPr sz="3600"/>
          </a:p>
        </p:txBody>
      </p:sp>
      <p:sp>
        <p:nvSpPr>
          <p:cNvPr id="243" name="Google Shape;243;p35"/>
          <p:cNvSpPr txBox="1"/>
          <p:nvPr/>
        </p:nvSpPr>
        <p:spPr>
          <a:xfrm>
            <a:off x="1045875" y="1688575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Change (Modify) or Delete (Drop) a tabular structure from the database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/>
              <a:t>Add Column </a:t>
            </a:r>
            <a:endParaRPr sz="18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/>
              <a:t>ALTER TABLE customers</a:t>
            </a:r>
            <a:br>
              <a:rPr lang="en-US" sz="1800"/>
            </a:br>
            <a:r>
              <a:rPr lang="en-US" sz="1800"/>
              <a:t>ADD column_name varchar(255);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/>
              <a:t>Drop Column </a:t>
            </a:r>
            <a:endParaRPr sz="18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ALTER TABLE customers</a:t>
            </a:r>
            <a:br>
              <a:rPr lang="en-US" sz="1800"/>
            </a:br>
            <a:r>
              <a:rPr lang="en-US" sz="1800"/>
              <a:t>Drop column_name;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/>
              <a:t>Drop Constraint </a:t>
            </a:r>
            <a:endParaRPr sz="18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DROP constraint `customers_ibfk_1`;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/>
              <a:t>Delete</a:t>
            </a:r>
            <a:endParaRPr sz="18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/>
              <a:t>DROP TABLE IF EXISTS `customers`;</a:t>
            </a:r>
            <a:endParaRPr sz="1800"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275" y="5274900"/>
            <a:ext cx="2828925" cy="148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35"/>
          <p:cNvCxnSpPr>
            <a:endCxn id="244" idx="1"/>
          </p:cNvCxnSpPr>
          <p:nvPr/>
        </p:nvCxnSpPr>
        <p:spPr>
          <a:xfrm rot="10800000" flipH="1">
            <a:off x="6141075" y="6017850"/>
            <a:ext cx="1888200" cy="5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6" name="Google Shape;2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875" y="2178053"/>
            <a:ext cx="2551724" cy="30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35"/>
          <p:cNvCxnSpPr/>
          <p:nvPr/>
        </p:nvCxnSpPr>
        <p:spPr>
          <a:xfrm>
            <a:off x="4615550" y="3048000"/>
            <a:ext cx="4129200" cy="19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Manually Insert Values into Table</a:t>
            </a:r>
            <a:endParaRPr sz="3600"/>
          </a:p>
        </p:txBody>
      </p:sp>
      <p:sp>
        <p:nvSpPr>
          <p:cNvPr id="253" name="Google Shape;253;p36"/>
          <p:cNvSpPr txBox="1"/>
          <p:nvPr/>
        </p:nvSpPr>
        <p:spPr>
          <a:xfrm>
            <a:off x="1045875" y="1688575"/>
            <a:ext cx="10453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Store persistent values that allow for the Creation/Extraction of data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insert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into </a:t>
            </a:r>
            <a:r>
              <a:rPr lang="en-US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 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(`customerNumber`,`customerName`,`contactLastName`,`contactFirstName`,`phone`,`addressLine1`,`addressLine2`,`city`,`state`,`postalCode`,`country`,`salesRepEmployeeNumber`,`creditLimit`) </a:t>
            </a:r>
            <a:r>
              <a:rPr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values 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(103,'Atelier graphique','Schmitt','Carine ','40.32.2555','54, rue Royale',NULL,'Nantes',NULL,'44000','France',1370,'21000.00'),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(112,'Signal Gift Stores','King','Jean','7025551838','8489 Strong St.',NULL,'Las Vegas','NV','83030','USA',1166,'71800.00')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54" name="Google Shape;254;p36"/>
          <p:cNvGraphicFramePr/>
          <p:nvPr/>
        </p:nvGraphicFramePr>
        <p:xfrm>
          <a:off x="79900" y="447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{3FFB74CC-DCDB-4D84-8F7D-45C7636C0263}</a:tableStyleId>
              </a:tblPr>
              <a:tblGrid>
                <a:gridCol w="93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contactLastName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contactFirstName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phone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addressLine1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addressLine2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city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state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postalCode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country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salesRepEmployeeNumber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creditLimit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103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Atelier graphique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Schmitt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Carine 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40.32.2555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54, rue Royale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Nantes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44000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France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1370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21000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112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Signal Gift Stores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King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Jean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7025551838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8489 Strong St.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Las Vegas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NV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83030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USA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1166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71800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Update Existing Values in Table</a:t>
            </a:r>
            <a:endParaRPr sz="3600"/>
          </a:p>
        </p:txBody>
      </p:sp>
      <p:sp>
        <p:nvSpPr>
          <p:cNvPr id="260" name="Google Shape;260;p37"/>
          <p:cNvSpPr txBox="1"/>
          <p:nvPr/>
        </p:nvSpPr>
        <p:spPr>
          <a:xfrm>
            <a:off x="1045875" y="1688575"/>
            <a:ext cx="10715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Store persistent values that allow for the Creation/Extraction of data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  classicmodels.customers </a:t>
            </a:r>
            <a:endParaRPr sz="20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SET city = 'Omaha'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customerNumber = 103;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Changes the top (Old) record value to bottom (New) values specified in “SET” keyword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61" name="Google Shape;261;p37"/>
          <p:cNvGraphicFramePr/>
          <p:nvPr/>
        </p:nvGraphicFramePr>
        <p:xfrm>
          <a:off x="79900" y="4470575"/>
          <a:ext cx="12112100" cy="2468790"/>
        </p:xfrm>
        <a:graphic>
          <a:graphicData uri="http://schemas.openxmlformats.org/drawingml/2006/table">
            <a:tbl>
              <a:tblPr>
                <a:noFill/>
                <a:tableStyleId>{3FFB74CC-DCDB-4D84-8F7D-45C7636C0263}</a:tableStyleId>
              </a:tblPr>
              <a:tblGrid>
                <a:gridCol w="93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31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contactLastName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contactFirstName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phone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addressLine1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addressLine2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city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state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postalCode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country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salesRepEmployeeNumber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creditLimit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103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Atelier graphique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Schmitt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Carine 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40.32.2555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54, rue Royale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NULL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Nantes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NULL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44000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France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1370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21000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103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Atelier graphique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Schmitt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Carine 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40.32.2555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54, rue Royale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Omaha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44000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France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1370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6AA84F"/>
                          </a:solidFill>
                        </a:rPr>
                        <a:t>21000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1545</Words>
  <Application>Microsoft Office PowerPoint</Application>
  <PresentationFormat>Widescreen</PresentationFormat>
  <Paragraphs>293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Verdana</vt:lpstr>
      <vt:lpstr>Raleway</vt:lpstr>
      <vt:lpstr>Arial</vt:lpstr>
      <vt:lpstr>Lustria</vt:lpstr>
      <vt:lpstr>Calibri</vt:lpstr>
      <vt:lpstr>Courier New</vt:lpstr>
      <vt:lpstr>Lato</vt:lpstr>
      <vt:lpstr>Streamline</vt:lpstr>
      <vt:lpstr>Extracting &amp; Storing Data </vt:lpstr>
      <vt:lpstr>Review: Class 2 - Writing Queries</vt:lpstr>
      <vt:lpstr>Class 3 Objectives</vt:lpstr>
      <vt:lpstr>What is the need for data manipulation?</vt:lpstr>
      <vt:lpstr>Create a New Database/Schema</vt:lpstr>
      <vt:lpstr>Creating Tables</vt:lpstr>
      <vt:lpstr>Modifying &amp; Deleting Tables</vt:lpstr>
      <vt:lpstr>Manually Insert Values into Table</vt:lpstr>
      <vt:lpstr>Update Existing Values in Table</vt:lpstr>
      <vt:lpstr>Delete Records in Table</vt:lpstr>
      <vt:lpstr>What is a View?</vt:lpstr>
      <vt:lpstr>Data Import - MySQL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- Part 1</dc:title>
  <dc:creator>JTB Ventures LLC</dc:creator>
  <cp:lastModifiedBy>Jeremy Bergmann</cp:lastModifiedBy>
  <cp:revision>2</cp:revision>
  <dcterms:modified xsi:type="dcterms:W3CDTF">2020-05-26T14:42:51Z</dcterms:modified>
</cp:coreProperties>
</file>