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0"/>
  </p:notesMasterIdLst>
  <p:sldIdLst>
    <p:sldId id="256" r:id="rId2"/>
    <p:sldId id="274" r:id="rId3"/>
    <p:sldId id="275" r:id="rId4"/>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Lato" panose="020B0604020202020204" charset="0"/>
      <p:regular r:id="rId25"/>
      <p:bold r:id="rId26"/>
      <p:italic r:id="rId27"/>
      <p:boldItalic r:id="rId28"/>
    </p:embeddedFont>
    <p:embeddedFont>
      <p:font typeface="Raleway" panose="020B0604020202020204" charset="0"/>
      <p:regular r:id="rId29"/>
      <p:bold r:id="rId30"/>
      <p:italic r:id="rId31"/>
      <p:boldItalic r:id="rId32"/>
    </p:embeddedFont>
    <p:embeddedFont>
      <p:font typeface="Roboto" panose="020B0604020202020204" charset="0"/>
      <p:regular r:id="rId33"/>
      <p:bold r:id="rId34"/>
      <p:italic r:id="rId35"/>
      <p:boldItalic r:id="rId36"/>
    </p:embeddedFont>
    <p:embeddedFont>
      <p:font typeface="Roboto Mono"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04F8E4-572F-47C6-9C8F-FFBD658C149D}" v="7" dt="2020-05-26T14:37:25.875"/>
  </p1510:revLst>
</p1510:revInfo>
</file>

<file path=ppt/tableStyles.xml><?xml version="1.0" encoding="utf-8"?>
<a:tblStyleLst xmlns:a="http://schemas.openxmlformats.org/drawingml/2006/main" def="{7BBD9E7B-CFC3-4F12-B3F5-2AAF419E48A1}">
  <a:tblStyle styleId="{7BBD9E7B-CFC3-4F12-B3F5-2AAF419E48A1}" styleName="Table_0">
    <a:wholeTbl>
      <a:tcTxStyle b="off" i="off">
        <a:font>
          <a:latin typeface="Calisto MT"/>
          <a:ea typeface="Calisto MT"/>
          <a:cs typeface="Calisto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3E8E7"/>
          </a:solidFill>
        </a:fill>
      </a:tcStyle>
    </a:wholeTbl>
    <a:band1H>
      <a:tcTxStyle/>
      <a:tcStyle>
        <a:tcBdr/>
        <a:fill>
          <a:solidFill>
            <a:srgbClr val="E7CECB"/>
          </a:solidFill>
        </a:fill>
      </a:tcStyle>
    </a:band1H>
    <a:band2H>
      <a:tcTxStyle/>
      <a:tcStyle>
        <a:tcBdr/>
      </a:tcStyle>
    </a:band2H>
    <a:band1V>
      <a:tcTxStyle/>
      <a:tcStyle>
        <a:tcBdr/>
        <a:fill>
          <a:solidFill>
            <a:srgbClr val="E7CECB"/>
          </a:solidFill>
        </a:fill>
      </a:tcStyle>
    </a:band1V>
    <a:band2V>
      <a:tcTxStyle/>
      <a:tcStyle>
        <a:tcBdr/>
      </a:tcStyle>
    </a:band2V>
    <a:lastCol>
      <a:tcTxStyle b="on" i="off">
        <a:font>
          <a:latin typeface="Calisto MT"/>
          <a:ea typeface="Calisto MT"/>
          <a:cs typeface="Calisto MT"/>
        </a:font>
        <a:schemeClr val="lt1"/>
      </a:tcTxStyle>
      <a:tcStyle>
        <a:tcBdr/>
        <a:fill>
          <a:solidFill>
            <a:schemeClr val="accent1"/>
          </a:solidFill>
        </a:fill>
      </a:tcStyle>
    </a:lastCol>
    <a:firstCol>
      <a:tcTxStyle b="on" i="off">
        <a:font>
          <a:latin typeface="Calisto MT"/>
          <a:ea typeface="Calisto MT"/>
          <a:cs typeface="Calisto MT"/>
        </a:font>
        <a:schemeClr val="lt1"/>
      </a:tcTxStyle>
      <a:tcStyle>
        <a:tcBdr/>
        <a:fill>
          <a:solidFill>
            <a:schemeClr val="accent1"/>
          </a:solidFill>
        </a:fill>
      </a:tcStyle>
    </a:firstCol>
    <a:lastRow>
      <a:tcTxStyle b="on" i="off">
        <a:font>
          <a:latin typeface="Calisto MT"/>
          <a:ea typeface="Calisto MT"/>
          <a:cs typeface="Calisto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sto MT"/>
          <a:ea typeface="Calisto MT"/>
          <a:cs typeface="Calisto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3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microsoft.com/office/2015/10/relationships/revisionInfo" Target="revisionInfo.xml"/><Relationship Id="rId20" Type="http://schemas.openxmlformats.org/officeDocument/2006/relationships/notesMaster" Target="notesMasters/notesMaster1.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Bergmann" userId="c2589a63-7d35-4bd4-b1d6-7fbcacc677e5" providerId="ADAL" clId="{FD04F8E4-572F-47C6-9C8F-FFBD658C149D}"/>
    <pc:docChg chg="custSel addSld delSld modSld delMainMaster">
      <pc:chgData name="Jeremy Bergmann" userId="c2589a63-7d35-4bd4-b1d6-7fbcacc677e5" providerId="ADAL" clId="{FD04F8E4-572F-47C6-9C8F-FFBD658C149D}" dt="2020-05-26T14:43:30.906" v="123" actId="20577"/>
      <pc:docMkLst>
        <pc:docMk/>
      </pc:docMkLst>
      <pc:sldChg chg="modSp mod">
        <pc:chgData name="Jeremy Bergmann" userId="c2589a63-7d35-4bd4-b1d6-7fbcacc677e5" providerId="ADAL" clId="{FD04F8E4-572F-47C6-9C8F-FFBD658C149D}" dt="2020-05-26T14:43:30.906" v="123" actId="20577"/>
        <pc:sldMkLst>
          <pc:docMk/>
          <pc:sldMk cId="0" sldId="257"/>
        </pc:sldMkLst>
        <pc:spChg chg="mod">
          <ac:chgData name="Jeremy Bergmann" userId="c2589a63-7d35-4bd4-b1d6-7fbcacc677e5" providerId="ADAL" clId="{FD04F8E4-572F-47C6-9C8F-FFBD658C149D}" dt="2020-05-26T14:43:30.906" v="123" actId="20577"/>
          <ac:spMkLst>
            <pc:docMk/>
            <pc:sldMk cId="0" sldId="257"/>
            <ac:spMk id="188" creationId="{00000000-0000-0000-0000-000000000000}"/>
          </ac:spMkLst>
        </pc:spChg>
      </pc:sldChg>
      <pc:sldChg chg="del">
        <pc:chgData name="Jeremy Bergmann" userId="c2589a63-7d35-4bd4-b1d6-7fbcacc677e5" providerId="ADAL" clId="{FD04F8E4-572F-47C6-9C8F-FFBD658C149D}" dt="2020-05-26T13:11:06.293" v="1" actId="47"/>
        <pc:sldMkLst>
          <pc:docMk/>
          <pc:sldMk cId="0" sldId="258"/>
        </pc:sldMkLst>
      </pc:sldChg>
      <pc:sldChg chg="del">
        <pc:chgData name="Jeremy Bergmann" userId="c2589a63-7d35-4bd4-b1d6-7fbcacc677e5" providerId="ADAL" clId="{FD04F8E4-572F-47C6-9C8F-FFBD658C149D}" dt="2020-05-26T13:11:01.046" v="0" actId="47"/>
        <pc:sldMkLst>
          <pc:docMk/>
          <pc:sldMk cId="0" sldId="272"/>
        </pc:sldMkLst>
      </pc:sldChg>
      <pc:sldChg chg="modSp add mod">
        <pc:chgData name="Jeremy Bergmann" userId="c2589a63-7d35-4bd4-b1d6-7fbcacc677e5" providerId="ADAL" clId="{FD04F8E4-572F-47C6-9C8F-FFBD658C149D}" dt="2020-05-26T14:35:06.769" v="113" actId="14100"/>
        <pc:sldMkLst>
          <pc:docMk/>
          <pc:sldMk cId="0" sldId="274"/>
        </pc:sldMkLst>
        <pc:spChg chg="mod">
          <ac:chgData name="Jeremy Bergmann" userId="c2589a63-7d35-4bd4-b1d6-7fbcacc677e5" providerId="ADAL" clId="{FD04F8E4-572F-47C6-9C8F-FFBD658C149D}" dt="2020-05-26T14:35:06.769" v="113" actId="14100"/>
          <ac:spMkLst>
            <pc:docMk/>
            <pc:sldMk cId="0" sldId="274"/>
            <ac:spMk id="197" creationId="{00000000-0000-0000-0000-000000000000}"/>
          </ac:spMkLst>
        </pc:spChg>
      </pc:sldChg>
      <pc:sldChg chg="addSp delSp modSp add mod">
        <pc:chgData name="Jeremy Bergmann" userId="c2589a63-7d35-4bd4-b1d6-7fbcacc677e5" providerId="ADAL" clId="{FD04F8E4-572F-47C6-9C8F-FFBD658C149D}" dt="2020-05-26T14:37:31.970" v="120" actId="1076"/>
        <pc:sldMkLst>
          <pc:docMk/>
          <pc:sldMk cId="0" sldId="275"/>
        </pc:sldMkLst>
        <pc:spChg chg="mod">
          <ac:chgData name="Jeremy Bergmann" userId="c2589a63-7d35-4bd4-b1d6-7fbcacc677e5" providerId="ADAL" clId="{FD04F8E4-572F-47C6-9C8F-FFBD658C149D}" dt="2020-05-26T14:31:39.195" v="44" actId="20577"/>
          <ac:spMkLst>
            <pc:docMk/>
            <pc:sldMk cId="0" sldId="275"/>
            <ac:spMk id="197" creationId="{00000000-0000-0000-0000-000000000000}"/>
          </ac:spMkLst>
        </pc:spChg>
        <pc:spChg chg="del">
          <ac:chgData name="Jeremy Bergmann" userId="c2589a63-7d35-4bd4-b1d6-7fbcacc677e5" providerId="ADAL" clId="{FD04F8E4-572F-47C6-9C8F-FFBD658C149D}" dt="2020-05-26T14:31:56.726" v="70" actId="478"/>
          <ac:spMkLst>
            <pc:docMk/>
            <pc:sldMk cId="0" sldId="275"/>
            <ac:spMk id="199" creationId="{00000000-0000-0000-0000-000000000000}"/>
          </ac:spMkLst>
        </pc:spChg>
        <pc:spChg chg="mod">
          <ac:chgData name="Jeremy Bergmann" userId="c2589a63-7d35-4bd4-b1d6-7fbcacc677e5" providerId="ADAL" clId="{FD04F8E4-572F-47C6-9C8F-FFBD658C149D}" dt="2020-05-26T14:37:31.970" v="120" actId="1076"/>
          <ac:spMkLst>
            <pc:docMk/>
            <pc:sldMk cId="0" sldId="275"/>
            <ac:spMk id="200" creationId="{00000000-0000-0000-0000-000000000000}"/>
          </ac:spMkLst>
        </pc:spChg>
        <pc:spChg chg="del">
          <ac:chgData name="Jeremy Bergmann" userId="c2589a63-7d35-4bd4-b1d6-7fbcacc677e5" providerId="ADAL" clId="{FD04F8E4-572F-47C6-9C8F-FFBD658C149D}" dt="2020-05-26T14:31:54.884" v="69" actId="478"/>
          <ac:spMkLst>
            <pc:docMk/>
            <pc:sldMk cId="0" sldId="275"/>
            <ac:spMk id="201" creationId="{00000000-0000-0000-0000-000000000000}"/>
          </ac:spMkLst>
        </pc:spChg>
        <pc:picChg chg="add mod">
          <ac:chgData name="Jeremy Bergmann" userId="c2589a63-7d35-4bd4-b1d6-7fbcacc677e5" providerId="ADAL" clId="{FD04F8E4-572F-47C6-9C8F-FFBD658C149D}" dt="2020-05-26T14:37:25.874" v="119" actId="1076"/>
          <ac:picMkLst>
            <pc:docMk/>
            <pc:sldMk cId="0" sldId="275"/>
            <ac:picMk id="1026" creationId="{0AA1EF9F-F384-45FB-9C36-E0A7BA140ADD}"/>
          </ac:picMkLst>
        </pc:picChg>
      </pc:sldChg>
      <pc:sldMasterChg chg="del delSldLayout">
        <pc:chgData name="Jeremy Bergmann" userId="c2589a63-7d35-4bd4-b1d6-7fbcacc677e5" providerId="ADAL" clId="{FD04F8E4-572F-47C6-9C8F-FFBD658C149D}" dt="2020-05-26T13:11:06.293" v="1" actId="47"/>
        <pc:sldMasterMkLst>
          <pc:docMk/>
          <pc:sldMasterMk cId="0" sldId="2147483673"/>
        </pc:sldMasterMkLst>
        <pc:sldLayoutChg chg="del">
          <pc:chgData name="Jeremy Bergmann" userId="c2589a63-7d35-4bd4-b1d6-7fbcacc677e5" providerId="ADAL" clId="{FD04F8E4-572F-47C6-9C8F-FFBD658C149D}" dt="2020-05-26T13:11:06.293" v="1" actId="47"/>
          <pc:sldLayoutMkLst>
            <pc:docMk/>
            <pc:sldMasterMk cId="0" sldId="2147483673"/>
            <pc:sldLayoutMk cId="0" sldId="2147483660"/>
          </pc:sldLayoutMkLst>
        </pc:sldLayoutChg>
        <pc:sldLayoutChg chg="del">
          <pc:chgData name="Jeremy Bergmann" userId="c2589a63-7d35-4bd4-b1d6-7fbcacc677e5" providerId="ADAL" clId="{FD04F8E4-572F-47C6-9C8F-FFBD658C149D}" dt="2020-05-26T13:11:06.293" v="1" actId="47"/>
          <pc:sldLayoutMkLst>
            <pc:docMk/>
            <pc:sldMasterMk cId="0" sldId="2147483673"/>
            <pc:sldLayoutMk cId="0" sldId="2147483661"/>
          </pc:sldLayoutMkLst>
        </pc:sldLayoutChg>
        <pc:sldLayoutChg chg="del">
          <pc:chgData name="Jeremy Bergmann" userId="c2589a63-7d35-4bd4-b1d6-7fbcacc677e5" providerId="ADAL" clId="{FD04F8E4-572F-47C6-9C8F-FFBD658C149D}" dt="2020-05-26T13:11:06.293" v="1" actId="47"/>
          <pc:sldLayoutMkLst>
            <pc:docMk/>
            <pc:sldMasterMk cId="0" sldId="2147483673"/>
            <pc:sldLayoutMk cId="0" sldId="2147483662"/>
          </pc:sldLayoutMkLst>
        </pc:sldLayoutChg>
        <pc:sldLayoutChg chg="del">
          <pc:chgData name="Jeremy Bergmann" userId="c2589a63-7d35-4bd4-b1d6-7fbcacc677e5" providerId="ADAL" clId="{FD04F8E4-572F-47C6-9C8F-FFBD658C149D}" dt="2020-05-26T13:11:06.293" v="1" actId="47"/>
          <pc:sldLayoutMkLst>
            <pc:docMk/>
            <pc:sldMasterMk cId="0" sldId="2147483673"/>
            <pc:sldLayoutMk cId="0" sldId="2147483663"/>
          </pc:sldLayoutMkLst>
        </pc:sldLayoutChg>
        <pc:sldLayoutChg chg="del">
          <pc:chgData name="Jeremy Bergmann" userId="c2589a63-7d35-4bd4-b1d6-7fbcacc677e5" providerId="ADAL" clId="{FD04F8E4-572F-47C6-9C8F-FFBD658C149D}" dt="2020-05-26T13:11:06.293" v="1" actId="47"/>
          <pc:sldLayoutMkLst>
            <pc:docMk/>
            <pc:sldMasterMk cId="0" sldId="2147483673"/>
            <pc:sldLayoutMk cId="0" sldId="2147483664"/>
          </pc:sldLayoutMkLst>
        </pc:sldLayoutChg>
        <pc:sldLayoutChg chg="del">
          <pc:chgData name="Jeremy Bergmann" userId="c2589a63-7d35-4bd4-b1d6-7fbcacc677e5" providerId="ADAL" clId="{FD04F8E4-572F-47C6-9C8F-FFBD658C149D}" dt="2020-05-26T13:11:06.293" v="1" actId="47"/>
          <pc:sldLayoutMkLst>
            <pc:docMk/>
            <pc:sldMasterMk cId="0" sldId="2147483673"/>
            <pc:sldLayoutMk cId="0" sldId="2147483665"/>
          </pc:sldLayoutMkLst>
        </pc:sldLayoutChg>
        <pc:sldLayoutChg chg="del">
          <pc:chgData name="Jeremy Bergmann" userId="c2589a63-7d35-4bd4-b1d6-7fbcacc677e5" providerId="ADAL" clId="{FD04F8E4-572F-47C6-9C8F-FFBD658C149D}" dt="2020-05-26T13:11:06.293" v="1" actId="47"/>
          <pc:sldLayoutMkLst>
            <pc:docMk/>
            <pc:sldMasterMk cId="0" sldId="2147483673"/>
            <pc:sldLayoutMk cId="0" sldId="2147483666"/>
          </pc:sldLayoutMkLst>
        </pc:sldLayoutChg>
        <pc:sldLayoutChg chg="del">
          <pc:chgData name="Jeremy Bergmann" userId="c2589a63-7d35-4bd4-b1d6-7fbcacc677e5" providerId="ADAL" clId="{FD04F8E4-572F-47C6-9C8F-FFBD658C149D}" dt="2020-05-26T13:11:06.293" v="1" actId="47"/>
          <pc:sldLayoutMkLst>
            <pc:docMk/>
            <pc:sldMasterMk cId="0" sldId="2147483673"/>
            <pc:sldLayoutMk cId="0" sldId="2147483667"/>
          </pc:sldLayoutMkLst>
        </pc:sldLayoutChg>
        <pc:sldLayoutChg chg="del">
          <pc:chgData name="Jeremy Bergmann" userId="c2589a63-7d35-4bd4-b1d6-7fbcacc677e5" providerId="ADAL" clId="{FD04F8E4-572F-47C6-9C8F-FFBD658C149D}" dt="2020-05-26T13:11:06.293" v="1" actId="47"/>
          <pc:sldLayoutMkLst>
            <pc:docMk/>
            <pc:sldMasterMk cId="0" sldId="2147483673"/>
            <pc:sldLayoutMk cId="0" sldId="2147483668"/>
          </pc:sldLayoutMkLst>
        </pc:sldLayoutChg>
        <pc:sldLayoutChg chg="del">
          <pc:chgData name="Jeremy Bergmann" userId="c2589a63-7d35-4bd4-b1d6-7fbcacc677e5" providerId="ADAL" clId="{FD04F8E4-572F-47C6-9C8F-FFBD658C149D}" dt="2020-05-26T13:11:06.293" v="1" actId="47"/>
          <pc:sldLayoutMkLst>
            <pc:docMk/>
            <pc:sldMasterMk cId="0" sldId="2147483673"/>
            <pc:sldLayoutMk cId="0" sldId="2147483669"/>
          </pc:sldLayoutMkLst>
        </pc:sldLayoutChg>
        <pc:sldLayoutChg chg="del">
          <pc:chgData name="Jeremy Bergmann" userId="c2589a63-7d35-4bd4-b1d6-7fbcacc677e5" providerId="ADAL" clId="{FD04F8E4-572F-47C6-9C8F-FFBD658C149D}" dt="2020-05-26T13:11:06.293" v="1" actId="47"/>
          <pc:sldLayoutMkLst>
            <pc:docMk/>
            <pc:sldMasterMk cId="0" sldId="2147483673"/>
            <pc:sldLayoutMk cId="0" sldId="2147483670"/>
          </pc:sldLayoutMkLst>
        </pc:sldLayoutChg>
        <pc:sldLayoutChg chg="del">
          <pc:chgData name="Jeremy Bergmann" userId="c2589a63-7d35-4bd4-b1d6-7fbcacc677e5" providerId="ADAL" clId="{FD04F8E4-572F-47C6-9C8F-FFBD658C149D}" dt="2020-05-26T13:11:06.293" v="1" actId="47"/>
          <pc:sldLayoutMkLst>
            <pc:docMk/>
            <pc:sldMasterMk cId="0" sldId="2147483673"/>
            <pc:sldLayoutMk cId="0"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codingsight.com/multiple-ways-to-remove-duplicates-from-sql-tabl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w3resource.com/slides/mysql-mathematical-functions-slides-presentation.php"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w3resource.com/slides/mysql-mathematical-functions-slides-presentation.php"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w3resource.com/slides/mysql-mathematical-functions-slides-presentation.php"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076864104_0_19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5076864104_0_1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5dd8a6ff7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1100" u="sng">
                <a:solidFill>
                  <a:schemeClr val="hlink"/>
                </a:solidFill>
                <a:latin typeface="Arial"/>
                <a:ea typeface="Arial"/>
                <a:cs typeface="Arial"/>
                <a:sym typeface="Arial"/>
                <a:hlinkClick r:id="rId3"/>
              </a:rPr>
              <a:t>https://codingsight.com/multiple-ways-to-remove-duplicates-from-sql-tables/</a:t>
            </a:r>
            <a:endParaRPr/>
          </a:p>
        </p:txBody>
      </p:sp>
      <p:sp>
        <p:nvSpPr>
          <p:cNvPr id="236" name="Google Shape;236;g5dd8a6ff7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dd8a6ff77_0_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“Main clauses” in descending order of operations</a:t>
            </a:r>
            <a:endParaRPr/>
          </a:p>
          <a:p>
            <a:pPr marL="0" lvl="0" indent="0" algn="l" rtl="0">
              <a:spcBef>
                <a:spcPts val="0"/>
              </a:spcBef>
              <a:spcAft>
                <a:spcPts val="0"/>
              </a:spcAft>
              <a:buNone/>
            </a:pPr>
            <a:r>
              <a:rPr lang="en-US"/>
              <a:t>LIKE: wildcard searches: %&lt;char&gt;, %&lt;char&gt;%, &lt;char&gt;%, underscores</a:t>
            </a:r>
            <a:endParaRPr/>
          </a:p>
          <a:p>
            <a:pPr marL="0" lvl="0" indent="0" algn="l" rtl="0">
              <a:spcBef>
                <a:spcPts val="0"/>
              </a:spcBef>
              <a:spcAft>
                <a:spcPts val="0"/>
              </a:spcAft>
              <a:buNone/>
            </a:pPr>
            <a:r>
              <a:rPr lang="en-US"/>
              <a:t>Wildcard characters: %, _, *</a:t>
            </a:r>
            <a:endParaRPr/>
          </a:p>
          <a:p>
            <a:pPr marL="0" lvl="0" indent="0" algn="l" rtl="0">
              <a:spcBef>
                <a:spcPts val="0"/>
              </a:spcBef>
              <a:spcAft>
                <a:spcPts val="0"/>
              </a:spcAft>
              <a:buNone/>
            </a:pPr>
            <a:r>
              <a:rPr lang="en-US"/>
              <a:t>CASE: if-then statements</a:t>
            </a:r>
            <a:endParaRPr/>
          </a:p>
          <a:p>
            <a:pPr marL="0" lvl="0" indent="0" algn="l" rtl="0">
              <a:spcBef>
                <a:spcPts val="0"/>
              </a:spcBef>
              <a:spcAft>
                <a:spcPts val="0"/>
              </a:spcAft>
              <a:buNone/>
            </a:pPr>
            <a:r>
              <a:rPr lang="en-US"/>
              <a:t>JOIN: mostly use INNER, LEFT</a:t>
            </a:r>
            <a:endParaRPr/>
          </a:p>
          <a:p>
            <a:pPr marL="0" lvl="0" indent="0" algn="l" rtl="0">
              <a:spcBef>
                <a:spcPts val="0"/>
              </a:spcBef>
              <a:spcAft>
                <a:spcPts val="0"/>
              </a:spcAft>
              <a:buNone/>
            </a:pPr>
            <a:r>
              <a:rPr lang="en-US"/>
              <a:t>HAVING: WHERE for groups (http://www.mysqltutorial.org/mysql-having.aspx)</a:t>
            </a:r>
            <a:endParaRPr/>
          </a:p>
          <a:p>
            <a:pPr marL="0" lvl="0" indent="0" algn="l" rtl="0">
              <a:spcBef>
                <a:spcPts val="0"/>
              </a:spcBef>
              <a:spcAft>
                <a:spcPts val="0"/>
              </a:spcAft>
              <a:buNone/>
            </a:pPr>
            <a:r>
              <a:rPr lang="en-US"/>
              <a:t>BETWEEN is inclusive</a:t>
            </a:r>
            <a:endParaRPr/>
          </a:p>
        </p:txBody>
      </p:sp>
      <p:sp>
        <p:nvSpPr>
          <p:cNvPr id="245" name="Google Shape;245;g5dd8a6ff77_0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dd8a6ff77_0_4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1100">
                <a:latin typeface="Arial"/>
                <a:ea typeface="Arial"/>
                <a:cs typeface="Arial"/>
                <a:sym typeface="Arial"/>
              </a:rPr>
              <a:t>See more numeric functions at:  </a:t>
            </a:r>
            <a:r>
              <a:rPr lang="en-US" sz="1100" u="sng">
                <a:solidFill>
                  <a:schemeClr val="hlink"/>
                </a:solidFill>
                <a:latin typeface="Arial"/>
                <a:ea typeface="Arial"/>
                <a:cs typeface="Arial"/>
                <a:sym typeface="Arial"/>
                <a:hlinkClick r:id="rId3"/>
              </a:rPr>
              <a:t>https://www.w3resource.com/slides/mysql-mathematical-functions-slides-presentation.php</a:t>
            </a:r>
            <a:endParaRPr/>
          </a:p>
          <a:p>
            <a:pPr marL="0" lvl="0" indent="0" algn="l" rtl="0">
              <a:spcBef>
                <a:spcPts val="0"/>
              </a:spcBef>
              <a:spcAft>
                <a:spcPts val="0"/>
              </a:spcAft>
              <a:buClr>
                <a:srgbClr val="000000"/>
              </a:buClr>
              <a:buSzPts val="1100"/>
              <a:buFont typeface="Arial"/>
              <a:buNone/>
            </a:pPr>
            <a:r>
              <a:rPr lang="en-US"/>
              <a:t>For Cast() data types, see:  https://www.w3resource.com/slides/mysql-mathematical-functions-slides-presentation.php</a:t>
            </a:r>
            <a:endParaRPr/>
          </a:p>
        </p:txBody>
      </p:sp>
      <p:sp>
        <p:nvSpPr>
          <p:cNvPr id="256" name="Google Shape;256;g5dd8a6ff77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5dd8a6ff77_0_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g5dd8a6ff77_0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5dd8a6ff77_0_2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1100">
                <a:latin typeface="Arial"/>
                <a:ea typeface="Arial"/>
                <a:cs typeface="Arial"/>
                <a:sym typeface="Arial"/>
              </a:rPr>
              <a:t>See more numeric functions at:  </a:t>
            </a:r>
            <a:r>
              <a:rPr lang="en-US" sz="1100" u="sng">
                <a:solidFill>
                  <a:schemeClr val="hlink"/>
                </a:solidFill>
                <a:latin typeface="Arial"/>
                <a:ea typeface="Arial"/>
                <a:cs typeface="Arial"/>
                <a:sym typeface="Arial"/>
                <a:hlinkClick r:id="rId3"/>
              </a:rPr>
              <a:t>https://www.w3resource.com/slides/mysql-mathematical-functions-slides-presentation.php</a:t>
            </a:r>
            <a:endParaRPr/>
          </a:p>
          <a:p>
            <a:pPr marL="0" lvl="0" indent="0" algn="l" rtl="0">
              <a:spcBef>
                <a:spcPts val="0"/>
              </a:spcBef>
              <a:spcAft>
                <a:spcPts val="0"/>
              </a:spcAft>
              <a:buClr>
                <a:srgbClr val="000000"/>
              </a:buClr>
              <a:buSzPts val="1100"/>
              <a:buFont typeface="Arial"/>
              <a:buNone/>
            </a:pPr>
            <a:r>
              <a:rPr lang="en-US"/>
              <a:t>For Cast() data types, see:  https://www.w3resource.com/slides/mysql-mathematical-functions-slides-presentation.php</a:t>
            </a:r>
            <a:endParaRPr/>
          </a:p>
        </p:txBody>
      </p:sp>
      <p:sp>
        <p:nvSpPr>
          <p:cNvPr id="275" name="Google Shape;275;g5dd8a6ff77_0_2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5dd8a6ff77_0_2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g5dd8a6ff77_0_2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dd8a6ff77_0_2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1100">
                <a:latin typeface="Arial"/>
                <a:ea typeface="Arial"/>
                <a:cs typeface="Arial"/>
                <a:sym typeface="Arial"/>
              </a:rPr>
              <a:t>See more numeric functions at:  </a:t>
            </a:r>
            <a:r>
              <a:rPr lang="en-US" sz="1100" u="sng">
                <a:solidFill>
                  <a:schemeClr val="hlink"/>
                </a:solidFill>
                <a:latin typeface="Arial"/>
                <a:ea typeface="Arial"/>
                <a:cs typeface="Arial"/>
                <a:sym typeface="Arial"/>
                <a:hlinkClick r:id="rId3"/>
              </a:rPr>
              <a:t>https://www.w3resource.com/slides/mysql-mathematical-functions-slides-presentation.php</a:t>
            </a:r>
            <a:endParaRPr/>
          </a:p>
          <a:p>
            <a:pPr marL="0" lvl="0" indent="0" algn="l" rtl="0">
              <a:spcBef>
                <a:spcPts val="0"/>
              </a:spcBef>
              <a:spcAft>
                <a:spcPts val="0"/>
              </a:spcAft>
              <a:buClr>
                <a:srgbClr val="000000"/>
              </a:buClr>
              <a:buSzPts val="1100"/>
              <a:buFont typeface="Arial"/>
              <a:buNone/>
            </a:pPr>
            <a:r>
              <a:rPr lang="en-US"/>
              <a:t>For Cast() data types, see:  https://www.w3resource.com/slides/mysql-mathematical-functions-slides-presentation.php</a:t>
            </a:r>
            <a:endParaRPr/>
          </a:p>
        </p:txBody>
      </p:sp>
      <p:sp>
        <p:nvSpPr>
          <p:cNvPr id="290" name="Google Shape;290;g5dd8a6ff77_0_2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5dd8a6ff77_0_2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g5dd8a6ff77_0_2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5027544abd_0_10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a:solidFill>
                  <a:srgbClr val="000000"/>
                </a:solidFill>
                <a:latin typeface="Lato"/>
                <a:ea typeface="Lato"/>
                <a:cs typeface="Lato"/>
                <a:sym typeface="Lato"/>
              </a:rPr>
              <a:t>Common ways to clean data with Python are available in the many libraries that you can import in your code. One of the most popular libraries is Pandas, which was designed for data manipulation and analysis, but is most commonly associated with data cleaning. Here is a common code snippet where Pandas is imported to clean a set of data:</a:t>
            </a:r>
            <a:endParaRPr/>
          </a:p>
        </p:txBody>
      </p:sp>
      <p:sp>
        <p:nvSpPr>
          <p:cNvPr id="315" name="Google Shape;315;g5027544abd_0_1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076864104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Feynman technique: Learn -&gt; Explain -&gt; Reflect -&gt; Repeat</a:t>
            </a:r>
            <a:endParaRPr/>
          </a:p>
          <a:p>
            <a:pPr marL="0" lvl="0" indent="0" algn="l" rtl="0">
              <a:spcBef>
                <a:spcPts val="0"/>
              </a:spcBef>
              <a:spcAft>
                <a:spcPts val="0"/>
              </a:spcAft>
              <a:buNone/>
            </a:pPr>
            <a:endParaRPr/>
          </a:p>
          <a:p>
            <a:pPr marL="0" lvl="0" indent="0" algn="l" rtl="0">
              <a:spcBef>
                <a:spcPts val="0"/>
              </a:spcBef>
              <a:spcAft>
                <a:spcPts val="0"/>
              </a:spcAft>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spcBef>
                <a:spcPts val="0"/>
              </a:spcBef>
              <a:spcAft>
                <a:spcPts val="0"/>
              </a:spcAft>
              <a:buNone/>
            </a:pPr>
            <a:endParaRPr/>
          </a:p>
        </p:txBody>
      </p:sp>
      <p:sp>
        <p:nvSpPr>
          <p:cNvPr id="195" name="Google Shape;195;g5076864104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076864104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Feynman technique: Learn -&gt; Explain -&gt; Reflect -&gt; Repeat</a:t>
            </a:r>
            <a:endParaRPr/>
          </a:p>
          <a:p>
            <a:pPr marL="0" lvl="0" indent="0" algn="l" rtl="0">
              <a:spcBef>
                <a:spcPts val="0"/>
              </a:spcBef>
              <a:spcAft>
                <a:spcPts val="0"/>
              </a:spcAft>
              <a:buNone/>
            </a:pPr>
            <a:endParaRPr/>
          </a:p>
          <a:p>
            <a:pPr marL="0" lvl="0" indent="0" algn="l" rtl="0">
              <a:spcBef>
                <a:spcPts val="0"/>
              </a:spcBef>
              <a:spcAft>
                <a:spcPts val="0"/>
              </a:spcAft>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spcBef>
                <a:spcPts val="0"/>
              </a:spcBef>
              <a:spcAft>
                <a:spcPts val="0"/>
              </a:spcAft>
              <a:buNone/>
            </a:pPr>
            <a:endParaRPr/>
          </a:p>
        </p:txBody>
      </p:sp>
      <p:sp>
        <p:nvSpPr>
          <p:cNvPr id="195" name="Google Shape;195;g5076864104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dc866f7e5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rgbClr val="000000"/>
              </a:buClr>
              <a:buSzPts val="1100"/>
              <a:buFont typeface="Arial"/>
              <a:buNone/>
            </a:pPr>
            <a:r>
              <a:rPr lang="en-US">
                <a:solidFill>
                  <a:srgbClr val="000000"/>
                </a:solidFill>
              </a:rPr>
              <a:t>Creation: creating tables and databases, the things</a:t>
            </a:r>
            <a:endParaRPr>
              <a:solidFill>
                <a:srgbClr val="000000"/>
              </a:solidFill>
            </a:endParaRPr>
          </a:p>
          <a:p>
            <a:pPr marL="0" lvl="0" indent="0" algn="l" rtl="0">
              <a:lnSpc>
                <a:spcPct val="115000"/>
              </a:lnSpc>
              <a:spcBef>
                <a:spcPts val="0"/>
              </a:spcBef>
              <a:spcAft>
                <a:spcPts val="0"/>
              </a:spcAft>
              <a:buClr>
                <a:srgbClr val="000000"/>
              </a:buClr>
              <a:buSzPts val="1100"/>
              <a:buFont typeface="Arial"/>
              <a:buNone/>
            </a:pPr>
            <a:r>
              <a:rPr lang="en-US">
                <a:solidFill>
                  <a:srgbClr val="000000"/>
                </a:solidFill>
              </a:rPr>
              <a:t>Storage: where data are stored</a:t>
            </a:r>
            <a:endParaRPr>
              <a:solidFill>
                <a:srgbClr val="000000"/>
              </a:solidFill>
            </a:endParaRPr>
          </a:p>
          <a:p>
            <a:pPr marL="0" lvl="0" indent="0" algn="l" rtl="0">
              <a:lnSpc>
                <a:spcPct val="115000"/>
              </a:lnSpc>
              <a:spcBef>
                <a:spcPts val="0"/>
              </a:spcBef>
              <a:spcAft>
                <a:spcPts val="0"/>
              </a:spcAft>
              <a:buClr>
                <a:srgbClr val="000000"/>
              </a:buClr>
              <a:buSzPts val="1100"/>
              <a:buFont typeface="Arial"/>
              <a:buNone/>
            </a:pPr>
            <a:r>
              <a:rPr lang="en-US">
                <a:solidFill>
                  <a:srgbClr val="000000"/>
                </a:solidFill>
              </a:rPr>
              <a:t>Cleaning: adding, removing, or modifying data</a:t>
            </a:r>
            <a:endParaRPr>
              <a:solidFill>
                <a:srgbClr val="000000"/>
              </a:solidFill>
            </a:endParaRPr>
          </a:p>
          <a:p>
            <a:pPr marL="0" lvl="0" indent="0" algn="l" rtl="0">
              <a:lnSpc>
                <a:spcPct val="115000"/>
              </a:lnSpc>
              <a:spcBef>
                <a:spcPts val="0"/>
              </a:spcBef>
              <a:spcAft>
                <a:spcPts val="0"/>
              </a:spcAft>
              <a:buClr>
                <a:srgbClr val="000000"/>
              </a:buClr>
              <a:buSzPts val="1100"/>
              <a:buFont typeface="Arial"/>
              <a:buNone/>
            </a:pPr>
            <a:r>
              <a:rPr lang="en-US">
                <a:solidFill>
                  <a:srgbClr val="000000"/>
                </a:solidFill>
              </a:rPr>
              <a:t>Retrieval: selecting only the data you want</a:t>
            </a:r>
            <a:endParaRPr>
              <a:solidFill>
                <a:srgbClr val="000000"/>
              </a:solidFill>
            </a:endParaRPr>
          </a:p>
          <a:p>
            <a:pPr marL="0" lvl="0" indent="0" algn="l" rtl="0">
              <a:spcBef>
                <a:spcPts val="0"/>
              </a:spcBef>
              <a:spcAft>
                <a:spcPts val="0"/>
              </a:spcAft>
              <a:buNone/>
            </a:pPr>
            <a:endParaRPr/>
          </a:p>
        </p:txBody>
      </p:sp>
      <p:sp>
        <p:nvSpPr>
          <p:cNvPr id="183" name="Google Shape;183;g5dc866f7e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4f24fce185_2_10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400">
                <a:solidFill>
                  <a:srgbClr val="000000"/>
                </a:solidFill>
                <a:latin typeface="Arial"/>
                <a:ea typeface="Arial"/>
                <a:cs typeface="Arial"/>
                <a:sym typeface="Arial"/>
              </a:rPr>
              <a:t>Validity - </a:t>
            </a:r>
            <a:r>
              <a:rPr lang="en-US" sz="1350">
                <a:solidFill>
                  <a:srgbClr val="444444"/>
                </a:solidFill>
                <a:highlight>
                  <a:srgbClr val="FFFFFF"/>
                </a:highlight>
                <a:latin typeface="Arial"/>
                <a:ea typeface="Arial"/>
                <a:cs typeface="Arial"/>
                <a:sym typeface="Arial"/>
              </a:rPr>
              <a:t>absence of differences between the data items representing the same objects based on specific information requirements</a:t>
            </a:r>
            <a:endParaRPr sz="1400">
              <a:solidFill>
                <a:srgbClr val="000000"/>
              </a:solidFill>
              <a:latin typeface="Arial"/>
              <a:ea typeface="Arial"/>
              <a:cs typeface="Arial"/>
              <a:sym typeface="Arial"/>
            </a:endParaRPr>
          </a:p>
          <a:p>
            <a:pPr marL="0" lvl="0" indent="0" algn="l" rtl="0">
              <a:spcBef>
                <a:spcPts val="1000"/>
              </a:spcBef>
              <a:spcAft>
                <a:spcPts val="0"/>
              </a:spcAft>
              <a:buNone/>
            </a:pPr>
            <a:r>
              <a:rPr lang="en-US" sz="1400">
                <a:solidFill>
                  <a:srgbClr val="000000"/>
                </a:solidFill>
                <a:latin typeface="Arial"/>
                <a:ea typeface="Arial"/>
                <a:cs typeface="Arial"/>
                <a:sym typeface="Arial"/>
              </a:rPr>
              <a:t>Accuracy - </a:t>
            </a:r>
            <a:r>
              <a:rPr lang="en-US" sz="1350">
                <a:solidFill>
                  <a:srgbClr val="444444"/>
                </a:solidFill>
                <a:highlight>
                  <a:srgbClr val="FFFFFF"/>
                </a:highlight>
                <a:latin typeface="Arial"/>
                <a:ea typeface="Arial"/>
                <a:cs typeface="Arial"/>
                <a:sym typeface="Arial"/>
              </a:rPr>
              <a:t>degree to which the data item correctly describes the object in context of appropriate real-world context and attributes</a:t>
            </a:r>
            <a:endParaRPr sz="1400">
              <a:solidFill>
                <a:srgbClr val="000000"/>
              </a:solidFill>
              <a:latin typeface="Arial"/>
              <a:ea typeface="Arial"/>
              <a:cs typeface="Arial"/>
              <a:sym typeface="Arial"/>
            </a:endParaRPr>
          </a:p>
          <a:p>
            <a:pPr marL="0" lvl="0" indent="0" algn="l" rtl="0">
              <a:spcBef>
                <a:spcPts val="1000"/>
              </a:spcBef>
              <a:spcAft>
                <a:spcPts val="0"/>
              </a:spcAft>
              <a:buNone/>
            </a:pPr>
            <a:r>
              <a:rPr lang="en-US" sz="1400">
                <a:solidFill>
                  <a:srgbClr val="000000"/>
                </a:solidFill>
                <a:latin typeface="Arial"/>
                <a:ea typeface="Arial"/>
                <a:cs typeface="Arial"/>
                <a:sym typeface="Arial"/>
              </a:rPr>
              <a:t>Completeness - </a:t>
            </a:r>
            <a:r>
              <a:rPr lang="en-US" sz="1350">
                <a:solidFill>
                  <a:srgbClr val="444444"/>
                </a:solidFill>
                <a:highlight>
                  <a:srgbClr val="FFFFFF"/>
                </a:highlight>
                <a:latin typeface="Arial"/>
                <a:ea typeface="Arial"/>
                <a:cs typeface="Arial"/>
                <a:sym typeface="Arial"/>
              </a:rPr>
              <a:t>An indication of the comprehensiveness of available data,</a:t>
            </a:r>
            <a:endParaRPr sz="1400">
              <a:solidFill>
                <a:srgbClr val="000000"/>
              </a:solidFill>
              <a:latin typeface="Arial"/>
              <a:ea typeface="Arial"/>
              <a:cs typeface="Arial"/>
              <a:sym typeface="Arial"/>
            </a:endParaRPr>
          </a:p>
          <a:p>
            <a:pPr marL="0" lvl="0" indent="0" algn="l" rtl="0">
              <a:spcBef>
                <a:spcPts val="1000"/>
              </a:spcBef>
              <a:spcAft>
                <a:spcPts val="0"/>
              </a:spcAft>
              <a:buNone/>
            </a:pPr>
            <a:r>
              <a:rPr lang="en-US" sz="1400">
                <a:solidFill>
                  <a:srgbClr val="000000"/>
                </a:solidFill>
                <a:latin typeface="Arial"/>
                <a:ea typeface="Arial"/>
                <a:cs typeface="Arial"/>
                <a:sym typeface="Arial"/>
              </a:rPr>
              <a:t>Consistency -  </a:t>
            </a:r>
            <a:r>
              <a:rPr lang="en-US" sz="1350">
                <a:solidFill>
                  <a:srgbClr val="444444"/>
                </a:solidFill>
                <a:highlight>
                  <a:srgbClr val="FFFFFF"/>
                </a:highlight>
                <a:latin typeface="Arial"/>
                <a:ea typeface="Arial"/>
                <a:cs typeface="Arial"/>
                <a:sym typeface="Arial"/>
              </a:rPr>
              <a:t>absence of differences between the data items representing the same objects based on specific information requirements (across data sources/Tables)</a:t>
            </a:r>
            <a:endParaRPr sz="1400">
              <a:solidFill>
                <a:srgbClr val="000000"/>
              </a:solidFill>
              <a:latin typeface="Arial"/>
              <a:ea typeface="Arial"/>
              <a:cs typeface="Arial"/>
              <a:sym typeface="Arial"/>
            </a:endParaRPr>
          </a:p>
          <a:p>
            <a:pPr marL="0" lvl="0" indent="0" algn="l" rtl="0">
              <a:spcBef>
                <a:spcPts val="1000"/>
              </a:spcBef>
              <a:spcAft>
                <a:spcPts val="1000"/>
              </a:spcAft>
              <a:buNone/>
            </a:pPr>
            <a:r>
              <a:rPr lang="en-US" sz="1400">
                <a:solidFill>
                  <a:srgbClr val="000000"/>
                </a:solidFill>
                <a:latin typeface="Arial"/>
                <a:ea typeface="Arial"/>
                <a:cs typeface="Arial"/>
                <a:sym typeface="Arial"/>
              </a:rPr>
              <a:t>Uniformity - </a:t>
            </a:r>
            <a:r>
              <a:rPr lang="en-US">
                <a:solidFill>
                  <a:srgbClr val="222222"/>
                </a:solidFill>
                <a:highlight>
                  <a:srgbClr val="FFFFFF"/>
                </a:highlight>
                <a:latin typeface="Roboto"/>
                <a:ea typeface="Roboto"/>
                <a:cs typeface="Roboto"/>
                <a:sym typeface="Roboto"/>
              </a:rPr>
              <a:t> Absolute, or very high degree of, comparability between two or more alternatives, processes, products, qualifications, sets of </a:t>
            </a:r>
            <a:r>
              <a:rPr lang="en-US" b="1">
                <a:solidFill>
                  <a:srgbClr val="222222"/>
                </a:solidFill>
                <a:highlight>
                  <a:srgbClr val="FFFFFF"/>
                </a:highlight>
                <a:latin typeface="Roboto"/>
                <a:ea typeface="Roboto"/>
                <a:cs typeface="Roboto"/>
                <a:sym typeface="Roboto"/>
              </a:rPr>
              <a:t>data</a:t>
            </a:r>
            <a:endParaRPr sz="1400">
              <a:solidFill>
                <a:srgbClr val="000000"/>
              </a:solidFill>
              <a:latin typeface="Arial"/>
              <a:ea typeface="Arial"/>
              <a:cs typeface="Arial"/>
              <a:sym typeface="Arial"/>
            </a:endParaRPr>
          </a:p>
        </p:txBody>
      </p:sp>
      <p:sp>
        <p:nvSpPr>
          <p:cNvPr id="197" name="Google Shape;197;g4f24fce185_2_1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1cdbcafd1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1400">
                <a:solidFill>
                  <a:srgbClr val="000000"/>
                </a:solidFill>
                <a:latin typeface="Arial"/>
                <a:ea typeface="Arial"/>
                <a:cs typeface="Arial"/>
                <a:sym typeface="Arial"/>
              </a:rPr>
              <a:t>The goal of cleaning is ultimately to confirm the Validity, Accuracy, Completeness, Consistency, and Uniformity of the dataset.</a:t>
            </a:r>
            <a:endParaRPr sz="1400">
              <a:solidFill>
                <a:srgbClr val="000000"/>
              </a:solidFill>
              <a:latin typeface="Arial"/>
              <a:ea typeface="Arial"/>
              <a:cs typeface="Arial"/>
              <a:sym typeface="Arial"/>
            </a:endParaRPr>
          </a:p>
          <a:p>
            <a:pPr marL="0" lvl="0" indent="0" algn="l" rtl="0">
              <a:spcBef>
                <a:spcPts val="0"/>
              </a:spcBef>
              <a:spcAft>
                <a:spcPts val="0"/>
              </a:spcAft>
              <a:buClr>
                <a:srgbClr val="000000"/>
              </a:buClr>
              <a:buSzPts val="1100"/>
              <a:buFont typeface="Arial"/>
              <a:buNone/>
            </a:pPr>
            <a:r>
              <a:rPr lang="en-US" sz="1400">
                <a:solidFill>
                  <a:srgbClr val="000000"/>
                </a:solidFill>
                <a:latin typeface="Arial"/>
                <a:ea typeface="Arial"/>
                <a:cs typeface="Arial"/>
                <a:sym typeface="Arial"/>
              </a:rPr>
              <a:t>There are 4 main methods of cleaning data:</a:t>
            </a:r>
            <a:endParaRPr>
              <a:solidFill>
                <a:srgbClr val="000000"/>
              </a:solidFill>
            </a:endParaRPr>
          </a:p>
        </p:txBody>
      </p:sp>
      <p:sp>
        <p:nvSpPr>
          <p:cNvPr id="205" name="Google Shape;205;g51cdbcafd1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5dd8a6ff77_0_1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“Main clauses” in descending order of operations</a:t>
            </a:r>
            <a:endParaRPr/>
          </a:p>
          <a:p>
            <a:pPr marL="0" lvl="0" indent="0" algn="l" rtl="0">
              <a:spcBef>
                <a:spcPts val="0"/>
              </a:spcBef>
              <a:spcAft>
                <a:spcPts val="0"/>
              </a:spcAft>
              <a:buNone/>
            </a:pPr>
            <a:r>
              <a:rPr lang="en-US"/>
              <a:t>LIKE: wildcard searches: %&lt;char&gt;, %&lt;char&gt;%, &lt;char&gt;%, underscores</a:t>
            </a:r>
            <a:endParaRPr/>
          </a:p>
          <a:p>
            <a:pPr marL="0" lvl="0" indent="0" algn="l" rtl="0">
              <a:spcBef>
                <a:spcPts val="0"/>
              </a:spcBef>
              <a:spcAft>
                <a:spcPts val="0"/>
              </a:spcAft>
              <a:buNone/>
            </a:pPr>
            <a:r>
              <a:rPr lang="en-US"/>
              <a:t>Wildcard characters: %, _, *</a:t>
            </a:r>
            <a:endParaRPr/>
          </a:p>
        </p:txBody>
      </p:sp>
      <p:sp>
        <p:nvSpPr>
          <p:cNvPr id="211" name="Google Shape;211;g5dd8a6ff77_0_1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5027544abd_0_1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endParaRPr/>
          </a:p>
        </p:txBody>
      </p:sp>
      <p:sp>
        <p:nvSpPr>
          <p:cNvPr id="218" name="Google Shape;218;g5027544abd_0_1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027544abd_0_3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“Main clauses” in descending order of operations</a:t>
            </a:r>
            <a:endParaRPr/>
          </a:p>
          <a:p>
            <a:pPr marL="0" lvl="0" indent="0" algn="l" rtl="0">
              <a:spcBef>
                <a:spcPts val="0"/>
              </a:spcBef>
              <a:spcAft>
                <a:spcPts val="0"/>
              </a:spcAft>
              <a:buNone/>
            </a:pPr>
            <a:r>
              <a:rPr lang="en-US"/>
              <a:t>LIKE: wildcard searches: %&lt;char&gt;, %&lt;char&gt;%, &lt;char&gt;%, underscores</a:t>
            </a:r>
            <a:endParaRPr/>
          </a:p>
          <a:p>
            <a:pPr marL="0" lvl="0" indent="0" algn="l" rtl="0">
              <a:spcBef>
                <a:spcPts val="0"/>
              </a:spcBef>
              <a:spcAft>
                <a:spcPts val="0"/>
              </a:spcAft>
              <a:buNone/>
            </a:pPr>
            <a:r>
              <a:rPr lang="en-US"/>
              <a:t>Wildcard characters: %, _, *</a:t>
            </a:r>
            <a:endParaRPr/>
          </a:p>
          <a:p>
            <a:pPr marL="0" lvl="0" indent="0" algn="l" rtl="0">
              <a:spcBef>
                <a:spcPts val="0"/>
              </a:spcBef>
              <a:spcAft>
                <a:spcPts val="0"/>
              </a:spcAft>
              <a:buNone/>
            </a:pPr>
            <a:r>
              <a:rPr lang="en-US"/>
              <a:t>CASE: if-then statements</a:t>
            </a:r>
            <a:endParaRPr/>
          </a:p>
          <a:p>
            <a:pPr marL="0" lvl="0" indent="0" algn="l" rtl="0">
              <a:spcBef>
                <a:spcPts val="0"/>
              </a:spcBef>
              <a:spcAft>
                <a:spcPts val="0"/>
              </a:spcAft>
              <a:buNone/>
            </a:pPr>
            <a:r>
              <a:rPr lang="en-US"/>
              <a:t>JOIN: mostly use INNER, LEFT</a:t>
            </a:r>
            <a:endParaRPr/>
          </a:p>
          <a:p>
            <a:pPr marL="0" lvl="0" indent="0" algn="l" rtl="0">
              <a:spcBef>
                <a:spcPts val="0"/>
              </a:spcBef>
              <a:spcAft>
                <a:spcPts val="0"/>
              </a:spcAft>
              <a:buNone/>
            </a:pPr>
            <a:r>
              <a:rPr lang="en-US"/>
              <a:t>HAVING: WHERE for groups (http://www.mysqltutorial.org/mysql-having.aspx)</a:t>
            </a:r>
            <a:endParaRPr/>
          </a:p>
          <a:p>
            <a:pPr marL="0" lvl="0" indent="0" algn="l" rtl="0">
              <a:spcBef>
                <a:spcPts val="0"/>
              </a:spcBef>
              <a:spcAft>
                <a:spcPts val="0"/>
              </a:spcAft>
              <a:buNone/>
            </a:pPr>
            <a:r>
              <a:rPr lang="en-US"/>
              <a:t>BETWEEN is inclusive</a:t>
            </a:r>
            <a:endParaRPr/>
          </a:p>
        </p:txBody>
      </p:sp>
      <p:sp>
        <p:nvSpPr>
          <p:cNvPr id="227" name="Google Shape;227;g5027544abd_0_3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3"/>
        <p:cNvGrpSpPr/>
        <p:nvPr/>
      </p:nvGrpSpPr>
      <p:grpSpPr>
        <a:xfrm>
          <a:off x="0" y="0"/>
          <a:ext cx="0" cy="0"/>
          <a:chOff x="0" y="0"/>
          <a:chExt cx="0" cy="0"/>
        </a:xfrm>
      </p:grpSpPr>
      <p:sp>
        <p:nvSpPr>
          <p:cNvPr id="14" name="Google Shape;14;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1107036" y="1588427"/>
            <a:ext cx="994316"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972600" y="1763267"/>
            <a:ext cx="10250700" cy="221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a:endParaRPr/>
          </a:p>
        </p:txBody>
      </p:sp>
      <p:sp>
        <p:nvSpPr>
          <p:cNvPr id="19" name="Google Shape;19;p2"/>
          <p:cNvSpPr txBox="1">
            <a:spLocks noGrp="1"/>
          </p:cNvSpPr>
          <p:nvPr>
            <p:ph type="subTitle" idx="1"/>
          </p:nvPr>
        </p:nvSpPr>
        <p:spPr>
          <a:xfrm>
            <a:off x="972837" y="4230533"/>
            <a:ext cx="10250700" cy="7215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20" name="Google Shape;20;p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7"/>
        <p:cNvGrpSpPr/>
        <p:nvPr/>
      </p:nvGrpSpPr>
      <p:grpSpPr>
        <a:xfrm>
          <a:off x="0" y="0"/>
          <a:ext cx="0" cy="0"/>
          <a:chOff x="0" y="0"/>
          <a:chExt cx="0" cy="0"/>
        </a:xfrm>
      </p:grpSpPr>
      <p:grpSp>
        <p:nvGrpSpPr>
          <p:cNvPr id="78" name="Google Shape;78;p11"/>
          <p:cNvGrpSpPr/>
          <p:nvPr/>
        </p:nvGrpSpPr>
        <p:grpSpPr>
          <a:xfrm>
            <a:off x="1107036" y="5558926"/>
            <a:ext cx="994316"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1" name="Google Shape;81;p11"/>
          <p:cNvSpPr txBox="1">
            <a:spLocks noGrp="1"/>
          </p:cNvSpPr>
          <p:nvPr>
            <p:ph type="title" hasCustomPrompt="1"/>
          </p:nvPr>
        </p:nvSpPr>
        <p:spPr>
          <a:xfrm>
            <a:off x="972600" y="978600"/>
            <a:ext cx="10251300" cy="16596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p11"/>
          <p:cNvSpPr txBox="1">
            <a:spLocks noGrp="1"/>
          </p:cNvSpPr>
          <p:nvPr>
            <p:ph type="body" idx="1"/>
          </p:nvPr>
        </p:nvSpPr>
        <p:spPr>
          <a:xfrm>
            <a:off x="972600" y="3030517"/>
            <a:ext cx="10251300" cy="21072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Clr>
                <a:schemeClr val="lt1"/>
              </a:buClr>
              <a:buSzPts val="1700"/>
              <a:buChar char="●"/>
              <a:defRPr>
                <a:solidFill>
                  <a:schemeClr val="lt1"/>
                </a:solidFill>
              </a:defRPr>
            </a:lvl1pPr>
            <a:lvl2pPr marL="914400" lvl="1" indent="-323850">
              <a:spcBef>
                <a:spcPts val="2100"/>
              </a:spcBef>
              <a:spcAft>
                <a:spcPts val="0"/>
              </a:spcAft>
              <a:buClr>
                <a:schemeClr val="lt1"/>
              </a:buClr>
              <a:buSzPts val="1500"/>
              <a:buChar char="○"/>
              <a:defRPr>
                <a:solidFill>
                  <a:schemeClr val="lt1"/>
                </a:solidFill>
              </a:defRPr>
            </a:lvl2pPr>
            <a:lvl3pPr marL="1371600" lvl="2" indent="-323850">
              <a:spcBef>
                <a:spcPts val="2100"/>
              </a:spcBef>
              <a:spcAft>
                <a:spcPts val="0"/>
              </a:spcAft>
              <a:buClr>
                <a:schemeClr val="lt1"/>
              </a:buClr>
              <a:buSzPts val="1500"/>
              <a:buChar char="■"/>
              <a:defRPr>
                <a:solidFill>
                  <a:schemeClr val="lt1"/>
                </a:solidFill>
              </a:defRPr>
            </a:lvl3pPr>
            <a:lvl4pPr marL="1828800" lvl="3" indent="-323850">
              <a:spcBef>
                <a:spcPts val="2100"/>
              </a:spcBef>
              <a:spcAft>
                <a:spcPts val="0"/>
              </a:spcAft>
              <a:buClr>
                <a:schemeClr val="lt1"/>
              </a:buClr>
              <a:buSzPts val="1500"/>
              <a:buChar char="●"/>
              <a:defRPr>
                <a:solidFill>
                  <a:schemeClr val="lt1"/>
                </a:solidFill>
              </a:defRPr>
            </a:lvl4pPr>
            <a:lvl5pPr marL="2286000" lvl="4" indent="-323850">
              <a:spcBef>
                <a:spcPts val="2100"/>
              </a:spcBef>
              <a:spcAft>
                <a:spcPts val="0"/>
              </a:spcAft>
              <a:buClr>
                <a:schemeClr val="lt1"/>
              </a:buClr>
              <a:buSzPts val="1500"/>
              <a:buChar char="○"/>
              <a:defRPr>
                <a:solidFill>
                  <a:schemeClr val="lt1"/>
                </a:solidFill>
              </a:defRPr>
            </a:lvl5pPr>
            <a:lvl6pPr marL="2743200" lvl="5" indent="-323850">
              <a:spcBef>
                <a:spcPts val="2100"/>
              </a:spcBef>
              <a:spcAft>
                <a:spcPts val="0"/>
              </a:spcAft>
              <a:buClr>
                <a:schemeClr val="lt1"/>
              </a:buClr>
              <a:buSzPts val="1500"/>
              <a:buChar char="■"/>
              <a:defRPr>
                <a:solidFill>
                  <a:schemeClr val="lt1"/>
                </a:solidFill>
              </a:defRPr>
            </a:lvl6pPr>
            <a:lvl7pPr marL="3200400" lvl="6" indent="-323850">
              <a:spcBef>
                <a:spcPts val="2100"/>
              </a:spcBef>
              <a:spcAft>
                <a:spcPts val="0"/>
              </a:spcAft>
              <a:buClr>
                <a:schemeClr val="lt1"/>
              </a:buClr>
              <a:buSzPts val="1500"/>
              <a:buChar char="●"/>
              <a:defRPr>
                <a:solidFill>
                  <a:schemeClr val="lt1"/>
                </a:solidFill>
              </a:defRPr>
            </a:lvl7pPr>
            <a:lvl8pPr marL="3657600" lvl="7" indent="-323850">
              <a:spcBef>
                <a:spcPts val="2100"/>
              </a:spcBef>
              <a:spcAft>
                <a:spcPts val="0"/>
              </a:spcAft>
              <a:buClr>
                <a:schemeClr val="lt1"/>
              </a:buClr>
              <a:buSzPts val="1500"/>
              <a:buChar char="○"/>
              <a:defRPr>
                <a:solidFill>
                  <a:schemeClr val="lt1"/>
                </a:solidFill>
              </a:defRPr>
            </a:lvl8pPr>
            <a:lvl9pPr marL="4114800" lvl="8" indent="-323850">
              <a:spcBef>
                <a:spcPts val="2100"/>
              </a:spcBef>
              <a:spcAft>
                <a:spcPts val="2100"/>
              </a:spcAft>
              <a:buClr>
                <a:schemeClr val="lt1"/>
              </a:buClr>
              <a:buSzPts val="1500"/>
              <a:buChar char="■"/>
              <a:defRPr>
                <a:solidFill>
                  <a:schemeClr val="lt1"/>
                </a:solidFill>
              </a:defRPr>
            </a:lvl9pPr>
          </a:lstStyle>
          <a:p>
            <a:endParaRPr/>
          </a:p>
        </p:txBody>
      </p:sp>
      <p:sp>
        <p:nvSpPr>
          <p:cNvPr id="83" name="Google Shape;83;p11"/>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lvl1pPr lvl="0" algn="ctr" rtl="0">
              <a:spcBef>
                <a:spcPts val="0"/>
              </a:spcBef>
              <a:spcAft>
                <a:spcPts val="0"/>
              </a:spcAft>
              <a:buClr>
                <a:schemeClr val="lt2"/>
              </a:buClr>
              <a:buSzPts val="1800"/>
              <a:buNone/>
              <a:defRPr/>
            </a:lvl1pPr>
            <a:lvl2pPr lvl="1" algn="l" rtl="0">
              <a:spcBef>
                <a:spcPts val="0"/>
              </a:spcBef>
              <a:spcAft>
                <a:spcPts val="0"/>
              </a:spcAft>
              <a:buSzPts val="3700"/>
              <a:buNone/>
              <a:defRPr/>
            </a:lvl2pPr>
            <a:lvl3pPr lvl="2" algn="l" rtl="0">
              <a:spcBef>
                <a:spcPts val="0"/>
              </a:spcBef>
              <a:spcAft>
                <a:spcPts val="0"/>
              </a:spcAft>
              <a:buSzPts val="3700"/>
              <a:buNone/>
              <a:defRPr/>
            </a:lvl3pPr>
            <a:lvl4pPr lvl="3" algn="l" rtl="0">
              <a:spcBef>
                <a:spcPts val="0"/>
              </a:spcBef>
              <a:spcAft>
                <a:spcPts val="0"/>
              </a:spcAft>
              <a:buSzPts val="3700"/>
              <a:buNone/>
              <a:defRPr/>
            </a:lvl4pPr>
            <a:lvl5pPr lvl="4" algn="l" rtl="0">
              <a:spcBef>
                <a:spcPts val="0"/>
              </a:spcBef>
              <a:spcAft>
                <a:spcPts val="0"/>
              </a:spcAft>
              <a:buSzPts val="3700"/>
              <a:buNone/>
              <a:defRPr/>
            </a:lvl5pPr>
            <a:lvl6pPr lvl="5" algn="l" rtl="0">
              <a:spcBef>
                <a:spcPts val="0"/>
              </a:spcBef>
              <a:spcAft>
                <a:spcPts val="0"/>
              </a:spcAft>
              <a:buSzPts val="3700"/>
              <a:buNone/>
              <a:defRPr/>
            </a:lvl6pPr>
            <a:lvl7pPr lvl="6" algn="l" rtl="0">
              <a:spcBef>
                <a:spcPts val="0"/>
              </a:spcBef>
              <a:spcAft>
                <a:spcPts val="0"/>
              </a:spcAft>
              <a:buSzPts val="3700"/>
              <a:buNone/>
              <a:defRPr/>
            </a:lvl7pPr>
            <a:lvl8pPr lvl="7" algn="l" rtl="0">
              <a:spcBef>
                <a:spcPts val="0"/>
              </a:spcBef>
              <a:spcAft>
                <a:spcPts val="0"/>
              </a:spcAft>
              <a:buSzPts val="3700"/>
              <a:buNone/>
              <a:defRPr/>
            </a:lvl8pPr>
            <a:lvl9pPr lvl="8" algn="l" rtl="0">
              <a:spcBef>
                <a:spcPts val="0"/>
              </a:spcBef>
              <a:spcAft>
                <a:spcPts val="0"/>
              </a:spcAft>
              <a:buSzPts val="3700"/>
              <a:buNone/>
              <a:defRPr/>
            </a:lvl9pPr>
          </a:lstStyle>
          <a:p>
            <a:endParaRPr/>
          </a:p>
        </p:txBody>
      </p:sp>
      <p:sp>
        <p:nvSpPr>
          <p:cNvPr id="88" name="Google Shape;88;p13"/>
          <p:cNvSpPr txBox="1">
            <a:spLocks noGrp="1"/>
          </p:cNvSpPr>
          <p:nvPr>
            <p:ph type="body" idx="1"/>
          </p:nvPr>
        </p:nvSpPr>
        <p:spPr>
          <a:xfrm>
            <a:off x="913795" y="1732449"/>
            <a:ext cx="103539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lvl1pPr marL="457200" lvl="0" indent="-308610" algn="l" rtl="0">
              <a:spcBef>
                <a:spcPts val="360"/>
              </a:spcBef>
              <a:spcAft>
                <a:spcPts val="0"/>
              </a:spcAft>
              <a:buSzPts val="1260"/>
              <a:buChar char="●"/>
              <a:defRPr/>
            </a:lvl1pPr>
            <a:lvl2pPr marL="914400" lvl="1" indent="-308610" algn="l" rtl="0">
              <a:spcBef>
                <a:spcPts val="600"/>
              </a:spcBef>
              <a:spcAft>
                <a:spcPts val="0"/>
              </a:spcAft>
              <a:buSzPts val="1260"/>
              <a:buChar char="○"/>
              <a:defRPr/>
            </a:lvl2pPr>
            <a:lvl3pPr marL="1371600" lvl="2" indent="-308610" algn="l" rtl="0">
              <a:spcBef>
                <a:spcPts val="600"/>
              </a:spcBef>
              <a:spcAft>
                <a:spcPts val="0"/>
              </a:spcAft>
              <a:buSzPts val="1260"/>
              <a:buChar char="■"/>
              <a:defRPr/>
            </a:lvl3pPr>
            <a:lvl4pPr marL="1828800" lvl="3" indent="-308610" algn="l" rtl="0">
              <a:spcBef>
                <a:spcPts val="600"/>
              </a:spcBef>
              <a:spcAft>
                <a:spcPts val="0"/>
              </a:spcAft>
              <a:buSzPts val="1260"/>
              <a:buChar char="●"/>
              <a:defRPr/>
            </a:lvl4pPr>
            <a:lvl5pPr marL="2286000" lvl="4" indent="-308610" algn="l" rtl="0">
              <a:spcBef>
                <a:spcPts val="600"/>
              </a:spcBef>
              <a:spcAft>
                <a:spcPts val="0"/>
              </a:spcAft>
              <a:buSzPts val="1260"/>
              <a:buChar char="○"/>
              <a:defRPr/>
            </a:lvl5pPr>
            <a:lvl6pPr marL="2743200" lvl="5" indent="-308610" algn="l" rtl="0">
              <a:spcBef>
                <a:spcPts val="600"/>
              </a:spcBef>
              <a:spcAft>
                <a:spcPts val="0"/>
              </a:spcAft>
              <a:buSzPts val="1260"/>
              <a:buChar char="■"/>
              <a:defRPr/>
            </a:lvl6pPr>
            <a:lvl7pPr marL="3200400" lvl="6" indent="-308610" algn="l" rtl="0">
              <a:spcBef>
                <a:spcPts val="600"/>
              </a:spcBef>
              <a:spcAft>
                <a:spcPts val="0"/>
              </a:spcAft>
              <a:buSzPts val="1260"/>
              <a:buChar char="●"/>
              <a:defRPr/>
            </a:lvl7pPr>
            <a:lvl8pPr marL="3657600" lvl="7" indent="-308609" algn="l" rtl="0">
              <a:spcBef>
                <a:spcPts val="600"/>
              </a:spcBef>
              <a:spcAft>
                <a:spcPts val="0"/>
              </a:spcAft>
              <a:buSzPts val="1260"/>
              <a:buChar char="○"/>
              <a:defRPr/>
            </a:lvl8pPr>
            <a:lvl9pPr marL="4114800" lvl="8" indent="-308609" algn="l" rtl="0">
              <a:spcBef>
                <a:spcPts val="600"/>
              </a:spcBef>
              <a:spcAft>
                <a:spcPts val="600"/>
              </a:spcAft>
              <a:buSzPts val="1260"/>
              <a:buChar char="■"/>
              <a:defRPr/>
            </a:lvl9pPr>
          </a:lstStyle>
          <a:p>
            <a:endParaRPr/>
          </a:p>
        </p:txBody>
      </p:sp>
      <p:sp>
        <p:nvSpPr>
          <p:cNvPr id="89" name="Google Shape;89;p13"/>
          <p:cNvSpPr txBox="1">
            <a:spLocks noGrp="1"/>
          </p:cNvSpPr>
          <p:nvPr>
            <p:ph type="dt" idx="10"/>
          </p:nvPr>
        </p:nvSpPr>
        <p:spPr>
          <a:xfrm>
            <a:off x="7678736" y="5883275"/>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913795" y="5883275"/>
            <a:ext cx="6672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10514011" y="5883275"/>
            <a:ext cx="75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1107036" y="1588427"/>
            <a:ext cx="994316"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26" name="Google Shape;26;p3"/>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9" name="Google Shape;29;p4"/>
          <p:cNvGrpSpPr/>
          <p:nvPr/>
        </p:nvGrpSpPr>
        <p:grpSpPr>
          <a:xfrm>
            <a:off x="1107036" y="1588427"/>
            <a:ext cx="994316"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2" name="Google Shape;32;p4"/>
          <p:cNvSpPr txBox="1">
            <a:spLocks noGrp="1"/>
          </p:cNvSpPr>
          <p:nvPr>
            <p:ph type="title"/>
          </p:nvPr>
        </p:nvSpPr>
        <p:spPr>
          <a:xfrm>
            <a:off x="972600" y="1758200"/>
            <a:ext cx="102516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33" name="Google Shape;33;p4"/>
          <p:cNvSpPr txBox="1">
            <a:spLocks noGrp="1"/>
          </p:cNvSpPr>
          <p:nvPr>
            <p:ph type="body" idx="1"/>
          </p:nvPr>
        </p:nvSpPr>
        <p:spPr>
          <a:xfrm>
            <a:off x="972600" y="2771833"/>
            <a:ext cx="102516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34" name="Google Shape;34;p4"/>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p5"/>
          <p:cNvGrpSpPr/>
          <p:nvPr/>
        </p:nvGrpSpPr>
        <p:grpSpPr>
          <a:xfrm>
            <a:off x="1107036" y="1588427"/>
            <a:ext cx="994316"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p5"/>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41" name="Google Shape;41;p5"/>
          <p:cNvSpPr txBox="1">
            <a:spLocks noGrp="1"/>
          </p:cNvSpPr>
          <p:nvPr>
            <p:ph type="body" idx="1"/>
          </p:nvPr>
        </p:nvSpPr>
        <p:spPr>
          <a:xfrm>
            <a:off x="972434"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2" name="Google Shape;42;p5"/>
          <p:cNvSpPr txBox="1">
            <a:spLocks noGrp="1"/>
          </p:cNvSpPr>
          <p:nvPr>
            <p:ph type="body" idx="2"/>
          </p:nvPr>
        </p:nvSpPr>
        <p:spPr>
          <a:xfrm>
            <a:off x="6191471"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3" name="Google Shape;43;p5"/>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1107036" y="1588427"/>
            <a:ext cx="994316"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0" name="Google Shape;50;p6"/>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1107036" y="1588427"/>
            <a:ext cx="994316"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973333" y="1758200"/>
            <a:ext cx="4401300" cy="18420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7" name="Google Shape;57;p7"/>
          <p:cNvSpPr txBox="1">
            <a:spLocks noGrp="1"/>
          </p:cNvSpPr>
          <p:nvPr>
            <p:ph type="body" idx="1"/>
          </p:nvPr>
        </p:nvSpPr>
        <p:spPr>
          <a:xfrm>
            <a:off x="961633" y="3708967"/>
            <a:ext cx="4401300" cy="21300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7"/>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9"/>
        <p:cNvGrpSpPr/>
        <p:nvPr/>
      </p:nvGrpSpPr>
      <p:grpSpPr>
        <a:xfrm>
          <a:off x="0" y="0"/>
          <a:ext cx="0" cy="0"/>
          <a:chOff x="0" y="0"/>
          <a:chExt cx="0" cy="0"/>
        </a:xfrm>
      </p:grpSpPr>
      <p:grpSp>
        <p:nvGrpSpPr>
          <p:cNvPr id="60" name="Google Shape;60;p8"/>
          <p:cNvGrpSpPr/>
          <p:nvPr/>
        </p:nvGrpSpPr>
        <p:grpSpPr>
          <a:xfrm>
            <a:off x="1107036" y="5558926"/>
            <a:ext cx="994316"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3" name="Google Shape;63;p8"/>
          <p:cNvSpPr txBox="1">
            <a:spLocks noGrp="1"/>
          </p:cNvSpPr>
          <p:nvPr>
            <p:ph type="title"/>
          </p:nvPr>
        </p:nvSpPr>
        <p:spPr>
          <a:xfrm>
            <a:off x="972600" y="1152400"/>
            <a:ext cx="9361500" cy="39801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64" name="Google Shape;64;p8"/>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7" name="Google Shape;67;p9"/>
          <p:cNvGrpSpPr/>
          <p:nvPr/>
        </p:nvGrpSpPr>
        <p:grpSpPr>
          <a:xfrm>
            <a:off x="1107036" y="1588427"/>
            <a:ext cx="994316"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9"/>
          <p:cNvSpPr txBox="1">
            <a:spLocks noGrp="1"/>
          </p:cNvSpPr>
          <p:nvPr>
            <p:ph type="title"/>
          </p:nvPr>
        </p:nvSpPr>
        <p:spPr>
          <a:xfrm>
            <a:off x="973333" y="1758200"/>
            <a:ext cx="4401300" cy="224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71" name="Google Shape;71;p9"/>
          <p:cNvSpPr txBox="1">
            <a:spLocks noGrp="1"/>
          </p:cNvSpPr>
          <p:nvPr>
            <p:ph type="subTitle" idx="1"/>
          </p:nvPr>
        </p:nvSpPr>
        <p:spPr>
          <a:xfrm>
            <a:off x="966600" y="4215367"/>
            <a:ext cx="4401300" cy="10119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72" name="Google Shape;72;p9"/>
          <p:cNvSpPr txBox="1">
            <a:spLocks noGrp="1"/>
          </p:cNvSpPr>
          <p:nvPr>
            <p:ph type="body" idx="2"/>
          </p:nvPr>
        </p:nvSpPr>
        <p:spPr>
          <a:xfrm>
            <a:off x="6898967" y="1803500"/>
            <a:ext cx="4499100" cy="4034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3" name="Google Shape;73;p9"/>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txBox="1">
            <a:spLocks noGrp="1"/>
          </p:cNvSpPr>
          <p:nvPr>
            <p:ph type="body" idx="1"/>
          </p:nvPr>
        </p:nvSpPr>
        <p:spPr>
          <a:xfrm>
            <a:off x="966600" y="5830068"/>
            <a:ext cx="10263300" cy="6141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1700"/>
              <a:buNone/>
              <a:defRPr/>
            </a:lvl1pPr>
          </a:lstStyle>
          <a:p>
            <a:endParaRPr/>
          </a:p>
        </p:txBody>
      </p:sp>
      <p:sp>
        <p:nvSpPr>
          <p:cNvPr id="76" name="Google Shape;76;p10"/>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SzPts val="3700"/>
              <a:buFont typeface="Raleway"/>
              <a:buNone/>
              <a:defRPr sz="3700" b="1">
                <a:latin typeface="Raleway"/>
                <a:ea typeface="Raleway"/>
                <a:cs typeface="Raleway"/>
                <a:sym typeface="Raleway"/>
              </a:defRPr>
            </a:lvl1pPr>
            <a:lvl2pPr lvl="1">
              <a:spcBef>
                <a:spcPts val="0"/>
              </a:spcBef>
              <a:spcAft>
                <a:spcPts val="0"/>
              </a:spcAft>
              <a:buSzPts val="3700"/>
              <a:buFont typeface="Raleway"/>
              <a:buNone/>
              <a:defRPr sz="3700" b="1">
                <a:latin typeface="Raleway"/>
                <a:ea typeface="Raleway"/>
                <a:cs typeface="Raleway"/>
                <a:sym typeface="Raleway"/>
              </a:defRPr>
            </a:lvl2pPr>
            <a:lvl3pPr lvl="2">
              <a:spcBef>
                <a:spcPts val="0"/>
              </a:spcBef>
              <a:spcAft>
                <a:spcPts val="0"/>
              </a:spcAft>
              <a:buSzPts val="3700"/>
              <a:buFont typeface="Raleway"/>
              <a:buNone/>
              <a:defRPr sz="3700" b="1">
                <a:latin typeface="Raleway"/>
                <a:ea typeface="Raleway"/>
                <a:cs typeface="Raleway"/>
                <a:sym typeface="Raleway"/>
              </a:defRPr>
            </a:lvl3pPr>
            <a:lvl4pPr lvl="3">
              <a:spcBef>
                <a:spcPts val="0"/>
              </a:spcBef>
              <a:spcAft>
                <a:spcPts val="0"/>
              </a:spcAft>
              <a:buSzPts val="3700"/>
              <a:buFont typeface="Raleway"/>
              <a:buNone/>
              <a:defRPr sz="3700" b="1">
                <a:latin typeface="Raleway"/>
                <a:ea typeface="Raleway"/>
                <a:cs typeface="Raleway"/>
                <a:sym typeface="Raleway"/>
              </a:defRPr>
            </a:lvl4pPr>
            <a:lvl5pPr lvl="4">
              <a:spcBef>
                <a:spcPts val="0"/>
              </a:spcBef>
              <a:spcAft>
                <a:spcPts val="0"/>
              </a:spcAft>
              <a:buSzPts val="3700"/>
              <a:buFont typeface="Raleway"/>
              <a:buNone/>
              <a:defRPr sz="3700" b="1">
                <a:latin typeface="Raleway"/>
                <a:ea typeface="Raleway"/>
                <a:cs typeface="Raleway"/>
                <a:sym typeface="Raleway"/>
              </a:defRPr>
            </a:lvl5pPr>
            <a:lvl6pPr lvl="5">
              <a:spcBef>
                <a:spcPts val="0"/>
              </a:spcBef>
              <a:spcAft>
                <a:spcPts val="0"/>
              </a:spcAft>
              <a:buSzPts val="3700"/>
              <a:buFont typeface="Raleway"/>
              <a:buNone/>
              <a:defRPr sz="3700" b="1">
                <a:latin typeface="Raleway"/>
                <a:ea typeface="Raleway"/>
                <a:cs typeface="Raleway"/>
                <a:sym typeface="Raleway"/>
              </a:defRPr>
            </a:lvl6pPr>
            <a:lvl7pPr lvl="6">
              <a:spcBef>
                <a:spcPts val="0"/>
              </a:spcBef>
              <a:spcAft>
                <a:spcPts val="0"/>
              </a:spcAft>
              <a:buSzPts val="3700"/>
              <a:buFont typeface="Raleway"/>
              <a:buNone/>
              <a:defRPr sz="3700" b="1">
                <a:latin typeface="Raleway"/>
                <a:ea typeface="Raleway"/>
                <a:cs typeface="Raleway"/>
                <a:sym typeface="Raleway"/>
              </a:defRPr>
            </a:lvl7pPr>
            <a:lvl8pPr lvl="7">
              <a:spcBef>
                <a:spcPts val="0"/>
              </a:spcBef>
              <a:spcAft>
                <a:spcPts val="0"/>
              </a:spcAft>
              <a:buSzPts val="3700"/>
              <a:buFont typeface="Raleway"/>
              <a:buNone/>
              <a:defRPr sz="3700" b="1">
                <a:latin typeface="Raleway"/>
                <a:ea typeface="Raleway"/>
                <a:cs typeface="Raleway"/>
                <a:sym typeface="Raleway"/>
              </a:defRPr>
            </a:lvl8pPr>
            <a:lvl9pPr lvl="8">
              <a:spcBef>
                <a:spcPts val="0"/>
              </a:spcBef>
              <a:spcAft>
                <a:spcPts val="0"/>
              </a:spcAft>
              <a:buSzPts val="3700"/>
              <a:buFont typeface="Raleway"/>
              <a:buNone/>
              <a:defRPr sz="3700" b="1">
                <a:latin typeface="Raleway"/>
                <a:ea typeface="Raleway"/>
                <a:cs typeface="Raleway"/>
                <a:sym typeface="Raleway"/>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marL="914400" lvl="1"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marL="1371600" lvl="2"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marL="1828800" lvl="3"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marL="2286000" lvl="4"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marL="2743200" lvl="5"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marL="3200400" lvl="6"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marL="3657600" lvl="7"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marL="4114800" lvl="8" indent="-32385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hyperlink" Target="http://shop.oreilly.com/product/0636920023784.do"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ctrTitle"/>
          </p:nvPr>
        </p:nvSpPr>
        <p:spPr>
          <a:xfrm>
            <a:off x="970650" y="2700745"/>
            <a:ext cx="10250700" cy="906600"/>
          </a:xfrm>
          <a:prstGeom prst="rect">
            <a:avLst/>
          </a:prstGeom>
          <a:noFill/>
          <a:ln>
            <a:noFill/>
          </a:ln>
          <a:effectLst>
            <a:outerShdw blurRad="25400">
              <a:srgbClr val="000000">
                <a:alpha val="45880"/>
              </a:srgbClr>
            </a:outerShdw>
          </a:effectLst>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5400"/>
              <a:buFont typeface="Lustria"/>
              <a:buNone/>
            </a:pPr>
            <a:endParaRPr/>
          </a:p>
          <a:p>
            <a:pPr marL="0" lvl="0" indent="0" algn="l" rtl="0">
              <a:spcBef>
                <a:spcPts val="0"/>
              </a:spcBef>
              <a:spcAft>
                <a:spcPts val="0"/>
              </a:spcAft>
              <a:buClr>
                <a:schemeClr val="lt2"/>
              </a:buClr>
              <a:buSzPts val="5400"/>
              <a:buFont typeface="Lustria"/>
              <a:buNone/>
            </a:pPr>
            <a:endParaRPr/>
          </a:p>
          <a:p>
            <a:pPr marL="0" lvl="0" indent="0" algn="l" rtl="0">
              <a:spcBef>
                <a:spcPts val="0"/>
              </a:spcBef>
              <a:spcAft>
                <a:spcPts val="0"/>
              </a:spcAft>
              <a:buClr>
                <a:schemeClr val="lt2"/>
              </a:buClr>
              <a:buSzPts val="5400"/>
              <a:buFont typeface="Lustria"/>
              <a:buNone/>
            </a:pPr>
            <a:r>
              <a:rPr lang="en-US"/>
              <a:t>Cleaning Data Using SQL</a:t>
            </a:r>
            <a:endParaRPr/>
          </a:p>
        </p:txBody>
      </p:sp>
      <p:sp>
        <p:nvSpPr>
          <p:cNvPr id="180" name="Google Shape;180;p27"/>
          <p:cNvSpPr txBox="1">
            <a:spLocks noGrp="1"/>
          </p:cNvSpPr>
          <p:nvPr>
            <p:ph type="subTitle" idx="1"/>
          </p:nvPr>
        </p:nvSpPr>
        <p:spPr>
          <a:xfrm>
            <a:off x="972837" y="4230533"/>
            <a:ext cx="10250700" cy="7215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2400"/>
              <a:t>Jeremy Bergmann - Omaha Data Science Academy</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5"/>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Removing Duplicates</a:t>
            </a:r>
            <a:endParaRPr sz="4200"/>
          </a:p>
        </p:txBody>
      </p:sp>
      <p:sp>
        <p:nvSpPr>
          <p:cNvPr id="239" name="Google Shape;239;p35"/>
          <p:cNvSpPr txBox="1"/>
          <p:nvPr/>
        </p:nvSpPr>
        <p:spPr>
          <a:xfrm>
            <a:off x="11322625" y="103890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35"/>
          <p:cNvSpPr txBox="1"/>
          <p:nvPr/>
        </p:nvSpPr>
        <p:spPr>
          <a:xfrm>
            <a:off x="1001550" y="1688575"/>
            <a:ext cx="101784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3000">
                <a:latin typeface="Lato"/>
                <a:ea typeface="Lato"/>
                <a:cs typeface="Lato"/>
                <a:sym typeface="Lato"/>
              </a:rPr>
              <a:t>Purpose -  Improve the Accuracy,  Consistency and the Uniformity of data by removing identical observations that appear </a:t>
            </a:r>
            <a:r>
              <a:rPr lang="en-US" sz="3000" u="sng">
                <a:latin typeface="Lato"/>
                <a:ea typeface="Lato"/>
                <a:cs typeface="Lato"/>
                <a:sym typeface="Lato"/>
              </a:rPr>
              <a:t>more than 1 time</a:t>
            </a:r>
            <a:r>
              <a:rPr lang="en-US" sz="3000">
                <a:latin typeface="Lato"/>
                <a:ea typeface="Lato"/>
                <a:cs typeface="Lato"/>
                <a:sym typeface="Lato"/>
              </a:rPr>
              <a:t> in a SQL Table. </a:t>
            </a:r>
            <a:endParaRPr sz="3000">
              <a:latin typeface="Lato"/>
              <a:ea typeface="Lato"/>
              <a:cs typeface="Lato"/>
              <a:sym typeface="Lato"/>
            </a:endParaRPr>
          </a:p>
          <a:p>
            <a:pPr marL="0" lvl="0" indent="0" algn="l" rtl="0">
              <a:spcBef>
                <a:spcPts val="0"/>
              </a:spcBef>
              <a:spcAft>
                <a:spcPts val="0"/>
              </a:spcAft>
              <a:buNone/>
            </a:pPr>
            <a:endParaRPr sz="2000">
              <a:solidFill>
                <a:schemeClr val="accent1"/>
              </a:solidFill>
              <a:latin typeface="Lato"/>
              <a:ea typeface="Lato"/>
              <a:cs typeface="Lato"/>
              <a:sym typeface="Lato"/>
            </a:endParaRPr>
          </a:p>
          <a:p>
            <a:pPr marL="0" lvl="0" indent="0" algn="l" rtl="0">
              <a:lnSpc>
                <a:spcPct val="115000"/>
              </a:lnSpc>
              <a:spcBef>
                <a:spcPts val="0"/>
              </a:spcBef>
              <a:spcAft>
                <a:spcPts val="0"/>
              </a:spcAft>
              <a:buNone/>
            </a:pPr>
            <a:endParaRPr sz="2000">
              <a:solidFill>
                <a:schemeClr val="accent1"/>
              </a:solidFill>
              <a:latin typeface="Lato"/>
              <a:ea typeface="Lato"/>
              <a:cs typeface="Lato"/>
              <a:sym typeface="Lato"/>
            </a:endParaRPr>
          </a:p>
        </p:txBody>
      </p:sp>
      <p:sp>
        <p:nvSpPr>
          <p:cNvPr id="241" name="Google Shape;241;p35"/>
          <p:cNvSpPr txBox="1"/>
          <p:nvPr/>
        </p:nvSpPr>
        <p:spPr>
          <a:xfrm>
            <a:off x="151625" y="3616713"/>
            <a:ext cx="5964900" cy="3000000"/>
          </a:xfrm>
          <a:prstGeom prst="rect">
            <a:avLst/>
          </a:prstGeom>
          <a:noFill/>
          <a:ln>
            <a:noFill/>
          </a:ln>
        </p:spPr>
        <p:txBody>
          <a:bodyPr spcFirstLastPara="1" wrap="square" lIns="91425" tIns="91425" rIns="91425" bIns="91425" anchor="t" anchorCtr="0">
            <a:noAutofit/>
          </a:bodyPr>
          <a:lstStyle/>
          <a:p>
            <a:pPr marL="457200" lvl="0" indent="0" algn="ctr" rtl="0">
              <a:lnSpc>
                <a:spcPct val="115000"/>
              </a:lnSpc>
              <a:spcBef>
                <a:spcPts val="500"/>
              </a:spcBef>
              <a:spcAft>
                <a:spcPts val="0"/>
              </a:spcAft>
              <a:buNone/>
            </a:pPr>
            <a:r>
              <a:rPr lang="en-US" sz="2400" b="1" u="sng">
                <a:latin typeface="Lato"/>
                <a:ea typeface="Lato"/>
                <a:cs typeface="Lato"/>
                <a:sym typeface="Lato"/>
              </a:rPr>
              <a:t>3 Methods</a:t>
            </a:r>
            <a:endParaRPr sz="2400" b="1" u="sng">
              <a:latin typeface="Lato"/>
              <a:ea typeface="Lato"/>
              <a:cs typeface="Lato"/>
              <a:sym typeface="Lato"/>
            </a:endParaRPr>
          </a:p>
          <a:p>
            <a:pPr marL="457200" lvl="0" indent="0" algn="l" rtl="0">
              <a:lnSpc>
                <a:spcPct val="115000"/>
              </a:lnSpc>
              <a:spcBef>
                <a:spcPts val="600"/>
              </a:spcBef>
              <a:spcAft>
                <a:spcPts val="0"/>
              </a:spcAft>
              <a:buNone/>
            </a:pPr>
            <a:r>
              <a:rPr lang="en-US" sz="2400" b="1">
                <a:latin typeface="Lato"/>
                <a:ea typeface="Lato"/>
                <a:cs typeface="Lato"/>
                <a:sym typeface="Lato"/>
              </a:rPr>
              <a:t>1.   Select “Distinct”  Keyword</a:t>
            </a:r>
            <a:endParaRPr sz="2400" b="1">
              <a:latin typeface="Lato"/>
              <a:ea typeface="Lato"/>
              <a:cs typeface="Lato"/>
              <a:sym typeface="Lato"/>
            </a:endParaRPr>
          </a:p>
          <a:p>
            <a:pPr marL="457200" lvl="0" indent="0" algn="l" rtl="0">
              <a:lnSpc>
                <a:spcPct val="115000"/>
              </a:lnSpc>
              <a:spcBef>
                <a:spcPts val="600"/>
              </a:spcBef>
              <a:spcAft>
                <a:spcPts val="0"/>
              </a:spcAft>
              <a:buNone/>
            </a:pPr>
            <a:r>
              <a:rPr lang="en-US" sz="2400" b="1">
                <a:latin typeface="Lato"/>
                <a:ea typeface="Lato"/>
                <a:cs typeface="Lato"/>
                <a:sym typeface="Lato"/>
              </a:rPr>
              <a:t>2.  Finding Duplicates by Key (joins)</a:t>
            </a:r>
            <a:endParaRPr sz="2400" b="1">
              <a:latin typeface="Lato"/>
              <a:ea typeface="Lato"/>
              <a:cs typeface="Lato"/>
              <a:sym typeface="Lato"/>
            </a:endParaRPr>
          </a:p>
          <a:p>
            <a:pPr marL="457200" lvl="0" indent="0" algn="l" rtl="0">
              <a:lnSpc>
                <a:spcPct val="115000"/>
              </a:lnSpc>
              <a:spcBef>
                <a:spcPts val="600"/>
              </a:spcBef>
              <a:spcAft>
                <a:spcPts val="0"/>
              </a:spcAft>
              <a:buNone/>
            </a:pPr>
            <a:r>
              <a:rPr lang="en-US" sz="2400" b="1">
                <a:latin typeface="Lato"/>
                <a:ea typeface="Lato"/>
                <a:cs typeface="Lato"/>
                <a:sym typeface="Lato"/>
              </a:rPr>
              <a:t>3.  Finding Duplicates via Aggregation</a:t>
            </a:r>
            <a:endParaRPr sz="2400" b="1">
              <a:latin typeface="Lato"/>
              <a:ea typeface="Lato"/>
              <a:cs typeface="Lato"/>
              <a:sym typeface="Lato"/>
            </a:endParaRPr>
          </a:p>
          <a:p>
            <a:pPr marL="457200" lvl="0" indent="0" algn="l" rtl="0">
              <a:lnSpc>
                <a:spcPct val="115000"/>
              </a:lnSpc>
              <a:spcBef>
                <a:spcPts val="600"/>
              </a:spcBef>
              <a:spcAft>
                <a:spcPts val="600"/>
              </a:spcAft>
              <a:buNone/>
            </a:pPr>
            <a:endParaRPr sz="2000" b="1">
              <a:latin typeface="Lato"/>
              <a:ea typeface="Lato"/>
              <a:cs typeface="Lato"/>
              <a:sym typeface="Lato"/>
            </a:endParaRPr>
          </a:p>
        </p:txBody>
      </p:sp>
      <p:pic>
        <p:nvPicPr>
          <p:cNvPr id="242" name="Google Shape;242;p35"/>
          <p:cNvPicPr preferRelativeResize="0"/>
          <p:nvPr/>
        </p:nvPicPr>
        <p:blipFill>
          <a:blip r:embed="rId3">
            <a:alphaModFix/>
          </a:blip>
          <a:stretch>
            <a:fillRect/>
          </a:stretch>
        </p:blipFill>
        <p:spPr>
          <a:xfrm>
            <a:off x="6417200" y="3715262"/>
            <a:ext cx="5177025" cy="2498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6"/>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u="sng"/>
              <a:t>Ex</a:t>
            </a:r>
            <a:r>
              <a:rPr lang="en-US" sz="4200"/>
              <a:t>. Identifying Duplicates</a:t>
            </a:r>
            <a:endParaRPr sz="4800"/>
          </a:p>
        </p:txBody>
      </p:sp>
      <p:sp>
        <p:nvSpPr>
          <p:cNvPr id="248" name="Google Shape;248;p36"/>
          <p:cNvSpPr txBox="1">
            <a:spLocks noGrp="1"/>
          </p:cNvSpPr>
          <p:nvPr>
            <p:ph type="subTitle" idx="1"/>
          </p:nvPr>
        </p:nvSpPr>
        <p:spPr>
          <a:xfrm>
            <a:off x="345151" y="1654400"/>
            <a:ext cx="116628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0" algn="l" rtl="0">
              <a:lnSpc>
                <a:spcPct val="100000"/>
              </a:lnSpc>
              <a:spcBef>
                <a:spcPts val="0"/>
              </a:spcBef>
              <a:spcAft>
                <a:spcPts val="0"/>
              </a:spcAft>
              <a:buNone/>
            </a:pPr>
            <a:r>
              <a:rPr lang="en-US" sz="3000" b="1">
                <a:solidFill>
                  <a:srgbClr val="000000"/>
                </a:solidFill>
                <a:latin typeface="Raleway"/>
                <a:ea typeface="Raleway"/>
                <a:cs typeface="Raleway"/>
                <a:sym typeface="Raleway"/>
              </a:rPr>
              <a:t>Find USA Cities with the same name (duplicate records)</a:t>
            </a:r>
            <a:endParaRPr sz="3000"/>
          </a:p>
        </p:txBody>
      </p:sp>
      <p:sp>
        <p:nvSpPr>
          <p:cNvPr id="249" name="Google Shape;249;p36"/>
          <p:cNvSpPr txBox="1"/>
          <p:nvPr/>
        </p:nvSpPr>
        <p:spPr>
          <a:xfrm>
            <a:off x="381000" y="2024888"/>
            <a:ext cx="53931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US" sz="2000" b="1">
                <a:solidFill>
                  <a:schemeClr val="accent1"/>
                </a:solidFill>
                <a:latin typeface="Lato"/>
                <a:ea typeface="Lato"/>
                <a:cs typeface="Lato"/>
                <a:sym typeface="Lato"/>
              </a:rPr>
              <a:t>SQL Query - Find Via Aggregate &amp; Join</a:t>
            </a:r>
            <a:endParaRPr sz="2000" b="1">
              <a:solidFill>
                <a:schemeClr val="accent1"/>
              </a:solidFill>
              <a:latin typeface="Lato"/>
              <a:ea typeface="Lato"/>
              <a:cs typeface="Lato"/>
              <a:sym typeface="Lato"/>
            </a:endParaRPr>
          </a:p>
          <a:p>
            <a:pPr marL="36899" lvl="0" indent="0" algn="l" rtl="0">
              <a:lnSpc>
                <a:spcPct val="115000"/>
              </a:lnSpc>
              <a:spcBef>
                <a:spcPts val="1000"/>
              </a:spcBef>
              <a:spcAft>
                <a:spcPts val="0"/>
              </a:spcAft>
              <a:buNone/>
            </a:pPr>
            <a:r>
              <a:rPr lang="en-US" sz="2000">
                <a:solidFill>
                  <a:schemeClr val="accent1"/>
                </a:solidFill>
                <a:latin typeface="Lato"/>
                <a:ea typeface="Lato"/>
                <a:cs typeface="Lato"/>
                <a:sym typeface="Lato"/>
              </a:rPr>
              <a:t>SELECT a.*   </a:t>
            </a:r>
            <a:endParaRPr sz="2000">
              <a:solidFill>
                <a:schemeClr val="accent1"/>
              </a:solidFill>
              <a:latin typeface="Lato"/>
              <a:ea typeface="Lato"/>
              <a:cs typeface="Lato"/>
              <a:sym typeface="Lato"/>
            </a:endParaRPr>
          </a:p>
          <a:p>
            <a:pPr marL="36899" lvl="0" indent="0" algn="l" rtl="0">
              <a:lnSpc>
                <a:spcPct val="115000"/>
              </a:lnSpc>
              <a:spcBef>
                <a:spcPts val="1000"/>
              </a:spcBef>
              <a:spcAft>
                <a:spcPts val="0"/>
              </a:spcAft>
              <a:buNone/>
            </a:pPr>
            <a:r>
              <a:rPr lang="en-US" sz="2000">
                <a:solidFill>
                  <a:schemeClr val="accent1"/>
                </a:solidFill>
                <a:latin typeface="Lato"/>
                <a:ea typeface="Lato"/>
                <a:cs typeface="Lato"/>
                <a:sym typeface="Lato"/>
              </a:rPr>
              <a:t>FROM world.city a inner join </a:t>
            </a:r>
            <a:endParaRPr sz="2000">
              <a:solidFill>
                <a:schemeClr val="accent1"/>
              </a:solidFill>
              <a:latin typeface="Lato"/>
              <a:ea typeface="Lato"/>
              <a:cs typeface="Lato"/>
              <a:sym typeface="Lato"/>
            </a:endParaRPr>
          </a:p>
          <a:p>
            <a:pPr marL="36899" lvl="0" indent="0" algn="l" rtl="0">
              <a:lnSpc>
                <a:spcPct val="115000"/>
              </a:lnSpc>
              <a:spcBef>
                <a:spcPts val="1000"/>
              </a:spcBef>
              <a:spcAft>
                <a:spcPts val="0"/>
              </a:spcAft>
              <a:buNone/>
            </a:pPr>
            <a:r>
              <a:rPr lang="en-US" sz="2000">
                <a:solidFill>
                  <a:schemeClr val="accent1"/>
                </a:solidFill>
                <a:latin typeface="Lato"/>
                <a:ea typeface="Lato"/>
                <a:cs typeface="Lato"/>
                <a:sym typeface="Lato"/>
              </a:rPr>
              <a:t>(</a:t>
            </a:r>
            <a:r>
              <a:rPr lang="en-US" sz="2000">
                <a:solidFill>
                  <a:srgbClr val="0000FF"/>
                </a:solidFill>
                <a:latin typeface="Lato"/>
                <a:ea typeface="Lato"/>
                <a:cs typeface="Lato"/>
                <a:sym typeface="Lato"/>
              </a:rPr>
              <a:t>SELECT `Name` as city, sum(1) as count                                 </a:t>
            </a:r>
            <a:endParaRPr sz="2000">
              <a:solidFill>
                <a:srgbClr val="0000FF"/>
              </a:solidFill>
              <a:latin typeface="Lato"/>
              <a:ea typeface="Lato"/>
              <a:cs typeface="Lato"/>
              <a:sym typeface="Lato"/>
            </a:endParaRPr>
          </a:p>
          <a:p>
            <a:pPr marL="36899" lvl="0" indent="0" algn="l" rtl="0">
              <a:lnSpc>
                <a:spcPct val="115000"/>
              </a:lnSpc>
              <a:spcBef>
                <a:spcPts val="1000"/>
              </a:spcBef>
              <a:spcAft>
                <a:spcPts val="0"/>
              </a:spcAft>
              <a:buNone/>
            </a:pPr>
            <a:r>
              <a:rPr lang="en-US" sz="2000">
                <a:solidFill>
                  <a:srgbClr val="0000FF"/>
                </a:solidFill>
                <a:latin typeface="Lato"/>
                <a:ea typeface="Lato"/>
                <a:cs typeface="Lato"/>
                <a:sym typeface="Lato"/>
              </a:rPr>
              <a:t>FROM world.city                                                                                </a:t>
            </a:r>
            <a:endParaRPr sz="2000">
              <a:solidFill>
                <a:srgbClr val="0000FF"/>
              </a:solidFill>
              <a:latin typeface="Lato"/>
              <a:ea typeface="Lato"/>
              <a:cs typeface="Lato"/>
              <a:sym typeface="Lato"/>
            </a:endParaRPr>
          </a:p>
          <a:p>
            <a:pPr marL="36899" lvl="0" indent="0" algn="l" rtl="0">
              <a:lnSpc>
                <a:spcPct val="115000"/>
              </a:lnSpc>
              <a:spcBef>
                <a:spcPts val="1000"/>
              </a:spcBef>
              <a:spcAft>
                <a:spcPts val="0"/>
              </a:spcAft>
              <a:buNone/>
            </a:pPr>
            <a:r>
              <a:rPr lang="en-US" sz="2000">
                <a:solidFill>
                  <a:srgbClr val="0000FF"/>
                </a:solidFill>
                <a:latin typeface="Lato"/>
                <a:ea typeface="Lato"/>
                <a:cs typeface="Lato"/>
                <a:sym typeface="Lato"/>
              </a:rPr>
              <a:t>where CountryCode='USA'                                                              </a:t>
            </a:r>
            <a:endParaRPr sz="2000">
              <a:solidFill>
                <a:srgbClr val="0000FF"/>
              </a:solidFill>
              <a:latin typeface="Lato"/>
              <a:ea typeface="Lato"/>
              <a:cs typeface="Lato"/>
              <a:sym typeface="Lato"/>
            </a:endParaRPr>
          </a:p>
          <a:p>
            <a:pPr marL="36899" lvl="0" indent="0" algn="l" rtl="0">
              <a:lnSpc>
                <a:spcPct val="115000"/>
              </a:lnSpc>
              <a:spcBef>
                <a:spcPts val="1000"/>
              </a:spcBef>
              <a:spcAft>
                <a:spcPts val="0"/>
              </a:spcAft>
              <a:buNone/>
            </a:pPr>
            <a:r>
              <a:rPr lang="en-US" sz="2000">
                <a:solidFill>
                  <a:srgbClr val="0000FF"/>
                </a:solidFill>
                <a:latin typeface="Lato"/>
                <a:ea typeface="Lato"/>
                <a:cs typeface="Lato"/>
                <a:sym typeface="Lato"/>
              </a:rPr>
              <a:t>Group by `Name`   </a:t>
            </a:r>
            <a:endParaRPr sz="2000">
              <a:solidFill>
                <a:srgbClr val="0000FF"/>
              </a:solidFill>
              <a:latin typeface="Lato"/>
              <a:ea typeface="Lato"/>
              <a:cs typeface="Lato"/>
              <a:sym typeface="Lato"/>
            </a:endParaRPr>
          </a:p>
          <a:p>
            <a:pPr marL="36899" lvl="0" indent="0" algn="l" rtl="0">
              <a:lnSpc>
                <a:spcPct val="115000"/>
              </a:lnSpc>
              <a:spcBef>
                <a:spcPts val="1000"/>
              </a:spcBef>
              <a:spcAft>
                <a:spcPts val="0"/>
              </a:spcAft>
              <a:buNone/>
            </a:pPr>
            <a:r>
              <a:rPr lang="en-US" sz="2000">
                <a:solidFill>
                  <a:srgbClr val="0000FF"/>
                </a:solidFill>
                <a:latin typeface="Lato"/>
                <a:ea typeface="Lato"/>
                <a:cs typeface="Lato"/>
                <a:sym typeface="Lato"/>
              </a:rPr>
              <a:t>Having count &gt; 1</a:t>
            </a:r>
            <a:r>
              <a:rPr lang="en-US" sz="2000">
                <a:solidFill>
                  <a:schemeClr val="accent1"/>
                </a:solidFill>
                <a:latin typeface="Lato"/>
                <a:ea typeface="Lato"/>
                <a:cs typeface="Lato"/>
                <a:sym typeface="Lato"/>
              </a:rPr>
              <a:t>) as b on  </a:t>
            </a:r>
            <a:r>
              <a:rPr lang="en-US" sz="2000" b="1">
                <a:solidFill>
                  <a:srgbClr val="38761D"/>
                </a:solidFill>
                <a:latin typeface="Lato"/>
                <a:ea typeface="Lato"/>
                <a:cs typeface="Lato"/>
                <a:sym typeface="Lato"/>
              </a:rPr>
              <a:t>a.Name = b.city </a:t>
            </a:r>
            <a:endParaRPr sz="2000" b="1">
              <a:solidFill>
                <a:srgbClr val="38761D"/>
              </a:solidFill>
              <a:latin typeface="Lato"/>
              <a:ea typeface="Lato"/>
              <a:cs typeface="Lato"/>
              <a:sym typeface="Lato"/>
            </a:endParaRPr>
          </a:p>
          <a:p>
            <a:pPr marL="36899" lvl="0" indent="0" algn="l" rtl="0">
              <a:lnSpc>
                <a:spcPct val="115000"/>
              </a:lnSpc>
              <a:spcBef>
                <a:spcPts val="1000"/>
              </a:spcBef>
              <a:spcAft>
                <a:spcPts val="0"/>
              </a:spcAft>
              <a:buNone/>
            </a:pPr>
            <a:r>
              <a:rPr lang="en-US" sz="2000">
                <a:solidFill>
                  <a:schemeClr val="accent1"/>
                </a:solidFill>
                <a:latin typeface="Lato"/>
                <a:ea typeface="Lato"/>
                <a:cs typeface="Lato"/>
                <a:sym typeface="Lato"/>
              </a:rPr>
              <a:t>where a.CountryCode='USA' </a:t>
            </a:r>
            <a:endParaRPr sz="2000">
              <a:solidFill>
                <a:schemeClr val="accent1"/>
              </a:solidFill>
              <a:latin typeface="Lato"/>
              <a:ea typeface="Lato"/>
              <a:cs typeface="Lato"/>
              <a:sym typeface="Lato"/>
            </a:endParaRPr>
          </a:p>
          <a:p>
            <a:pPr marL="36899" lvl="0" indent="0" algn="l" rtl="0">
              <a:lnSpc>
                <a:spcPct val="115000"/>
              </a:lnSpc>
              <a:spcBef>
                <a:spcPts val="1000"/>
              </a:spcBef>
              <a:spcAft>
                <a:spcPts val="0"/>
              </a:spcAft>
              <a:buNone/>
            </a:pPr>
            <a:r>
              <a:rPr lang="en-US" sz="2000">
                <a:solidFill>
                  <a:schemeClr val="accent1"/>
                </a:solidFill>
                <a:latin typeface="Lato"/>
                <a:ea typeface="Lato"/>
                <a:cs typeface="Lato"/>
                <a:sym typeface="Lato"/>
              </a:rPr>
              <a:t>order by a.Name</a:t>
            </a:r>
            <a:endParaRPr sz="2000">
              <a:solidFill>
                <a:schemeClr val="accent1"/>
              </a:solidFill>
              <a:latin typeface="Lato"/>
              <a:ea typeface="Lato"/>
              <a:cs typeface="Lato"/>
              <a:sym typeface="Lato"/>
            </a:endParaRPr>
          </a:p>
          <a:p>
            <a:pPr marL="36899" lvl="0" indent="0" algn="l" rtl="0">
              <a:lnSpc>
                <a:spcPct val="150000"/>
              </a:lnSpc>
              <a:spcBef>
                <a:spcPts val="1000"/>
              </a:spcBef>
              <a:spcAft>
                <a:spcPts val="0"/>
              </a:spcAft>
              <a:buNone/>
            </a:pPr>
            <a:endParaRPr sz="2000">
              <a:solidFill>
                <a:schemeClr val="accent1"/>
              </a:solidFill>
              <a:latin typeface="Lato"/>
              <a:ea typeface="Lato"/>
              <a:cs typeface="Lato"/>
              <a:sym typeface="Lato"/>
            </a:endParaRPr>
          </a:p>
          <a:p>
            <a:pPr marL="36899" lvl="0" indent="0" algn="l" rtl="0">
              <a:lnSpc>
                <a:spcPct val="150000"/>
              </a:lnSpc>
              <a:spcBef>
                <a:spcPts val="1000"/>
              </a:spcBef>
              <a:spcAft>
                <a:spcPts val="0"/>
              </a:spcAft>
              <a:buNone/>
            </a:pPr>
            <a:r>
              <a:rPr lang="en-US" sz="2000">
                <a:solidFill>
                  <a:schemeClr val="accent1"/>
                </a:solidFill>
                <a:latin typeface="Lato"/>
                <a:ea typeface="Lato"/>
                <a:cs typeface="Lato"/>
                <a:sym typeface="Lato"/>
              </a:rPr>
              <a:t>                                                                                          </a:t>
            </a:r>
            <a:endParaRPr sz="1800">
              <a:solidFill>
                <a:srgbClr val="0000FF"/>
              </a:solidFill>
              <a:latin typeface="Lato"/>
              <a:ea typeface="Lato"/>
              <a:cs typeface="Lato"/>
              <a:sym typeface="Lato"/>
            </a:endParaRPr>
          </a:p>
        </p:txBody>
      </p:sp>
      <p:pic>
        <p:nvPicPr>
          <p:cNvPr id="250" name="Google Shape;250;p36"/>
          <p:cNvPicPr preferRelativeResize="0"/>
          <p:nvPr/>
        </p:nvPicPr>
        <p:blipFill>
          <a:blip r:embed="rId3">
            <a:alphaModFix/>
          </a:blip>
          <a:stretch>
            <a:fillRect/>
          </a:stretch>
        </p:blipFill>
        <p:spPr>
          <a:xfrm>
            <a:off x="7682506" y="2302513"/>
            <a:ext cx="1991525" cy="2444775"/>
          </a:xfrm>
          <a:prstGeom prst="rect">
            <a:avLst/>
          </a:prstGeom>
          <a:noFill/>
          <a:ln>
            <a:noFill/>
          </a:ln>
        </p:spPr>
      </p:pic>
      <p:cxnSp>
        <p:nvCxnSpPr>
          <p:cNvPr id="251" name="Google Shape;251;p36"/>
          <p:cNvCxnSpPr>
            <a:endCxn id="250" idx="1"/>
          </p:cNvCxnSpPr>
          <p:nvPr/>
        </p:nvCxnSpPr>
        <p:spPr>
          <a:xfrm rot="10800000" flipH="1">
            <a:off x="4955206" y="3524900"/>
            <a:ext cx="2727300" cy="311700"/>
          </a:xfrm>
          <a:prstGeom prst="straightConnector1">
            <a:avLst/>
          </a:prstGeom>
          <a:noFill/>
          <a:ln w="9525" cap="flat" cmpd="sng">
            <a:solidFill>
              <a:schemeClr val="dk2"/>
            </a:solidFill>
            <a:prstDash val="solid"/>
            <a:round/>
            <a:headEnd type="none" w="med" len="med"/>
            <a:tailEnd type="triangle" w="med" len="med"/>
          </a:ln>
        </p:spPr>
      </p:cxnSp>
      <p:pic>
        <p:nvPicPr>
          <p:cNvPr id="252" name="Google Shape;252;p36"/>
          <p:cNvPicPr preferRelativeResize="0"/>
          <p:nvPr/>
        </p:nvPicPr>
        <p:blipFill>
          <a:blip r:embed="rId4">
            <a:alphaModFix/>
          </a:blip>
          <a:stretch>
            <a:fillRect/>
          </a:stretch>
        </p:blipFill>
        <p:spPr>
          <a:xfrm>
            <a:off x="5907975" y="4214853"/>
            <a:ext cx="5689276" cy="2643150"/>
          </a:xfrm>
          <a:prstGeom prst="rect">
            <a:avLst/>
          </a:prstGeom>
          <a:noFill/>
          <a:ln>
            <a:noFill/>
          </a:ln>
        </p:spPr>
      </p:pic>
      <p:cxnSp>
        <p:nvCxnSpPr>
          <p:cNvPr id="253" name="Google Shape;253;p36"/>
          <p:cNvCxnSpPr>
            <a:endCxn id="252" idx="1"/>
          </p:cNvCxnSpPr>
          <p:nvPr/>
        </p:nvCxnSpPr>
        <p:spPr>
          <a:xfrm rot="10800000" flipH="1">
            <a:off x="5126175" y="5536428"/>
            <a:ext cx="781800" cy="245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7"/>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Numeric Formatting Functions</a:t>
            </a:r>
            <a:endParaRPr sz="4200"/>
          </a:p>
        </p:txBody>
      </p:sp>
      <p:sp>
        <p:nvSpPr>
          <p:cNvPr id="259" name="Google Shape;259;p37"/>
          <p:cNvSpPr txBox="1"/>
          <p:nvPr/>
        </p:nvSpPr>
        <p:spPr>
          <a:xfrm>
            <a:off x="11322625" y="103890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aphicFrame>
        <p:nvGraphicFramePr>
          <p:cNvPr id="260" name="Google Shape;260;p37"/>
          <p:cNvGraphicFramePr/>
          <p:nvPr/>
        </p:nvGraphicFramePr>
        <p:xfrm>
          <a:off x="445595" y="2208160"/>
          <a:ext cx="3000000" cy="3000000"/>
        </p:xfrm>
        <a:graphic>
          <a:graphicData uri="http://schemas.openxmlformats.org/drawingml/2006/table">
            <a:tbl>
              <a:tblPr firstRow="1" bandRow="1">
                <a:noFill/>
                <a:tableStyleId>{7BBD9E7B-CFC3-4F12-B3F5-2AAF419E48A1}</a:tableStyleId>
              </a:tblPr>
              <a:tblGrid>
                <a:gridCol w="1586625">
                  <a:extLst>
                    <a:ext uri="{9D8B030D-6E8A-4147-A177-3AD203B41FA5}">
                      <a16:colId xmlns:a16="http://schemas.microsoft.com/office/drawing/2014/main" val="20000"/>
                    </a:ext>
                  </a:extLst>
                </a:gridCol>
                <a:gridCol w="5162175">
                  <a:extLst>
                    <a:ext uri="{9D8B030D-6E8A-4147-A177-3AD203B41FA5}">
                      <a16:colId xmlns:a16="http://schemas.microsoft.com/office/drawing/2014/main" val="20001"/>
                    </a:ext>
                  </a:extLst>
                </a:gridCol>
                <a:gridCol w="4785250">
                  <a:extLst>
                    <a:ext uri="{9D8B030D-6E8A-4147-A177-3AD203B41FA5}">
                      <a16:colId xmlns:a16="http://schemas.microsoft.com/office/drawing/2014/main" val="20002"/>
                    </a:ext>
                  </a:extLst>
                </a:gridCol>
              </a:tblGrid>
              <a:tr h="360675">
                <a:tc>
                  <a:txBody>
                    <a:bodyPr/>
                    <a:lstStyle/>
                    <a:p>
                      <a:pPr marL="0" marR="0" lvl="0" indent="0" algn="l" rtl="0">
                        <a:spcBef>
                          <a:spcPts val="0"/>
                        </a:spcBef>
                        <a:spcAft>
                          <a:spcPts val="0"/>
                        </a:spcAft>
                        <a:buNone/>
                      </a:pPr>
                      <a:r>
                        <a:rPr lang="en-US" sz="1800"/>
                        <a:t>Function</a:t>
                      </a:r>
                      <a:endParaRPr/>
                    </a:p>
                  </a:txBody>
                  <a:tcPr marL="91450" marR="91450" marT="45725" marB="45725"/>
                </a:tc>
                <a:tc>
                  <a:txBody>
                    <a:bodyPr/>
                    <a:lstStyle/>
                    <a:p>
                      <a:pPr marL="0" marR="0" lvl="0" indent="0" algn="l" rtl="0">
                        <a:spcBef>
                          <a:spcPts val="0"/>
                        </a:spcBef>
                        <a:spcAft>
                          <a:spcPts val="0"/>
                        </a:spcAft>
                        <a:buNone/>
                      </a:pPr>
                      <a:r>
                        <a:rPr lang="en-US" sz="1800"/>
                        <a:t>Description</a:t>
                      </a:r>
                      <a:endParaRPr/>
                    </a:p>
                  </a:txBody>
                  <a:tcPr marL="91450" marR="91450" marT="45725" marB="45725"/>
                </a:tc>
                <a:tc>
                  <a:txBody>
                    <a:bodyPr/>
                    <a:lstStyle/>
                    <a:p>
                      <a:pPr marL="0" marR="0" lvl="0" indent="0" algn="l" rtl="0">
                        <a:spcBef>
                          <a:spcPts val="0"/>
                        </a:spcBef>
                        <a:spcAft>
                          <a:spcPts val="0"/>
                        </a:spcAft>
                        <a:buNone/>
                      </a:pPr>
                      <a:r>
                        <a:rPr lang="en-US" sz="1800"/>
                        <a:t>Example</a:t>
                      </a:r>
                      <a:endParaRPr sz="1800"/>
                    </a:p>
                  </a:txBody>
                  <a:tcPr marL="91450" marR="91450" marT="45725" marB="45725"/>
                </a:tc>
                <a:extLst>
                  <a:ext uri="{0D108BD9-81ED-4DB2-BD59-A6C34878D82A}">
                    <a16:rowId xmlns:a16="http://schemas.microsoft.com/office/drawing/2014/main" val="10000"/>
                  </a:ext>
                </a:extLst>
              </a:tr>
              <a:tr h="650350">
                <a:tc>
                  <a:txBody>
                    <a:bodyPr/>
                    <a:lstStyle/>
                    <a:p>
                      <a:pPr marL="0" lvl="0" indent="0" algn="l" rtl="0">
                        <a:spcBef>
                          <a:spcPts val="0"/>
                        </a:spcBef>
                        <a:spcAft>
                          <a:spcPts val="0"/>
                        </a:spcAft>
                        <a:buNone/>
                      </a:pPr>
                      <a:r>
                        <a:rPr lang="en-US" sz="1900">
                          <a:solidFill>
                            <a:schemeClr val="dk2"/>
                          </a:solidFill>
                        </a:rPr>
                        <a:t>FORMAT                     (N, D)	</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Number N to a format like ‘#,###,###.##’ rounded to a number of decimal places</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SELECT FORMAT(12324.2573, 3) = 12,324.257</a:t>
                      </a:r>
                      <a:endParaRPr sz="2300">
                        <a:solidFill>
                          <a:schemeClr val="dk2"/>
                        </a:solidFill>
                      </a:endParaRPr>
                    </a:p>
                  </a:txBody>
                  <a:tcPr marL="91450" marR="91450" marT="45725" marB="45725"/>
                </a:tc>
                <a:extLst>
                  <a:ext uri="{0D108BD9-81ED-4DB2-BD59-A6C34878D82A}">
                    <a16:rowId xmlns:a16="http://schemas.microsoft.com/office/drawing/2014/main" val="10001"/>
                  </a:ext>
                </a:extLst>
              </a:tr>
              <a:tr h="650350">
                <a:tc>
                  <a:txBody>
                    <a:bodyPr/>
                    <a:lstStyle/>
                    <a:p>
                      <a:pPr marL="0" lvl="0" indent="0" algn="l" rtl="0">
                        <a:spcBef>
                          <a:spcPts val="0"/>
                        </a:spcBef>
                        <a:spcAft>
                          <a:spcPts val="0"/>
                        </a:spcAft>
                        <a:buNone/>
                      </a:pPr>
                      <a:r>
                        <a:rPr lang="en-US" sz="1900">
                          <a:solidFill>
                            <a:schemeClr val="dk2"/>
                          </a:solidFill>
                        </a:rPr>
                        <a:t>CAST (value, type)</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The CAST() function converts a value (of any type) into the specified datatype.</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SELECT CAST ('150' AS Unsigned)= 150</a:t>
                      </a:r>
                      <a:endParaRPr sz="2300">
                        <a:solidFill>
                          <a:schemeClr val="dk2"/>
                        </a:solidFill>
                      </a:endParaRPr>
                    </a:p>
                  </a:txBody>
                  <a:tcPr marL="91450" marR="91450" marT="45725" marB="45725"/>
                </a:tc>
                <a:extLst>
                  <a:ext uri="{0D108BD9-81ED-4DB2-BD59-A6C34878D82A}">
                    <a16:rowId xmlns:a16="http://schemas.microsoft.com/office/drawing/2014/main" val="10002"/>
                  </a:ext>
                </a:extLst>
              </a:tr>
              <a:tr h="650350">
                <a:tc>
                  <a:txBody>
                    <a:bodyPr/>
                    <a:lstStyle/>
                    <a:p>
                      <a:pPr marL="0" lvl="0" indent="0" algn="l" rtl="0">
                        <a:spcBef>
                          <a:spcPts val="0"/>
                        </a:spcBef>
                        <a:spcAft>
                          <a:spcPts val="0"/>
                        </a:spcAft>
                        <a:buNone/>
                      </a:pPr>
                      <a:r>
                        <a:rPr lang="en-US" sz="1900">
                          <a:solidFill>
                            <a:schemeClr val="dk2"/>
                          </a:solidFill>
                        </a:rPr>
                        <a:t>IFNULL(expr ,alt_value)</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returns a specified value if the expression is NULL.</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IFNULL(NULL, 500) = 500</a:t>
                      </a:r>
                      <a:endParaRPr sz="2300">
                        <a:solidFill>
                          <a:schemeClr val="dk2"/>
                        </a:solidFill>
                      </a:endParaRPr>
                    </a:p>
                  </a:txBody>
                  <a:tcPr marL="91450" marR="91450" marT="45725" marB="45725"/>
                </a:tc>
                <a:extLst>
                  <a:ext uri="{0D108BD9-81ED-4DB2-BD59-A6C34878D82A}">
                    <a16:rowId xmlns:a16="http://schemas.microsoft.com/office/drawing/2014/main" val="10003"/>
                  </a:ext>
                </a:extLst>
              </a:tr>
              <a:tr h="650350">
                <a:tc>
                  <a:txBody>
                    <a:bodyPr/>
                    <a:lstStyle/>
                    <a:p>
                      <a:pPr marL="0" lvl="0" indent="0" algn="l" rtl="0">
                        <a:spcBef>
                          <a:spcPts val="0"/>
                        </a:spcBef>
                        <a:spcAft>
                          <a:spcPts val="0"/>
                        </a:spcAft>
                        <a:buNone/>
                      </a:pPr>
                      <a:r>
                        <a:rPr lang="en-US" sz="1900">
                          <a:solidFill>
                            <a:schemeClr val="dk2"/>
                          </a:solidFill>
                        </a:rPr>
                        <a:t>ISNULL(exp)	</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returns 1 or 0 depending on whether an expression is NULL.</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ISNULL(NULL) = 1</a:t>
                      </a:r>
                      <a:endParaRPr sz="1900">
                        <a:solidFill>
                          <a:schemeClr val="dk2"/>
                        </a:solidFill>
                      </a:endParaRPr>
                    </a:p>
                  </a:txBody>
                  <a:tcPr marL="91450" marR="91450" marT="45725" marB="45725"/>
                </a:tc>
                <a:extLst>
                  <a:ext uri="{0D108BD9-81ED-4DB2-BD59-A6C34878D82A}">
                    <a16:rowId xmlns:a16="http://schemas.microsoft.com/office/drawing/2014/main" val="10004"/>
                  </a:ext>
                </a:extLst>
              </a:tr>
              <a:tr h="930650">
                <a:tc>
                  <a:txBody>
                    <a:bodyPr/>
                    <a:lstStyle/>
                    <a:p>
                      <a:pPr marL="0" lvl="0" indent="0" algn="l" rtl="0">
                        <a:spcBef>
                          <a:spcPts val="0"/>
                        </a:spcBef>
                        <a:spcAft>
                          <a:spcPts val="0"/>
                        </a:spcAft>
                        <a:buNone/>
                      </a:pPr>
                      <a:r>
                        <a:rPr lang="en-US" sz="1900">
                          <a:solidFill>
                            <a:schemeClr val="dk2"/>
                          </a:solidFill>
                        </a:rPr>
                        <a:t>COALESCE (val1, val2, ...., val_n)	</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Function returns the first non-null value in a list.</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COALESCE(NULL, NULL, NULL, 'W3Schools.com', NULL, 'Example.com') = 'W3Schools.com' </a:t>
                      </a:r>
                      <a:endParaRPr sz="1900">
                        <a:solidFill>
                          <a:schemeClr val="dk2"/>
                        </a:solidFill>
                      </a:endParaRPr>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8"/>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Ex. Numeric Functions</a:t>
            </a:r>
            <a:endParaRPr sz="4800"/>
          </a:p>
        </p:txBody>
      </p:sp>
      <p:sp>
        <p:nvSpPr>
          <p:cNvPr id="266" name="Google Shape;266;p38"/>
          <p:cNvSpPr txBox="1">
            <a:spLocks noGrp="1"/>
          </p:cNvSpPr>
          <p:nvPr>
            <p:ph type="subTitle" idx="1"/>
          </p:nvPr>
        </p:nvSpPr>
        <p:spPr>
          <a:xfrm>
            <a:off x="345151" y="1730600"/>
            <a:ext cx="116628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0" algn="l" rtl="0">
              <a:lnSpc>
                <a:spcPct val="100000"/>
              </a:lnSpc>
              <a:spcBef>
                <a:spcPts val="0"/>
              </a:spcBef>
              <a:spcAft>
                <a:spcPts val="0"/>
              </a:spcAft>
              <a:buNone/>
            </a:pPr>
            <a:r>
              <a:rPr lang="en-US" sz="3000" b="1">
                <a:solidFill>
                  <a:srgbClr val="000000"/>
                </a:solidFill>
                <a:latin typeface="Raleway"/>
                <a:ea typeface="Raleway"/>
                <a:cs typeface="Raleway"/>
                <a:sym typeface="Raleway"/>
              </a:rPr>
              <a:t>Fill-in and convert `GNPOld` values in World.Country</a:t>
            </a:r>
            <a:endParaRPr sz="3000"/>
          </a:p>
        </p:txBody>
      </p:sp>
      <p:sp>
        <p:nvSpPr>
          <p:cNvPr id="267" name="Google Shape;267;p38"/>
          <p:cNvSpPr txBox="1"/>
          <p:nvPr/>
        </p:nvSpPr>
        <p:spPr>
          <a:xfrm>
            <a:off x="865325" y="2354250"/>
            <a:ext cx="63273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US" sz="1800" b="1">
                <a:solidFill>
                  <a:schemeClr val="accent1"/>
                </a:solidFill>
                <a:latin typeface="Lato"/>
                <a:ea typeface="Lato"/>
                <a:cs typeface="Lato"/>
                <a:sym typeface="Lato"/>
              </a:rPr>
              <a:t>SQL Query - Undesired Types - Convert Decimal to Integer</a:t>
            </a:r>
            <a:endParaRPr sz="1800" b="1">
              <a:solidFill>
                <a:schemeClr val="accent1"/>
              </a:solidFill>
              <a:latin typeface="Lato"/>
              <a:ea typeface="Lato"/>
              <a:cs typeface="Lato"/>
              <a:sym typeface="Lato"/>
            </a:endParaRPr>
          </a:p>
          <a:p>
            <a:pPr marL="0" lvl="0" indent="0" algn="l" rtl="0">
              <a:lnSpc>
                <a:spcPct val="150000"/>
              </a:lnSpc>
              <a:spcBef>
                <a:spcPts val="1000"/>
              </a:spcBef>
              <a:spcAft>
                <a:spcPts val="0"/>
              </a:spcAft>
              <a:buNone/>
            </a:pPr>
            <a:r>
              <a:rPr lang="en-US" sz="1800">
                <a:solidFill>
                  <a:schemeClr val="accent1"/>
                </a:solidFill>
                <a:latin typeface="Lato"/>
                <a:ea typeface="Lato"/>
                <a:cs typeface="Lato"/>
                <a:sym typeface="Lato"/>
              </a:rPr>
              <a:t>SELECT Name as Country, </a:t>
            </a:r>
            <a:r>
              <a:rPr lang="en-US" sz="1800" b="1">
                <a:solidFill>
                  <a:srgbClr val="1155CC"/>
                </a:solidFill>
                <a:latin typeface="Lato"/>
                <a:ea typeface="Lato"/>
                <a:cs typeface="Lato"/>
                <a:sym typeface="Lato"/>
              </a:rPr>
              <a:t>convert(round(GNPOld,0),unsigned) </a:t>
            </a:r>
            <a:r>
              <a:rPr lang="en-US" sz="1800">
                <a:solidFill>
                  <a:schemeClr val="accent1"/>
                </a:solidFill>
                <a:latin typeface="Lato"/>
                <a:ea typeface="Lato"/>
                <a:cs typeface="Lato"/>
                <a:sym typeface="Lato"/>
              </a:rPr>
              <a:t>as GNPOld2                       FROM world.country;</a:t>
            </a:r>
            <a:endParaRPr sz="1800">
              <a:solidFill>
                <a:schemeClr val="accent1"/>
              </a:solidFill>
              <a:latin typeface="Lato"/>
              <a:ea typeface="Lato"/>
              <a:cs typeface="Lato"/>
              <a:sym typeface="Lato"/>
            </a:endParaRPr>
          </a:p>
          <a:p>
            <a:pPr marL="36899" lvl="0" indent="0" algn="l" rtl="0">
              <a:lnSpc>
                <a:spcPct val="115000"/>
              </a:lnSpc>
              <a:spcBef>
                <a:spcPts val="1000"/>
              </a:spcBef>
              <a:spcAft>
                <a:spcPts val="0"/>
              </a:spcAft>
              <a:buNone/>
            </a:pPr>
            <a:endParaRPr sz="1800">
              <a:solidFill>
                <a:srgbClr val="0000FF"/>
              </a:solidFill>
              <a:latin typeface="Lato"/>
              <a:ea typeface="Lato"/>
              <a:cs typeface="Lato"/>
              <a:sym typeface="Lato"/>
            </a:endParaRPr>
          </a:p>
        </p:txBody>
      </p:sp>
      <p:sp>
        <p:nvSpPr>
          <p:cNvPr id="268" name="Google Shape;268;p38"/>
          <p:cNvSpPr txBox="1"/>
          <p:nvPr/>
        </p:nvSpPr>
        <p:spPr>
          <a:xfrm>
            <a:off x="5415750" y="4872900"/>
            <a:ext cx="68052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US" sz="1800" b="1">
                <a:solidFill>
                  <a:schemeClr val="accent1"/>
                </a:solidFill>
                <a:latin typeface="Lato"/>
                <a:ea typeface="Lato"/>
                <a:cs typeface="Lato"/>
                <a:sym typeface="Lato"/>
              </a:rPr>
              <a:t>SQL Query - Coalesce “0” for Null Values</a:t>
            </a:r>
            <a:endParaRPr sz="1800" b="1">
              <a:solidFill>
                <a:schemeClr val="accent1"/>
              </a:solidFill>
              <a:latin typeface="Lato"/>
              <a:ea typeface="Lato"/>
              <a:cs typeface="Lato"/>
              <a:sym typeface="Lato"/>
            </a:endParaRPr>
          </a:p>
          <a:p>
            <a:pPr marL="0" lvl="0" indent="0" algn="l" rtl="0">
              <a:lnSpc>
                <a:spcPct val="150000"/>
              </a:lnSpc>
              <a:spcBef>
                <a:spcPts val="1000"/>
              </a:spcBef>
              <a:spcAft>
                <a:spcPts val="0"/>
              </a:spcAft>
              <a:buNone/>
            </a:pPr>
            <a:r>
              <a:rPr lang="en-US" sz="1800">
                <a:solidFill>
                  <a:schemeClr val="accent1"/>
                </a:solidFill>
                <a:latin typeface="Lato"/>
                <a:ea typeface="Lato"/>
                <a:cs typeface="Lato"/>
                <a:sym typeface="Lato"/>
              </a:rPr>
              <a:t>SELECT Name as Country, coalesce(GNPOld,0) as GNPOld3                       FROM world.country;</a:t>
            </a:r>
            <a:endParaRPr sz="1800">
              <a:solidFill>
                <a:schemeClr val="accent1"/>
              </a:solidFill>
              <a:latin typeface="Lato"/>
              <a:ea typeface="Lato"/>
              <a:cs typeface="Lato"/>
              <a:sym typeface="Lato"/>
            </a:endParaRPr>
          </a:p>
          <a:p>
            <a:pPr marL="36899" lvl="0" indent="0" algn="l" rtl="0">
              <a:lnSpc>
                <a:spcPct val="115000"/>
              </a:lnSpc>
              <a:spcBef>
                <a:spcPts val="1000"/>
              </a:spcBef>
              <a:spcAft>
                <a:spcPts val="0"/>
              </a:spcAft>
              <a:buNone/>
            </a:pPr>
            <a:endParaRPr sz="1800">
              <a:solidFill>
                <a:srgbClr val="0000FF"/>
              </a:solidFill>
              <a:latin typeface="Lato"/>
              <a:ea typeface="Lato"/>
              <a:cs typeface="Lato"/>
              <a:sym typeface="Lato"/>
            </a:endParaRPr>
          </a:p>
        </p:txBody>
      </p:sp>
      <p:pic>
        <p:nvPicPr>
          <p:cNvPr id="269" name="Google Shape;269;p38"/>
          <p:cNvPicPr preferRelativeResize="0"/>
          <p:nvPr/>
        </p:nvPicPr>
        <p:blipFill>
          <a:blip r:embed="rId3">
            <a:alphaModFix/>
          </a:blip>
          <a:stretch>
            <a:fillRect/>
          </a:stretch>
        </p:blipFill>
        <p:spPr>
          <a:xfrm>
            <a:off x="8371550" y="2206875"/>
            <a:ext cx="2575225" cy="2409475"/>
          </a:xfrm>
          <a:prstGeom prst="rect">
            <a:avLst/>
          </a:prstGeom>
          <a:noFill/>
          <a:ln>
            <a:noFill/>
          </a:ln>
        </p:spPr>
      </p:pic>
      <p:cxnSp>
        <p:nvCxnSpPr>
          <p:cNvPr id="270" name="Google Shape;270;p38"/>
          <p:cNvCxnSpPr>
            <a:endCxn id="269" idx="1"/>
          </p:cNvCxnSpPr>
          <p:nvPr/>
        </p:nvCxnSpPr>
        <p:spPr>
          <a:xfrm rot="10800000" flipH="1">
            <a:off x="6170450" y="3411612"/>
            <a:ext cx="2201100" cy="164700"/>
          </a:xfrm>
          <a:prstGeom prst="straightConnector1">
            <a:avLst/>
          </a:prstGeom>
          <a:noFill/>
          <a:ln w="9525" cap="flat" cmpd="sng">
            <a:solidFill>
              <a:schemeClr val="dk2"/>
            </a:solidFill>
            <a:prstDash val="solid"/>
            <a:round/>
            <a:headEnd type="none" w="med" len="med"/>
            <a:tailEnd type="triangle" w="med" len="med"/>
          </a:ln>
        </p:spPr>
      </p:cxnSp>
      <p:pic>
        <p:nvPicPr>
          <p:cNvPr id="271" name="Google Shape;271;p38"/>
          <p:cNvPicPr preferRelativeResize="0"/>
          <p:nvPr/>
        </p:nvPicPr>
        <p:blipFill>
          <a:blip r:embed="rId4">
            <a:alphaModFix/>
          </a:blip>
          <a:stretch>
            <a:fillRect/>
          </a:stretch>
        </p:blipFill>
        <p:spPr>
          <a:xfrm>
            <a:off x="1037975" y="4284350"/>
            <a:ext cx="3293959" cy="2409475"/>
          </a:xfrm>
          <a:prstGeom prst="rect">
            <a:avLst/>
          </a:prstGeom>
          <a:noFill/>
          <a:ln>
            <a:noFill/>
          </a:ln>
        </p:spPr>
      </p:pic>
      <p:cxnSp>
        <p:nvCxnSpPr>
          <p:cNvPr id="272" name="Google Shape;272;p38"/>
          <p:cNvCxnSpPr>
            <a:endCxn id="271" idx="3"/>
          </p:cNvCxnSpPr>
          <p:nvPr/>
        </p:nvCxnSpPr>
        <p:spPr>
          <a:xfrm rot="10800000">
            <a:off x="4331934" y="5489088"/>
            <a:ext cx="1076400" cy="179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9"/>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String Formatting Functions</a:t>
            </a:r>
            <a:endParaRPr sz="4200"/>
          </a:p>
        </p:txBody>
      </p:sp>
      <p:sp>
        <p:nvSpPr>
          <p:cNvPr id="278" name="Google Shape;278;p39"/>
          <p:cNvSpPr txBox="1"/>
          <p:nvPr/>
        </p:nvSpPr>
        <p:spPr>
          <a:xfrm>
            <a:off x="11322625" y="103890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aphicFrame>
        <p:nvGraphicFramePr>
          <p:cNvPr id="279" name="Google Shape;279;p39"/>
          <p:cNvGraphicFramePr/>
          <p:nvPr/>
        </p:nvGraphicFramePr>
        <p:xfrm>
          <a:off x="445595" y="2055760"/>
          <a:ext cx="3000000" cy="3000000"/>
        </p:xfrm>
        <a:graphic>
          <a:graphicData uri="http://schemas.openxmlformats.org/drawingml/2006/table">
            <a:tbl>
              <a:tblPr firstRow="1" bandRow="1">
                <a:noFill/>
                <a:tableStyleId>{7BBD9E7B-CFC3-4F12-B3F5-2AAF419E48A1}</a:tableStyleId>
              </a:tblPr>
              <a:tblGrid>
                <a:gridCol w="1660775">
                  <a:extLst>
                    <a:ext uri="{9D8B030D-6E8A-4147-A177-3AD203B41FA5}">
                      <a16:colId xmlns:a16="http://schemas.microsoft.com/office/drawing/2014/main" val="20000"/>
                    </a:ext>
                  </a:extLst>
                </a:gridCol>
                <a:gridCol w="5088025">
                  <a:extLst>
                    <a:ext uri="{9D8B030D-6E8A-4147-A177-3AD203B41FA5}">
                      <a16:colId xmlns:a16="http://schemas.microsoft.com/office/drawing/2014/main" val="20001"/>
                    </a:ext>
                  </a:extLst>
                </a:gridCol>
                <a:gridCol w="4785250">
                  <a:extLst>
                    <a:ext uri="{9D8B030D-6E8A-4147-A177-3AD203B41FA5}">
                      <a16:colId xmlns:a16="http://schemas.microsoft.com/office/drawing/2014/main" val="20002"/>
                    </a:ext>
                  </a:extLst>
                </a:gridCol>
              </a:tblGrid>
              <a:tr h="342875">
                <a:tc>
                  <a:txBody>
                    <a:bodyPr/>
                    <a:lstStyle/>
                    <a:p>
                      <a:pPr marL="0" marR="0" lvl="0" indent="0" algn="l" rtl="0">
                        <a:spcBef>
                          <a:spcPts val="0"/>
                        </a:spcBef>
                        <a:spcAft>
                          <a:spcPts val="0"/>
                        </a:spcAft>
                        <a:buNone/>
                      </a:pPr>
                      <a:r>
                        <a:rPr lang="en-US" sz="1800"/>
                        <a:t>Function</a:t>
                      </a:r>
                      <a:endParaRPr/>
                    </a:p>
                  </a:txBody>
                  <a:tcPr marL="91450" marR="91450" marT="45725" marB="45725"/>
                </a:tc>
                <a:tc>
                  <a:txBody>
                    <a:bodyPr/>
                    <a:lstStyle/>
                    <a:p>
                      <a:pPr marL="0" marR="0" lvl="0" indent="0" algn="l" rtl="0">
                        <a:spcBef>
                          <a:spcPts val="0"/>
                        </a:spcBef>
                        <a:spcAft>
                          <a:spcPts val="0"/>
                        </a:spcAft>
                        <a:buNone/>
                      </a:pPr>
                      <a:r>
                        <a:rPr lang="en-US" sz="1800"/>
                        <a:t>Description</a:t>
                      </a:r>
                      <a:endParaRPr/>
                    </a:p>
                  </a:txBody>
                  <a:tcPr marL="91450" marR="91450" marT="45725" marB="45725"/>
                </a:tc>
                <a:tc>
                  <a:txBody>
                    <a:bodyPr/>
                    <a:lstStyle/>
                    <a:p>
                      <a:pPr marL="0" marR="0" lvl="0" indent="0" algn="l" rtl="0">
                        <a:spcBef>
                          <a:spcPts val="0"/>
                        </a:spcBef>
                        <a:spcAft>
                          <a:spcPts val="0"/>
                        </a:spcAft>
                        <a:buNone/>
                      </a:pPr>
                      <a:r>
                        <a:rPr lang="en-US" sz="1800"/>
                        <a:t>Example</a:t>
                      </a:r>
                      <a:endParaRPr sz="1800"/>
                    </a:p>
                  </a:txBody>
                  <a:tcPr marL="91450" marR="91450" marT="45725" marB="45725"/>
                </a:tc>
                <a:extLst>
                  <a:ext uri="{0D108BD9-81ED-4DB2-BD59-A6C34878D82A}">
                    <a16:rowId xmlns:a16="http://schemas.microsoft.com/office/drawing/2014/main" val="10000"/>
                  </a:ext>
                </a:extLst>
              </a:tr>
              <a:tr h="618225">
                <a:tc>
                  <a:txBody>
                    <a:bodyPr/>
                    <a:lstStyle/>
                    <a:p>
                      <a:pPr marL="0" lvl="0" indent="0" algn="l" rtl="0">
                        <a:spcBef>
                          <a:spcPts val="0"/>
                        </a:spcBef>
                        <a:spcAft>
                          <a:spcPts val="0"/>
                        </a:spcAft>
                        <a:buNone/>
                      </a:pPr>
                      <a:r>
                        <a:rPr lang="en-US" sz="1900">
                          <a:solidFill>
                            <a:schemeClr val="dk2"/>
                          </a:solidFill>
                        </a:rPr>
                        <a:t>CONCAT                    (Str1,..,StrN)	</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add two or more strings</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SELECT CONCAT(“Jeremy “,”Bergmann”) = ‘Jeremy Bergmann’</a:t>
                      </a:r>
                      <a:endParaRPr sz="2300">
                        <a:solidFill>
                          <a:schemeClr val="dk2"/>
                        </a:solidFill>
                      </a:endParaRPr>
                    </a:p>
                  </a:txBody>
                  <a:tcPr marL="91450" marR="91450" marT="45725" marB="45725"/>
                </a:tc>
                <a:extLst>
                  <a:ext uri="{0D108BD9-81ED-4DB2-BD59-A6C34878D82A}">
                    <a16:rowId xmlns:a16="http://schemas.microsoft.com/office/drawing/2014/main" val="10001"/>
                  </a:ext>
                </a:extLst>
              </a:tr>
              <a:tr h="618225">
                <a:tc>
                  <a:txBody>
                    <a:bodyPr/>
                    <a:lstStyle/>
                    <a:p>
                      <a:pPr marL="0" lvl="0" indent="0" algn="l" rtl="0">
                        <a:spcBef>
                          <a:spcPts val="0"/>
                        </a:spcBef>
                        <a:spcAft>
                          <a:spcPts val="0"/>
                        </a:spcAft>
                        <a:buNone/>
                      </a:pPr>
                      <a:r>
                        <a:rPr lang="en-US" sz="1900">
                          <a:solidFill>
                            <a:schemeClr val="dk2"/>
                          </a:solidFill>
                        </a:rPr>
                        <a:t>INSTR (orig, substr)</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Returns an integer which indicates the position of the first occurrence of the substr. </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INSTR('myteststring','st') = 5</a:t>
                      </a:r>
                      <a:endParaRPr sz="2300">
                        <a:solidFill>
                          <a:schemeClr val="dk2"/>
                        </a:solidFill>
                      </a:endParaRPr>
                    </a:p>
                  </a:txBody>
                  <a:tcPr marL="91450" marR="91450" marT="45725" marB="45725"/>
                </a:tc>
                <a:extLst>
                  <a:ext uri="{0D108BD9-81ED-4DB2-BD59-A6C34878D82A}">
                    <a16:rowId xmlns:a16="http://schemas.microsoft.com/office/drawing/2014/main" val="10002"/>
                  </a:ext>
                </a:extLst>
              </a:tr>
              <a:tr h="618225">
                <a:tc>
                  <a:txBody>
                    <a:bodyPr/>
                    <a:lstStyle/>
                    <a:p>
                      <a:pPr marL="0" lvl="0" indent="0" algn="l" rtl="0">
                        <a:spcBef>
                          <a:spcPts val="0"/>
                        </a:spcBef>
                        <a:spcAft>
                          <a:spcPts val="0"/>
                        </a:spcAft>
                        <a:buNone/>
                      </a:pPr>
                      <a:r>
                        <a:rPr lang="en-US" sz="1900">
                          <a:solidFill>
                            <a:schemeClr val="dk2"/>
                          </a:solidFill>
                        </a:rPr>
                        <a:t>TRIM (expr ,alt_value)</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string after removing all prefixes or suffixes from the given string.</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TRIM(LEADING 'leading' FROM 'leadingtext' ) = ‘text’</a:t>
                      </a:r>
                      <a:endParaRPr sz="2300">
                        <a:solidFill>
                          <a:schemeClr val="dk2"/>
                        </a:solidFill>
                      </a:endParaRPr>
                    </a:p>
                  </a:txBody>
                  <a:tcPr marL="91450" marR="91450" marT="45725" marB="45725"/>
                </a:tc>
                <a:extLst>
                  <a:ext uri="{0D108BD9-81ED-4DB2-BD59-A6C34878D82A}">
                    <a16:rowId xmlns:a16="http://schemas.microsoft.com/office/drawing/2014/main" val="10003"/>
                  </a:ext>
                </a:extLst>
              </a:tr>
              <a:tr h="618225">
                <a:tc>
                  <a:txBody>
                    <a:bodyPr/>
                    <a:lstStyle/>
                    <a:p>
                      <a:pPr marL="0" lvl="0" indent="0" algn="l" rtl="0">
                        <a:spcBef>
                          <a:spcPts val="0"/>
                        </a:spcBef>
                        <a:spcAft>
                          <a:spcPts val="0"/>
                        </a:spcAft>
                        <a:buNone/>
                      </a:pPr>
                      <a:r>
                        <a:rPr lang="en-US" sz="1900">
                          <a:solidFill>
                            <a:schemeClr val="dk2"/>
                          </a:solidFill>
                        </a:rPr>
                        <a:t>REPLACE (str, find, sub)</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replaces all the occurrences of a substring within a string</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REPLACE('w3resource','ur','r') = ‘w3resorce’ </a:t>
                      </a:r>
                      <a:endParaRPr sz="1900">
                        <a:solidFill>
                          <a:schemeClr val="dk2"/>
                        </a:solidFill>
                      </a:endParaRPr>
                    </a:p>
                  </a:txBody>
                  <a:tcPr marL="91450" marR="91450" marT="45725" marB="45725"/>
                </a:tc>
                <a:extLst>
                  <a:ext uri="{0D108BD9-81ED-4DB2-BD59-A6C34878D82A}">
                    <a16:rowId xmlns:a16="http://schemas.microsoft.com/office/drawing/2014/main" val="10004"/>
                  </a:ext>
                </a:extLst>
              </a:tr>
              <a:tr h="618225">
                <a:tc>
                  <a:txBody>
                    <a:bodyPr/>
                    <a:lstStyle/>
                    <a:p>
                      <a:pPr marL="0" lvl="0" indent="0" algn="l" rtl="0">
                        <a:spcBef>
                          <a:spcPts val="0"/>
                        </a:spcBef>
                        <a:spcAft>
                          <a:spcPts val="0"/>
                        </a:spcAft>
                        <a:buNone/>
                      </a:pPr>
                      <a:r>
                        <a:rPr lang="en-US" sz="1900">
                          <a:solidFill>
                            <a:schemeClr val="dk2"/>
                          </a:solidFill>
                        </a:rPr>
                        <a:t>LCASE(str), UCASE(str)	</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converts the characters of a string to lower/upper case characters.</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LCASE('MYTESTSTRING') = ‘myteststring’  </a:t>
                      </a:r>
                      <a:endParaRPr sz="1900">
                        <a:solidFill>
                          <a:schemeClr val="dk2"/>
                        </a:solidFill>
                      </a:endParaRPr>
                    </a:p>
                  </a:txBody>
                  <a:tcPr marL="91450" marR="91450" marT="45725" marB="45725"/>
                </a:tc>
                <a:extLst>
                  <a:ext uri="{0D108BD9-81ED-4DB2-BD59-A6C34878D82A}">
                    <a16:rowId xmlns:a16="http://schemas.microsoft.com/office/drawing/2014/main" val="10005"/>
                  </a:ext>
                </a:extLst>
              </a:tr>
              <a:tr h="525550">
                <a:tc>
                  <a:txBody>
                    <a:bodyPr/>
                    <a:lstStyle/>
                    <a:p>
                      <a:pPr marL="0" lvl="0" indent="0" algn="l" rtl="0">
                        <a:spcBef>
                          <a:spcPts val="0"/>
                        </a:spcBef>
                        <a:spcAft>
                          <a:spcPts val="0"/>
                        </a:spcAft>
                        <a:buNone/>
                      </a:pPr>
                      <a:r>
                        <a:rPr lang="en-US" sz="1900">
                          <a:solidFill>
                            <a:schemeClr val="dk2"/>
                          </a:solidFill>
                        </a:rPr>
                        <a:t>LENGTH(str)</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returns the length of a given string.</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Length(‘Bergmann’) = 8</a:t>
                      </a:r>
                      <a:endParaRPr sz="1900">
                        <a:solidFill>
                          <a:schemeClr val="dk2"/>
                        </a:solidFill>
                      </a:endParaRPr>
                    </a:p>
                  </a:txBody>
                  <a:tcPr marL="91450" marR="91450" marT="45725" marB="45725"/>
                </a:tc>
                <a:extLst>
                  <a:ext uri="{0D108BD9-81ED-4DB2-BD59-A6C34878D82A}">
                    <a16:rowId xmlns:a16="http://schemas.microsoft.com/office/drawing/2014/main" val="10006"/>
                  </a:ext>
                </a:extLst>
              </a:tr>
              <a:tr h="525550">
                <a:tc>
                  <a:txBody>
                    <a:bodyPr/>
                    <a:lstStyle/>
                    <a:p>
                      <a:pPr marL="0" lvl="0" indent="0" algn="l" rtl="0">
                        <a:spcBef>
                          <a:spcPts val="0"/>
                        </a:spcBef>
                        <a:spcAft>
                          <a:spcPts val="0"/>
                        </a:spcAft>
                        <a:buNone/>
                      </a:pPr>
                      <a:r>
                        <a:rPr lang="en-US" sz="1900">
                          <a:solidFill>
                            <a:schemeClr val="dk2"/>
                          </a:solidFill>
                        </a:rPr>
                        <a:t>SUBSTRING</a:t>
                      </a:r>
                      <a:endParaRPr sz="1900">
                        <a:solidFill>
                          <a:schemeClr val="dk2"/>
                        </a:solidFill>
                      </a:endParaRPr>
                    </a:p>
                  </a:txBody>
                  <a:tcPr marL="91450" marR="91450" marT="45725" marB="45725"/>
                </a:tc>
                <a:tc>
                  <a:txBody>
                    <a:bodyPr/>
                    <a:lstStyle/>
                    <a:p>
                      <a:pPr marL="0" lvl="0" indent="0" algn="l" rtl="0">
                        <a:spcBef>
                          <a:spcPts val="0"/>
                        </a:spcBef>
                        <a:spcAft>
                          <a:spcPts val="0"/>
                        </a:spcAft>
                        <a:buNone/>
                      </a:pPr>
                      <a:endParaRPr sz="1900">
                        <a:solidFill>
                          <a:schemeClr val="dk2"/>
                        </a:solidFill>
                      </a:endParaRPr>
                    </a:p>
                  </a:txBody>
                  <a:tcPr marL="91450" marR="91450" marT="45725" marB="45725"/>
                </a:tc>
                <a:tc>
                  <a:txBody>
                    <a:bodyPr/>
                    <a:lstStyle/>
                    <a:p>
                      <a:pPr marL="0" lvl="0" indent="0" algn="l" rtl="0">
                        <a:spcBef>
                          <a:spcPts val="0"/>
                        </a:spcBef>
                        <a:spcAft>
                          <a:spcPts val="0"/>
                        </a:spcAft>
                        <a:buNone/>
                      </a:pPr>
                      <a:endParaRPr sz="1900">
                        <a:solidFill>
                          <a:schemeClr val="dk2"/>
                        </a:solidFill>
                      </a:endParaRPr>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0"/>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Ex. String Functions</a:t>
            </a:r>
            <a:endParaRPr sz="4800"/>
          </a:p>
        </p:txBody>
      </p:sp>
      <p:sp>
        <p:nvSpPr>
          <p:cNvPr id="285" name="Google Shape;285;p40"/>
          <p:cNvSpPr txBox="1">
            <a:spLocks noGrp="1"/>
          </p:cNvSpPr>
          <p:nvPr>
            <p:ph type="subTitle" idx="1"/>
          </p:nvPr>
        </p:nvSpPr>
        <p:spPr>
          <a:xfrm>
            <a:off x="345151" y="1730600"/>
            <a:ext cx="116628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0" algn="l" rtl="0">
              <a:lnSpc>
                <a:spcPct val="100000"/>
              </a:lnSpc>
              <a:spcBef>
                <a:spcPts val="0"/>
              </a:spcBef>
              <a:spcAft>
                <a:spcPts val="0"/>
              </a:spcAft>
              <a:buNone/>
            </a:pPr>
            <a:r>
              <a:rPr lang="en-US" sz="3000" b="1">
                <a:solidFill>
                  <a:srgbClr val="000000"/>
                </a:solidFill>
                <a:latin typeface="Raleway"/>
                <a:ea typeface="Raleway"/>
                <a:cs typeface="Raleway"/>
                <a:sym typeface="Raleway"/>
              </a:rPr>
              <a:t>Convert USA City &amp; State Names to “City, St.” in World.City</a:t>
            </a:r>
            <a:endParaRPr sz="3000"/>
          </a:p>
        </p:txBody>
      </p:sp>
      <p:sp>
        <p:nvSpPr>
          <p:cNvPr id="286" name="Google Shape;286;p40"/>
          <p:cNvSpPr txBox="1"/>
          <p:nvPr/>
        </p:nvSpPr>
        <p:spPr>
          <a:xfrm>
            <a:off x="0" y="2533700"/>
            <a:ext cx="70551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US" sz="1800" b="1" u="sng">
                <a:solidFill>
                  <a:schemeClr val="accent1"/>
                </a:solidFill>
                <a:latin typeface="Lato"/>
                <a:ea typeface="Lato"/>
                <a:cs typeface="Lato"/>
                <a:sym typeface="Lato"/>
              </a:rPr>
              <a:t>SQL Query </a:t>
            </a:r>
            <a:endParaRPr sz="1800" b="1" u="sng">
              <a:solidFill>
                <a:schemeClr val="accent1"/>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SELECT `Name` as City, District as State ,</a:t>
            </a: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concat(`Name`,</a:t>
            </a:r>
            <a:r>
              <a:rPr lang="en-US" sz="2000">
                <a:solidFill>
                  <a:schemeClr val="dk2"/>
                </a:solidFill>
                <a:latin typeface="Roboto Mono"/>
                <a:ea typeface="Roboto Mono"/>
                <a:cs typeface="Roboto Mono"/>
                <a:sym typeface="Roboto Mono"/>
              </a:rPr>
              <a:t> ‘,'</a:t>
            </a:r>
            <a:r>
              <a:rPr lang="en-US" sz="2000">
                <a:solidFill>
                  <a:schemeClr val="dk2"/>
                </a:solidFill>
                <a:latin typeface="Lato"/>
                <a:ea typeface="Lato"/>
                <a:cs typeface="Lato"/>
                <a:sym typeface="Lato"/>
              </a:rPr>
              <a:t>, </a:t>
            </a: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case when District = 'New York' then 'NY'</a:t>
            </a: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when </a:t>
            </a:r>
            <a:r>
              <a:rPr lang="en-US" sz="2000">
                <a:solidFill>
                  <a:srgbClr val="0000CD"/>
                </a:solidFill>
                <a:latin typeface="Lato"/>
                <a:ea typeface="Lato"/>
                <a:cs typeface="Lato"/>
                <a:sym typeface="Lato"/>
              </a:rPr>
              <a:t>trim(Leading 'Penn' from District) = 'sylvania'</a:t>
            </a:r>
            <a:r>
              <a:rPr lang="en-US" sz="2000">
                <a:solidFill>
                  <a:srgbClr val="1155CC"/>
                </a:solidFill>
                <a:latin typeface="Lato"/>
                <a:ea typeface="Lato"/>
                <a:cs typeface="Lato"/>
                <a:sym typeface="Lato"/>
              </a:rPr>
              <a:t> </a:t>
            </a:r>
            <a:r>
              <a:rPr lang="en-US" sz="2000">
                <a:solidFill>
                  <a:schemeClr val="dk2"/>
                </a:solidFill>
                <a:latin typeface="Lato"/>
                <a:ea typeface="Lato"/>
                <a:cs typeface="Lato"/>
                <a:sym typeface="Lato"/>
              </a:rPr>
              <a:t>then 'PA'</a:t>
            </a: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when </a:t>
            </a:r>
            <a:r>
              <a:rPr lang="en-US" sz="2000">
                <a:solidFill>
                  <a:srgbClr val="0000FF"/>
                </a:solidFill>
                <a:latin typeface="Lato"/>
                <a:ea typeface="Lato"/>
                <a:cs typeface="Lato"/>
                <a:sym typeface="Lato"/>
              </a:rPr>
              <a:t>instr(District,'Tex') then 'TX'</a:t>
            </a:r>
            <a:endParaRPr sz="2000">
              <a:solidFill>
                <a:srgbClr val="0000FF"/>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when District = 'Arizona' then </a:t>
            </a:r>
            <a:r>
              <a:rPr lang="en-US" sz="2000">
                <a:solidFill>
                  <a:srgbClr val="0000CD"/>
                </a:solidFill>
                <a:latin typeface="Lato"/>
                <a:ea typeface="Lato"/>
                <a:cs typeface="Lato"/>
                <a:sym typeface="Lato"/>
              </a:rPr>
              <a:t>Replace(District, 'Arizona', 'AZ')</a:t>
            </a:r>
            <a:endParaRPr sz="2000">
              <a:solidFill>
                <a:srgbClr val="0000CD"/>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else </a:t>
            </a:r>
            <a:r>
              <a:rPr lang="en-US" sz="2000">
                <a:solidFill>
                  <a:srgbClr val="0000FF"/>
                </a:solidFill>
                <a:latin typeface="Lato"/>
                <a:ea typeface="Lato"/>
                <a:cs typeface="Lato"/>
                <a:sym typeface="Lato"/>
              </a:rPr>
              <a:t>upper(left(District,2)) </a:t>
            </a:r>
            <a:r>
              <a:rPr lang="en-US" sz="2000">
                <a:solidFill>
                  <a:schemeClr val="dk2"/>
                </a:solidFill>
                <a:latin typeface="Lato"/>
                <a:ea typeface="Lato"/>
                <a:cs typeface="Lato"/>
                <a:sym typeface="Lato"/>
              </a:rPr>
              <a:t>end</a:t>
            </a: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 as City_State</a:t>
            </a: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  FROM world.city as a  where a.CountryCode='USA' </a:t>
            </a: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endParaRPr sz="2000">
              <a:solidFill>
                <a:schemeClr val="dk2"/>
              </a:solidFill>
              <a:latin typeface="Lato"/>
              <a:ea typeface="Lato"/>
              <a:cs typeface="Lato"/>
              <a:sym typeface="Lato"/>
            </a:endParaRPr>
          </a:p>
          <a:p>
            <a:pPr marL="36899" lvl="0" indent="0" algn="l" rtl="0">
              <a:lnSpc>
                <a:spcPct val="115000"/>
              </a:lnSpc>
              <a:spcBef>
                <a:spcPts val="1000"/>
              </a:spcBef>
              <a:spcAft>
                <a:spcPts val="0"/>
              </a:spcAft>
              <a:buNone/>
            </a:pPr>
            <a:endParaRPr sz="1800">
              <a:solidFill>
                <a:srgbClr val="0000FF"/>
              </a:solidFill>
              <a:latin typeface="Lato"/>
              <a:ea typeface="Lato"/>
              <a:cs typeface="Lato"/>
              <a:sym typeface="Lato"/>
            </a:endParaRPr>
          </a:p>
        </p:txBody>
      </p:sp>
      <p:pic>
        <p:nvPicPr>
          <p:cNvPr id="287" name="Google Shape;287;p40"/>
          <p:cNvPicPr preferRelativeResize="0"/>
          <p:nvPr/>
        </p:nvPicPr>
        <p:blipFill>
          <a:blip r:embed="rId3">
            <a:alphaModFix/>
          </a:blip>
          <a:stretch>
            <a:fillRect/>
          </a:stretch>
        </p:blipFill>
        <p:spPr>
          <a:xfrm>
            <a:off x="6822306" y="2800400"/>
            <a:ext cx="5199900" cy="3184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1"/>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Date Formatting Functions</a:t>
            </a:r>
            <a:endParaRPr sz="4200"/>
          </a:p>
        </p:txBody>
      </p:sp>
      <p:sp>
        <p:nvSpPr>
          <p:cNvPr id="293" name="Google Shape;293;p41"/>
          <p:cNvSpPr txBox="1"/>
          <p:nvPr/>
        </p:nvSpPr>
        <p:spPr>
          <a:xfrm>
            <a:off x="11322625" y="103890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aphicFrame>
        <p:nvGraphicFramePr>
          <p:cNvPr id="294" name="Google Shape;294;p41"/>
          <p:cNvGraphicFramePr/>
          <p:nvPr/>
        </p:nvGraphicFramePr>
        <p:xfrm>
          <a:off x="445595" y="1921660"/>
          <a:ext cx="3000000" cy="3000000"/>
        </p:xfrm>
        <a:graphic>
          <a:graphicData uri="http://schemas.openxmlformats.org/drawingml/2006/table">
            <a:tbl>
              <a:tblPr firstRow="1" bandRow="1">
                <a:noFill/>
                <a:tableStyleId>{7BBD9E7B-CFC3-4F12-B3F5-2AAF419E48A1}</a:tableStyleId>
              </a:tblPr>
              <a:tblGrid>
                <a:gridCol w="1676150">
                  <a:extLst>
                    <a:ext uri="{9D8B030D-6E8A-4147-A177-3AD203B41FA5}">
                      <a16:colId xmlns:a16="http://schemas.microsoft.com/office/drawing/2014/main" val="20000"/>
                    </a:ext>
                  </a:extLst>
                </a:gridCol>
                <a:gridCol w="5072650">
                  <a:extLst>
                    <a:ext uri="{9D8B030D-6E8A-4147-A177-3AD203B41FA5}">
                      <a16:colId xmlns:a16="http://schemas.microsoft.com/office/drawing/2014/main" val="20001"/>
                    </a:ext>
                  </a:extLst>
                </a:gridCol>
                <a:gridCol w="4785250">
                  <a:extLst>
                    <a:ext uri="{9D8B030D-6E8A-4147-A177-3AD203B41FA5}">
                      <a16:colId xmlns:a16="http://schemas.microsoft.com/office/drawing/2014/main" val="20002"/>
                    </a:ext>
                  </a:extLst>
                </a:gridCol>
              </a:tblGrid>
              <a:tr h="360675">
                <a:tc>
                  <a:txBody>
                    <a:bodyPr/>
                    <a:lstStyle/>
                    <a:p>
                      <a:pPr marL="0" marR="0" lvl="0" indent="0" algn="l" rtl="0">
                        <a:spcBef>
                          <a:spcPts val="0"/>
                        </a:spcBef>
                        <a:spcAft>
                          <a:spcPts val="0"/>
                        </a:spcAft>
                        <a:buNone/>
                      </a:pPr>
                      <a:r>
                        <a:rPr lang="en-US" sz="1800"/>
                        <a:t>Function</a:t>
                      </a:r>
                      <a:endParaRPr/>
                    </a:p>
                  </a:txBody>
                  <a:tcPr marL="91450" marR="91450" marT="45725" marB="45725"/>
                </a:tc>
                <a:tc>
                  <a:txBody>
                    <a:bodyPr/>
                    <a:lstStyle/>
                    <a:p>
                      <a:pPr marL="0" marR="0" lvl="0" indent="0" algn="l" rtl="0">
                        <a:spcBef>
                          <a:spcPts val="0"/>
                        </a:spcBef>
                        <a:spcAft>
                          <a:spcPts val="0"/>
                        </a:spcAft>
                        <a:buNone/>
                      </a:pPr>
                      <a:r>
                        <a:rPr lang="en-US" sz="1800"/>
                        <a:t>Description</a:t>
                      </a:r>
                      <a:endParaRPr/>
                    </a:p>
                  </a:txBody>
                  <a:tcPr marL="91450" marR="91450" marT="45725" marB="45725"/>
                </a:tc>
                <a:tc>
                  <a:txBody>
                    <a:bodyPr/>
                    <a:lstStyle/>
                    <a:p>
                      <a:pPr marL="0" marR="0" lvl="0" indent="0" algn="l" rtl="0">
                        <a:spcBef>
                          <a:spcPts val="0"/>
                        </a:spcBef>
                        <a:spcAft>
                          <a:spcPts val="0"/>
                        </a:spcAft>
                        <a:buNone/>
                      </a:pPr>
                      <a:r>
                        <a:rPr lang="en-US" sz="1800"/>
                        <a:t>Example</a:t>
                      </a:r>
                      <a:endParaRPr sz="1800"/>
                    </a:p>
                  </a:txBody>
                  <a:tcPr marL="91450" marR="91450" marT="45725" marB="45725"/>
                </a:tc>
                <a:extLst>
                  <a:ext uri="{0D108BD9-81ED-4DB2-BD59-A6C34878D82A}">
                    <a16:rowId xmlns:a16="http://schemas.microsoft.com/office/drawing/2014/main" val="10000"/>
                  </a:ext>
                </a:extLst>
              </a:tr>
              <a:tr h="650350">
                <a:tc>
                  <a:txBody>
                    <a:bodyPr/>
                    <a:lstStyle/>
                    <a:p>
                      <a:pPr marL="0" lvl="0" indent="0" algn="l" rtl="0">
                        <a:spcBef>
                          <a:spcPts val="0"/>
                        </a:spcBef>
                        <a:spcAft>
                          <a:spcPts val="0"/>
                        </a:spcAft>
                        <a:buNone/>
                      </a:pPr>
                      <a:r>
                        <a:rPr lang="en-US" sz="1900">
                          <a:solidFill>
                            <a:schemeClr val="dk2"/>
                          </a:solidFill>
                        </a:rPr>
                        <a:t>CURDATE()	</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returns the current date in 'YYYY-MM-DD' format</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SELECT CURDATE() = '2019-07-22'</a:t>
                      </a:r>
                      <a:endParaRPr sz="1900">
                        <a:solidFill>
                          <a:schemeClr val="dk2"/>
                        </a:solidFill>
                      </a:endParaRPr>
                    </a:p>
                  </a:txBody>
                  <a:tcPr marL="91450" marR="91450" marT="45725" marB="45725"/>
                </a:tc>
                <a:extLst>
                  <a:ext uri="{0D108BD9-81ED-4DB2-BD59-A6C34878D82A}">
                    <a16:rowId xmlns:a16="http://schemas.microsoft.com/office/drawing/2014/main" val="10001"/>
                  </a:ext>
                </a:extLst>
              </a:tr>
              <a:tr h="650350">
                <a:tc>
                  <a:txBody>
                    <a:bodyPr/>
                    <a:lstStyle/>
                    <a:p>
                      <a:pPr marL="0" lvl="0" indent="0" algn="l" rtl="0">
                        <a:spcBef>
                          <a:spcPts val="0"/>
                        </a:spcBef>
                        <a:spcAft>
                          <a:spcPts val="0"/>
                        </a:spcAft>
                        <a:buNone/>
                      </a:pPr>
                      <a:r>
                        <a:rPr lang="en-US" sz="1900">
                          <a:solidFill>
                            <a:schemeClr val="dk2"/>
                          </a:solidFill>
                        </a:rPr>
                        <a:t>CURRENT_TIMESTAMP()</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eturns the current date and time in ‘YYYY-MM-DD HH:MM:SS’ format</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CURRENT_TIMESTAMP() =                    ‘2019-07-22 13:41:53’</a:t>
                      </a:r>
                      <a:endParaRPr sz="2300">
                        <a:solidFill>
                          <a:schemeClr val="dk2"/>
                        </a:solidFill>
                      </a:endParaRPr>
                    </a:p>
                  </a:txBody>
                  <a:tcPr marL="91450" marR="91450" marT="45725" marB="45725"/>
                </a:tc>
                <a:extLst>
                  <a:ext uri="{0D108BD9-81ED-4DB2-BD59-A6C34878D82A}">
                    <a16:rowId xmlns:a16="http://schemas.microsoft.com/office/drawing/2014/main" val="10002"/>
                  </a:ext>
                </a:extLst>
              </a:tr>
              <a:tr h="650350">
                <a:tc>
                  <a:txBody>
                    <a:bodyPr/>
                    <a:lstStyle/>
                    <a:p>
                      <a:pPr marL="0" lvl="0" indent="0" algn="l" rtl="0">
                        <a:spcBef>
                          <a:spcPts val="0"/>
                        </a:spcBef>
                        <a:spcAft>
                          <a:spcPts val="0"/>
                        </a:spcAft>
                        <a:buNone/>
                      </a:pPr>
                      <a:r>
                        <a:rPr lang="en-US" sz="1900">
                          <a:solidFill>
                            <a:schemeClr val="dk2"/>
                          </a:solidFill>
                        </a:rPr>
                        <a:t>HOUR(time)</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returns a specified value if the expression is NULL.</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HOUR(CURRENT_TIMESTAMP()) = 13</a:t>
                      </a:r>
                      <a:endParaRPr sz="2300">
                        <a:solidFill>
                          <a:schemeClr val="dk2"/>
                        </a:solidFill>
                      </a:endParaRPr>
                    </a:p>
                  </a:txBody>
                  <a:tcPr marL="91450" marR="91450" marT="45725" marB="45725"/>
                </a:tc>
                <a:extLst>
                  <a:ext uri="{0D108BD9-81ED-4DB2-BD59-A6C34878D82A}">
                    <a16:rowId xmlns:a16="http://schemas.microsoft.com/office/drawing/2014/main" val="10003"/>
                  </a:ext>
                </a:extLst>
              </a:tr>
              <a:tr h="650350">
                <a:tc>
                  <a:txBody>
                    <a:bodyPr/>
                    <a:lstStyle/>
                    <a:p>
                      <a:pPr marL="0" lvl="0" indent="0" algn="l" rtl="0">
                        <a:spcBef>
                          <a:spcPts val="0"/>
                        </a:spcBef>
                        <a:spcAft>
                          <a:spcPts val="0"/>
                        </a:spcAft>
                        <a:buNone/>
                      </a:pPr>
                      <a:r>
                        <a:rPr lang="en-US" sz="1900">
                          <a:solidFill>
                            <a:schemeClr val="dk2"/>
                          </a:solidFill>
                        </a:rPr>
                        <a:t>Datediff(date1, date2)	</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Returns the number of days between two dates or datetimes (using only date portion)</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Datediff(CURDATE(), ‘1999-12-31’) = 7143</a:t>
                      </a:r>
                      <a:endParaRPr sz="1900">
                        <a:solidFill>
                          <a:schemeClr val="dk2"/>
                        </a:solidFill>
                      </a:endParaRPr>
                    </a:p>
                  </a:txBody>
                  <a:tcPr marL="91450" marR="91450" marT="45725" marB="45725"/>
                </a:tc>
                <a:extLst>
                  <a:ext uri="{0D108BD9-81ED-4DB2-BD59-A6C34878D82A}">
                    <a16:rowId xmlns:a16="http://schemas.microsoft.com/office/drawing/2014/main" val="10004"/>
                  </a:ext>
                </a:extLst>
              </a:tr>
              <a:tr h="650350">
                <a:tc>
                  <a:txBody>
                    <a:bodyPr/>
                    <a:lstStyle/>
                    <a:p>
                      <a:pPr marL="0" lvl="0" indent="0" algn="l" rtl="0">
                        <a:spcBef>
                          <a:spcPts val="0"/>
                        </a:spcBef>
                        <a:spcAft>
                          <a:spcPts val="0"/>
                        </a:spcAft>
                        <a:buNone/>
                      </a:pPr>
                      <a:r>
                        <a:rPr lang="en-US" sz="1900">
                          <a:solidFill>
                            <a:schemeClr val="dk2"/>
                          </a:solidFill>
                        </a:rPr>
                        <a:t>DAYOFWEEK(date)</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returns the week day number (1 for Sunday,2 for Monday …… 7 for Saturday )</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DAYOFWEEK(CURDATE()) = 2</a:t>
                      </a:r>
                      <a:endParaRPr sz="1900">
                        <a:solidFill>
                          <a:schemeClr val="dk2"/>
                        </a:solidFill>
                      </a:endParaRPr>
                    </a:p>
                  </a:txBody>
                  <a:tcPr marL="91450" marR="91450" marT="45725" marB="45725"/>
                </a:tc>
                <a:extLst>
                  <a:ext uri="{0D108BD9-81ED-4DB2-BD59-A6C34878D82A}">
                    <a16:rowId xmlns:a16="http://schemas.microsoft.com/office/drawing/2014/main" val="10005"/>
                  </a:ext>
                </a:extLst>
              </a:tr>
              <a:tr h="930650">
                <a:tc>
                  <a:txBody>
                    <a:bodyPr/>
                    <a:lstStyle/>
                    <a:p>
                      <a:pPr marL="0" lvl="0" indent="0" algn="l" rtl="0">
                        <a:spcBef>
                          <a:spcPts val="0"/>
                        </a:spcBef>
                        <a:spcAft>
                          <a:spcPts val="0"/>
                        </a:spcAft>
                        <a:buNone/>
                      </a:pPr>
                      <a:r>
                        <a:rPr lang="en-US" sz="1900">
                          <a:solidFill>
                            <a:schemeClr val="dk2"/>
                          </a:solidFill>
                        </a:rPr>
                        <a:t>DAY(date), Month(date), </a:t>
                      </a:r>
                      <a:endParaRPr sz="1900">
                        <a:solidFill>
                          <a:schemeClr val="dk2"/>
                        </a:solidFill>
                      </a:endParaRPr>
                    </a:p>
                    <a:p>
                      <a:pPr marL="0" lvl="0" indent="0" algn="l" rtl="0">
                        <a:spcBef>
                          <a:spcPts val="0"/>
                        </a:spcBef>
                        <a:spcAft>
                          <a:spcPts val="0"/>
                        </a:spcAft>
                        <a:buNone/>
                      </a:pPr>
                      <a:r>
                        <a:rPr lang="en-US" sz="1900">
                          <a:solidFill>
                            <a:schemeClr val="dk2"/>
                          </a:solidFill>
                        </a:rPr>
                        <a:t>Year(date)</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following statement will return the day of the month/month of year/calendar year of the input date.</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DAY('2008-05-15') = 15 MONTH('2008-05-15') = 5</a:t>
                      </a:r>
                      <a:endParaRPr sz="1900">
                        <a:solidFill>
                          <a:schemeClr val="dk2"/>
                        </a:solidFill>
                      </a:endParaRPr>
                    </a:p>
                    <a:p>
                      <a:pPr marL="0" lvl="0" indent="0" algn="l" rtl="0">
                        <a:spcBef>
                          <a:spcPts val="0"/>
                        </a:spcBef>
                        <a:spcAft>
                          <a:spcPts val="0"/>
                        </a:spcAft>
                        <a:buNone/>
                      </a:pPr>
                      <a:r>
                        <a:rPr lang="en-US" sz="1900">
                          <a:solidFill>
                            <a:schemeClr val="dk2"/>
                          </a:solidFill>
                        </a:rPr>
                        <a:t>YEAR('2008-05-15') = 2008</a:t>
                      </a:r>
                      <a:endParaRPr sz="1900">
                        <a:solidFill>
                          <a:schemeClr val="dk2"/>
                        </a:solidFill>
                      </a:endParaRPr>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2"/>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Ex. Date Functions</a:t>
            </a:r>
            <a:endParaRPr sz="4800"/>
          </a:p>
        </p:txBody>
      </p:sp>
      <p:sp>
        <p:nvSpPr>
          <p:cNvPr id="300" name="Google Shape;300;p42"/>
          <p:cNvSpPr txBox="1">
            <a:spLocks noGrp="1"/>
          </p:cNvSpPr>
          <p:nvPr>
            <p:ph type="subTitle" idx="1"/>
          </p:nvPr>
        </p:nvSpPr>
        <p:spPr>
          <a:xfrm>
            <a:off x="143625" y="1730600"/>
            <a:ext cx="118644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0" algn="l" rtl="0">
              <a:lnSpc>
                <a:spcPct val="100000"/>
              </a:lnSpc>
              <a:spcBef>
                <a:spcPts val="0"/>
              </a:spcBef>
              <a:spcAft>
                <a:spcPts val="0"/>
              </a:spcAft>
              <a:buNone/>
            </a:pPr>
            <a:r>
              <a:rPr lang="en-US" sz="3000" b="1">
                <a:solidFill>
                  <a:srgbClr val="000000"/>
                </a:solidFill>
                <a:latin typeface="Raleway"/>
                <a:ea typeface="Raleway"/>
                <a:cs typeface="Raleway"/>
                <a:sym typeface="Raleway"/>
              </a:rPr>
              <a:t>Get the number of years since each country’s independence </a:t>
            </a:r>
            <a:endParaRPr sz="3000"/>
          </a:p>
        </p:txBody>
      </p:sp>
      <p:sp>
        <p:nvSpPr>
          <p:cNvPr id="301" name="Google Shape;301;p42"/>
          <p:cNvSpPr txBox="1"/>
          <p:nvPr/>
        </p:nvSpPr>
        <p:spPr>
          <a:xfrm>
            <a:off x="578075" y="2447175"/>
            <a:ext cx="70878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US" sz="1800" b="1">
                <a:solidFill>
                  <a:schemeClr val="accent1"/>
                </a:solidFill>
                <a:latin typeface="Lato"/>
                <a:ea typeface="Lato"/>
                <a:cs typeface="Lato"/>
                <a:sym typeface="Lato"/>
              </a:rPr>
              <a:t>SQL Query</a:t>
            </a:r>
            <a:endParaRPr sz="1800" b="1">
              <a:solidFill>
                <a:schemeClr val="accent1"/>
              </a:solidFill>
              <a:latin typeface="Lato"/>
              <a:ea typeface="Lato"/>
              <a:cs typeface="Lato"/>
              <a:sym typeface="Lato"/>
            </a:endParaRPr>
          </a:p>
          <a:p>
            <a:pPr marL="0" lvl="0" indent="0" algn="l" rtl="0">
              <a:lnSpc>
                <a:spcPct val="150000"/>
              </a:lnSpc>
              <a:spcBef>
                <a:spcPts val="1000"/>
              </a:spcBef>
              <a:spcAft>
                <a:spcPts val="0"/>
              </a:spcAft>
              <a:buNone/>
            </a:pPr>
            <a:r>
              <a:rPr lang="en-US" sz="1800">
                <a:solidFill>
                  <a:schemeClr val="accent1"/>
                </a:solidFill>
                <a:latin typeface="Lato"/>
                <a:ea typeface="Lato"/>
                <a:cs typeface="Lato"/>
                <a:sym typeface="Lato"/>
              </a:rPr>
              <a:t>SELECT `name` as Country, </a:t>
            </a:r>
            <a:r>
              <a:rPr lang="en-US" sz="1800">
                <a:solidFill>
                  <a:srgbClr val="0000CD"/>
                </a:solidFill>
                <a:latin typeface="Lato"/>
                <a:ea typeface="Lato"/>
                <a:cs typeface="Lato"/>
                <a:sym typeface="Lato"/>
              </a:rPr>
              <a:t>year(curdate())</a:t>
            </a:r>
            <a:r>
              <a:rPr lang="en-US" sz="1800">
                <a:solidFill>
                  <a:schemeClr val="accent1"/>
                </a:solidFill>
                <a:latin typeface="Lato"/>
                <a:ea typeface="Lato"/>
                <a:cs typeface="Lato"/>
                <a:sym typeface="Lato"/>
              </a:rPr>
              <a:t> as curr_year, IndepYear,</a:t>
            </a:r>
            <a:endParaRPr sz="1800">
              <a:solidFill>
                <a:schemeClr val="accent1"/>
              </a:solidFill>
              <a:latin typeface="Lato"/>
              <a:ea typeface="Lato"/>
              <a:cs typeface="Lato"/>
              <a:sym typeface="Lato"/>
            </a:endParaRPr>
          </a:p>
          <a:p>
            <a:pPr marL="0" lvl="0" indent="0" algn="l" rtl="0">
              <a:lnSpc>
                <a:spcPct val="150000"/>
              </a:lnSpc>
              <a:spcBef>
                <a:spcPts val="1000"/>
              </a:spcBef>
              <a:spcAft>
                <a:spcPts val="0"/>
              </a:spcAft>
              <a:buNone/>
            </a:pPr>
            <a:r>
              <a:rPr lang="en-US" sz="1800">
                <a:solidFill>
                  <a:schemeClr val="accent1"/>
                </a:solidFill>
                <a:latin typeface="Lato"/>
                <a:ea typeface="Lato"/>
                <a:cs typeface="Lato"/>
                <a:sym typeface="Lato"/>
              </a:rPr>
              <a:t>case when IndepYear is null then 0</a:t>
            </a:r>
            <a:endParaRPr sz="1800">
              <a:solidFill>
                <a:schemeClr val="accent1"/>
              </a:solidFill>
              <a:latin typeface="Lato"/>
              <a:ea typeface="Lato"/>
              <a:cs typeface="Lato"/>
              <a:sym typeface="Lato"/>
            </a:endParaRPr>
          </a:p>
          <a:p>
            <a:pPr marL="0" lvl="0" indent="0" algn="l" rtl="0">
              <a:lnSpc>
                <a:spcPct val="150000"/>
              </a:lnSpc>
              <a:spcBef>
                <a:spcPts val="1000"/>
              </a:spcBef>
              <a:spcAft>
                <a:spcPts val="0"/>
              </a:spcAft>
              <a:buNone/>
            </a:pPr>
            <a:r>
              <a:rPr lang="en-US" sz="1800">
                <a:solidFill>
                  <a:schemeClr val="accent1"/>
                </a:solidFill>
                <a:latin typeface="Lato"/>
                <a:ea typeface="Lato"/>
                <a:cs typeface="Lato"/>
                <a:sym typeface="Lato"/>
              </a:rPr>
              <a:t>else </a:t>
            </a:r>
            <a:r>
              <a:rPr lang="en-US" sz="1800">
                <a:solidFill>
                  <a:srgbClr val="0000CD"/>
                </a:solidFill>
                <a:latin typeface="Lato"/>
                <a:ea typeface="Lato"/>
                <a:cs typeface="Lato"/>
                <a:sym typeface="Lato"/>
              </a:rPr>
              <a:t>year(curdate())-IndepYear</a:t>
            </a:r>
            <a:r>
              <a:rPr lang="en-US" sz="1800">
                <a:solidFill>
                  <a:schemeClr val="accent1"/>
                </a:solidFill>
                <a:latin typeface="Lato"/>
                <a:ea typeface="Lato"/>
                <a:cs typeface="Lato"/>
                <a:sym typeface="Lato"/>
              </a:rPr>
              <a:t> end as years_ind</a:t>
            </a:r>
            <a:endParaRPr sz="1800">
              <a:solidFill>
                <a:schemeClr val="accent1"/>
              </a:solidFill>
              <a:latin typeface="Lato"/>
              <a:ea typeface="Lato"/>
              <a:cs typeface="Lato"/>
              <a:sym typeface="Lato"/>
            </a:endParaRPr>
          </a:p>
          <a:p>
            <a:pPr marL="0" lvl="0" indent="0" algn="l" rtl="0">
              <a:lnSpc>
                <a:spcPct val="150000"/>
              </a:lnSpc>
              <a:spcBef>
                <a:spcPts val="1000"/>
              </a:spcBef>
              <a:spcAft>
                <a:spcPts val="0"/>
              </a:spcAft>
              <a:buNone/>
            </a:pPr>
            <a:r>
              <a:rPr lang="en-US" sz="1800">
                <a:solidFill>
                  <a:schemeClr val="accent1"/>
                </a:solidFill>
                <a:latin typeface="Lato"/>
                <a:ea typeface="Lato"/>
                <a:cs typeface="Lato"/>
                <a:sym typeface="Lato"/>
              </a:rPr>
              <a:t>FROM world.country;</a:t>
            </a:r>
            <a:endParaRPr sz="1800">
              <a:solidFill>
                <a:schemeClr val="accent1"/>
              </a:solidFill>
              <a:latin typeface="Lato"/>
              <a:ea typeface="Lato"/>
              <a:cs typeface="Lato"/>
              <a:sym typeface="Lato"/>
            </a:endParaRPr>
          </a:p>
          <a:p>
            <a:pPr marL="36899" lvl="0" indent="0" algn="l" rtl="0">
              <a:lnSpc>
                <a:spcPct val="115000"/>
              </a:lnSpc>
              <a:spcBef>
                <a:spcPts val="1000"/>
              </a:spcBef>
              <a:spcAft>
                <a:spcPts val="0"/>
              </a:spcAft>
              <a:buNone/>
            </a:pPr>
            <a:endParaRPr sz="1800">
              <a:solidFill>
                <a:srgbClr val="0000FF"/>
              </a:solidFill>
              <a:latin typeface="Lato"/>
              <a:ea typeface="Lato"/>
              <a:cs typeface="Lato"/>
              <a:sym typeface="Lato"/>
            </a:endParaRPr>
          </a:p>
        </p:txBody>
      </p:sp>
      <p:pic>
        <p:nvPicPr>
          <p:cNvPr id="302" name="Google Shape;302;p42"/>
          <p:cNvPicPr preferRelativeResize="0"/>
          <p:nvPr/>
        </p:nvPicPr>
        <p:blipFill>
          <a:blip r:embed="rId3">
            <a:alphaModFix/>
          </a:blip>
          <a:stretch>
            <a:fillRect/>
          </a:stretch>
        </p:blipFill>
        <p:spPr>
          <a:xfrm>
            <a:off x="6408775" y="3587113"/>
            <a:ext cx="5244625" cy="2730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4"/>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Appendix - Cleaning data:  Python</a:t>
            </a:r>
            <a:endParaRPr sz="4200"/>
          </a:p>
        </p:txBody>
      </p:sp>
      <p:sp>
        <p:nvSpPr>
          <p:cNvPr id="318" name="Google Shape;318;p44"/>
          <p:cNvSpPr txBox="1"/>
          <p:nvPr/>
        </p:nvSpPr>
        <p:spPr>
          <a:xfrm>
            <a:off x="11322625" y="103890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44"/>
          <p:cNvSpPr txBox="1"/>
          <p:nvPr/>
        </p:nvSpPr>
        <p:spPr>
          <a:xfrm>
            <a:off x="1179150" y="1777650"/>
            <a:ext cx="10593600" cy="6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Data scientists spend a large amount of their time cleaning datasets and getting them down to a form with which they can work. In fact, a lot of data scientists argue that the initial steps of obtaining and cleaning data constitute 80% of their job.</a:t>
            </a:r>
            <a:endParaRPr sz="1800"/>
          </a:p>
        </p:txBody>
      </p:sp>
      <p:pic>
        <p:nvPicPr>
          <p:cNvPr id="320" name="Google Shape;320;p44"/>
          <p:cNvPicPr preferRelativeResize="0"/>
          <p:nvPr/>
        </p:nvPicPr>
        <p:blipFill rotWithShape="1">
          <a:blip r:embed="rId3">
            <a:alphaModFix/>
          </a:blip>
          <a:srcRect b="32610"/>
          <a:stretch/>
        </p:blipFill>
        <p:spPr>
          <a:xfrm>
            <a:off x="4452025" y="2854339"/>
            <a:ext cx="7643800" cy="3122786"/>
          </a:xfrm>
          <a:prstGeom prst="rect">
            <a:avLst/>
          </a:prstGeom>
          <a:noFill/>
          <a:ln>
            <a:noFill/>
          </a:ln>
        </p:spPr>
      </p:pic>
      <p:sp>
        <p:nvSpPr>
          <p:cNvPr id="321" name="Google Shape;321;p44"/>
          <p:cNvSpPr txBox="1"/>
          <p:nvPr/>
        </p:nvSpPr>
        <p:spPr>
          <a:xfrm>
            <a:off x="283775" y="2807188"/>
            <a:ext cx="3966000" cy="3122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800" b="1" u="sng">
                <a:latin typeface="Lato"/>
                <a:ea typeface="Lato"/>
                <a:cs typeface="Lato"/>
                <a:sym typeface="Lato"/>
              </a:rPr>
              <a:t>Tasks - Using Pandas Library </a:t>
            </a:r>
            <a:endParaRPr sz="1800" b="1" u="sng">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a:latin typeface="Lato"/>
                <a:ea typeface="Lato"/>
                <a:cs typeface="Lato"/>
                <a:sym typeface="Lato"/>
              </a:rPr>
              <a:t>Dropping unnecessary columns in a Pandas DataFrame</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a:latin typeface="Lato"/>
                <a:ea typeface="Lato"/>
                <a:cs typeface="Lato"/>
                <a:sym typeface="Lato"/>
              </a:rPr>
              <a:t>Using .str() methods to clean columns</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a:latin typeface="Lato"/>
                <a:ea typeface="Lato"/>
                <a:cs typeface="Lato"/>
                <a:sym typeface="Lato"/>
              </a:rPr>
              <a:t>Using the DataFrame.applymap() function to clean the entire dataset, element-wise</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a:latin typeface="Lato"/>
                <a:ea typeface="Lato"/>
                <a:cs typeface="Lato"/>
                <a:sym typeface="Lato"/>
              </a:rPr>
              <a:t>Renaming columns to a more recognizable set of labels</a:t>
            </a:r>
            <a:endParaRPr sz="180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a:latin typeface="Lato"/>
                <a:ea typeface="Lato"/>
                <a:cs typeface="Lato"/>
                <a:sym typeface="Lato"/>
              </a:rPr>
              <a:t>Skipping unnecessary rows in a CSV file</a:t>
            </a:r>
            <a:endParaRPr sz="1800">
              <a:latin typeface="Lato"/>
              <a:ea typeface="Lato"/>
              <a:cs typeface="Lato"/>
              <a:sym typeface="Lato"/>
            </a:endParaRPr>
          </a:p>
          <a:p>
            <a:pPr marL="0" lvl="0" indent="0" algn="l" rtl="0">
              <a:spcBef>
                <a:spcPts val="0"/>
              </a:spcBef>
              <a:spcAft>
                <a:spcPts val="0"/>
              </a:spcAft>
              <a:buClr>
                <a:srgbClr val="000000"/>
              </a:buClr>
              <a:buSzPts val="1100"/>
              <a:buFont typeface="Arial"/>
              <a:buNone/>
            </a:pPr>
            <a:endParaRPr sz="1800">
              <a:latin typeface="Lato"/>
              <a:ea typeface="Lato"/>
              <a:cs typeface="Lato"/>
              <a:sym typeface="Lato"/>
            </a:endParaRPr>
          </a:p>
          <a:p>
            <a:pPr marL="0" lvl="0" indent="0" algn="l" rtl="0">
              <a:spcBef>
                <a:spcPts val="0"/>
              </a:spcBef>
              <a:spcAft>
                <a:spcPts val="0"/>
              </a:spcAft>
              <a:buNone/>
            </a:pPr>
            <a:endParaRPr sz="1800">
              <a:latin typeface="Lato"/>
              <a:ea typeface="Lato"/>
              <a:cs typeface="Lato"/>
              <a:sym typeface="Lato"/>
            </a:endParaRPr>
          </a:p>
        </p:txBody>
      </p:sp>
      <p:sp>
        <p:nvSpPr>
          <p:cNvPr id="322" name="Google Shape;322;p44"/>
          <p:cNvSpPr txBox="1"/>
          <p:nvPr/>
        </p:nvSpPr>
        <p:spPr>
          <a:xfrm>
            <a:off x="4452025" y="5863550"/>
            <a:ext cx="5676000" cy="86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500">
                <a:latin typeface="Lato"/>
                <a:ea typeface="Lato"/>
                <a:cs typeface="Lato"/>
                <a:sym typeface="Lato"/>
              </a:rPr>
              <a:t>Resource:  </a:t>
            </a:r>
            <a:r>
              <a:rPr lang="en-US" sz="1500" u="sng">
                <a:solidFill>
                  <a:schemeClr val="hlink"/>
                </a:solidFill>
                <a:latin typeface="Lato"/>
                <a:ea typeface="Lato"/>
                <a:cs typeface="Lato"/>
                <a:sym typeface="Lato"/>
                <a:hlinkClick r:id="rId4"/>
              </a:rPr>
              <a:t>Python for Data Analysis (O’Reilly)</a:t>
            </a:r>
            <a:endParaRPr sz="1500">
              <a:latin typeface="Lato"/>
              <a:ea typeface="Lato"/>
              <a:cs typeface="Lato"/>
              <a:sym typeface="Lato"/>
            </a:endParaRPr>
          </a:p>
        </p:txBody>
      </p:sp>
      <p:sp>
        <p:nvSpPr>
          <p:cNvPr id="323" name="Google Shape;323;p44"/>
          <p:cNvSpPr txBox="1"/>
          <p:nvPr/>
        </p:nvSpPr>
        <p:spPr>
          <a:xfrm>
            <a:off x="4411850" y="6320750"/>
            <a:ext cx="10086900" cy="42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Lato"/>
                <a:ea typeface="Lato"/>
                <a:cs typeface="Lato"/>
                <a:sym typeface="Lato"/>
              </a:rPr>
              <a:t>*Cleaining Strings in python:  </a:t>
            </a:r>
            <a:r>
              <a:rPr lang="en-US"/>
              <a:t>https://mode.com/sql-tutorial/sql-string-functions-for-cleaning/</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ctrTitle"/>
          </p:nvPr>
        </p:nvSpPr>
        <p:spPr>
          <a:xfrm>
            <a:off x="-11289" y="609600"/>
            <a:ext cx="1220329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dirty="0"/>
              <a:t>Review: Class 4 – Joining &amp; Merging Data</a:t>
            </a:r>
            <a:endParaRPr sz="4800" dirty="0"/>
          </a:p>
        </p:txBody>
      </p:sp>
      <p:sp>
        <p:nvSpPr>
          <p:cNvPr id="200" name="Google Shape;200;p30"/>
          <p:cNvSpPr txBox="1"/>
          <p:nvPr/>
        </p:nvSpPr>
        <p:spPr>
          <a:xfrm>
            <a:off x="220522" y="1832178"/>
            <a:ext cx="11971477" cy="3608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500"/>
              </a:spcBef>
              <a:spcAft>
                <a:spcPts val="0"/>
              </a:spcAft>
              <a:buNone/>
            </a:pPr>
            <a:r>
              <a:rPr lang="en-US" sz="2400" b="1" u="sng" dirty="0"/>
              <a:t>Joining &amp; Merging Data </a:t>
            </a:r>
            <a:endParaRPr sz="2400" dirty="0"/>
          </a:p>
          <a:p>
            <a:pPr>
              <a:lnSpc>
                <a:spcPct val="115000"/>
              </a:lnSpc>
              <a:spcBef>
                <a:spcPts val="600"/>
              </a:spcBef>
              <a:spcAft>
                <a:spcPts val="600"/>
              </a:spcAft>
            </a:pPr>
            <a:r>
              <a:rPr lang="en-US" sz="2400" u="sng" dirty="0"/>
              <a:t>Joining Data - inner, outer and left</a:t>
            </a:r>
            <a:r>
              <a:rPr lang="en-US" sz="2400" dirty="0"/>
              <a:t>             </a:t>
            </a:r>
            <a:r>
              <a:rPr lang="en-US" sz="2400" u="sng" dirty="0"/>
              <a:t>Merging/Appending Data – Union/Union All</a:t>
            </a:r>
          </a:p>
          <a:p>
            <a:pPr marL="0" lvl="0" indent="0" algn="l" rtl="0">
              <a:lnSpc>
                <a:spcPct val="115000"/>
              </a:lnSpc>
              <a:spcBef>
                <a:spcPts val="600"/>
              </a:spcBef>
              <a:spcAft>
                <a:spcPts val="600"/>
              </a:spcAft>
              <a:buNone/>
            </a:pPr>
            <a:endParaRPr lang="en-US" sz="2400" dirty="0"/>
          </a:p>
          <a:p>
            <a:pPr marL="0" lvl="0" indent="0" algn="l" rtl="0">
              <a:lnSpc>
                <a:spcPct val="115000"/>
              </a:lnSpc>
              <a:spcBef>
                <a:spcPts val="600"/>
              </a:spcBef>
              <a:spcAft>
                <a:spcPts val="600"/>
              </a:spcAft>
              <a:buNone/>
            </a:pPr>
            <a:r>
              <a:rPr lang="en-US" sz="2400" dirty="0"/>
              <a:t> </a:t>
            </a:r>
            <a:endParaRPr sz="2400" dirty="0"/>
          </a:p>
        </p:txBody>
      </p:sp>
      <p:pic>
        <p:nvPicPr>
          <p:cNvPr id="5" name="Picture 4">
            <a:extLst>
              <a:ext uri="{FF2B5EF4-FFF2-40B4-BE49-F238E27FC236}">
                <a16:creationId xmlns:a16="http://schemas.microsoft.com/office/drawing/2014/main" id="{B8D909CA-EA2D-4E39-8E60-7C6B6FEC8725}"/>
              </a:ext>
            </a:extLst>
          </p:cNvPr>
          <p:cNvPicPr>
            <a:picLocks noChangeAspect="1"/>
          </p:cNvPicPr>
          <p:nvPr/>
        </p:nvPicPr>
        <p:blipFill>
          <a:blip r:embed="rId3"/>
          <a:stretch>
            <a:fillRect/>
          </a:stretch>
        </p:blipFill>
        <p:spPr>
          <a:xfrm>
            <a:off x="5811837" y="3187347"/>
            <a:ext cx="6257925" cy="2876550"/>
          </a:xfrm>
          <a:prstGeom prst="rect">
            <a:avLst/>
          </a:prstGeom>
        </p:spPr>
      </p:pic>
      <p:pic>
        <p:nvPicPr>
          <p:cNvPr id="6" name="Picture 5">
            <a:extLst>
              <a:ext uri="{FF2B5EF4-FFF2-40B4-BE49-F238E27FC236}">
                <a16:creationId xmlns:a16="http://schemas.microsoft.com/office/drawing/2014/main" id="{87D65709-38D8-43FE-8842-D4FE68BA9BD6}"/>
              </a:ext>
            </a:extLst>
          </p:cNvPr>
          <p:cNvPicPr>
            <a:picLocks noChangeAspect="1"/>
          </p:cNvPicPr>
          <p:nvPr/>
        </p:nvPicPr>
        <p:blipFill>
          <a:blip r:embed="rId4"/>
          <a:stretch>
            <a:fillRect/>
          </a:stretch>
        </p:blipFill>
        <p:spPr>
          <a:xfrm>
            <a:off x="220522" y="3118947"/>
            <a:ext cx="5374217" cy="319815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dirty="0"/>
              <a:t>Class 5 Objectives</a:t>
            </a:r>
            <a:endParaRPr sz="4800" dirty="0"/>
          </a:p>
        </p:txBody>
      </p:sp>
      <p:sp>
        <p:nvSpPr>
          <p:cNvPr id="198" name="Google Shape;198;p30"/>
          <p:cNvSpPr txBox="1"/>
          <p:nvPr/>
        </p:nvSpPr>
        <p:spPr>
          <a:xfrm>
            <a:off x="8285450" y="2016100"/>
            <a:ext cx="1496700" cy="60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highlight>
                <a:srgbClr val="00FF00"/>
              </a:highlight>
              <a:latin typeface="Lato"/>
              <a:ea typeface="Lato"/>
              <a:cs typeface="Lato"/>
              <a:sym typeface="Lato"/>
            </a:endParaRPr>
          </a:p>
        </p:txBody>
      </p:sp>
      <p:sp>
        <p:nvSpPr>
          <p:cNvPr id="200" name="Google Shape;200;p30"/>
          <p:cNvSpPr txBox="1"/>
          <p:nvPr/>
        </p:nvSpPr>
        <p:spPr>
          <a:xfrm>
            <a:off x="89806" y="2319250"/>
            <a:ext cx="5379900" cy="3608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500"/>
              </a:spcBef>
              <a:spcAft>
                <a:spcPts val="0"/>
              </a:spcAft>
              <a:buNone/>
            </a:pPr>
            <a:r>
              <a:rPr lang="en-US" sz="2400" b="1" u="sng" dirty="0"/>
              <a:t>Cleaning Data Using SQL</a:t>
            </a:r>
            <a:endParaRPr sz="2400" dirty="0"/>
          </a:p>
          <a:p>
            <a:pPr marL="0" lvl="0" indent="0" algn="l" rtl="0">
              <a:lnSpc>
                <a:spcPct val="115000"/>
              </a:lnSpc>
              <a:spcBef>
                <a:spcPts val="600"/>
              </a:spcBef>
              <a:spcAft>
                <a:spcPts val="0"/>
              </a:spcAft>
              <a:buNone/>
            </a:pPr>
            <a:r>
              <a:rPr lang="en-US" sz="2400" dirty="0"/>
              <a:t>SQL Operators, Wildcards, Like, etc.</a:t>
            </a:r>
            <a:endParaRPr sz="2400" dirty="0"/>
          </a:p>
          <a:p>
            <a:pPr marL="0" lvl="0" indent="0" algn="l" rtl="0">
              <a:lnSpc>
                <a:spcPct val="115000"/>
              </a:lnSpc>
              <a:spcBef>
                <a:spcPts val="600"/>
              </a:spcBef>
              <a:spcAft>
                <a:spcPts val="0"/>
              </a:spcAft>
              <a:buNone/>
            </a:pPr>
            <a:r>
              <a:rPr lang="en-US" sz="2400" dirty="0"/>
              <a:t>Case Statements &amp; Logical Functions</a:t>
            </a:r>
            <a:endParaRPr sz="2400" dirty="0"/>
          </a:p>
          <a:p>
            <a:pPr marL="0" lvl="0" indent="0" algn="l" rtl="0">
              <a:lnSpc>
                <a:spcPct val="115000"/>
              </a:lnSpc>
              <a:spcBef>
                <a:spcPts val="600"/>
              </a:spcBef>
              <a:spcAft>
                <a:spcPts val="0"/>
              </a:spcAft>
              <a:buNone/>
            </a:pPr>
            <a:r>
              <a:rPr lang="en-US" sz="2400" dirty="0"/>
              <a:t>Clean string, numeric, and date data</a:t>
            </a:r>
            <a:endParaRPr sz="2400" dirty="0"/>
          </a:p>
          <a:p>
            <a:pPr marL="0" lvl="0" indent="0" algn="l" rtl="0">
              <a:lnSpc>
                <a:spcPct val="115000"/>
              </a:lnSpc>
              <a:spcBef>
                <a:spcPts val="600"/>
              </a:spcBef>
              <a:spcAft>
                <a:spcPts val="600"/>
              </a:spcAft>
              <a:buNone/>
            </a:pPr>
            <a:r>
              <a:rPr lang="en-US" sz="2400" dirty="0"/>
              <a:t>Perform joins - inner, outer and left </a:t>
            </a:r>
            <a:endParaRPr sz="2400" dirty="0"/>
          </a:p>
        </p:txBody>
      </p:sp>
      <p:pic>
        <p:nvPicPr>
          <p:cNvPr id="1026" name="Picture 2" descr="Cleaning Data with SQL — TRIM Your White Space - UB Women Data ...">
            <a:extLst>
              <a:ext uri="{FF2B5EF4-FFF2-40B4-BE49-F238E27FC236}">
                <a16:creationId xmlns:a16="http://schemas.microsoft.com/office/drawing/2014/main" id="{0AA1EF9F-F384-45FB-9C36-E0A7BA140A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1750" y="2731911"/>
            <a:ext cx="6884099" cy="23350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ctrTitle"/>
          </p:nvPr>
        </p:nvSpPr>
        <p:spPr>
          <a:xfrm>
            <a:off x="913800" y="609600"/>
            <a:ext cx="1119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What is the need for data manipulation?</a:t>
            </a:r>
            <a:endParaRPr sz="4200"/>
          </a:p>
        </p:txBody>
      </p:sp>
      <p:sp>
        <p:nvSpPr>
          <p:cNvPr id="186" name="Google Shape;186;p28"/>
          <p:cNvSpPr/>
          <p:nvPr/>
        </p:nvSpPr>
        <p:spPr>
          <a:xfrm>
            <a:off x="1228375" y="4599100"/>
            <a:ext cx="8929200" cy="813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highlight>
                <a:srgbClr val="FF0000"/>
              </a:highlight>
            </a:endParaRPr>
          </a:p>
        </p:txBody>
      </p:sp>
      <p:sp>
        <p:nvSpPr>
          <p:cNvPr id="187" name="Google Shape;187;p28"/>
          <p:cNvSpPr txBox="1">
            <a:spLocks noGrp="1"/>
          </p:cNvSpPr>
          <p:nvPr>
            <p:ph type="subTitle" idx="1"/>
          </p:nvPr>
        </p:nvSpPr>
        <p:spPr>
          <a:xfrm>
            <a:off x="1077723" y="1998825"/>
            <a:ext cx="5479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342900" lvl="0" indent="-217100" algn="l" rtl="0">
              <a:spcBef>
                <a:spcPts val="0"/>
              </a:spcBef>
              <a:spcAft>
                <a:spcPts val="0"/>
              </a:spcAft>
              <a:buSzPts val="2400"/>
              <a:buNone/>
            </a:pPr>
            <a:r>
              <a:rPr lang="en-US" sz="2400"/>
              <a:t>Creating new datasets &amp; Combine disparate data sets</a:t>
            </a:r>
            <a:endParaRPr sz="2400"/>
          </a:p>
          <a:p>
            <a:pPr marL="342900" lvl="0" indent="-217100" algn="l" rtl="0">
              <a:spcBef>
                <a:spcPts val="1000"/>
              </a:spcBef>
              <a:spcAft>
                <a:spcPts val="0"/>
              </a:spcAft>
              <a:buSzPts val="1400"/>
              <a:buNone/>
            </a:pPr>
            <a:endParaRPr sz="2400"/>
          </a:p>
          <a:p>
            <a:pPr marL="342900" lvl="0" indent="-217100" algn="l" rtl="0">
              <a:spcBef>
                <a:spcPts val="1000"/>
              </a:spcBef>
              <a:spcAft>
                <a:spcPts val="0"/>
              </a:spcAft>
              <a:buSzPts val="2400"/>
              <a:buNone/>
            </a:pPr>
            <a:r>
              <a:rPr lang="en-US" sz="2400"/>
              <a:t>Perform common queries, aggregations, and joins</a:t>
            </a:r>
            <a:endParaRPr sz="2400"/>
          </a:p>
          <a:p>
            <a:pPr marL="342900" lvl="0" indent="-217100" algn="l" rtl="0">
              <a:spcBef>
                <a:spcPts val="1000"/>
              </a:spcBef>
              <a:spcAft>
                <a:spcPts val="0"/>
              </a:spcAft>
              <a:buSzPts val="1400"/>
              <a:buNone/>
            </a:pPr>
            <a:endParaRPr sz="2400"/>
          </a:p>
          <a:p>
            <a:pPr marL="342900" lvl="0" indent="-217100" algn="l" rtl="0">
              <a:spcBef>
                <a:spcPts val="1000"/>
              </a:spcBef>
              <a:spcAft>
                <a:spcPts val="0"/>
              </a:spcAft>
              <a:buSzPts val="2400"/>
              <a:buNone/>
            </a:pPr>
            <a:r>
              <a:rPr lang="en-US" sz="2400"/>
              <a:t>Adding, removing, or modifying data</a:t>
            </a:r>
            <a:endParaRPr sz="2400"/>
          </a:p>
          <a:p>
            <a:pPr marL="36899" lvl="0" indent="0" algn="l" rtl="0">
              <a:spcBef>
                <a:spcPts val="1000"/>
              </a:spcBef>
              <a:spcAft>
                <a:spcPts val="0"/>
              </a:spcAft>
              <a:buSzPts val="1400"/>
              <a:buNone/>
            </a:pPr>
            <a:endParaRPr sz="2400"/>
          </a:p>
          <a:p>
            <a:pPr marL="342900" lvl="0" indent="-217100" algn="l" rtl="0">
              <a:spcBef>
                <a:spcPts val="1000"/>
              </a:spcBef>
              <a:spcAft>
                <a:spcPts val="0"/>
              </a:spcAft>
              <a:buSzPts val="2400"/>
              <a:buNone/>
            </a:pPr>
            <a:r>
              <a:rPr lang="en-US" sz="2400"/>
              <a:t>Extracting and Storing Data</a:t>
            </a:r>
            <a:endParaRPr sz="2400"/>
          </a:p>
        </p:txBody>
      </p:sp>
      <p:sp>
        <p:nvSpPr>
          <p:cNvPr id="188" name="Google Shape;188;p28"/>
          <p:cNvSpPr txBox="1">
            <a:spLocks noGrp="1"/>
          </p:cNvSpPr>
          <p:nvPr>
            <p:ph type="body" idx="4294967295"/>
          </p:nvPr>
        </p:nvSpPr>
        <p:spPr>
          <a:xfrm>
            <a:off x="6556923" y="1998825"/>
            <a:ext cx="55509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342900" lvl="0" indent="-369500" algn="l" rtl="0">
              <a:spcBef>
                <a:spcPts val="0"/>
              </a:spcBef>
              <a:spcAft>
                <a:spcPts val="0"/>
              </a:spcAft>
              <a:buSzPts val="2400"/>
              <a:buChar char="●"/>
            </a:pPr>
            <a:r>
              <a:rPr lang="en-US" sz="2400" dirty="0"/>
              <a:t>Creation/Extraction</a:t>
            </a:r>
            <a:endParaRPr sz="2400" dirty="0"/>
          </a:p>
          <a:p>
            <a:pPr marL="0" lvl="0" indent="0" algn="l" rtl="0">
              <a:spcBef>
                <a:spcPts val="1000"/>
              </a:spcBef>
              <a:spcAft>
                <a:spcPts val="0"/>
              </a:spcAft>
              <a:buNone/>
            </a:pPr>
            <a:endParaRPr sz="2400" dirty="0"/>
          </a:p>
          <a:p>
            <a:pPr marL="0" lvl="0" indent="0" algn="l" rtl="0">
              <a:spcBef>
                <a:spcPts val="1000"/>
              </a:spcBef>
              <a:spcAft>
                <a:spcPts val="0"/>
              </a:spcAft>
              <a:buNone/>
            </a:pPr>
            <a:endParaRPr sz="2400" dirty="0"/>
          </a:p>
          <a:p>
            <a:pPr marL="342900" lvl="0" indent="-369500" algn="l" rtl="0">
              <a:spcBef>
                <a:spcPts val="1000"/>
              </a:spcBef>
              <a:spcAft>
                <a:spcPts val="0"/>
              </a:spcAft>
              <a:buSzPts val="2400"/>
              <a:buChar char="●"/>
            </a:pPr>
            <a:r>
              <a:rPr lang="en-US" sz="2400"/>
              <a:t>Transforming </a:t>
            </a:r>
            <a:r>
              <a:rPr lang="en-US" sz="2400" dirty="0"/>
              <a:t>data</a:t>
            </a:r>
            <a:endParaRPr sz="2400" dirty="0"/>
          </a:p>
          <a:p>
            <a:pPr marL="0" lvl="0" indent="0" algn="l" rtl="0">
              <a:spcBef>
                <a:spcPts val="1000"/>
              </a:spcBef>
              <a:spcAft>
                <a:spcPts val="0"/>
              </a:spcAft>
              <a:buSzPts val="1400"/>
              <a:buNone/>
            </a:pPr>
            <a:endParaRPr sz="2400" dirty="0"/>
          </a:p>
          <a:p>
            <a:pPr marL="342900" lvl="0" indent="-369500" algn="l" rtl="0">
              <a:spcBef>
                <a:spcPts val="1000"/>
              </a:spcBef>
              <a:spcAft>
                <a:spcPts val="0"/>
              </a:spcAft>
              <a:buSzPts val="2400"/>
              <a:buChar char="●"/>
            </a:pPr>
            <a:r>
              <a:rPr lang="en-US" sz="2400" dirty="0"/>
              <a:t>Cleaning data</a:t>
            </a:r>
            <a:br>
              <a:rPr lang="en-US" sz="2400" dirty="0"/>
            </a:br>
            <a:endParaRPr sz="2400" dirty="0"/>
          </a:p>
          <a:p>
            <a:pPr marL="342900" lvl="0" indent="-369500" algn="l" rtl="0">
              <a:spcBef>
                <a:spcPts val="1000"/>
              </a:spcBef>
              <a:spcAft>
                <a:spcPts val="0"/>
              </a:spcAft>
              <a:buSzPts val="2400"/>
              <a:buChar char="●"/>
            </a:pPr>
            <a:r>
              <a:rPr lang="en-US" sz="2400" dirty="0"/>
              <a:t>Storage &amp; Retrieval</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0"/>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Cleaning Data</a:t>
            </a:r>
            <a:endParaRPr sz="4200"/>
          </a:p>
        </p:txBody>
      </p:sp>
      <p:sp>
        <p:nvSpPr>
          <p:cNvPr id="200" name="Google Shape;200;p30"/>
          <p:cNvSpPr txBox="1"/>
          <p:nvPr/>
        </p:nvSpPr>
        <p:spPr>
          <a:xfrm>
            <a:off x="396500" y="1839500"/>
            <a:ext cx="5410500" cy="452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2100" b="1"/>
              <a:t>What Does Cleaning Data Mean?</a:t>
            </a:r>
            <a:endParaRPr sz="2100" b="1"/>
          </a:p>
          <a:p>
            <a:pPr marL="0" lvl="0" indent="0" algn="l" rtl="0">
              <a:spcBef>
                <a:spcPts val="1000"/>
              </a:spcBef>
              <a:spcAft>
                <a:spcPts val="0"/>
              </a:spcAft>
              <a:buClr>
                <a:srgbClr val="000000"/>
              </a:buClr>
              <a:buSzPts val="1100"/>
              <a:buFont typeface="Arial"/>
              <a:buNone/>
            </a:pPr>
            <a:r>
              <a:rPr lang="en-US" sz="2100"/>
              <a:t>Data cleaning is the process of confirming the Validity, Accuracy, Completeness, Consistency, and Uniformity data</a:t>
            </a:r>
            <a:endParaRPr sz="2100"/>
          </a:p>
          <a:p>
            <a:pPr marL="0" lvl="0" indent="0" algn="l" rtl="0">
              <a:spcBef>
                <a:spcPts val="1000"/>
              </a:spcBef>
              <a:spcAft>
                <a:spcPts val="0"/>
              </a:spcAft>
              <a:buClr>
                <a:srgbClr val="000000"/>
              </a:buClr>
              <a:buSzPts val="1100"/>
              <a:buFont typeface="Arial"/>
              <a:buNone/>
            </a:pPr>
            <a:r>
              <a:rPr lang="en-US" sz="2100" b="1"/>
              <a:t>How Can You Clean Data?</a:t>
            </a:r>
            <a:endParaRPr sz="2100" b="1"/>
          </a:p>
          <a:p>
            <a:pPr marL="0" lvl="0" indent="0" algn="l" rtl="0">
              <a:spcBef>
                <a:spcPts val="1000"/>
              </a:spcBef>
              <a:spcAft>
                <a:spcPts val="0"/>
              </a:spcAft>
              <a:buNone/>
            </a:pPr>
            <a:r>
              <a:rPr lang="en-US" sz="2100"/>
              <a:t>Using business knowledge, along with software tools or a coding language to     clean data. </a:t>
            </a:r>
            <a:endParaRPr sz="2100"/>
          </a:p>
          <a:p>
            <a:pPr marL="0" lvl="0" indent="0" algn="l" rtl="0">
              <a:spcBef>
                <a:spcPts val="1000"/>
              </a:spcBef>
              <a:spcAft>
                <a:spcPts val="0"/>
              </a:spcAft>
              <a:buNone/>
            </a:pPr>
            <a:r>
              <a:rPr lang="en-US" sz="2100" b="1"/>
              <a:t>What About Programming Languages? </a:t>
            </a:r>
            <a:endParaRPr sz="2100" b="1"/>
          </a:p>
          <a:p>
            <a:pPr marL="0" lvl="0" indent="0" algn="l" rtl="0">
              <a:spcBef>
                <a:spcPts val="1000"/>
              </a:spcBef>
              <a:spcAft>
                <a:spcPts val="0"/>
              </a:spcAft>
              <a:buClr>
                <a:srgbClr val="000000"/>
              </a:buClr>
              <a:buSzPts val="1100"/>
              <a:buFont typeface="Arial"/>
              <a:buNone/>
            </a:pPr>
            <a:r>
              <a:rPr lang="en-US" sz="2100"/>
              <a:t>Cleaning data in a language like SQL or Python gives you flexibility to run routines for specific projects, while keeping costs low</a:t>
            </a:r>
            <a:endParaRPr sz="2100"/>
          </a:p>
          <a:p>
            <a:pPr marL="0" lvl="0" indent="0" algn="l" rtl="0">
              <a:spcBef>
                <a:spcPts val="1000"/>
              </a:spcBef>
              <a:spcAft>
                <a:spcPts val="0"/>
              </a:spcAft>
              <a:buClr>
                <a:srgbClr val="000000"/>
              </a:buClr>
              <a:buSzPts val="1100"/>
              <a:buFont typeface="Arial"/>
              <a:buNone/>
            </a:pPr>
            <a:endParaRPr sz="2100"/>
          </a:p>
          <a:p>
            <a:pPr marL="0" lvl="0" indent="0" algn="l" rtl="0">
              <a:spcBef>
                <a:spcPts val="1000"/>
              </a:spcBef>
              <a:spcAft>
                <a:spcPts val="0"/>
              </a:spcAft>
              <a:buNone/>
            </a:pPr>
            <a:endParaRPr sz="2100">
              <a:latin typeface="Lato"/>
              <a:ea typeface="Lato"/>
              <a:cs typeface="Lato"/>
              <a:sym typeface="Lato"/>
            </a:endParaRPr>
          </a:p>
        </p:txBody>
      </p:sp>
      <p:pic>
        <p:nvPicPr>
          <p:cNvPr id="201" name="Google Shape;201;p30"/>
          <p:cNvPicPr preferRelativeResize="0"/>
          <p:nvPr/>
        </p:nvPicPr>
        <p:blipFill>
          <a:blip r:embed="rId3">
            <a:alphaModFix/>
          </a:blip>
          <a:stretch>
            <a:fillRect/>
          </a:stretch>
        </p:blipFill>
        <p:spPr>
          <a:xfrm>
            <a:off x="5564642" y="1580100"/>
            <a:ext cx="6513687" cy="2772125"/>
          </a:xfrm>
          <a:prstGeom prst="rect">
            <a:avLst/>
          </a:prstGeom>
          <a:noFill/>
          <a:ln>
            <a:noFill/>
          </a:ln>
        </p:spPr>
      </p:pic>
      <p:sp>
        <p:nvSpPr>
          <p:cNvPr id="202" name="Google Shape;202;p30"/>
          <p:cNvSpPr txBox="1"/>
          <p:nvPr/>
        </p:nvSpPr>
        <p:spPr>
          <a:xfrm>
            <a:off x="6027325" y="4657600"/>
            <a:ext cx="6051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100" b="1"/>
              <a:t>Python:</a:t>
            </a:r>
            <a:r>
              <a:rPr lang="en-US" sz="2100"/>
              <a:t> Pandas, Dora, data cleaner, tabulate, scrubadub, and many other Python libraries.</a:t>
            </a:r>
            <a:endParaRPr sz="2100"/>
          </a:p>
          <a:p>
            <a:pPr marL="0" lvl="0" indent="0" algn="l" rtl="0">
              <a:spcBef>
                <a:spcPts val="1000"/>
              </a:spcBef>
              <a:spcAft>
                <a:spcPts val="1000"/>
              </a:spcAft>
              <a:buNone/>
            </a:pPr>
            <a:r>
              <a:rPr lang="en-US" sz="2100" b="1"/>
              <a:t>SQL:</a:t>
            </a:r>
            <a:r>
              <a:rPr lang="en-US" sz="2100"/>
              <a:t> T-SQL, Text &amp; Date Functions, Case Statements, “Where” clause, Select Distinct</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1"/>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Goals of Cleaning Data</a:t>
            </a:r>
            <a:endParaRPr sz="4200"/>
          </a:p>
        </p:txBody>
      </p:sp>
      <p:sp>
        <p:nvSpPr>
          <p:cNvPr id="208" name="Google Shape;208;p31"/>
          <p:cNvSpPr txBox="1"/>
          <p:nvPr/>
        </p:nvSpPr>
        <p:spPr>
          <a:xfrm>
            <a:off x="803500" y="1580100"/>
            <a:ext cx="11106900" cy="47112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1000"/>
              </a:spcBef>
              <a:spcAft>
                <a:spcPts val="0"/>
              </a:spcAft>
              <a:buSzPts val="1800"/>
              <a:buAutoNum type="arabicPeriod"/>
            </a:pPr>
            <a:r>
              <a:rPr lang="en-US" sz="1800" b="1"/>
              <a:t>Remove Unwanted Observations</a:t>
            </a:r>
            <a:r>
              <a:rPr lang="en-US" sz="1800"/>
              <a:t> for your dataset, including duplicate and irrelevant observations</a:t>
            </a:r>
            <a:endParaRPr sz="1800"/>
          </a:p>
          <a:p>
            <a:pPr marL="914400" lvl="1" indent="-342900" algn="l" rtl="0">
              <a:lnSpc>
                <a:spcPct val="100000"/>
              </a:lnSpc>
              <a:spcBef>
                <a:spcPts val="0"/>
              </a:spcBef>
              <a:spcAft>
                <a:spcPts val="0"/>
              </a:spcAft>
              <a:buSzPts val="1800"/>
              <a:buAutoNum type="alphaLcPeriod"/>
            </a:pPr>
            <a:r>
              <a:rPr lang="en-US" sz="1800" b="1"/>
              <a:t>Duplicate Observations </a:t>
            </a:r>
            <a:r>
              <a:rPr lang="en-US" sz="1800"/>
              <a:t>arise when you combine datasets from multiple places, scrape data, and receive data from clients/other departments.</a:t>
            </a:r>
            <a:endParaRPr sz="1800"/>
          </a:p>
          <a:p>
            <a:pPr marL="914400" lvl="1" indent="-342900" algn="l" rtl="0">
              <a:lnSpc>
                <a:spcPct val="100000"/>
              </a:lnSpc>
              <a:spcBef>
                <a:spcPts val="0"/>
              </a:spcBef>
              <a:spcAft>
                <a:spcPts val="0"/>
              </a:spcAft>
              <a:buSzPts val="1800"/>
              <a:buAutoNum type="alphaLcPeriod"/>
            </a:pPr>
            <a:r>
              <a:rPr lang="en-US" sz="1800" b="1"/>
              <a:t>Irrelevant Observations &amp; Outliers </a:t>
            </a:r>
            <a:r>
              <a:rPr lang="en-US" sz="1800"/>
              <a:t>are those that don’t fit the </a:t>
            </a:r>
            <a:r>
              <a:rPr lang="en-US" sz="1800" i="1"/>
              <a:t>specific problem</a:t>
            </a:r>
            <a:r>
              <a:rPr lang="en-US" sz="1800"/>
              <a:t> you’re trying to solve. It may be useful in other projects, but not this particular one.</a:t>
            </a:r>
            <a:endParaRPr sz="1800"/>
          </a:p>
          <a:p>
            <a:pPr marL="457200" lvl="0" indent="-342900" algn="l" rtl="0">
              <a:lnSpc>
                <a:spcPct val="100000"/>
              </a:lnSpc>
              <a:spcBef>
                <a:spcPts val="1000"/>
              </a:spcBef>
              <a:spcAft>
                <a:spcPts val="0"/>
              </a:spcAft>
              <a:buSzPts val="1800"/>
              <a:buAutoNum type="arabicPeriod"/>
            </a:pPr>
            <a:r>
              <a:rPr lang="en-US" sz="1800" b="1"/>
              <a:t>Fix Structural Errors</a:t>
            </a:r>
            <a:r>
              <a:rPr lang="en-US" sz="1800"/>
              <a:t> that occur during measurement or data transfer. This can be something as simple as multiple ways to spell a word or mislabeled classes; Parsing is an example of finding syntax errors. </a:t>
            </a:r>
            <a:endParaRPr sz="1800"/>
          </a:p>
          <a:p>
            <a:pPr marL="457200" lvl="0" indent="-342900" algn="l" rtl="0">
              <a:lnSpc>
                <a:spcPct val="100000"/>
              </a:lnSpc>
              <a:spcBef>
                <a:spcPts val="1000"/>
              </a:spcBef>
              <a:spcAft>
                <a:spcPts val="0"/>
              </a:spcAft>
              <a:buSzPts val="1800"/>
              <a:buAutoNum type="arabicPeriod"/>
            </a:pPr>
            <a:r>
              <a:rPr lang="en-US" sz="1800" b="1"/>
              <a:t>Handle Missing Data </a:t>
            </a:r>
            <a:r>
              <a:rPr lang="en-US" sz="1800"/>
              <a:t>is a must. It’s bad practice to ignore missing values in your dataset, because many algorithms do not accept missing values. You have two options when handling missing data:</a:t>
            </a:r>
            <a:endParaRPr sz="1800"/>
          </a:p>
          <a:p>
            <a:pPr marL="914400" lvl="1" indent="-342900" algn="l" rtl="0">
              <a:lnSpc>
                <a:spcPct val="100000"/>
              </a:lnSpc>
              <a:spcBef>
                <a:spcPts val="0"/>
              </a:spcBef>
              <a:spcAft>
                <a:spcPts val="0"/>
              </a:spcAft>
              <a:buSzPts val="1800"/>
              <a:buAutoNum type="alphaLcPeriod"/>
            </a:pPr>
            <a:r>
              <a:rPr lang="en-US" sz="1800" b="1"/>
              <a:t>Dropping </a:t>
            </a:r>
            <a:r>
              <a:rPr lang="en-US" sz="1800"/>
              <a:t>observations that have missing values</a:t>
            </a:r>
            <a:endParaRPr sz="1800"/>
          </a:p>
          <a:p>
            <a:pPr marL="914400" lvl="1" indent="-342900" algn="l" rtl="0">
              <a:lnSpc>
                <a:spcPct val="100000"/>
              </a:lnSpc>
              <a:spcBef>
                <a:spcPts val="0"/>
              </a:spcBef>
              <a:spcAft>
                <a:spcPts val="0"/>
              </a:spcAft>
              <a:buSzPts val="1800"/>
              <a:buAutoNum type="alphaLcPeriod"/>
            </a:pPr>
            <a:r>
              <a:rPr lang="en-US" sz="1800" b="1"/>
              <a:t>Imputing </a:t>
            </a:r>
            <a:r>
              <a:rPr lang="en-US" sz="1800"/>
              <a:t>the missing values based on other observations. Appending is a method of cross-referencing multiple data sources and combining known data into a final data.</a:t>
            </a:r>
            <a:endParaRPr sz="1800"/>
          </a:p>
          <a:p>
            <a:pPr marL="914400" lvl="0" indent="0" algn="l" rtl="0">
              <a:lnSpc>
                <a:spcPct val="100000"/>
              </a:lnSpc>
              <a:spcBef>
                <a:spcPts val="0"/>
              </a:spcBef>
              <a:spcAft>
                <a:spcPts val="0"/>
              </a:spcAft>
              <a:buNone/>
            </a:pPr>
            <a:endParaRPr sz="1800"/>
          </a:p>
          <a:p>
            <a:pPr marL="0" lvl="0" indent="0" algn="l" rtl="0">
              <a:spcBef>
                <a:spcPts val="0"/>
              </a:spcBef>
              <a:spcAft>
                <a:spcPts val="0"/>
              </a:spcAft>
              <a:buClr>
                <a:srgbClr val="000000"/>
              </a:buClr>
              <a:buSzPts val="1100"/>
              <a:buFont typeface="Arial"/>
              <a:buNone/>
            </a:pPr>
            <a:r>
              <a:rPr lang="en-US" sz="1800"/>
              <a:t>There are other possible ways to clean data, such as, transforming files, applying statistical methods, and post-processing, but these </a:t>
            </a:r>
            <a:r>
              <a:rPr lang="en-US" sz="1800" u="sng"/>
              <a:t>four steps will always be performed on any dataset you will analyze</a:t>
            </a:r>
            <a:r>
              <a:rPr lang="en-US" sz="1800"/>
              <a:t>.</a:t>
            </a:r>
            <a:endParaRPr sz="1800"/>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2"/>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SQL Wildcards</a:t>
            </a:r>
            <a:endParaRPr sz="4800"/>
          </a:p>
        </p:txBody>
      </p:sp>
      <p:graphicFrame>
        <p:nvGraphicFramePr>
          <p:cNvPr id="214" name="Google Shape;214;p32"/>
          <p:cNvGraphicFramePr/>
          <p:nvPr/>
        </p:nvGraphicFramePr>
        <p:xfrm>
          <a:off x="480595" y="3058235"/>
          <a:ext cx="3000000" cy="3000000"/>
        </p:xfrm>
        <a:graphic>
          <a:graphicData uri="http://schemas.openxmlformats.org/drawingml/2006/table">
            <a:tbl>
              <a:tblPr firstRow="1" bandRow="1">
                <a:noFill/>
                <a:tableStyleId>{7BBD9E7B-CFC3-4F12-B3F5-2AAF419E48A1}</a:tableStyleId>
              </a:tblPr>
              <a:tblGrid>
                <a:gridCol w="1107225">
                  <a:extLst>
                    <a:ext uri="{9D8B030D-6E8A-4147-A177-3AD203B41FA5}">
                      <a16:colId xmlns:a16="http://schemas.microsoft.com/office/drawing/2014/main" val="20000"/>
                    </a:ext>
                  </a:extLst>
                </a:gridCol>
                <a:gridCol w="5000925">
                  <a:extLst>
                    <a:ext uri="{9D8B030D-6E8A-4147-A177-3AD203B41FA5}">
                      <a16:colId xmlns:a16="http://schemas.microsoft.com/office/drawing/2014/main" val="20001"/>
                    </a:ext>
                  </a:extLst>
                </a:gridCol>
                <a:gridCol w="5112150">
                  <a:extLst>
                    <a:ext uri="{9D8B030D-6E8A-4147-A177-3AD203B41FA5}">
                      <a16:colId xmlns:a16="http://schemas.microsoft.com/office/drawing/2014/main" val="20002"/>
                    </a:ext>
                  </a:extLst>
                </a:gridCol>
              </a:tblGrid>
              <a:tr h="244850">
                <a:tc>
                  <a:txBody>
                    <a:bodyPr/>
                    <a:lstStyle/>
                    <a:p>
                      <a:pPr marL="0" marR="0" lvl="0" indent="0" algn="l" rtl="0">
                        <a:spcBef>
                          <a:spcPts val="0"/>
                        </a:spcBef>
                        <a:spcAft>
                          <a:spcPts val="0"/>
                        </a:spcAft>
                        <a:buNone/>
                      </a:pPr>
                      <a:r>
                        <a:rPr lang="en-US" sz="1800"/>
                        <a:t>Symbol</a:t>
                      </a:r>
                      <a:endParaRPr/>
                    </a:p>
                  </a:txBody>
                  <a:tcPr marL="91450" marR="91450" marT="45725" marB="45725"/>
                </a:tc>
                <a:tc>
                  <a:txBody>
                    <a:bodyPr/>
                    <a:lstStyle/>
                    <a:p>
                      <a:pPr marL="0" marR="0" lvl="0" indent="0" algn="l" rtl="0">
                        <a:spcBef>
                          <a:spcPts val="0"/>
                        </a:spcBef>
                        <a:spcAft>
                          <a:spcPts val="0"/>
                        </a:spcAft>
                        <a:buNone/>
                      </a:pPr>
                      <a:r>
                        <a:rPr lang="en-US" sz="1800"/>
                        <a:t>Description</a:t>
                      </a:r>
                      <a:endParaRPr/>
                    </a:p>
                  </a:txBody>
                  <a:tcPr marL="91450" marR="91450" marT="45725" marB="45725"/>
                </a:tc>
                <a:tc>
                  <a:txBody>
                    <a:bodyPr/>
                    <a:lstStyle/>
                    <a:p>
                      <a:pPr marL="0" marR="0" lvl="0" indent="0" algn="l" rtl="0">
                        <a:spcBef>
                          <a:spcPts val="0"/>
                        </a:spcBef>
                        <a:spcAft>
                          <a:spcPts val="0"/>
                        </a:spcAft>
                        <a:buNone/>
                      </a:pPr>
                      <a:r>
                        <a:rPr lang="en-US" sz="1800"/>
                        <a:t>Example</a:t>
                      </a:r>
                      <a:endParaRPr sz="1800"/>
                    </a:p>
                  </a:txBody>
                  <a:tcPr marL="91450" marR="91450" marT="45725" marB="45725"/>
                </a:tc>
                <a:extLst>
                  <a:ext uri="{0D108BD9-81ED-4DB2-BD59-A6C34878D82A}">
                    <a16:rowId xmlns:a16="http://schemas.microsoft.com/office/drawing/2014/main" val="10000"/>
                  </a:ext>
                </a:extLst>
              </a:tr>
              <a:tr h="244850">
                <a:tc>
                  <a:txBody>
                    <a:bodyPr/>
                    <a:lstStyle/>
                    <a:p>
                      <a:pPr marL="0" lvl="0" indent="0" algn="l" rtl="0">
                        <a:spcBef>
                          <a:spcPts val="0"/>
                        </a:spcBef>
                        <a:spcAft>
                          <a:spcPts val="0"/>
                        </a:spcAft>
                        <a:buNone/>
                      </a:pPr>
                      <a:r>
                        <a:rPr lang="en-US" sz="1900">
                          <a:solidFill>
                            <a:schemeClr val="dk2"/>
                          </a:solidFill>
                        </a:rPr>
                        <a:t>%	</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Represents zero or more characters	</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bl% finds bl, black, blue, and blob</a:t>
                      </a:r>
                      <a:endParaRPr sz="2300">
                        <a:solidFill>
                          <a:schemeClr val="dk2"/>
                        </a:solidFill>
                      </a:endParaRPr>
                    </a:p>
                  </a:txBody>
                  <a:tcPr marL="91450" marR="91450" marT="45725" marB="45725"/>
                </a:tc>
                <a:extLst>
                  <a:ext uri="{0D108BD9-81ED-4DB2-BD59-A6C34878D82A}">
                    <a16:rowId xmlns:a16="http://schemas.microsoft.com/office/drawing/2014/main" val="10001"/>
                  </a:ext>
                </a:extLst>
              </a:tr>
              <a:tr h="244850">
                <a:tc>
                  <a:txBody>
                    <a:bodyPr/>
                    <a:lstStyle/>
                    <a:p>
                      <a:pPr marL="0" lvl="0" indent="0" algn="l" rtl="0">
                        <a:spcBef>
                          <a:spcPts val="0"/>
                        </a:spcBef>
                        <a:spcAft>
                          <a:spcPts val="0"/>
                        </a:spcAft>
                        <a:buNone/>
                      </a:pPr>
                      <a:r>
                        <a:rPr lang="en-US" sz="1900">
                          <a:solidFill>
                            <a:schemeClr val="dk2"/>
                          </a:solidFill>
                        </a:rPr>
                        <a:t>_</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Represents a single character</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h_t finds hot, hat, and hit</a:t>
                      </a:r>
                      <a:endParaRPr sz="2300">
                        <a:solidFill>
                          <a:schemeClr val="dk2"/>
                        </a:solidFill>
                      </a:endParaRPr>
                    </a:p>
                  </a:txBody>
                  <a:tcPr marL="91450" marR="91450" marT="45725" marB="45725"/>
                </a:tc>
                <a:extLst>
                  <a:ext uri="{0D108BD9-81ED-4DB2-BD59-A6C34878D82A}">
                    <a16:rowId xmlns:a16="http://schemas.microsoft.com/office/drawing/2014/main" val="10002"/>
                  </a:ext>
                </a:extLst>
              </a:tr>
              <a:tr h="244850">
                <a:tc>
                  <a:txBody>
                    <a:bodyPr/>
                    <a:lstStyle/>
                    <a:p>
                      <a:pPr marL="0" lvl="0" indent="0" algn="l" rtl="0">
                        <a:spcBef>
                          <a:spcPts val="0"/>
                        </a:spcBef>
                        <a:spcAft>
                          <a:spcPts val="0"/>
                        </a:spcAft>
                        <a:buNone/>
                      </a:pPr>
                      <a:r>
                        <a:rPr lang="en-US" sz="1900">
                          <a:solidFill>
                            <a:schemeClr val="dk2"/>
                          </a:solidFill>
                        </a:rPr>
                        <a:t>[]</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Represents any single character within the brackets	</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h[oa]t finds hot and hat, but not hit</a:t>
                      </a:r>
                      <a:endParaRPr sz="2300">
                        <a:solidFill>
                          <a:schemeClr val="dk2"/>
                        </a:solidFill>
                      </a:endParaRPr>
                    </a:p>
                  </a:txBody>
                  <a:tcPr marL="91450" marR="91450" marT="45725" marB="45725"/>
                </a:tc>
                <a:extLst>
                  <a:ext uri="{0D108BD9-81ED-4DB2-BD59-A6C34878D82A}">
                    <a16:rowId xmlns:a16="http://schemas.microsoft.com/office/drawing/2014/main" val="10003"/>
                  </a:ext>
                </a:extLst>
              </a:tr>
              <a:tr h="244850">
                <a:tc>
                  <a:txBody>
                    <a:bodyPr/>
                    <a:lstStyle/>
                    <a:p>
                      <a:pPr marL="0" lvl="0" indent="0" algn="l" rtl="0">
                        <a:spcBef>
                          <a:spcPts val="0"/>
                        </a:spcBef>
                        <a:spcAft>
                          <a:spcPts val="0"/>
                        </a:spcAft>
                        <a:buNone/>
                      </a:pPr>
                      <a:r>
                        <a:rPr lang="en-US" sz="1900">
                          <a:solidFill>
                            <a:schemeClr val="dk2"/>
                          </a:solidFill>
                        </a:rPr>
                        <a:t>^	</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Represents any character not in the bracket</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h[^oa]t finds hit, but not hot and hat</a:t>
                      </a:r>
                      <a:endParaRPr sz="1900">
                        <a:solidFill>
                          <a:schemeClr val="dk2"/>
                        </a:solidFill>
                      </a:endParaRPr>
                    </a:p>
                  </a:txBody>
                  <a:tcPr marL="91450" marR="91450" marT="45725" marB="45725"/>
                </a:tc>
                <a:extLst>
                  <a:ext uri="{0D108BD9-81ED-4DB2-BD59-A6C34878D82A}">
                    <a16:rowId xmlns:a16="http://schemas.microsoft.com/office/drawing/2014/main" val="10004"/>
                  </a:ext>
                </a:extLst>
              </a:tr>
              <a:tr h="244850">
                <a:tc>
                  <a:txBody>
                    <a:bodyPr/>
                    <a:lstStyle/>
                    <a:p>
                      <a:pPr marL="0" lvl="0" indent="0" algn="l" rtl="0">
                        <a:spcBef>
                          <a:spcPts val="0"/>
                        </a:spcBef>
                        <a:spcAft>
                          <a:spcPts val="0"/>
                        </a:spcAft>
                        <a:buNone/>
                      </a:pPr>
                      <a:r>
                        <a:rPr lang="en-US" sz="1900">
                          <a:solidFill>
                            <a:schemeClr val="dk2"/>
                          </a:solidFill>
                        </a:rPr>
                        <a:t>-	</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Represents a range of characters</a:t>
                      </a:r>
                      <a:endParaRPr sz="1900">
                        <a:solidFill>
                          <a:schemeClr val="dk2"/>
                        </a:solidFill>
                      </a:endParaRPr>
                    </a:p>
                  </a:txBody>
                  <a:tcPr marL="91450" marR="91450" marT="45725" marB="45725"/>
                </a:tc>
                <a:tc>
                  <a:txBody>
                    <a:bodyPr/>
                    <a:lstStyle/>
                    <a:p>
                      <a:pPr marL="0" lvl="0" indent="0" algn="l" rtl="0">
                        <a:spcBef>
                          <a:spcPts val="0"/>
                        </a:spcBef>
                        <a:spcAft>
                          <a:spcPts val="0"/>
                        </a:spcAft>
                        <a:buNone/>
                      </a:pPr>
                      <a:r>
                        <a:rPr lang="en-US" sz="1900">
                          <a:solidFill>
                            <a:schemeClr val="dk2"/>
                          </a:solidFill>
                        </a:rPr>
                        <a:t>c[a-b]t finds cat and cbt</a:t>
                      </a:r>
                      <a:endParaRPr sz="1900">
                        <a:solidFill>
                          <a:schemeClr val="dk2"/>
                        </a:solidFill>
                      </a:endParaRPr>
                    </a:p>
                  </a:txBody>
                  <a:tcPr marL="91450" marR="91450" marT="45725" marB="45725"/>
                </a:tc>
                <a:extLst>
                  <a:ext uri="{0D108BD9-81ED-4DB2-BD59-A6C34878D82A}">
                    <a16:rowId xmlns:a16="http://schemas.microsoft.com/office/drawing/2014/main" val="10005"/>
                  </a:ext>
                </a:extLst>
              </a:tr>
            </a:tbl>
          </a:graphicData>
        </a:graphic>
      </p:graphicFrame>
      <p:sp>
        <p:nvSpPr>
          <p:cNvPr id="215" name="Google Shape;215;p32"/>
          <p:cNvSpPr txBox="1"/>
          <p:nvPr/>
        </p:nvSpPr>
        <p:spPr>
          <a:xfrm>
            <a:off x="1202200" y="1842925"/>
            <a:ext cx="10279200" cy="121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u="sng">
                <a:solidFill>
                  <a:schemeClr val="accent1"/>
                </a:solidFill>
                <a:latin typeface="Lato"/>
                <a:ea typeface="Lato"/>
                <a:cs typeface="Lato"/>
                <a:sym typeface="Lato"/>
              </a:rPr>
              <a:t>Purpose</a:t>
            </a:r>
            <a:r>
              <a:rPr lang="en-US" sz="2400">
                <a:solidFill>
                  <a:schemeClr val="accent1"/>
                </a:solidFill>
                <a:latin typeface="Lato"/>
                <a:ea typeface="Lato"/>
                <a:cs typeface="Lato"/>
                <a:sym typeface="Lato"/>
              </a:rPr>
              <a:t>: Used with the SQL “Like” operator, A wildcard character is used to for comparing strings or for string-cleaning purposes. </a:t>
            </a:r>
            <a:endParaRPr sz="2400">
              <a:solidFill>
                <a:schemeClr val="accen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Case Statements</a:t>
            </a:r>
            <a:endParaRPr sz="4200"/>
          </a:p>
        </p:txBody>
      </p:sp>
      <p:sp>
        <p:nvSpPr>
          <p:cNvPr id="221" name="Google Shape;221;p33"/>
          <p:cNvSpPr txBox="1"/>
          <p:nvPr/>
        </p:nvSpPr>
        <p:spPr>
          <a:xfrm>
            <a:off x="11322625" y="103890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33"/>
          <p:cNvSpPr txBox="1"/>
          <p:nvPr/>
        </p:nvSpPr>
        <p:spPr>
          <a:xfrm>
            <a:off x="1001550" y="1688575"/>
            <a:ext cx="101784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400">
                <a:latin typeface="Lato"/>
                <a:ea typeface="Lato"/>
                <a:cs typeface="Lato"/>
                <a:sym typeface="Lato"/>
              </a:rPr>
              <a:t>Purpose -  The CASE statement goes through conditions and return a value when the first condition is met (like an IF-THEN-ELSE statement). If no conditions are true, it returns the value in the “ELSE” clause.</a:t>
            </a:r>
            <a:endParaRPr sz="2400"/>
          </a:p>
          <a:p>
            <a:pPr marL="0" lvl="0" indent="0" algn="l" rtl="0">
              <a:spcBef>
                <a:spcPts val="0"/>
              </a:spcBef>
              <a:spcAft>
                <a:spcPts val="0"/>
              </a:spcAft>
              <a:buNone/>
            </a:pPr>
            <a:endParaRPr sz="2000">
              <a:solidFill>
                <a:schemeClr val="accent1"/>
              </a:solidFill>
              <a:latin typeface="Lato"/>
              <a:ea typeface="Lato"/>
              <a:cs typeface="Lato"/>
              <a:sym typeface="Lato"/>
            </a:endParaRPr>
          </a:p>
          <a:p>
            <a:pPr marL="0" lvl="0" indent="0" algn="l" rtl="0">
              <a:lnSpc>
                <a:spcPct val="115000"/>
              </a:lnSpc>
              <a:spcBef>
                <a:spcPts val="0"/>
              </a:spcBef>
              <a:spcAft>
                <a:spcPts val="0"/>
              </a:spcAft>
              <a:buNone/>
            </a:pPr>
            <a:endParaRPr sz="2000">
              <a:solidFill>
                <a:schemeClr val="accent1"/>
              </a:solidFill>
              <a:latin typeface="Lato"/>
              <a:ea typeface="Lato"/>
              <a:cs typeface="Lato"/>
              <a:sym typeface="Lato"/>
            </a:endParaRPr>
          </a:p>
        </p:txBody>
      </p:sp>
      <p:sp>
        <p:nvSpPr>
          <p:cNvPr id="223" name="Google Shape;223;p33"/>
          <p:cNvSpPr txBox="1"/>
          <p:nvPr/>
        </p:nvSpPr>
        <p:spPr>
          <a:xfrm>
            <a:off x="946275" y="3314025"/>
            <a:ext cx="5766900" cy="3000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2000" b="1" u="sng">
                <a:latin typeface="Lato"/>
                <a:ea typeface="Lato"/>
                <a:cs typeface="Lato"/>
                <a:sym typeface="Lato"/>
              </a:rPr>
              <a:t>Syntax</a:t>
            </a:r>
            <a:r>
              <a:rPr lang="en-US" sz="2000">
                <a:latin typeface="Lato"/>
                <a:ea typeface="Lato"/>
                <a:cs typeface="Lato"/>
                <a:sym typeface="Lato"/>
              </a:rPr>
              <a:t> </a:t>
            </a:r>
            <a:endParaRPr sz="2000">
              <a:latin typeface="Lato"/>
              <a:ea typeface="Lato"/>
              <a:cs typeface="Lato"/>
              <a:sym typeface="Lato"/>
            </a:endParaRPr>
          </a:p>
          <a:p>
            <a:pPr marL="457200" lvl="0" indent="0" algn="l" rtl="0">
              <a:lnSpc>
                <a:spcPct val="115000"/>
              </a:lnSpc>
              <a:spcBef>
                <a:spcPts val="500"/>
              </a:spcBef>
              <a:spcAft>
                <a:spcPts val="600"/>
              </a:spcAft>
              <a:buNone/>
            </a:pPr>
            <a:r>
              <a:rPr lang="en-US" sz="2000"/>
              <a:t>CASE</a:t>
            </a:r>
            <a:br>
              <a:rPr lang="en-US" sz="2000"/>
            </a:br>
            <a:r>
              <a:rPr lang="en-US" sz="2000"/>
              <a:t>    WHEN condition1 THEN result1</a:t>
            </a:r>
            <a:br>
              <a:rPr lang="en-US" sz="2000"/>
            </a:br>
            <a:r>
              <a:rPr lang="en-US" sz="2000"/>
              <a:t>    WHEN condition2 THEN result2</a:t>
            </a:r>
            <a:br>
              <a:rPr lang="en-US" sz="2000"/>
            </a:br>
            <a:r>
              <a:rPr lang="en-US" sz="2000"/>
              <a:t>    WHEN conditionN THEN resultN</a:t>
            </a:r>
            <a:br>
              <a:rPr lang="en-US" sz="2000"/>
            </a:br>
            <a:r>
              <a:rPr lang="en-US" sz="2000"/>
              <a:t>    ELSE result</a:t>
            </a:r>
            <a:br>
              <a:rPr lang="en-US" sz="2000"/>
            </a:br>
            <a:r>
              <a:rPr lang="en-US" sz="2000"/>
              <a:t>END;</a:t>
            </a:r>
            <a:endParaRPr/>
          </a:p>
        </p:txBody>
      </p:sp>
      <p:sp>
        <p:nvSpPr>
          <p:cNvPr id="224" name="Google Shape;224;p33"/>
          <p:cNvSpPr txBox="1"/>
          <p:nvPr/>
        </p:nvSpPr>
        <p:spPr>
          <a:xfrm>
            <a:off x="6096000" y="3314025"/>
            <a:ext cx="5882100" cy="3209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2000" b="1" u="sng">
                <a:latin typeface="Lato"/>
                <a:ea typeface="Lato"/>
                <a:cs typeface="Lato"/>
                <a:sym typeface="Lato"/>
              </a:rPr>
              <a:t>Example</a:t>
            </a:r>
            <a:r>
              <a:rPr lang="en-US" sz="2000">
                <a:latin typeface="Lato"/>
                <a:ea typeface="Lato"/>
                <a:cs typeface="Lato"/>
                <a:sym typeface="Lato"/>
              </a:rPr>
              <a:t> </a:t>
            </a:r>
            <a:endParaRPr sz="2000" b="1">
              <a:solidFill>
                <a:srgbClr val="38761D"/>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SELECT view.Country,  </a:t>
            </a: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r>
              <a:rPr lang="en-US" sz="2000" b="1">
                <a:solidFill>
                  <a:srgbClr val="6AA84F"/>
                </a:solidFill>
                <a:latin typeface="Lato"/>
                <a:ea typeface="Lato"/>
                <a:cs typeface="Lato"/>
                <a:sym typeface="Lato"/>
              </a:rPr>
              <a:t>CASE WHEN Country = 'India'   THEN 'Gandhi'</a:t>
            </a:r>
            <a:endParaRPr sz="2000" b="1">
              <a:solidFill>
                <a:srgbClr val="6AA84F"/>
              </a:solidFill>
              <a:latin typeface="Lato"/>
              <a:ea typeface="Lato"/>
              <a:cs typeface="Lato"/>
              <a:sym typeface="Lato"/>
            </a:endParaRPr>
          </a:p>
          <a:p>
            <a:pPr marL="0" lvl="0" indent="0" algn="l" rtl="0">
              <a:lnSpc>
                <a:spcPct val="115000"/>
              </a:lnSpc>
              <a:spcBef>
                <a:spcPts val="0"/>
              </a:spcBef>
              <a:spcAft>
                <a:spcPts val="0"/>
              </a:spcAft>
              <a:buNone/>
            </a:pPr>
            <a:r>
              <a:rPr lang="en-US" sz="2000" b="1">
                <a:solidFill>
                  <a:srgbClr val="6AA84F"/>
                </a:solidFill>
                <a:latin typeface="Lato"/>
                <a:ea typeface="Lato"/>
                <a:cs typeface="Lato"/>
                <a:sym typeface="Lato"/>
              </a:rPr>
              <a:t>   WHEN Country = 'Nepal'   THEN 'Mt. Everest'</a:t>
            </a:r>
            <a:endParaRPr sz="2000" b="1">
              <a:solidFill>
                <a:srgbClr val="6AA84F"/>
              </a:solidFill>
              <a:latin typeface="Lato"/>
              <a:ea typeface="Lato"/>
              <a:cs typeface="Lato"/>
              <a:sym typeface="Lato"/>
            </a:endParaRPr>
          </a:p>
          <a:p>
            <a:pPr marL="0" lvl="0" indent="0" algn="l" rtl="0">
              <a:lnSpc>
                <a:spcPct val="115000"/>
              </a:lnSpc>
              <a:spcBef>
                <a:spcPts val="0"/>
              </a:spcBef>
              <a:spcAft>
                <a:spcPts val="0"/>
              </a:spcAft>
              <a:buNone/>
            </a:pPr>
            <a:r>
              <a:rPr lang="en-US" sz="2000" b="1">
                <a:solidFill>
                  <a:srgbClr val="6AA84F"/>
                </a:solidFill>
                <a:latin typeface="Lato"/>
                <a:ea typeface="Lato"/>
                <a:cs typeface="Lato"/>
                <a:sym typeface="Lato"/>
              </a:rPr>
              <a:t>   WHEN Country = 'China'   THEN 'Great Wall'</a:t>
            </a:r>
            <a:endParaRPr sz="2000" b="1">
              <a:solidFill>
                <a:srgbClr val="6AA84F"/>
              </a:solidFill>
              <a:latin typeface="Lato"/>
              <a:ea typeface="Lato"/>
              <a:cs typeface="Lato"/>
              <a:sym typeface="Lato"/>
            </a:endParaRPr>
          </a:p>
          <a:p>
            <a:pPr marL="0" lvl="0" indent="0" algn="l" rtl="0">
              <a:lnSpc>
                <a:spcPct val="115000"/>
              </a:lnSpc>
              <a:spcBef>
                <a:spcPts val="0"/>
              </a:spcBef>
              <a:spcAft>
                <a:spcPts val="0"/>
              </a:spcAft>
              <a:buNone/>
            </a:pPr>
            <a:r>
              <a:rPr lang="en-US" sz="2000" b="1">
                <a:solidFill>
                  <a:srgbClr val="6AA84F"/>
                </a:solidFill>
                <a:latin typeface="Lato"/>
                <a:ea typeface="Lato"/>
                <a:cs typeface="Lato"/>
                <a:sym typeface="Lato"/>
              </a:rPr>
              <a:t>    ELSE 'Unknown' end  as famous_stuff</a:t>
            </a:r>
            <a:endParaRPr sz="2000" b="1">
              <a:solidFill>
                <a:srgbClr val="6AA84F"/>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  FROM world.vw_countries_asia as view</a:t>
            </a: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r>
              <a:rPr lang="en-US" sz="2000">
                <a:solidFill>
                  <a:schemeClr val="dk2"/>
                </a:solidFill>
                <a:latin typeface="Lato"/>
                <a:ea typeface="Lato"/>
                <a:cs typeface="Lato"/>
                <a:sym typeface="Lato"/>
              </a:rPr>
              <a:t>  WHERE view.Country </a:t>
            </a:r>
            <a:r>
              <a:rPr lang="en-US" sz="2000" u="sng">
                <a:solidFill>
                  <a:schemeClr val="dk2"/>
                </a:solidFill>
                <a:latin typeface="Lato"/>
                <a:ea typeface="Lato"/>
                <a:cs typeface="Lato"/>
                <a:sym typeface="Lato"/>
              </a:rPr>
              <a:t>in</a:t>
            </a:r>
            <a:r>
              <a:rPr lang="en-US" sz="2000">
                <a:solidFill>
                  <a:schemeClr val="dk2"/>
                </a:solidFill>
                <a:latin typeface="Lato"/>
                <a:ea typeface="Lato"/>
                <a:cs typeface="Lato"/>
                <a:sym typeface="Lato"/>
              </a:rPr>
              <a:t> ('India', 'China', 'Nepal','Taiwan')</a:t>
            </a: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endParaRPr sz="2000">
              <a:solidFill>
                <a:schemeClr val="dk2"/>
              </a:solidFill>
              <a:latin typeface="Lato"/>
              <a:ea typeface="Lato"/>
              <a:cs typeface="Lato"/>
              <a:sym typeface="Lato"/>
            </a:endParaRPr>
          </a:p>
          <a:p>
            <a:pPr marL="0" lvl="0" indent="0" algn="l" rtl="0">
              <a:lnSpc>
                <a:spcPct val="115000"/>
              </a:lnSpc>
              <a:spcBef>
                <a:spcPts val="0"/>
              </a:spcBef>
              <a:spcAft>
                <a:spcPts val="0"/>
              </a:spcAft>
              <a:buNone/>
            </a:pPr>
            <a:endParaRPr sz="2000">
              <a:solidFill>
                <a:schemeClr val="dk2"/>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4"/>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u="sng"/>
              <a:t>Ex</a:t>
            </a:r>
            <a:r>
              <a:rPr lang="en-US" sz="4200"/>
              <a:t>. Operators &amp; Case Statement</a:t>
            </a:r>
            <a:endParaRPr sz="4800"/>
          </a:p>
        </p:txBody>
      </p:sp>
      <p:sp>
        <p:nvSpPr>
          <p:cNvPr id="230" name="Google Shape;230;p34"/>
          <p:cNvSpPr txBox="1">
            <a:spLocks noGrp="1"/>
          </p:cNvSpPr>
          <p:nvPr>
            <p:ph type="subTitle" idx="1"/>
          </p:nvPr>
        </p:nvSpPr>
        <p:spPr>
          <a:xfrm>
            <a:off x="345151" y="1730600"/>
            <a:ext cx="116628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0" algn="l" rtl="0">
              <a:lnSpc>
                <a:spcPct val="100000"/>
              </a:lnSpc>
              <a:spcBef>
                <a:spcPts val="0"/>
              </a:spcBef>
              <a:spcAft>
                <a:spcPts val="0"/>
              </a:spcAft>
              <a:buNone/>
            </a:pPr>
            <a:r>
              <a:rPr lang="en-US" sz="3000" b="1">
                <a:solidFill>
                  <a:srgbClr val="000000"/>
                </a:solidFill>
                <a:latin typeface="Raleway"/>
                <a:ea typeface="Raleway"/>
                <a:cs typeface="Raleway"/>
                <a:sym typeface="Raleway"/>
              </a:rPr>
              <a:t>Classify US States into their geographical “regions” </a:t>
            </a:r>
            <a:endParaRPr sz="3000"/>
          </a:p>
        </p:txBody>
      </p:sp>
      <p:sp>
        <p:nvSpPr>
          <p:cNvPr id="231" name="Google Shape;231;p34"/>
          <p:cNvSpPr txBox="1"/>
          <p:nvPr/>
        </p:nvSpPr>
        <p:spPr>
          <a:xfrm>
            <a:off x="865325" y="2201850"/>
            <a:ext cx="76569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US" sz="1800" b="1">
                <a:solidFill>
                  <a:schemeClr val="accent1"/>
                </a:solidFill>
                <a:latin typeface="Lato"/>
                <a:ea typeface="Lato"/>
                <a:cs typeface="Lato"/>
                <a:sym typeface="Lato"/>
              </a:rPr>
              <a:t>SQL Query</a:t>
            </a:r>
            <a:endParaRPr sz="1800" b="1">
              <a:solidFill>
                <a:schemeClr val="accent1"/>
              </a:solidFill>
              <a:latin typeface="Lato"/>
              <a:ea typeface="Lato"/>
              <a:cs typeface="Lato"/>
              <a:sym typeface="Lato"/>
            </a:endParaRPr>
          </a:p>
          <a:p>
            <a:pPr marL="36899" lvl="0" indent="0" algn="l" rtl="0">
              <a:lnSpc>
                <a:spcPct val="100000"/>
              </a:lnSpc>
              <a:spcBef>
                <a:spcPts val="1000"/>
              </a:spcBef>
              <a:spcAft>
                <a:spcPts val="0"/>
              </a:spcAft>
              <a:buNone/>
            </a:pPr>
            <a:r>
              <a:rPr lang="en-US" sz="1800">
                <a:solidFill>
                  <a:schemeClr val="accent1"/>
                </a:solidFill>
                <a:latin typeface="Lato"/>
                <a:ea typeface="Lato"/>
                <a:cs typeface="Lato"/>
                <a:sym typeface="Lato"/>
              </a:rPr>
              <a:t>SELECT</a:t>
            </a:r>
            <a:r>
              <a:rPr lang="en-US" sz="1800" b="1">
                <a:solidFill>
                  <a:schemeClr val="accent1"/>
                </a:solidFill>
                <a:latin typeface="Lato"/>
                <a:ea typeface="Lato"/>
                <a:cs typeface="Lato"/>
                <a:sym typeface="Lato"/>
              </a:rPr>
              <a:t> </a:t>
            </a:r>
            <a:r>
              <a:rPr lang="en-US" sz="1800" b="1">
                <a:solidFill>
                  <a:srgbClr val="FF9900"/>
                </a:solidFill>
                <a:latin typeface="Lato"/>
                <a:ea typeface="Lato"/>
                <a:cs typeface="Lato"/>
                <a:sym typeface="Lato"/>
              </a:rPr>
              <a:t>distinct</a:t>
            </a:r>
            <a:r>
              <a:rPr lang="en-US" sz="1800" b="1">
                <a:solidFill>
                  <a:schemeClr val="accent1"/>
                </a:solidFill>
                <a:latin typeface="Lato"/>
                <a:ea typeface="Lato"/>
                <a:cs typeface="Lato"/>
                <a:sym typeface="Lato"/>
              </a:rPr>
              <a:t> </a:t>
            </a:r>
            <a:r>
              <a:rPr lang="en-US" sz="1800">
                <a:solidFill>
                  <a:schemeClr val="accent1"/>
                </a:solidFill>
                <a:latin typeface="Lato"/>
                <a:ea typeface="Lato"/>
                <a:cs typeface="Lato"/>
                <a:sym typeface="Lato"/>
              </a:rPr>
              <a:t>District as State,  </a:t>
            </a:r>
            <a:endParaRPr sz="1800">
              <a:solidFill>
                <a:schemeClr val="accent1"/>
              </a:solidFill>
              <a:latin typeface="Lato"/>
              <a:ea typeface="Lato"/>
              <a:cs typeface="Lato"/>
              <a:sym typeface="Lato"/>
            </a:endParaRPr>
          </a:p>
          <a:p>
            <a:pPr marL="36899" lvl="0" indent="0" algn="l" rtl="0">
              <a:lnSpc>
                <a:spcPct val="100000"/>
              </a:lnSpc>
              <a:spcBef>
                <a:spcPts val="1000"/>
              </a:spcBef>
              <a:spcAft>
                <a:spcPts val="0"/>
              </a:spcAft>
              <a:buNone/>
            </a:pPr>
            <a:r>
              <a:rPr lang="en-US" sz="1800">
                <a:solidFill>
                  <a:schemeClr val="accent1"/>
                </a:solidFill>
                <a:latin typeface="Lato"/>
                <a:ea typeface="Lato"/>
                <a:cs typeface="Lato"/>
                <a:sym typeface="Lato"/>
              </a:rPr>
              <a:t>case when District in ('Nebraska','Iowa','Missouri','Kansas') then 'Midwest' </a:t>
            </a:r>
            <a:endParaRPr sz="1800">
              <a:solidFill>
                <a:schemeClr val="accent1"/>
              </a:solidFill>
              <a:latin typeface="Lato"/>
              <a:ea typeface="Lato"/>
              <a:cs typeface="Lato"/>
              <a:sym typeface="Lato"/>
            </a:endParaRPr>
          </a:p>
          <a:p>
            <a:pPr marL="36899" lvl="0" indent="0" algn="l" rtl="0">
              <a:lnSpc>
                <a:spcPct val="100000"/>
              </a:lnSpc>
              <a:spcBef>
                <a:spcPts val="1000"/>
              </a:spcBef>
              <a:spcAft>
                <a:spcPts val="0"/>
              </a:spcAft>
              <a:buNone/>
            </a:pPr>
            <a:r>
              <a:rPr lang="en-US" sz="1800">
                <a:solidFill>
                  <a:schemeClr val="accent1"/>
                </a:solidFill>
                <a:latin typeface="Lato"/>
                <a:ea typeface="Lato"/>
                <a:cs typeface="Lato"/>
                <a:sym typeface="Lato"/>
              </a:rPr>
              <a:t>when District = 'New Mexico' or District = 'Nevada' then 'Southwest'               </a:t>
            </a:r>
            <a:endParaRPr sz="1800">
              <a:solidFill>
                <a:schemeClr val="accent1"/>
              </a:solidFill>
              <a:latin typeface="Lato"/>
              <a:ea typeface="Lato"/>
              <a:cs typeface="Lato"/>
              <a:sym typeface="Lato"/>
            </a:endParaRPr>
          </a:p>
          <a:p>
            <a:pPr marL="36899" lvl="0" indent="0" algn="l" rtl="0">
              <a:lnSpc>
                <a:spcPct val="100000"/>
              </a:lnSpc>
              <a:spcBef>
                <a:spcPts val="1000"/>
              </a:spcBef>
              <a:spcAft>
                <a:spcPts val="0"/>
              </a:spcAft>
              <a:buNone/>
            </a:pPr>
            <a:r>
              <a:rPr lang="en-US" sz="1800">
                <a:solidFill>
                  <a:schemeClr val="accent1"/>
                </a:solidFill>
                <a:latin typeface="Lato"/>
                <a:ea typeface="Lato"/>
                <a:cs typeface="Lato"/>
                <a:sym typeface="Lato"/>
              </a:rPr>
              <a:t>when District </a:t>
            </a:r>
            <a:r>
              <a:rPr lang="en-US" sz="1800" b="1">
                <a:solidFill>
                  <a:srgbClr val="38761D"/>
                </a:solidFill>
                <a:latin typeface="Lato"/>
                <a:ea typeface="Lato"/>
                <a:cs typeface="Lato"/>
                <a:sym typeface="Lato"/>
              </a:rPr>
              <a:t>like ('N_w%')</a:t>
            </a:r>
            <a:r>
              <a:rPr lang="en-US" sz="1800">
                <a:solidFill>
                  <a:schemeClr val="accent1"/>
                </a:solidFill>
                <a:latin typeface="Lato"/>
                <a:ea typeface="Lato"/>
                <a:cs typeface="Lato"/>
                <a:sym typeface="Lato"/>
              </a:rPr>
              <a:t> then 'Northeast' </a:t>
            </a:r>
            <a:endParaRPr sz="1800">
              <a:solidFill>
                <a:schemeClr val="accent1"/>
              </a:solidFill>
              <a:latin typeface="Lato"/>
              <a:ea typeface="Lato"/>
              <a:cs typeface="Lato"/>
              <a:sym typeface="Lato"/>
            </a:endParaRPr>
          </a:p>
          <a:p>
            <a:pPr marL="36899" lvl="0" indent="0" algn="l" rtl="0">
              <a:lnSpc>
                <a:spcPct val="100000"/>
              </a:lnSpc>
              <a:spcBef>
                <a:spcPts val="1000"/>
              </a:spcBef>
              <a:spcAft>
                <a:spcPts val="0"/>
              </a:spcAft>
              <a:buNone/>
            </a:pPr>
            <a:r>
              <a:rPr lang="en-US" sz="1800">
                <a:solidFill>
                  <a:schemeClr val="accent1"/>
                </a:solidFill>
                <a:latin typeface="Lato"/>
                <a:ea typeface="Lato"/>
                <a:cs typeface="Lato"/>
                <a:sym typeface="Lato"/>
              </a:rPr>
              <a:t>when District </a:t>
            </a:r>
            <a:r>
              <a:rPr lang="en-US" sz="1800" b="1">
                <a:solidFill>
                  <a:srgbClr val="38761D"/>
                </a:solidFill>
                <a:latin typeface="Lato"/>
                <a:ea typeface="Lato"/>
                <a:cs typeface="Lato"/>
                <a:sym typeface="Lato"/>
              </a:rPr>
              <a:t>like ('%Dakota')</a:t>
            </a:r>
            <a:r>
              <a:rPr lang="en-US" sz="1800">
                <a:solidFill>
                  <a:srgbClr val="38761D"/>
                </a:solidFill>
                <a:latin typeface="Lato"/>
                <a:ea typeface="Lato"/>
                <a:cs typeface="Lato"/>
                <a:sym typeface="Lato"/>
              </a:rPr>
              <a:t> </a:t>
            </a:r>
            <a:r>
              <a:rPr lang="en-US" sz="1800">
                <a:solidFill>
                  <a:schemeClr val="accent1"/>
                </a:solidFill>
                <a:latin typeface="Lato"/>
                <a:ea typeface="Lato"/>
                <a:cs typeface="Lato"/>
                <a:sym typeface="Lato"/>
              </a:rPr>
              <a:t>then 'Midwest'</a:t>
            </a:r>
            <a:endParaRPr sz="1800">
              <a:solidFill>
                <a:schemeClr val="accent1"/>
              </a:solidFill>
              <a:latin typeface="Lato"/>
              <a:ea typeface="Lato"/>
              <a:cs typeface="Lato"/>
              <a:sym typeface="Lato"/>
            </a:endParaRPr>
          </a:p>
          <a:p>
            <a:pPr marL="36899" lvl="0" indent="0" algn="l" rtl="0">
              <a:lnSpc>
                <a:spcPct val="100000"/>
              </a:lnSpc>
              <a:spcBef>
                <a:spcPts val="1000"/>
              </a:spcBef>
              <a:spcAft>
                <a:spcPts val="0"/>
              </a:spcAft>
              <a:buNone/>
            </a:pPr>
            <a:r>
              <a:rPr lang="en-US" sz="1800">
                <a:solidFill>
                  <a:schemeClr val="accent1"/>
                </a:solidFill>
                <a:latin typeface="Lato"/>
                <a:ea typeface="Lato"/>
                <a:cs typeface="Lato"/>
                <a:sym typeface="Lato"/>
              </a:rPr>
              <a:t>else 'needs region' end as usa_region  </a:t>
            </a:r>
            <a:endParaRPr sz="1800">
              <a:solidFill>
                <a:schemeClr val="accent1"/>
              </a:solidFill>
              <a:latin typeface="Lato"/>
              <a:ea typeface="Lato"/>
              <a:cs typeface="Lato"/>
              <a:sym typeface="Lato"/>
            </a:endParaRPr>
          </a:p>
          <a:p>
            <a:pPr marL="36899" lvl="0" indent="0" algn="l" rtl="0">
              <a:lnSpc>
                <a:spcPct val="100000"/>
              </a:lnSpc>
              <a:spcBef>
                <a:spcPts val="1000"/>
              </a:spcBef>
              <a:spcAft>
                <a:spcPts val="0"/>
              </a:spcAft>
              <a:buNone/>
            </a:pPr>
            <a:r>
              <a:rPr lang="en-US" sz="1800">
                <a:solidFill>
                  <a:schemeClr val="accent1"/>
                </a:solidFill>
                <a:latin typeface="Lato"/>
                <a:ea typeface="Lato"/>
                <a:cs typeface="Lato"/>
                <a:sym typeface="Lato"/>
              </a:rPr>
              <a:t>FROM world.city  </a:t>
            </a:r>
            <a:endParaRPr sz="1800">
              <a:solidFill>
                <a:schemeClr val="accent1"/>
              </a:solidFill>
              <a:latin typeface="Lato"/>
              <a:ea typeface="Lato"/>
              <a:cs typeface="Lato"/>
              <a:sym typeface="Lato"/>
            </a:endParaRPr>
          </a:p>
          <a:p>
            <a:pPr marL="36899" lvl="0" indent="0" algn="l" rtl="0">
              <a:lnSpc>
                <a:spcPct val="100000"/>
              </a:lnSpc>
              <a:spcBef>
                <a:spcPts val="1000"/>
              </a:spcBef>
              <a:spcAft>
                <a:spcPts val="0"/>
              </a:spcAft>
              <a:buNone/>
            </a:pPr>
            <a:r>
              <a:rPr lang="en-US" sz="1800">
                <a:solidFill>
                  <a:schemeClr val="accent1"/>
                </a:solidFill>
                <a:latin typeface="Lato"/>
                <a:ea typeface="Lato"/>
                <a:cs typeface="Lato"/>
                <a:sym typeface="Lato"/>
              </a:rPr>
              <a:t>where CountryCode='USA'</a:t>
            </a:r>
            <a:endParaRPr sz="1800">
              <a:solidFill>
                <a:schemeClr val="accent1"/>
              </a:solidFill>
              <a:latin typeface="Lato"/>
              <a:ea typeface="Lato"/>
              <a:cs typeface="Lato"/>
              <a:sym typeface="Lato"/>
            </a:endParaRPr>
          </a:p>
          <a:p>
            <a:pPr marL="36899" lvl="0" indent="0" algn="l" rtl="0">
              <a:lnSpc>
                <a:spcPct val="100000"/>
              </a:lnSpc>
              <a:spcBef>
                <a:spcPts val="1000"/>
              </a:spcBef>
              <a:spcAft>
                <a:spcPts val="0"/>
              </a:spcAft>
              <a:buNone/>
            </a:pPr>
            <a:r>
              <a:rPr lang="en-US" sz="1800">
                <a:solidFill>
                  <a:schemeClr val="accent1"/>
                </a:solidFill>
                <a:latin typeface="Lato"/>
                <a:ea typeface="Lato"/>
                <a:cs typeface="Lato"/>
                <a:sym typeface="Lato"/>
              </a:rPr>
              <a:t>order by State</a:t>
            </a:r>
            <a:endParaRPr sz="1800">
              <a:solidFill>
                <a:schemeClr val="accent1"/>
              </a:solidFill>
              <a:latin typeface="Lato"/>
              <a:ea typeface="Lato"/>
              <a:cs typeface="Lato"/>
              <a:sym typeface="Lato"/>
            </a:endParaRPr>
          </a:p>
          <a:p>
            <a:pPr marL="36899" lvl="0" indent="0" algn="l" rtl="0">
              <a:lnSpc>
                <a:spcPct val="115000"/>
              </a:lnSpc>
              <a:spcBef>
                <a:spcPts val="1000"/>
              </a:spcBef>
              <a:spcAft>
                <a:spcPts val="0"/>
              </a:spcAft>
              <a:buNone/>
            </a:pPr>
            <a:endParaRPr sz="1800">
              <a:solidFill>
                <a:srgbClr val="0000FF"/>
              </a:solidFill>
              <a:latin typeface="Lato"/>
              <a:ea typeface="Lato"/>
              <a:cs typeface="Lato"/>
              <a:sym typeface="Lato"/>
            </a:endParaRPr>
          </a:p>
        </p:txBody>
      </p:sp>
      <p:sp>
        <p:nvSpPr>
          <p:cNvPr id="232" name="Google Shape;232;p34"/>
          <p:cNvSpPr txBox="1"/>
          <p:nvPr/>
        </p:nvSpPr>
        <p:spPr>
          <a:xfrm>
            <a:off x="4110450" y="5863600"/>
            <a:ext cx="6291300" cy="3000000"/>
          </a:xfrm>
          <a:prstGeom prst="rect">
            <a:avLst/>
          </a:prstGeom>
          <a:noFill/>
          <a:ln>
            <a:noFill/>
          </a:ln>
        </p:spPr>
        <p:txBody>
          <a:bodyPr spcFirstLastPara="1" wrap="square" lIns="91425" tIns="91425" rIns="91425" bIns="91425" anchor="t" anchorCtr="0">
            <a:noAutofit/>
          </a:bodyPr>
          <a:lstStyle/>
          <a:p>
            <a:pPr marL="36899" lvl="0" indent="0" algn="l" rtl="0">
              <a:lnSpc>
                <a:spcPct val="115000"/>
              </a:lnSpc>
              <a:spcBef>
                <a:spcPts val="1000"/>
              </a:spcBef>
              <a:spcAft>
                <a:spcPts val="0"/>
              </a:spcAft>
              <a:buNone/>
            </a:pPr>
            <a:r>
              <a:rPr lang="en-US" sz="1800">
                <a:latin typeface="Lato"/>
                <a:ea typeface="Lato"/>
                <a:cs typeface="Lato"/>
                <a:sym typeface="Lato"/>
              </a:rPr>
              <a:t>Legend</a:t>
            </a:r>
            <a:r>
              <a:rPr lang="en-US" sz="1800">
                <a:solidFill>
                  <a:srgbClr val="0000FF"/>
                </a:solidFill>
                <a:latin typeface="Lato"/>
                <a:ea typeface="Lato"/>
                <a:cs typeface="Lato"/>
                <a:sym typeface="Lato"/>
              </a:rPr>
              <a:t> - </a:t>
            </a:r>
            <a:r>
              <a:rPr lang="en-US" sz="1800">
                <a:solidFill>
                  <a:srgbClr val="6AA84F"/>
                </a:solidFill>
                <a:latin typeface="Lato"/>
                <a:ea typeface="Lato"/>
                <a:cs typeface="Lato"/>
                <a:sym typeface="Lato"/>
              </a:rPr>
              <a:t>Wild Cards, </a:t>
            </a:r>
            <a:r>
              <a:rPr lang="en-US" sz="1800">
                <a:solidFill>
                  <a:srgbClr val="FF9900"/>
                </a:solidFill>
                <a:latin typeface="Lato"/>
                <a:ea typeface="Lato"/>
                <a:cs typeface="Lato"/>
                <a:sym typeface="Lato"/>
              </a:rPr>
              <a:t>Distinct</a:t>
            </a:r>
            <a:endParaRPr sz="1800">
              <a:solidFill>
                <a:srgbClr val="0000FF"/>
              </a:solidFill>
              <a:latin typeface="Lato"/>
              <a:ea typeface="Lato"/>
              <a:cs typeface="Lato"/>
              <a:sym typeface="Lato"/>
            </a:endParaRPr>
          </a:p>
        </p:txBody>
      </p:sp>
      <p:pic>
        <p:nvPicPr>
          <p:cNvPr id="233" name="Google Shape;233;p34"/>
          <p:cNvPicPr preferRelativeResize="0"/>
          <p:nvPr/>
        </p:nvPicPr>
        <p:blipFill>
          <a:blip r:embed="rId3">
            <a:alphaModFix/>
          </a:blip>
          <a:stretch>
            <a:fillRect/>
          </a:stretch>
        </p:blipFill>
        <p:spPr>
          <a:xfrm>
            <a:off x="8372356" y="2274050"/>
            <a:ext cx="3341850" cy="436260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2538</Words>
  <Application>Microsoft Office PowerPoint</Application>
  <PresentationFormat>Widescreen</PresentationFormat>
  <Paragraphs>260</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Roboto Mono</vt:lpstr>
      <vt:lpstr>Roboto</vt:lpstr>
      <vt:lpstr>Raleway</vt:lpstr>
      <vt:lpstr>Arial</vt:lpstr>
      <vt:lpstr>Lustria</vt:lpstr>
      <vt:lpstr>Calibri</vt:lpstr>
      <vt:lpstr>Lato</vt:lpstr>
      <vt:lpstr>Streamline</vt:lpstr>
      <vt:lpstr>  Cleaning Data Using SQL</vt:lpstr>
      <vt:lpstr>Review: Class 4 – Joining &amp; Merging Data</vt:lpstr>
      <vt:lpstr>Class 5 Objectives</vt:lpstr>
      <vt:lpstr>What is the need for data manipulation?</vt:lpstr>
      <vt:lpstr>Cleaning Data</vt:lpstr>
      <vt:lpstr>Goals of Cleaning Data</vt:lpstr>
      <vt:lpstr>SQL Wildcards</vt:lpstr>
      <vt:lpstr>Case Statements</vt:lpstr>
      <vt:lpstr>Ex. Operators &amp; Case Statement</vt:lpstr>
      <vt:lpstr>Removing Duplicates</vt:lpstr>
      <vt:lpstr>Ex. Identifying Duplicates</vt:lpstr>
      <vt:lpstr>Numeric Formatting Functions</vt:lpstr>
      <vt:lpstr>Ex. Numeric Functions</vt:lpstr>
      <vt:lpstr>String Formatting Functions</vt:lpstr>
      <vt:lpstr>Ex. String Functions</vt:lpstr>
      <vt:lpstr>Date Formatting Functions</vt:lpstr>
      <vt:lpstr>Ex. Date Functions</vt:lpstr>
      <vt:lpstr>Appendix - Cleaning data: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Cleaning Data Using SQL</dc:title>
  <dc:creator>JTB Ventures LLC</dc:creator>
  <cp:lastModifiedBy>Jeremy Bergmann</cp:lastModifiedBy>
  <cp:revision>2</cp:revision>
  <dcterms:modified xsi:type="dcterms:W3CDTF">2020-05-26T14:43:38Z</dcterms:modified>
</cp:coreProperties>
</file>