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1"/>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La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18B3E636-0B74-4624-91BE-A3667B07476C}"/>
    <pc:docChg chg="delSld modSld">
      <pc:chgData name="Jeremy Bergmann" userId="c2589a63-7d35-4bd4-b1d6-7fbcacc677e5" providerId="ADAL" clId="{18B3E636-0B74-4624-91BE-A3667B07476C}" dt="2020-05-26T13:05:30.235" v="49" actId="20577"/>
      <pc:docMkLst>
        <pc:docMk/>
      </pc:docMkLst>
      <pc:sldChg chg="del">
        <pc:chgData name="Jeremy Bergmann" userId="c2589a63-7d35-4bd4-b1d6-7fbcacc677e5" providerId="ADAL" clId="{18B3E636-0B74-4624-91BE-A3667B07476C}" dt="2020-05-26T13:04:00.438" v="0" actId="47"/>
        <pc:sldMkLst>
          <pc:docMk/>
          <pc:sldMk cId="0" sldId="258"/>
        </pc:sldMkLst>
      </pc:sldChg>
      <pc:sldChg chg="modSp mod">
        <pc:chgData name="Jeremy Bergmann" userId="c2589a63-7d35-4bd4-b1d6-7fbcacc677e5" providerId="ADAL" clId="{18B3E636-0B74-4624-91BE-A3667B07476C}" dt="2020-05-26T13:04:28.556" v="14" actId="20577"/>
        <pc:sldMkLst>
          <pc:docMk/>
          <pc:sldMk cId="0" sldId="260"/>
        </pc:sldMkLst>
        <pc:spChg chg="mod">
          <ac:chgData name="Jeremy Bergmann" userId="c2589a63-7d35-4bd4-b1d6-7fbcacc677e5" providerId="ADAL" clId="{18B3E636-0B74-4624-91BE-A3667B07476C}" dt="2020-05-26T13:04:13.361" v="8" actId="20577"/>
          <ac:spMkLst>
            <pc:docMk/>
            <pc:sldMk cId="0" sldId="260"/>
            <ac:spMk id="203" creationId="{00000000-0000-0000-0000-000000000000}"/>
          </ac:spMkLst>
        </pc:spChg>
        <pc:spChg chg="mod">
          <ac:chgData name="Jeremy Bergmann" userId="c2589a63-7d35-4bd4-b1d6-7fbcacc677e5" providerId="ADAL" clId="{18B3E636-0B74-4624-91BE-A3667B07476C}" dt="2020-05-26T13:04:28.556" v="14" actId="20577"/>
          <ac:spMkLst>
            <pc:docMk/>
            <pc:sldMk cId="0" sldId="260"/>
            <ac:spMk id="204" creationId="{00000000-0000-0000-0000-000000000000}"/>
          </ac:spMkLst>
        </pc:spChg>
      </pc:sldChg>
      <pc:sldChg chg="modNotesTx">
        <pc:chgData name="Jeremy Bergmann" userId="c2589a63-7d35-4bd4-b1d6-7fbcacc677e5" providerId="ADAL" clId="{18B3E636-0B74-4624-91BE-A3667B07476C}" dt="2020-05-26T13:05:30.235" v="49" actId="2057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dirty="0">
                <a:solidFill>
                  <a:srgbClr val="242729"/>
                </a:solidFill>
                <a:latin typeface="Arial"/>
                <a:ea typeface="Arial"/>
                <a:cs typeface="Arial"/>
                <a:sym typeface="Arial"/>
              </a:rPr>
              <a:t>Note:  Install Anaconda - Pandas, </a:t>
            </a:r>
            <a:r>
              <a:rPr lang="en-US" sz="1150" b="1" dirty="0" err="1">
                <a:solidFill>
                  <a:srgbClr val="242729"/>
                </a:solidFill>
                <a:latin typeface="Arial"/>
                <a:ea typeface="Arial"/>
                <a:cs typeface="Arial"/>
                <a:sym typeface="Arial"/>
              </a:rPr>
              <a:t>Numpy</a:t>
            </a:r>
            <a:r>
              <a:rPr lang="en-US" sz="1150" b="1" dirty="0">
                <a:solidFill>
                  <a:srgbClr val="242729"/>
                </a:solidFill>
                <a:latin typeface="Arial"/>
                <a:ea typeface="Arial"/>
                <a:cs typeface="Arial"/>
                <a:sym typeface="Arial"/>
              </a:rPr>
              <a:t> &amp; </a:t>
            </a:r>
            <a:r>
              <a:rPr lang="en-US" sz="1150" b="1" dirty="0" err="1">
                <a:solidFill>
                  <a:srgbClr val="242729"/>
                </a:solidFill>
                <a:latin typeface="Arial"/>
                <a:ea typeface="Arial"/>
                <a:cs typeface="Arial"/>
                <a:sym typeface="Arial"/>
              </a:rPr>
              <a:t>PyMySQL</a:t>
            </a:r>
            <a:r>
              <a:rPr lang="en-US" sz="1150" b="1" dirty="0">
                <a:solidFill>
                  <a:srgbClr val="242729"/>
                </a:solidFill>
                <a:latin typeface="Arial"/>
                <a:ea typeface="Arial"/>
                <a:cs typeface="Arial"/>
                <a:sym typeface="Arial"/>
              </a:rPr>
              <a:t> packages</a:t>
            </a:r>
            <a:endParaRPr sz="1150" b="1" dirty="0">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dirty="0">
                <a:solidFill>
                  <a:srgbClr val="242729"/>
                </a:solidFill>
                <a:latin typeface="Arial"/>
                <a:ea typeface="Arial"/>
                <a:cs typeface="Arial"/>
                <a:sym typeface="Arial"/>
              </a:rPr>
              <a:t>Run Python from Command-line in Windows, or </a:t>
            </a:r>
            <a:r>
              <a:rPr lang="en-US" sz="1150" b="1" dirty="0" err="1">
                <a:solidFill>
                  <a:srgbClr val="242729"/>
                </a:solidFill>
                <a:latin typeface="Arial"/>
                <a:ea typeface="Arial"/>
                <a:cs typeface="Arial"/>
                <a:sym typeface="Arial"/>
              </a:rPr>
              <a:t>juypter</a:t>
            </a:r>
            <a:r>
              <a:rPr lang="en-US" sz="1150" b="1">
                <a:solidFill>
                  <a:srgbClr val="242729"/>
                </a:solidFill>
                <a:latin typeface="Arial"/>
                <a:ea typeface="Arial"/>
                <a:cs typeface="Arial"/>
                <a:sym typeface="Arial"/>
              </a:rPr>
              <a:t> notebook</a:t>
            </a:r>
            <a:endParaRPr sz="1150" b="1" dirty="0">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dirty="0">
                <a:solidFill>
                  <a:srgbClr val="242729"/>
                </a:solidFill>
                <a:latin typeface="Arial"/>
                <a:ea typeface="Arial"/>
                <a:cs typeface="Arial"/>
                <a:sym typeface="Arial"/>
              </a:rPr>
              <a:t>Save your python code file somewhere, using "Save" or "Save as" in your editor. Lets call it 'first.py' in some folder, like "</a:t>
            </a:r>
            <a:r>
              <a:rPr lang="en-US" sz="1150" dirty="0" err="1">
                <a:solidFill>
                  <a:srgbClr val="242729"/>
                </a:solidFill>
                <a:latin typeface="Arial"/>
                <a:ea typeface="Arial"/>
                <a:cs typeface="Arial"/>
                <a:sym typeface="Arial"/>
              </a:rPr>
              <a:t>pyscripts</a:t>
            </a:r>
            <a:r>
              <a:rPr lang="en-US" sz="1150" dirty="0">
                <a:solidFill>
                  <a:srgbClr val="242729"/>
                </a:solidFill>
                <a:latin typeface="Arial"/>
                <a:ea typeface="Arial"/>
                <a:cs typeface="Arial"/>
                <a:sym typeface="Arial"/>
              </a:rPr>
              <a:t>" that you make on your Desktop.</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Open a </a:t>
            </a:r>
            <a:r>
              <a:rPr lang="en-US" sz="1150" b="1" dirty="0">
                <a:solidFill>
                  <a:srgbClr val="242729"/>
                </a:solidFill>
                <a:latin typeface="Arial"/>
                <a:ea typeface="Arial"/>
                <a:cs typeface="Arial"/>
                <a:sym typeface="Arial"/>
              </a:rPr>
              <a:t>prompt</a:t>
            </a:r>
            <a:r>
              <a:rPr lang="en-US" sz="1150" dirty="0">
                <a:solidFill>
                  <a:srgbClr val="242729"/>
                </a:solidFill>
                <a:latin typeface="Arial"/>
                <a:ea typeface="Arial"/>
                <a:cs typeface="Arial"/>
                <a:sym typeface="Arial"/>
              </a:rPr>
              <a:t> (a Windows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shell that is a text interface into the computer):</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start &gt; run &gt;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(in the little box). OK.</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Navigate to where your python file is, using the commands 'cd' (change directory) and '</a:t>
            </a:r>
            <a:r>
              <a:rPr lang="en-US" sz="1150" dirty="0" err="1">
                <a:solidFill>
                  <a:srgbClr val="242729"/>
                </a:solidFill>
                <a:latin typeface="Arial"/>
                <a:ea typeface="Arial"/>
                <a:cs typeface="Arial"/>
                <a:sym typeface="Arial"/>
              </a:rPr>
              <a:t>dir</a:t>
            </a:r>
            <a:r>
              <a:rPr lang="en-US" sz="1150" dirty="0">
                <a:solidFill>
                  <a:srgbClr val="242729"/>
                </a:solidFill>
                <a:latin typeface="Arial"/>
                <a:ea typeface="Arial"/>
                <a:cs typeface="Arial"/>
                <a:sym typeface="Arial"/>
              </a:rPr>
              <a:t>' (to show files in the directory, to verify your head). For our example something like,</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cd C:\Documents and Settings\Gregg\Desktop\</a:t>
            </a:r>
            <a:r>
              <a:rPr lang="en-US" sz="1150" dirty="0" err="1">
                <a:solidFill>
                  <a:srgbClr val="242729"/>
                </a:solidFill>
                <a:latin typeface="Arial"/>
                <a:ea typeface="Arial"/>
                <a:cs typeface="Arial"/>
                <a:sym typeface="Arial"/>
              </a:rPr>
              <a:t>pyscripts</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try:</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python first.py</a:t>
            </a:r>
            <a:endParaRPr sz="1150" dirty="0">
              <a:solidFill>
                <a:srgbClr val="242729"/>
              </a:solidFill>
              <a:latin typeface="Arial"/>
              <a:ea typeface="Arial"/>
              <a:cs typeface="Arial"/>
              <a:sym typeface="Arial"/>
            </a:endParaRPr>
          </a:p>
          <a:p>
            <a:pPr marL="0" lvl="0" indent="0" algn="l" rtl="0">
              <a:spcBef>
                <a:spcPts val="2200"/>
              </a:spcBef>
              <a:spcAft>
                <a:spcPts val="0"/>
              </a:spcAft>
              <a:buNone/>
            </a:pPr>
            <a:endParaRPr dirty="0"/>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ws.amazon.com/rds/"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2.png"/><Relationship Id="rId7" Type="http://schemas.openxmlformats.org/officeDocument/2006/relationships/hyperlink" Target="http://bubbles.databrewery.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617555" y="3089078"/>
            <a:ext cx="5743575"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nvGraphicFramePr>
        <p:xfrm>
          <a:off x="373713" y="1669175"/>
          <a:ext cx="11444550" cy="5248100"/>
        </p:xfrm>
        <a:graphic>
          <a:graphicData uri="http://schemas.openxmlformats.org/drawingml/2006/table">
            <a:tbl>
              <a:tblPr>
                <a:solidFill>
                  <a:srgbClr val="FFFFFF"/>
                </a:solidFill>
                <a:tableStyleId>{FA9B7535-07B7-4EA8-9E1C-266842263CEE}</a:tableStyleId>
              </a:tblPr>
              <a:tblGrid>
                <a:gridCol w="1318675">
                  <a:extLst>
                    <a:ext uri="{9D8B030D-6E8A-4147-A177-3AD203B41FA5}">
                      <a16:colId xmlns:a16="http://schemas.microsoft.com/office/drawing/2014/main" val="20000"/>
                    </a:ext>
                  </a:extLst>
                </a:gridCol>
                <a:gridCol w="5673750">
                  <a:extLst>
                    <a:ext uri="{9D8B030D-6E8A-4147-A177-3AD203B41FA5}">
                      <a16:colId xmlns:a16="http://schemas.microsoft.com/office/drawing/2014/main" val="20001"/>
                    </a:ext>
                  </a:extLst>
                </a:gridCol>
                <a:gridCol w="4452125">
                  <a:extLst>
                    <a:ext uri="{9D8B030D-6E8A-4147-A177-3AD203B41FA5}">
                      <a16:colId xmlns:a16="http://schemas.microsoft.com/office/drawing/2014/main" val="20002"/>
                    </a:ext>
                  </a:extLst>
                </a:gridCol>
              </a:tblGrid>
              <a:tr h="375975">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523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End-user interaction with docs and files</a:t>
                      </a:r>
                      <a:endParaRPr sz="1500">
                        <a:highlight>
                          <a:srgbClr val="FFFFFF"/>
                        </a:highlight>
                      </a:endParaRPr>
                    </a:p>
                    <a:p>
                      <a:pPr marL="0" lvl="0" indent="0" algn="l" rtl="0">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A: ETL Using Python</a:t>
            </a:r>
            <a:endParaRPr sz="480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a:t>You can run an ETL process with either an ETL tool or by running scripts you design yourself. While there are many software based ETL tools on the market, it’s becoming more and more common to create ETL processes using a scripting language.</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endParaRPr sz="1800"/>
          </a:p>
          <a:p>
            <a:pPr marL="0" lvl="0" indent="0" algn="l" rtl="0">
              <a:spcBef>
                <a:spcPts val="0"/>
              </a:spcBef>
              <a:spcAft>
                <a:spcPts val="0"/>
              </a:spcAft>
              <a:buNone/>
            </a:pPr>
            <a:endParaRPr>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Why Python for ETL?</a:t>
            </a:r>
            <a:endParaRPr sz="1800" b="1"/>
          </a:p>
          <a:p>
            <a:pPr marL="457200" lvl="0" indent="-342900" algn="l" rtl="0">
              <a:spcBef>
                <a:spcPts val="0"/>
              </a:spcBef>
              <a:spcAft>
                <a:spcPts val="0"/>
              </a:spcAft>
              <a:buSzPts val="1800"/>
              <a:buChar char="●"/>
            </a:pPr>
            <a:r>
              <a:rPr lang="en-US" sz="1800"/>
              <a:t>Common language for data scientists and data engineers.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Libraries that include ETL processes and connections to a variety of data sources</a:t>
            </a:r>
            <a:endParaRPr sz="1800"/>
          </a:p>
          <a:p>
            <a:pPr marL="914400" lvl="1" indent="-342900" algn="l" rtl="0">
              <a:spcBef>
                <a:spcPts val="0"/>
              </a:spcBef>
              <a:spcAft>
                <a:spcPts val="0"/>
              </a:spcAft>
              <a:buSzPts val="1800"/>
              <a:buChar char="○"/>
            </a:pPr>
            <a:r>
              <a:rPr lang="en-US" sz="1800"/>
              <a:t>Databases, Files, APIs, etc.</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Flexible -  Adjust “on the fly” to specific project needs.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The processes are also known as “Python Pipelines”.</a:t>
            </a:r>
            <a:endParaRPr/>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Appendix B - Moving MySQL DB to GCP</a:t>
            </a:r>
            <a:endParaRPr sz="4000"/>
          </a:p>
        </p:txBody>
      </p:sp>
      <p:sp>
        <p:nvSpPr>
          <p:cNvPr id="312" name="Google Shape;312;p45"/>
          <p:cNvSpPr txBox="1"/>
          <p:nvPr/>
        </p:nvSpPr>
        <p:spPr>
          <a:xfrm>
            <a:off x="0" y="1761825"/>
            <a:ext cx="612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1) Create a google account, then connect to the following URL: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a:solidFill>
                  <a:schemeClr val="hlink"/>
                </a:solidFill>
                <a:latin typeface="Lato"/>
                <a:ea typeface="Lato"/>
                <a:cs typeface="Lato"/>
                <a:sym typeface="Lato"/>
                <a:hlinkClick r:id="rId3"/>
              </a:rPr>
              <a:t>https://datastudio.google.com/data?search=mysql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2) Create a SQL dump file of your local MySQL database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a:latin typeface="Lato"/>
                <a:ea typeface="Lato"/>
                <a:cs typeface="Lato"/>
                <a:sym typeface="Lato"/>
              </a:rPr>
              <a:t>cmd line</a:t>
            </a:r>
            <a:r>
              <a:rPr lang="en-US" sz="1500">
                <a:latin typeface="Lato"/>
                <a:ea typeface="Lato"/>
                <a:cs typeface="Lato"/>
                <a:sym typeface="Lato"/>
              </a:rPr>
              <a:t>: cd  C:\Program Files\MySQL\MySQL Workbench 8.0 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mysqldump -u root -p world &gt; “C:\Data Manipulation\sql_world_dump.sql”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3)  Create a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4)  Upload SQL dump  file to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5) Go to the Cloud SQL Instances page in GCP</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Use “Cloud SQL Instance Page” on link below</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Instance”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Steps at: https://cloud.google.com/sql/docs/mysql/import-export/importing</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
        <p:nvSpPr>
          <p:cNvPr id="313" name="Google Shape;313;p45"/>
          <p:cNvSpPr txBox="1"/>
          <p:nvPr/>
        </p:nvSpPr>
        <p:spPr>
          <a:xfrm>
            <a:off x="6129650" y="1685625"/>
            <a:ext cx="636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6) Fill-in the “Create a MySql Second Generation instance”</a:t>
            </a:r>
            <a:endParaRPr sz="1500">
              <a:latin typeface="Lato"/>
              <a:ea typeface="Lato"/>
              <a:cs typeface="Lato"/>
              <a:sym typeface="Lato"/>
            </a:endParaRPr>
          </a:p>
          <a:p>
            <a:pPr marL="457200" lvl="0" indent="-323850" algn="l" rtl="0">
              <a:spcBef>
                <a:spcPts val="0"/>
              </a:spcBef>
              <a:spcAft>
                <a:spcPts val="0"/>
              </a:spcAft>
              <a:buSzPts val="1500"/>
              <a:buFont typeface="Lato"/>
              <a:buChar char="●"/>
            </a:pPr>
            <a:r>
              <a:rPr lang="en-US" sz="1500">
                <a:latin typeface="Lato"/>
                <a:ea typeface="Lato"/>
                <a:cs typeface="Lato"/>
                <a:sym typeface="Lato"/>
              </a:rPr>
              <a:t>Instance ID:  (database name)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“No Password” </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a:t>
            </a:r>
            <a:endParaRPr sz="1500">
              <a:latin typeface="Lato"/>
              <a:ea typeface="Lato"/>
              <a:cs typeface="Lato"/>
              <a:sym typeface="Lato"/>
            </a:endParaRPr>
          </a:p>
          <a:p>
            <a:pPr marL="45720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7) “SQL Instances” should now appear - select the instance from 6)</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8) Click Import in the button bar.</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Enter the path to the bucket and SQL dump file you uploaded</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Format of import - “SQL”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Database -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9) Navigate bace to Google Data Studio → Connect to Data</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Select “Cloud SQL for MySQL” connector “ - “Create Datasource</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Authorize connection</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Provide Instance Connection Name/Database/Username &amp; Pass</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10) Create using MySQL cloud datasource in Google </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err="1"/>
              <a:t>NoSql</a:t>
            </a:r>
            <a:r>
              <a:rPr lang="en-US" sz="3000" dirty="0"/>
              <a:t> Introduction</a:t>
            </a:r>
            <a:endParaRPr sz="3000" dirty="0"/>
          </a:p>
          <a:p>
            <a:pPr marL="609600" lvl="0" indent="-304800" algn="l" rtl="0">
              <a:lnSpc>
                <a:spcPct val="150000"/>
              </a:lnSpc>
              <a:spcBef>
                <a:spcPts val="0"/>
              </a:spcBef>
              <a:spcAft>
                <a:spcPts val="0"/>
              </a:spcAft>
              <a:buSzPts val="3000"/>
              <a:buNone/>
            </a:pPr>
            <a:r>
              <a:rPr lang="en-US" sz="3000" dirty="0"/>
              <a:t>Finish </a:t>
            </a:r>
            <a:r>
              <a:rPr lang="en-US" sz="3000"/>
              <a:t>Class Project</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dirty="0"/>
              <a:t>Overview</a:t>
            </a:r>
            <a:endParaRPr sz="4800" dirty="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which knowing one tool well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a:t>The Extract stage</a:t>
            </a:r>
            <a:r>
              <a:rPr lang="en-US" sz="1800"/>
              <a:t> lets you take data from different sources and allows you to pull it into a centralized staging area.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Transform stage</a:t>
            </a:r>
            <a:r>
              <a:rPr lang="en-US" sz="1800"/>
              <a:t> lets you manipulate the data with certain rules applied on the extracted data. </a:t>
            </a:r>
            <a:endParaRPr sz="1800"/>
          </a:p>
          <a:p>
            <a:pPr marL="457200" lvl="0" indent="0" algn="l" rtl="0">
              <a:spcBef>
                <a:spcPts val="0"/>
              </a:spcBef>
              <a:spcAft>
                <a:spcPts val="0"/>
              </a:spcAft>
              <a:buNone/>
            </a:pPr>
            <a:r>
              <a:rPr lang="en-US" sz="1800"/>
              <a:t>The goal is to load this data into the end, target database in a </a:t>
            </a:r>
            <a:r>
              <a:rPr lang="en-US" sz="1800" u="sng"/>
              <a:t>cleansed</a:t>
            </a:r>
            <a:r>
              <a:rPr lang="en-US" sz="1800"/>
              <a:t>, </a:t>
            </a:r>
            <a:r>
              <a:rPr lang="en-US" sz="1800" u="sng"/>
              <a:t>uniform</a:t>
            </a:r>
            <a:r>
              <a:rPr lang="en-US" sz="1800"/>
              <a:t> format.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Load stage</a:t>
            </a:r>
            <a:r>
              <a:rPr lang="en-US" sz="1800"/>
              <a:t> is the process of writing the data into the final, target database. This final target can be an </a:t>
            </a:r>
            <a:r>
              <a:rPr lang="en-US" sz="1800" u="sng"/>
              <a:t>operational data store</a:t>
            </a:r>
            <a:r>
              <a:rPr lang="en-US" sz="1800"/>
              <a:t>, </a:t>
            </a:r>
            <a:r>
              <a:rPr lang="en-US" sz="1800" u="sng"/>
              <a:t>data marts</a:t>
            </a:r>
            <a:r>
              <a:rPr lang="en-US" sz="1800"/>
              <a:t>, or a </a:t>
            </a:r>
            <a:r>
              <a:rPr lang="en-US" sz="1800" u="sng"/>
              <a:t>data warehouse</a:t>
            </a:r>
            <a:r>
              <a:rPr lang="en-US"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Big </a:t>
            </a:r>
            <a:r>
              <a:rPr lang="en-US" sz="1800" u="sng" dirty="0"/>
              <a:t>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 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2425</Words>
  <Application>Microsoft Office PowerPoint</Application>
  <PresentationFormat>Widescreen</PresentationFormat>
  <Paragraphs>244</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Lustria</vt:lpstr>
      <vt:lpstr>Arial</vt:lpstr>
      <vt:lpstr>Lato</vt:lpstr>
      <vt:lpstr>Calibri</vt:lpstr>
      <vt:lpstr>Raleway</vt:lpstr>
      <vt:lpstr>Streamline</vt:lpstr>
      <vt:lpstr>Streamline</vt:lpstr>
      <vt:lpstr>Tools for Data Manipulation &amp; Management</vt:lpstr>
      <vt:lpstr>Review: Class 7</vt:lpstr>
      <vt:lpstr>Class 8 Objectives</vt:lpstr>
      <vt:lpstr>Overview</vt:lpstr>
      <vt:lpstr>What is ETL?</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Thank you!</vt:lpstr>
      <vt:lpstr>Appendix A: ETL Using Python</vt:lpstr>
      <vt:lpstr>Appendix B - Moving MySQL DB to GCP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10</cp:revision>
  <dcterms:modified xsi:type="dcterms:W3CDTF">2020-05-31T17:14:47Z</dcterms:modified>
</cp:coreProperties>
</file>