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32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mdang/9a4a8063ebea3b829b8025746643ade1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x-mind/world-cities-databas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kaggle.com/gregorut/videogamesales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076864104_0_1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5076864104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027544abd_0_4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5027544abd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027544a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027544ab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Schema: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https://gist.github.com/mdang/9a4a8063ebea3b829b8025746643ade1</a:t>
            </a:r>
            <a:endParaRPr/>
          </a:p>
        </p:txBody>
      </p:sp>
      <p:sp>
        <p:nvSpPr>
          <p:cNvPr id="258" name="Google Shape;258;g5027544ab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d42f5a0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d42f5a07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https://www.kaggle.com/max-mind/world-cities-database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https://www.kaggle.com/gregorut/videogamesales</a:t>
            </a:r>
            <a:endParaRPr/>
          </a:p>
        </p:txBody>
      </p:sp>
      <p:sp>
        <p:nvSpPr>
          <p:cNvPr id="266" name="Google Shape;266;g5d42f5a07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27544abd_0_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Creation: creating tables and databases, the things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Storage: where data are stored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Cleaning: adding, removing, or modifying data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Retrieval: selecting only the data you want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027544abd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e14410f1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g5e14410f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f24fce185_2_4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 Common - INNER &amp; LEFT, Sometimes Full Outer</a:t>
            </a:r>
            <a:endParaRPr/>
          </a:p>
        </p:txBody>
      </p:sp>
      <p:sp>
        <p:nvSpPr>
          <p:cNvPr id="197" name="Google Shape;197;g4f24fce185_2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076864104_0_1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04" name="Google Shape;204;g5076864104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f24fce185_2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Security: databases have additional security measures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Data integrity: data changes require intent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Customization: you can organize it best on your needs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Recovery: you don’t lose the data if there’s a catastrophic error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Learning curve: you have to learn how to manipulate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Abstract: a less visual representation and demands more from the user</a:t>
            </a:r>
            <a:endParaRPr/>
          </a:p>
        </p:txBody>
      </p:sp>
      <p:sp>
        <p:nvSpPr>
          <p:cNvPr id="211" name="Google Shape;211;g4f24fce185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f24fce185_2_4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4f24fce185_2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027544abd_0_4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5027544abd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d42f5a07e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5d42f5a07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99" name="Google Shape;99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6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06" name="Google Shape;10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7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13" name="Google Shape;113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21" name="Google Shape;121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9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0" name="Google Shape;13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20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7" name="Google Shape;13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1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44" name="Google Shape;14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51" name="Google Shape;15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4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62" name="Google Shape;16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4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0650" y="2700745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Data Manipulation Pt.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Union</a:t>
            </a:r>
            <a:endParaRPr/>
          </a:p>
        </p:txBody>
      </p:sp>
      <p:sp>
        <p:nvSpPr>
          <p:cNvPr id="250" name="Google Shape;250;p36"/>
          <p:cNvSpPr txBox="1"/>
          <p:nvPr/>
        </p:nvSpPr>
        <p:spPr>
          <a:xfrm>
            <a:off x="6719700" y="1580100"/>
            <a:ext cx="2793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/>
              <a:t>Question</a:t>
            </a:r>
            <a:r>
              <a:rPr lang="en-US" sz="2400"/>
              <a:t>: </a:t>
            </a:r>
            <a:endParaRPr sz="240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“List all countries in North America that speak English or Spanish as a language,                  with </a:t>
            </a:r>
            <a:r>
              <a:rPr lang="en-US" sz="2400" u="sng">
                <a:solidFill>
                  <a:srgbClr val="6AA84F"/>
                </a:solidFill>
              </a:rPr>
              <a:t>no duplication</a:t>
            </a:r>
            <a:r>
              <a:rPr lang="en-US" sz="2400"/>
              <a:t>.           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 		</a:t>
            </a:r>
            <a:endParaRPr sz="2400" u="sng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1" name="Google Shape;251;p36"/>
          <p:cNvSpPr txBox="1"/>
          <p:nvPr/>
        </p:nvSpPr>
        <p:spPr>
          <a:xfrm>
            <a:off x="373025" y="1742475"/>
            <a:ext cx="6615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                                    </a:t>
            </a:r>
            <a:r>
              <a:rPr lang="en-US" sz="1800" u="sng"/>
              <a:t>Example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SELECT a.Name as Country</a:t>
            </a:r>
            <a:br>
              <a:rPr lang="en-US" sz="1800"/>
            </a:br>
            <a:r>
              <a:rPr lang="en-US" sz="1800"/>
              <a:t>FROM world.country as a </a:t>
            </a:r>
            <a:br>
              <a:rPr lang="en-US" sz="1800"/>
            </a:br>
            <a:r>
              <a:rPr lang="en-US" sz="1800"/>
              <a:t>Inner JOIN world.countrylanguage as b </a:t>
            </a:r>
            <a:br>
              <a:rPr lang="en-US" sz="1800"/>
            </a:br>
            <a:r>
              <a:rPr lang="en-US" sz="1800"/>
              <a:t>ON a.code = b.countryCode and b.`Language` ='English'</a:t>
            </a:r>
            <a:br>
              <a:rPr lang="en-US" sz="1800"/>
            </a:br>
            <a:r>
              <a:rPr lang="en-US" sz="1800"/>
              <a:t>Where a.Continent = 'North America' </a:t>
            </a:r>
            <a:br>
              <a:rPr lang="en-US" sz="1800"/>
            </a:br>
            <a:r>
              <a:rPr lang="en-US" sz="1800">
                <a:solidFill>
                  <a:srgbClr val="6AA84F"/>
                </a:solidFill>
              </a:rPr>
              <a:t>Union</a:t>
            </a:r>
            <a:br>
              <a:rPr lang="en-US" sz="1800"/>
            </a:br>
            <a:r>
              <a:rPr lang="en-US" sz="1800"/>
              <a:t>SELECT a.Name as Country  </a:t>
            </a:r>
            <a:br>
              <a:rPr lang="en-US" sz="1800"/>
            </a:br>
            <a:r>
              <a:rPr lang="en-US" sz="1800"/>
              <a:t>FROM world.country as a </a:t>
            </a:r>
            <a:br>
              <a:rPr lang="en-US" sz="1800"/>
            </a:br>
            <a:r>
              <a:rPr lang="en-US" sz="1800"/>
              <a:t>Inner JOIN world.countrylanguage as b </a:t>
            </a:r>
            <a:br>
              <a:rPr lang="en-US" sz="1800"/>
            </a:br>
            <a:r>
              <a:rPr lang="en-US" sz="1800"/>
              <a:t>ON a.code = b.countryCode and b.`Language`='Spanish'</a:t>
            </a:r>
            <a:br>
              <a:rPr lang="en-US" sz="1800"/>
            </a:br>
            <a:r>
              <a:rPr lang="en-US" sz="1800"/>
              <a:t>Where a.Continent = 'North America'</a:t>
            </a:r>
            <a:br>
              <a:rPr lang="en-US" sz="1800"/>
            </a:br>
            <a:endParaRPr/>
          </a:p>
        </p:txBody>
      </p:sp>
      <p:cxnSp>
        <p:nvCxnSpPr>
          <p:cNvPr id="252" name="Google Shape;252;p36"/>
          <p:cNvCxnSpPr/>
          <p:nvPr/>
        </p:nvCxnSpPr>
        <p:spPr>
          <a:xfrm rot="10800000" flipH="1">
            <a:off x="9863300" y="4760887"/>
            <a:ext cx="1724100" cy="1800"/>
          </a:xfrm>
          <a:prstGeom prst="straightConnector1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3" name="Google Shape;2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3300" y="935975"/>
            <a:ext cx="1713100" cy="561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36"/>
          <p:cNvCxnSpPr/>
          <p:nvPr/>
        </p:nvCxnSpPr>
        <p:spPr>
          <a:xfrm>
            <a:off x="9968200" y="4760887"/>
            <a:ext cx="1503300" cy="600"/>
          </a:xfrm>
          <a:prstGeom prst="straightConnector1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61" name="Google Shape;261;p37"/>
          <p:cNvSpPr txBox="1"/>
          <p:nvPr/>
        </p:nvSpPr>
        <p:spPr>
          <a:xfrm>
            <a:off x="107375" y="1692675"/>
            <a:ext cx="65715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/>
              <a:t>SQL Joins &amp; Unions</a:t>
            </a:r>
            <a:endParaRPr sz="18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1. Using a union on the world.country table, combine all countries (repeating) with a life expectancy of &gt; 80 years </a:t>
            </a:r>
            <a:r>
              <a:rPr lang="en-US" sz="1800" u="sng"/>
              <a:t>or</a:t>
            </a:r>
            <a:r>
              <a:rPr lang="en-US" sz="1800"/>
              <a:t> a GNP &gt; 1000000, with no repeats.  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2.  List all official languages spoken in the 'Southeast Asia' region.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3.  List all the countries in North America, then match (left join)  the “percentage” of the population that speaks English.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 In the “world” schema, obtain the name of all cities in North America that have a population over 1M, where the primary language is English or Spanish (with repeats).</a:t>
            </a:r>
            <a:endParaRPr sz="1800"/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775" y="2443275"/>
            <a:ext cx="5674225" cy="3446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Project </a:t>
            </a:r>
            <a:endParaRPr/>
          </a:p>
        </p:txBody>
      </p:sp>
      <p:sp>
        <p:nvSpPr>
          <p:cNvPr id="269" name="Google Shape;269;p38"/>
          <p:cNvSpPr txBox="1"/>
          <p:nvPr/>
        </p:nvSpPr>
        <p:spPr>
          <a:xfrm>
            <a:off x="339975" y="1656925"/>
            <a:ext cx="69132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/>
              <a:t>SQL Joins &amp; Unions</a:t>
            </a:r>
            <a:endParaRPr sz="18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To better understand the marketplace for video games and consoles, the COO would like to know the answer to the following questions: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What are the total sales for Action vs. Role-Playing games in North America by Year, since 2000?  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During that time period, how does Role-Playing game sales compare vs. other Genres? (Combine all Countries)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What is the most popular console (by NA Sales) for Role Playing games, for consoles with a “first_retail_availablity” since 2000? 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Obtain the average rank of games created in 2014, by genre.  How does this order compare with the current video game rankings in the “console_game_sales” table? 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Does this lead you to additional questions to research or data to gather?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pic>
        <p:nvPicPr>
          <p:cNvPr id="270" name="Google Shape;2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875" y="2150517"/>
            <a:ext cx="3636183" cy="363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What is the need for data manipulation?</a:t>
            </a:r>
            <a:endParaRPr sz="4200"/>
          </a:p>
        </p:txBody>
      </p:sp>
      <p:sp>
        <p:nvSpPr>
          <p:cNvPr id="186" name="Google Shape;186;p28"/>
          <p:cNvSpPr/>
          <p:nvPr/>
        </p:nvSpPr>
        <p:spPr>
          <a:xfrm>
            <a:off x="1228375" y="1998825"/>
            <a:ext cx="8929200" cy="252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1"/>
          </p:nvPr>
        </p:nvSpPr>
        <p:spPr>
          <a:xfrm>
            <a:off x="1077723" y="1998825"/>
            <a:ext cx="5479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Creating new datasets &amp; Combine disparate data sets</a:t>
            </a: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Perform common queries, aggregations, and joins</a:t>
            </a: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Adding, removing, or modifying data</a:t>
            </a:r>
            <a:endParaRPr sz="2400"/>
          </a:p>
          <a:p>
            <a:pPr marL="36899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Extracting and Storing Data</a:t>
            </a:r>
            <a:endParaRPr sz="2400"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4294967295"/>
          </p:nvPr>
        </p:nvSpPr>
        <p:spPr>
          <a:xfrm>
            <a:off x="6556923" y="1998825"/>
            <a:ext cx="5550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95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Creation/Extraction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Transformation data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Cleaning data</a:t>
            </a:r>
            <a:br>
              <a:rPr lang="en-US" sz="2400"/>
            </a:b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Storage &amp; Retrieval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Milestones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4294967295"/>
          </p:nvPr>
        </p:nvSpPr>
        <p:spPr>
          <a:xfrm>
            <a:off x="1001545" y="19957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Import data into MySQL database (Class 1)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Query Data for Data Understanding/Relevant Information (Class 2) 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6AA84F"/>
                </a:solidFill>
              </a:rPr>
              <a:t>Storing/Joining data for analysis (Class 3-4)</a:t>
            </a:r>
            <a:endParaRPr sz="2400">
              <a:solidFill>
                <a:srgbClr val="6AA84F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Cleaning Data (Class 5)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Normalize Data &amp; Create Data Model (Class 6)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Analyze Data Quality &amp; Create Data Dictionary (Class 7) 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Connect Data to PowerBI Desktop/Cloud, Answer Business Questions Automate data workflow using ETL (Python - Optional) (Class 8)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How do you combine data?</a:t>
            </a:r>
            <a:endParaRPr sz="4800"/>
          </a:p>
        </p:txBody>
      </p:sp>
      <p:sp>
        <p:nvSpPr>
          <p:cNvPr id="200" name="Google Shape;200;p30"/>
          <p:cNvSpPr txBox="1"/>
          <p:nvPr/>
        </p:nvSpPr>
        <p:spPr>
          <a:xfrm>
            <a:off x="708475" y="2794425"/>
            <a:ext cx="3349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/>
              <a:t>Answer</a:t>
            </a:r>
            <a:r>
              <a:rPr lang="en-US" sz="2400" b="1"/>
              <a:t>: </a:t>
            </a:r>
            <a:endParaRPr sz="2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SQL Joins can be done using WHERE          or JOIN clauses!</a:t>
            </a:r>
            <a:br>
              <a:rPr lang="en-US" sz="2400"/>
            </a:br>
            <a:br>
              <a:rPr lang="en-US" sz="2400"/>
            </a:b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676" y="1488975"/>
            <a:ext cx="7430644" cy="52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Inner Join - Example</a:t>
            </a:r>
            <a:endParaRPr sz="4800"/>
          </a:p>
        </p:txBody>
      </p:sp>
      <p:sp>
        <p:nvSpPr>
          <p:cNvPr id="207" name="Google Shape;207;p31"/>
          <p:cNvSpPr txBox="1"/>
          <p:nvPr/>
        </p:nvSpPr>
        <p:spPr>
          <a:xfrm>
            <a:off x="824450" y="1800300"/>
            <a:ext cx="6582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                   </a:t>
            </a:r>
            <a:r>
              <a:rPr lang="en-US" sz="2400" u="sng"/>
              <a:t>Syntax</a:t>
            </a:r>
            <a:br>
              <a:rPr lang="en-US" sz="2400"/>
            </a:br>
            <a:r>
              <a:rPr lang="en-US" sz="1800"/>
              <a:t>SELECT &lt;columns&gt; </a:t>
            </a:r>
            <a:br>
              <a:rPr lang="en-US" sz="1800"/>
            </a:br>
            <a:r>
              <a:rPr lang="en-US" sz="1800"/>
              <a:t>FROM </a:t>
            </a:r>
            <a:r>
              <a:rPr lang="en-US" sz="1800">
                <a:solidFill>
                  <a:srgbClr val="4A86E8"/>
                </a:solidFill>
              </a:rPr>
              <a:t>&lt;table&gt; AS &lt;alias&gt;</a:t>
            </a:r>
            <a:br>
              <a:rPr lang="en-US" sz="1800"/>
            </a:br>
            <a:r>
              <a:rPr lang="en-US" sz="1800">
                <a:solidFill>
                  <a:srgbClr val="6AA84F"/>
                </a:solidFill>
              </a:rPr>
              <a:t>&lt;join type&gt; JOIN</a:t>
            </a:r>
            <a:r>
              <a:rPr lang="en-US" sz="1800"/>
              <a:t> </a:t>
            </a:r>
            <a:r>
              <a:rPr lang="en-US" sz="1800">
                <a:solidFill>
                  <a:srgbClr val="4A86E8"/>
                </a:solidFill>
              </a:rPr>
              <a:t>&lt;table&gt; AS &lt;alias&gt; </a:t>
            </a:r>
            <a:endParaRPr sz="1800"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9900"/>
                </a:solidFill>
              </a:rPr>
              <a:t>ON &lt;table alias&gt;.&lt;table column&gt; = &lt;table alias2&gt;.&lt;column&gt;</a:t>
            </a:r>
            <a:endParaRPr sz="180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 </a:t>
            </a:r>
            <a:r>
              <a:rPr lang="en-US" sz="2400" u="sng"/>
              <a:t>Example - Official Languages</a:t>
            </a:r>
            <a:br>
              <a:rPr lang="en-US" sz="2400"/>
            </a:br>
            <a:r>
              <a:rPr lang="en-US" sz="1800"/>
              <a:t>SELECT a.Name as Country, b.Language    </a:t>
            </a:r>
            <a:br>
              <a:rPr lang="en-US" sz="1800"/>
            </a:br>
            <a:r>
              <a:rPr lang="en-US" sz="1800"/>
              <a:t>FROM </a:t>
            </a:r>
            <a:r>
              <a:rPr lang="en-US" sz="1800">
                <a:solidFill>
                  <a:srgbClr val="4A86E8"/>
                </a:solidFill>
              </a:rPr>
              <a:t>world.country as a </a:t>
            </a:r>
            <a:br>
              <a:rPr lang="en-US" sz="1800">
                <a:solidFill>
                  <a:srgbClr val="4A86E8"/>
                </a:solidFill>
              </a:rPr>
            </a:br>
            <a:r>
              <a:rPr lang="en-US" sz="1800">
                <a:solidFill>
                  <a:srgbClr val="6AA84F"/>
                </a:solidFill>
              </a:rPr>
              <a:t>INNER JOIN</a:t>
            </a:r>
            <a:r>
              <a:rPr lang="en-US" sz="1800"/>
              <a:t> </a:t>
            </a:r>
            <a:r>
              <a:rPr lang="en-US" sz="1800">
                <a:solidFill>
                  <a:srgbClr val="4A86E8"/>
                </a:solidFill>
              </a:rPr>
              <a:t>world.countrylanguage as b </a:t>
            </a:r>
            <a:br>
              <a:rPr lang="en-US" sz="1800"/>
            </a:br>
            <a:r>
              <a:rPr lang="en-US" sz="1800">
                <a:solidFill>
                  <a:srgbClr val="FF9900"/>
                </a:solidFill>
              </a:rPr>
              <a:t>ON a.code = b.countryCode and </a:t>
            </a:r>
            <a:r>
              <a:rPr lang="en-US" sz="1800" u="sng">
                <a:solidFill>
                  <a:srgbClr val="FF9900"/>
                </a:solidFill>
              </a:rPr>
              <a:t>b.IsOfficial ='T'</a:t>
            </a:r>
            <a:br>
              <a:rPr lang="en-US" sz="1800"/>
            </a:b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525" y="2137000"/>
            <a:ext cx="3451175" cy="39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Left Join - Example</a:t>
            </a:r>
            <a:endParaRPr sz="4800"/>
          </a:p>
        </p:txBody>
      </p:sp>
      <p:sp>
        <p:nvSpPr>
          <p:cNvPr id="214" name="Google Shape;214;p32"/>
          <p:cNvSpPr txBox="1"/>
          <p:nvPr/>
        </p:nvSpPr>
        <p:spPr>
          <a:xfrm>
            <a:off x="913800" y="2020925"/>
            <a:ext cx="6582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/>
              <a:t>Question</a:t>
            </a:r>
            <a:r>
              <a:rPr lang="en-US" sz="2400"/>
              <a:t>: “Which countries do/do not speak English as a language?”                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 			</a:t>
            </a:r>
            <a:r>
              <a:rPr lang="en-US" sz="2400" u="sng"/>
              <a:t>Example</a:t>
            </a:r>
            <a:endParaRPr sz="2400" u="sng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SELECT a.Name as Country, b.Language    </a:t>
            </a:r>
            <a:br>
              <a:rPr lang="en-US" sz="2000"/>
            </a:br>
            <a:r>
              <a:rPr lang="en-US" sz="2000"/>
              <a:t>FROM world.country as a </a:t>
            </a:r>
            <a:br>
              <a:rPr lang="en-US" sz="2000"/>
            </a:br>
            <a:r>
              <a:rPr lang="en-US" sz="2000"/>
              <a:t>LEFT JOIN world.countrylanguage as b </a:t>
            </a:r>
            <a:br>
              <a:rPr lang="en-US" sz="2000"/>
            </a:br>
            <a:r>
              <a:rPr lang="en-US" sz="2000"/>
              <a:t>ON a.code = b.countryCode and b.`Language` ='English'</a:t>
            </a:r>
            <a:br>
              <a:rPr lang="en-US" sz="1800"/>
            </a:b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8000" y="2171150"/>
            <a:ext cx="3159700" cy="34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Full Outer Join - Example</a:t>
            </a:r>
            <a:endParaRPr/>
          </a:p>
        </p:txBody>
      </p:sp>
      <p:sp>
        <p:nvSpPr>
          <p:cNvPr id="221" name="Google Shape;221;p33"/>
          <p:cNvSpPr txBox="1"/>
          <p:nvPr/>
        </p:nvSpPr>
        <p:spPr>
          <a:xfrm>
            <a:off x="159975" y="1800275"/>
            <a:ext cx="6582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/>
              <a:t>Question</a:t>
            </a:r>
            <a:r>
              <a:rPr lang="en-US" sz="2400"/>
              <a:t>: “List all Customer and Order Name, </a:t>
            </a:r>
            <a:r>
              <a:rPr lang="en-US" sz="2400">
                <a:solidFill>
                  <a:srgbClr val="FF0000"/>
                </a:solidFill>
              </a:rPr>
              <a:t>regardless of a customer placing an order</a:t>
            </a:r>
            <a:r>
              <a:rPr lang="en-US" sz="2400"/>
              <a:t>,               or an </a:t>
            </a:r>
            <a:r>
              <a:rPr lang="en-US" sz="2400">
                <a:solidFill>
                  <a:srgbClr val="0000FF"/>
                </a:solidFill>
              </a:rPr>
              <a:t>order without a customer name</a:t>
            </a:r>
            <a:r>
              <a:rPr lang="en-US" sz="2400"/>
              <a:t>”                 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 			</a:t>
            </a:r>
            <a:r>
              <a:rPr lang="en-US" sz="2400" u="sng"/>
              <a:t>Example</a:t>
            </a:r>
            <a:endParaRPr sz="2400" u="sng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SELECT a.CustomerName, b.OrderID</a:t>
            </a:r>
            <a:br>
              <a:rPr lang="en-US" sz="2000"/>
            </a:br>
            <a:r>
              <a:rPr lang="en-US" sz="2000"/>
              <a:t>FROM Customers as a</a:t>
            </a:r>
            <a:br>
              <a:rPr lang="en-US" sz="2000"/>
            </a:br>
            <a:r>
              <a:rPr lang="en-US" sz="2000">
                <a:solidFill>
                  <a:srgbClr val="6AA84F"/>
                </a:solidFill>
              </a:rPr>
              <a:t>FULL OUTER JOIN</a:t>
            </a:r>
            <a:r>
              <a:rPr lang="en-US" sz="2000"/>
              <a:t> Orders b ON a.CustomerID=b.CustomerID</a:t>
            </a:r>
            <a:br>
              <a:rPr lang="en-US" sz="2000"/>
            </a:br>
            <a:r>
              <a:rPr lang="en-US" sz="2000"/>
              <a:t>ORDER BY a.CustomerName;</a:t>
            </a:r>
            <a:br>
              <a:rPr lang="en-US" sz="1800"/>
            </a:b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3148225"/>
            <a:ext cx="4200525" cy="259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33"/>
          <p:cNvCxnSpPr/>
          <p:nvPr/>
        </p:nvCxnSpPr>
        <p:spPr>
          <a:xfrm>
            <a:off x="6358625" y="2702675"/>
            <a:ext cx="3805800" cy="119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" name="Google Shape;224;p33"/>
          <p:cNvCxnSpPr/>
          <p:nvPr/>
        </p:nvCxnSpPr>
        <p:spPr>
          <a:xfrm>
            <a:off x="5959450" y="3276725"/>
            <a:ext cx="1318500" cy="18885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Union &amp; Union All</a:t>
            </a:r>
            <a:endParaRPr/>
          </a:p>
        </p:txBody>
      </p:sp>
      <p:sp>
        <p:nvSpPr>
          <p:cNvPr id="230" name="Google Shape;230;p34"/>
          <p:cNvSpPr txBox="1"/>
          <p:nvPr/>
        </p:nvSpPr>
        <p:spPr>
          <a:xfrm>
            <a:off x="732775" y="2000825"/>
            <a:ext cx="6928500" cy="43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:  The UNION operator is used to combine the result-set of two or more SELECT statements.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Each SELECT statement within UNION must have the same number of columns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The columns must also have similar data types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The columns in each SELECT statement must also be in the same order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1350" y="1458175"/>
            <a:ext cx="2731250" cy="25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1350" y="4119200"/>
            <a:ext cx="2731250" cy="2472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Union All</a:t>
            </a:r>
            <a:endParaRPr/>
          </a:p>
        </p:txBody>
      </p:sp>
      <p:sp>
        <p:nvSpPr>
          <p:cNvPr id="238" name="Google Shape;238;p35"/>
          <p:cNvSpPr txBox="1"/>
          <p:nvPr/>
        </p:nvSpPr>
        <p:spPr>
          <a:xfrm>
            <a:off x="6508900" y="2388625"/>
            <a:ext cx="3509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/>
              <a:t>Question</a:t>
            </a:r>
            <a:r>
              <a:rPr lang="en-US" sz="2400"/>
              <a:t>: “List all countries in North America that speak English or Spanish as a language,                           with </a:t>
            </a:r>
            <a:r>
              <a:rPr lang="en-US" sz="2400" u="sng">
                <a:solidFill>
                  <a:srgbClr val="6AA84F"/>
                </a:solidFill>
              </a:rPr>
              <a:t>duplication</a:t>
            </a:r>
            <a:r>
              <a:rPr lang="en-US" sz="2400"/>
              <a:t>.           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 		</a:t>
            </a:r>
            <a:endParaRPr sz="2400" u="sng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9" name="Google Shape;239;p35"/>
          <p:cNvSpPr txBox="1"/>
          <p:nvPr/>
        </p:nvSpPr>
        <p:spPr>
          <a:xfrm>
            <a:off x="297425" y="1687000"/>
            <a:ext cx="6615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                                    </a:t>
            </a:r>
            <a:r>
              <a:rPr lang="en-US" sz="1800" u="sng"/>
              <a:t>Example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SELECT a.Name as Country</a:t>
            </a:r>
            <a:br>
              <a:rPr lang="en-US" sz="1800"/>
            </a:br>
            <a:r>
              <a:rPr lang="en-US" sz="1800"/>
              <a:t>FROM world.country as a </a:t>
            </a:r>
            <a:br>
              <a:rPr lang="en-US" sz="1800"/>
            </a:br>
            <a:r>
              <a:rPr lang="en-US" sz="1800"/>
              <a:t>Inner JOIN world.countrylanguage as b </a:t>
            </a:r>
            <a:br>
              <a:rPr lang="en-US" sz="1800"/>
            </a:br>
            <a:r>
              <a:rPr lang="en-US" sz="1800"/>
              <a:t>ON a.code = b.countryCode and b.`Language` ='English'</a:t>
            </a:r>
            <a:br>
              <a:rPr lang="en-US" sz="1800"/>
            </a:br>
            <a:r>
              <a:rPr lang="en-US" sz="1800"/>
              <a:t>Where a.Continent = 'North America' </a:t>
            </a:r>
            <a:br>
              <a:rPr lang="en-US" sz="1800"/>
            </a:br>
            <a:r>
              <a:rPr lang="en-US" sz="1800">
                <a:solidFill>
                  <a:srgbClr val="6AA84F"/>
                </a:solidFill>
              </a:rPr>
              <a:t>Union All</a:t>
            </a:r>
            <a:br>
              <a:rPr lang="en-US" sz="1800"/>
            </a:br>
            <a:r>
              <a:rPr lang="en-US" sz="1800"/>
              <a:t>SELECT a.Name as Country   </a:t>
            </a:r>
            <a:br>
              <a:rPr lang="en-US" sz="1800"/>
            </a:br>
            <a:r>
              <a:rPr lang="en-US" sz="1800"/>
              <a:t>FROM world.country as a </a:t>
            </a:r>
            <a:br>
              <a:rPr lang="en-US" sz="1800"/>
            </a:br>
            <a:r>
              <a:rPr lang="en-US" sz="1800"/>
              <a:t>Inner JOIN world.countrylanguage as b </a:t>
            </a:r>
            <a:br>
              <a:rPr lang="en-US" sz="1800"/>
            </a:br>
            <a:r>
              <a:rPr lang="en-US" sz="1800"/>
              <a:t>ON a.code = b.countryCode and b.`Language`='Spanish'</a:t>
            </a:r>
            <a:br>
              <a:rPr lang="en-US" sz="1800"/>
            </a:br>
            <a:r>
              <a:rPr lang="en-US" sz="1800"/>
              <a:t>Where a.Continent = 'North America'</a:t>
            </a:r>
            <a:br>
              <a:rPr lang="en-US" sz="1800"/>
            </a:br>
            <a:endParaRPr/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7150" y="719813"/>
            <a:ext cx="1580100" cy="61103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35"/>
          <p:cNvCxnSpPr/>
          <p:nvPr/>
        </p:nvCxnSpPr>
        <p:spPr>
          <a:xfrm>
            <a:off x="10286600" y="4189587"/>
            <a:ext cx="1503300" cy="600"/>
          </a:xfrm>
          <a:prstGeom prst="straightConnector1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2" name="Google Shape;242;p35"/>
          <p:cNvSpPr txBox="1"/>
          <p:nvPr/>
        </p:nvSpPr>
        <p:spPr>
          <a:xfrm>
            <a:off x="10523000" y="6264075"/>
            <a:ext cx="1152300" cy="1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10291975" y="6416300"/>
            <a:ext cx="1580100" cy="1647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/</a:t>
            </a:r>
            <a:endParaRPr>
              <a:solidFill>
                <a:srgbClr val="00FF00"/>
              </a:solidFill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10248200" y="3515775"/>
            <a:ext cx="1580100" cy="1647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FF00"/>
              </a:solidFill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Microsoft Office PowerPoint</Application>
  <PresentationFormat>Widescreen</PresentationFormat>
  <Paragraphs>98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Lato</vt:lpstr>
      <vt:lpstr>Raleway</vt:lpstr>
      <vt:lpstr>Lustria</vt:lpstr>
      <vt:lpstr>Arial</vt:lpstr>
      <vt:lpstr>Streamline</vt:lpstr>
      <vt:lpstr>Streamline</vt:lpstr>
      <vt:lpstr>Data Manipulation Pt. 2 </vt:lpstr>
      <vt:lpstr>What is the need for data manipulation?</vt:lpstr>
      <vt:lpstr>Project Milestones</vt:lpstr>
      <vt:lpstr>How do you combine data?</vt:lpstr>
      <vt:lpstr>Inner Join - Example</vt:lpstr>
      <vt:lpstr>Left Join - Example</vt:lpstr>
      <vt:lpstr>Full Outer Join - Example</vt:lpstr>
      <vt:lpstr>SQL Union &amp; Union All</vt:lpstr>
      <vt:lpstr>SQL Union All</vt:lpstr>
      <vt:lpstr>SQL Union</vt:lpstr>
      <vt:lpstr>Exercises</vt:lpstr>
      <vt:lpstr>Class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Pt. 2 </dc:title>
  <dc:creator>JTB Ventures LLC</dc:creator>
  <cp:lastModifiedBy>Jeremy Bergmann</cp:lastModifiedBy>
  <cp:revision>1</cp:revision>
  <dcterms:modified xsi:type="dcterms:W3CDTF">2019-07-29T22:53:52Z</dcterms:modified>
</cp:coreProperties>
</file>