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Lato" panose="020B0604020202020204" charset="0"/>
      <p:regular r:id="rId27"/>
      <p:bold r:id="rId28"/>
      <p:italic r:id="rId29"/>
      <p:boldItalic r:id="rId30"/>
    </p:embeddedFont>
    <p:embeddedFont>
      <p:font typeface="Raleway"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9B7535-07B7-4EA8-9E1C-266842263CEE}">
  <a:tblStyle styleId="{FA9B7535-07B7-4EA8-9E1C-266842263CE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9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atajobs.com/what-is-hadoop-and-nosq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NoSQL" TargetMode="External"/><Relationship Id="rId7" Type="http://schemas.openxmlformats.org/officeDocument/2006/relationships/hyperlink" Target="https://en.wikipedia.org/wiki/Wide_column_store#cite_note-1"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Key-value_store" TargetMode="External"/><Relationship Id="rId5" Type="http://schemas.openxmlformats.org/officeDocument/2006/relationships/hyperlink" Target="https://en.wikipedia.org/wiki/Relational_database" TargetMode="External"/><Relationship Id="rId4" Type="http://schemas.openxmlformats.org/officeDocument/2006/relationships/hyperlink" Target="https://en.wikipedia.org/wiki/Databas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27851ec3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27851ec32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87500"/>
              </a:lnSpc>
              <a:spcBef>
                <a:spcPts val="700"/>
              </a:spcBef>
              <a:spcAft>
                <a:spcPts val="0"/>
              </a:spcAft>
              <a:buClr>
                <a:srgbClr val="000000"/>
              </a:buClr>
              <a:buSzPts val="1100"/>
              <a:buFont typeface="Arial"/>
              <a:buNone/>
            </a:pPr>
            <a:r>
              <a:rPr lang="en-US" sz="1200">
                <a:solidFill>
                  <a:srgbClr val="333333"/>
                </a:solidFill>
              </a:rPr>
              <a:t>The Lab is a place for drafting your work, whether it is preliminary data exploration and cleansing or machine learning models creation. The Lab environment contains: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Visual Analysis tool to let you draft data preparation, charts, and machine learning models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Code Notebooks to let you explore your data interactively in the language of your choice</a:t>
            </a:r>
            <a:endParaRPr sz="1200">
              <a:solidFill>
                <a:srgbClr val="333333"/>
              </a:solidFill>
            </a:endParaRPr>
          </a:p>
          <a:p>
            <a:pPr marL="0" lvl="0" indent="0" algn="l" rtl="0">
              <a:lnSpc>
                <a:spcPct val="187500"/>
              </a:lnSpc>
              <a:spcBef>
                <a:spcPts val="1400"/>
              </a:spcBef>
              <a:spcAft>
                <a:spcPts val="0"/>
              </a:spcAft>
              <a:buClr>
                <a:srgbClr val="000000"/>
              </a:buClr>
              <a:buSzPts val="1100"/>
              <a:buFont typeface="Arial"/>
              <a:buNone/>
            </a:pPr>
            <a:r>
              <a:rPr lang="en-US" sz="1200">
                <a:solidFill>
                  <a:srgbClr val="333333"/>
                </a:solidFill>
              </a:rPr>
              <a:t>Note that some tasks can be performed both in the lab environment and using recipes in the flow. Here are </a:t>
            </a:r>
            <a:endParaRPr sz="1200">
              <a:solidFill>
                <a:srgbClr val="333333"/>
              </a:solidFill>
            </a:endParaRPr>
          </a:p>
          <a:p>
            <a:pPr marL="0" lvl="0" indent="0" algn="l" rtl="0">
              <a:spcBef>
                <a:spcPts val="14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275e2a24e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hlinkClick r:id="rId3"/>
              </a:rPr>
              <a:t>NoSQL &amp; Hadoop Intro: https://datajobs.com/what-is-hadoop-and-nosql</a:t>
            </a:r>
            <a:endParaRPr dirty="0"/>
          </a:p>
        </p:txBody>
      </p:sp>
      <p:sp>
        <p:nvSpPr>
          <p:cNvPr id="249" name="Google Shape;249;g5275e2a24e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275e2a24e_0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dirty="0">
                <a:solidFill>
                  <a:schemeClr val="dk1"/>
                </a:solidFill>
                <a:effectLst/>
                <a:latin typeface="Calibri"/>
                <a:ea typeface="Calibri"/>
                <a:cs typeface="Calibri"/>
                <a:sym typeface="Calibri"/>
              </a:rPr>
              <a:t>A </a:t>
            </a:r>
            <a:r>
              <a:rPr lang="en-US" sz="1200" b="1" i="0" u="none" strike="noStrike" cap="none" dirty="0">
                <a:solidFill>
                  <a:schemeClr val="dk1"/>
                </a:solidFill>
                <a:effectLst/>
                <a:latin typeface="Calibri"/>
                <a:ea typeface="Calibri"/>
                <a:cs typeface="Calibri"/>
                <a:sym typeface="Calibri"/>
              </a:rPr>
              <a:t>wide column store</a:t>
            </a:r>
            <a:r>
              <a:rPr lang="en-US" sz="1200" b="0" i="0" u="none" strike="noStrike" cap="none" dirty="0">
                <a:solidFill>
                  <a:schemeClr val="dk1"/>
                </a:solidFill>
                <a:effectLst/>
                <a:latin typeface="Calibri"/>
                <a:ea typeface="Calibri"/>
                <a:cs typeface="Calibri"/>
                <a:sym typeface="Calibri"/>
              </a:rPr>
              <a:t> is a type of </a:t>
            </a:r>
            <a:r>
              <a:rPr lang="en-US" sz="1200" b="0" i="0" u="none" strike="noStrike" cap="none" dirty="0">
                <a:solidFill>
                  <a:schemeClr val="dk1"/>
                </a:solidFill>
                <a:effectLst/>
                <a:latin typeface="Calibri"/>
                <a:ea typeface="Calibri"/>
                <a:cs typeface="Calibri"/>
                <a:sym typeface="Calibri"/>
                <a:hlinkClick r:id="rId3" tooltip="NoSQL"/>
              </a:rPr>
              <a:t>NoSQL</a:t>
            </a:r>
            <a:r>
              <a:rPr lang="en-US" sz="1200" b="0" i="0" u="none" strike="noStrike" cap="none" dirty="0">
                <a:solidFill>
                  <a:schemeClr val="dk1"/>
                </a:solidFill>
                <a:effectLst/>
                <a:latin typeface="Calibri"/>
                <a:ea typeface="Calibri"/>
                <a:cs typeface="Calibri"/>
                <a:sym typeface="Calibri"/>
              </a:rPr>
              <a:t> </a:t>
            </a:r>
            <a:r>
              <a:rPr lang="en-US" sz="1200" b="0" i="0" u="none" strike="noStrike" cap="none" dirty="0">
                <a:solidFill>
                  <a:schemeClr val="dk1"/>
                </a:solidFill>
                <a:effectLst/>
                <a:latin typeface="Calibri"/>
                <a:ea typeface="Calibri"/>
                <a:cs typeface="Calibri"/>
                <a:sym typeface="Calibri"/>
                <a:hlinkClick r:id="rId4" tooltip="Database"/>
              </a:rPr>
              <a:t>database</a:t>
            </a:r>
            <a:r>
              <a:rPr lang="en-US" sz="1200" b="0" i="0" u="none" strike="noStrike" cap="none" dirty="0">
                <a:solidFill>
                  <a:schemeClr val="dk1"/>
                </a:solidFill>
                <a:effectLst/>
                <a:latin typeface="Calibri"/>
                <a:ea typeface="Calibri"/>
                <a:cs typeface="Calibri"/>
                <a:sym typeface="Calibri"/>
              </a:rPr>
              <a:t>. It uses tables, rows, and columns, but unlike a </a:t>
            </a:r>
            <a:r>
              <a:rPr lang="en-US" sz="1200" b="0" i="0" u="none" strike="noStrike" cap="none" dirty="0">
                <a:solidFill>
                  <a:schemeClr val="dk1"/>
                </a:solidFill>
                <a:effectLst/>
                <a:latin typeface="Calibri"/>
                <a:ea typeface="Calibri"/>
                <a:cs typeface="Calibri"/>
                <a:sym typeface="Calibri"/>
                <a:hlinkClick r:id="rId5" tooltip="Relational database"/>
              </a:rPr>
              <a:t>relational database</a:t>
            </a:r>
            <a:r>
              <a:rPr lang="en-US" sz="1200" b="0" i="0" u="none" strike="noStrike" cap="none" dirty="0">
                <a:solidFill>
                  <a:schemeClr val="dk1"/>
                </a:solidFill>
                <a:effectLst/>
                <a:latin typeface="Calibri"/>
                <a:ea typeface="Calibri"/>
                <a:cs typeface="Calibri"/>
                <a:sym typeface="Calibri"/>
              </a:rPr>
              <a:t>, the names and format of the columns can vary from row to row in the same table. A wide column store can be interpreted as a two-dimensional </a:t>
            </a:r>
            <a:r>
              <a:rPr lang="en-US" sz="1200" b="0" i="0" u="none" strike="noStrike" cap="none" dirty="0">
                <a:solidFill>
                  <a:schemeClr val="dk1"/>
                </a:solidFill>
                <a:effectLst/>
                <a:latin typeface="Calibri"/>
                <a:ea typeface="Calibri"/>
                <a:cs typeface="Calibri"/>
                <a:sym typeface="Calibri"/>
                <a:hlinkClick r:id="rId6" tooltip="Key-value store"/>
              </a:rPr>
              <a:t>key-value store</a:t>
            </a:r>
            <a:r>
              <a:rPr lang="en-US" sz="1200" b="0" i="0" u="none" strike="noStrike" cap="none" dirty="0">
                <a:solidFill>
                  <a:schemeClr val="dk1"/>
                </a:solidFill>
                <a:effectLst/>
                <a:latin typeface="Calibri"/>
                <a:ea typeface="Calibri"/>
                <a:cs typeface="Calibri"/>
                <a:sym typeface="Calibri"/>
              </a:rPr>
              <a:t>.</a:t>
            </a:r>
            <a:r>
              <a:rPr lang="en-US" sz="1200" b="0" i="0" u="none" strike="noStrike" cap="none" baseline="30000" dirty="0">
                <a:solidFill>
                  <a:schemeClr val="dk1"/>
                </a:solidFill>
                <a:effectLst/>
                <a:latin typeface="Calibri"/>
                <a:ea typeface="Calibri"/>
                <a:cs typeface="Calibri"/>
                <a:sym typeface="Calibri"/>
                <a:hlinkClick r:id="rId7"/>
              </a:rPr>
              <a:t>[1]</a:t>
            </a:r>
            <a:endParaRPr dirty="0"/>
          </a:p>
        </p:txBody>
      </p:sp>
      <p:sp>
        <p:nvSpPr>
          <p:cNvPr id="257" name="Google Shape;257;g5275e2a24e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275e2a24e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65" name="Google Shape;265;g5275e2a24e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275e2a24e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Clr>
                <a:srgbClr val="000000"/>
              </a:buClr>
              <a:buSzPts val="1100"/>
              <a:buFont typeface="Arial"/>
              <a:buNone/>
            </a:pPr>
            <a:r>
              <a:rPr lang="en-US">
                <a:solidFill>
                  <a:srgbClr val="000000"/>
                </a:solidFill>
                <a:latin typeface="Lato"/>
                <a:ea typeface="Lato"/>
                <a:cs typeface="Lato"/>
                <a:sym typeface="Lato"/>
              </a:rPr>
              <a:t>Amazon, Microsoft, and Google developed their own cloud services to be used internally. Amazon originally created AWS as their internal compute, storage, database, and migration systems. The same goes for Google and Google Cloud Platform, and Microsoft and Azure. Spotify, Netflix, the Google Search Engine, YouTube, all Microsoft programs, and the Amazon Store all use one of these three cloud platforms. </a:t>
            </a:r>
            <a:endParaRPr>
              <a:solidFill>
                <a:srgbClr val="000000"/>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272" name="Google Shape;272;g5275e2a24e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275e2a24e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a:t>
            </a:r>
            <a:endParaRPr/>
          </a:p>
        </p:txBody>
      </p:sp>
      <p:sp>
        <p:nvSpPr>
          <p:cNvPr id="279" name="Google Shape;279;g5275e2a24e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275e2a24e_0_1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88" name="Google Shape;288;g5275e2a24e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2256eabf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2256eabf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52256eabf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e13918e3f_0_1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50" b="1">
                <a:solidFill>
                  <a:srgbClr val="242729"/>
                </a:solidFill>
                <a:latin typeface="Arial"/>
                <a:ea typeface="Arial"/>
                <a:cs typeface="Arial"/>
                <a:sym typeface="Arial"/>
              </a:rPr>
              <a:t>Note:  Install Pandas, Numpy &amp; PyMySQL packages</a:t>
            </a:r>
            <a:endParaRPr sz="1150" b="1">
              <a:solidFill>
                <a:srgbClr val="242729"/>
              </a:solidFill>
              <a:latin typeface="Arial"/>
              <a:ea typeface="Arial"/>
              <a:cs typeface="Arial"/>
              <a:sym typeface="Arial"/>
            </a:endParaRPr>
          </a:p>
          <a:p>
            <a:pPr marL="0" lvl="0" indent="0" algn="l" rtl="0">
              <a:lnSpc>
                <a:spcPct val="115000"/>
              </a:lnSpc>
              <a:spcBef>
                <a:spcPts val="1100"/>
              </a:spcBef>
              <a:spcAft>
                <a:spcPts val="0"/>
              </a:spcAft>
              <a:buNone/>
            </a:pPr>
            <a:r>
              <a:rPr lang="en-US" sz="1150" b="1">
                <a:solidFill>
                  <a:srgbClr val="242729"/>
                </a:solidFill>
                <a:latin typeface="Arial"/>
                <a:ea typeface="Arial"/>
                <a:cs typeface="Arial"/>
                <a:sym typeface="Arial"/>
              </a:rPr>
              <a:t>Run Python from Command-line in Windows:</a:t>
            </a:r>
            <a:endParaRPr sz="1150" b="1">
              <a:solidFill>
                <a:srgbClr val="242729"/>
              </a:solidFill>
              <a:latin typeface="Arial"/>
              <a:ea typeface="Arial"/>
              <a:cs typeface="Arial"/>
              <a:sym typeface="Arial"/>
            </a:endParaRPr>
          </a:p>
          <a:p>
            <a:pPr marL="749300" lvl="0" indent="-301625" algn="l" rtl="0">
              <a:lnSpc>
                <a:spcPct val="115000"/>
              </a:lnSpc>
              <a:spcBef>
                <a:spcPts val="1100"/>
              </a:spcBef>
              <a:spcAft>
                <a:spcPts val="0"/>
              </a:spcAft>
              <a:buClr>
                <a:srgbClr val="242729"/>
              </a:buClr>
              <a:buSzPts val="1150"/>
              <a:buAutoNum type="arabicPeriod"/>
            </a:pPr>
            <a:r>
              <a:rPr lang="en-US" sz="1150">
                <a:solidFill>
                  <a:srgbClr val="242729"/>
                </a:solidFill>
                <a:latin typeface="Arial"/>
                <a:ea typeface="Arial"/>
                <a:cs typeface="Arial"/>
                <a:sym typeface="Arial"/>
              </a:rPr>
              <a:t>Save your python code file somewhere, using "Save" or "Save as" in your editor. Lets call it 'first.py' in some folder, like "pyscripts" that you make on your Desktop.</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Open a </a:t>
            </a:r>
            <a:r>
              <a:rPr lang="en-US" sz="1150" b="1">
                <a:solidFill>
                  <a:srgbClr val="242729"/>
                </a:solidFill>
                <a:latin typeface="Arial"/>
                <a:ea typeface="Arial"/>
                <a:cs typeface="Arial"/>
                <a:sym typeface="Arial"/>
              </a:rPr>
              <a:t>prompt</a:t>
            </a:r>
            <a:r>
              <a:rPr lang="en-US" sz="1150">
                <a:solidFill>
                  <a:srgbClr val="242729"/>
                </a:solidFill>
                <a:latin typeface="Arial"/>
                <a:ea typeface="Arial"/>
                <a:cs typeface="Arial"/>
                <a:sym typeface="Arial"/>
              </a:rPr>
              <a:t> (a Windows 'cmd' shell that is a text interface into the computer):</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start &gt; run &gt; "cmd" (in the little box). OK.</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Navigate to where your python file is, using the commands 'cd' (change directory) and 'dir' (to show files in the directory, to verify your head). For our example something like,</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&gt; cd C:\Documents and Settings\Gregg\Desktop\pyscripts</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try:</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&gt; python first.py</a:t>
            </a:r>
            <a:endParaRPr sz="1150">
              <a:solidFill>
                <a:srgbClr val="242729"/>
              </a:solidFill>
              <a:latin typeface="Arial"/>
              <a:ea typeface="Arial"/>
              <a:cs typeface="Arial"/>
              <a:sym typeface="Arial"/>
            </a:endParaRPr>
          </a:p>
          <a:p>
            <a:pPr marL="0" lvl="0" indent="0" algn="l" rtl="0">
              <a:spcBef>
                <a:spcPts val="2200"/>
              </a:spcBef>
              <a:spcAft>
                <a:spcPts val="0"/>
              </a:spcAft>
              <a:buNone/>
            </a:pPr>
            <a:endParaRPr/>
          </a:p>
        </p:txBody>
      </p:sp>
      <p:sp>
        <p:nvSpPr>
          <p:cNvPr id="300" name="Google Shape;300;g5e13918e3f_0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275e2a24e_0_2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309" name="Google Shape;309;g5275e2a24e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e3e81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83" name="Google Shape;183;g5dd8e3e81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e13918e3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5e13918e3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5" name="Google Shape;195;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275e2a24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400"/>
              <a:buFont typeface="Arial"/>
              <a:buNone/>
            </a:pPr>
            <a:r>
              <a:rPr lang="en-US"/>
              <a:t>Feynman technique: Learn -&gt; Explain -&gt; Reflect -&gt; Repeat</a:t>
            </a:r>
            <a:endParaRPr/>
          </a:p>
          <a:p>
            <a:pPr marL="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0"/>
              </a:spcBef>
              <a:spcAft>
                <a:spcPts val="0"/>
              </a:spcAft>
              <a:buClr>
                <a:srgbClr val="000000"/>
              </a:buClr>
              <a:buSzPts val="1400"/>
              <a:buFont typeface="Arial"/>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lnSpc>
                <a:spcPct val="100000"/>
              </a:lnSpc>
              <a:spcBef>
                <a:spcPts val="0"/>
              </a:spcBef>
              <a:spcAft>
                <a:spcPts val="0"/>
              </a:spcAft>
              <a:buSzPts val="1400"/>
              <a:buNone/>
            </a:pPr>
            <a:endParaRPr/>
          </a:p>
        </p:txBody>
      </p:sp>
      <p:sp>
        <p:nvSpPr>
          <p:cNvPr id="201" name="Google Shape;201;g5275e2a24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e13918e3f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207" name="Google Shape;207;g5e13918e3f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01fb7fb40_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01fb7fb40_1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501fb7fb40_1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01fb7fb40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01fb7fb40_1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501fb7fb40_1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275e2a24e_0_4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275e2a24e_0_4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5275e2a24e_0_4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6"/>
        <p:cNvGrpSpPr/>
        <p:nvPr/>
      </p:nvGrpSpPr>
      <p:grpSpPr>
        <a:xfrm>
          <a:off x="0" y="0"/>
          <a:ext cx="0" cy="0"/>
          <a:chOff x="0" y="0"/>
          <a:chExt cx="0" cy="0"/>
        </a:xfrm>
      </p:grpSpPr>
      <p:sp>
        <p:nvSpPr>
          <p:cNvPr id="97" name="Google Shape;97;p15"/>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15"/>
          <p:cNvGrpSpPr/>
          <p:nvPr/>
        </p:nvGrpSpPr>
        <p:grpSpPr>
          <a:xfrm>
            <a:off x="1107035" y="1588472"/>
            <a:ext cx="994316" cy="61102"/>
            <a:chOff x="4580561" y="2589004"/>
            <a:chExt cx="1064464" cy="25200"/>
          </a:xfrm>
        </p:grpSpPr>
        <p:sp>
          <p:nvSpPr>
            <p:cNvPr id="99" name="Google Shape;99;p1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5"/>
          <p:cNvSpPr txBox="1">
            <a:spLocks noGrp="1"/>
          </p:cNvSpPr>
          <p:nvPr>
            <p:ph type="ctrTitle"/>
          </p:nvPr>
        </p:nvSpPr>
        <p:spPr>
          <a:xfrm>
            <a:off x="972600" y="1763267"/>
            <a:ext cx="10250700" cy="221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5600"/>
              <a:buNone/>
              <a:defRPr sz="5600">
                <a:solidFill>
                  <a:schemeClr val="dk2"/>
                </a:solidFill>
              </a:defRPr>
            </a:lvl1pPr>
            <a:lvl2pPr lvl="1" algn="l" rtl="0">
              <a:lnSpc>
                <a:spcPct val="100000"/>
              </a:lnSpc>
              <a:spcBef>
                <a:spcPts val="0"/>
              </a:spcBef>
              <a:spcAft>
                <a:spcPts val="0"/>
              </a:spcAft>
              <a:buClr>
                <a:schemeClr val="dk2"/>
              </a:buClr>
              <a:buSzPts val="5600"/>
              <a:buNone/>
              <a:defRPr sz="5600">
                <a:solidFill>
                  <a:schemeClr val="dk2"/>
                </a:solidFill>
              </a:defRPr>
            </a:lvl2pPr>
            <a:lvl3pPr lvl="2" algn="l" rtl="0">
              <a:lnSpc>
                <a:spcPct val="100000"/>
              </a:lnSpc>
              <a:spcBef>
                <a:spcPts val="0"/>
              </a:spcBef>
              <a:spcAft>
                <a:spcPts val="0"/>
              </a:spcAft>
              <a:buClr>
                <a:schemeClr val="dk2"/>
              </a:buClr>
              <a:buSzPts val="5600"/>
              <a:buNone/>
              <a:defRPr sz="5600">
                <a:solidFill>
                  <a:schemeClr val="dk2"/>
                </a:solidFill>
              </a:defRPr>
            </a:lvl3pPr>
            <a:lvl4pPr lvl="3" algn="l" rtl="0">
              <a:lnSpc>
                <a:spcPct val="100000"/>
              </a:lnSpc>
              <a:spcBef>
                <a:spcPts val="0"/>
              </a:spcBef>
              <a:spcAft>
                <a:spcPts val="0"/>
              </a:spcAft>
              <a:buClr>
                <a:schemeClr val="dk2"/>
              </a:buClr>
              <a:buSzPts val="5600"/>
              <a:buNone/>
              <a:defRPr sz="5600">
                <a:solidFill>
                  <a:schemeClr val="dk2"/>
                </a:solidFill>
              </a:defRPr>
            </a:lvl4pPr>
            <a:lvl5pPr lvl="4" algn="l" rtl="0">
              <a:lnSpc>
                <a:spcPct val="100000"/>
              </a:lnSpc>
              <a:spcBef>
                <a:spcPts val="0"/>
              </a:spcBef>
              <a:spcAft>
                <a:spcPts val="0"/>
              </a:spcAft>
              <a:buClr>
                <a:schemeClr val="dk2"/>
              </a:buClr>
              <a:buSzPts val="5600"/>
              <a:buNone/>
              <a:defRPr sz="5600">
                <a:solidFill>
                  <a:schemeClr val="dk2"/>
                </a:solidFill>
              </a:defRPr>
            </a:lvl5pPr>
            <a:lvl6pPr lvl="5" algn="l" rtl="0">
              <a:lnSpc>
                <a:spcPct val="100000"/>
              </a:lnSpc>
              <a:spcBef>
                <a:spcPts val="0"/>
              </a:spcBef>
              <a:spcAft>
                <a:spcPts val="0"/>
              </a:spcAft>
              <a:buClr>
                <a:schemeClr val="dk2"/>
              </a:buClr>
              <a:buSzPts val="5600"/>
              <a:buNone/>
              <a:defRPr sz="5600">
                <a:solidFill>
                  <a:schemeClr val="dk2"/>
                </a:solidFill>
              </a:defRPr>
            </a:lvl6pPr>
            <a:lvl7pPr lvl="6" algn="l" rtl="0">
              <a:lnSpc>
                <a:spcPct val="100000"/>
              </a:lnSpc>
              <a:spcBef>
                <a:spcPts val="0"/>
              </a:spcBef>
              <a:spcAft>
                <a:spcPts val="0"/>
              </a:spcAft>
              <a:buClr>
                <a:schemeClr val="dk2"/>
              </a:buClr>
              <a:buSzPts val="5600"/>
              <a:buNone/>
              <a:defRPr sz="5600">
                <a:solidFill>
                  <a:schemeClr val="dk2"/>
                </a:solidFill>
              </a:defRPr>
            </a:lvl7pPr>
            <a:lvl8pPr lvl="7" algn="l" rtl="0">
              <a:lnSpc>
                <a:spcPct val="100000"/>
              </a:lnSpc>
              <a:spcBef>
                <a:spcPts val="0"/>
              </a:spcBef>
              <a:spcAft>
                <a:spcPts val="0"/>
              </a:spcAft>
              <a:buClr>
                <a:schemeClr val="dk2"/>
              </a:buClr>
              <a:buSzPts val="5600"/>
              <a:buNone/>
              <a:defRPr sz="5600">
                <a:solidFill>
                  <a:schemeClr val="dk2"/>
                </a:solidFill>
              </a:defRPr>
            </a:lvl8pPr>
            <a:lvl9pPr lvl="8" algn="l" rtl="0">
              <a:lnSpc>
                <a:spcPct val="100000"/>
              </a:lnSpc>
              <a:spcBef>
                <a:spcPts val="0"/>
              </a:spcBef>
              <a:spcAft>
                <a:spcPts val="0"/>
              </a:spcAft>
              <a:buClr>
                <a:schemeClr val="dk2"/>
              </a:buClr>
              <a:buSzPts val="5600"/>
              <a:buNone/>
              <a:defRPr sz="5600">
                <a:solidFill>
                  <a:schemeClr val="dk2"/>
                </a:solidFill>
              </a:defRPr>
            </a:lvl9pPr>
          </a:lstStyle>
          <a:p>
            <a:endParaRPr/>
          </a:p>
        </p:txBody>
      </p:sp>
      <p:sp>
        <p:nvSpPr>
          <p:cNvPr id="102" name="Google Shape;102;p15"/>
          <p:cNvSpPr txBox="1">
            <a:spLocks noGrp="1"/>
          </p:cNvSpPr>
          <p:nvPr>
            <p:ph type="subTitle" idx="1"/>
          </p:nvPr>
        </p:nvSpPr>
        <p:spPr>
          <a:xfrm>
            <a:off x="972837" y="4230533"/>
            <a:ext cx="10250700" cy="7215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4"/>
        <p:cNvGrpSpPr/>
        <p:nvPr/>
      </p:nvGrpSpPr>
      <p:grpSpPr>
        <a:xfrm>
          <a:off x="0" y="0"/>
          <a:ext cx="0" cy="0"/>
          <a:chOff x="0" y="0"/>
          <a:chExt cx="0" cy="0"/>
        </a:xfrm>
      </p:grpSpPr>
      <p:grpSp>
        <p:nvGrpSpPr>
          <p:cNvPr id="105" name="Google Shape;105;p16"/>
          <p:cNvGrpSpPr/>
          <p:nvPr/>
        </p:nvGrpSpPr>
        <p:grpSpPr>
          <a:xfrm>
            <a:off x="1107035" y="1588472"/>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 name="Google Shape;108;p16"/>
          <p:cNvSpPr txBox="1">
            <a:spLocks noGrp="1"/>
          </p:cNvSpPr>
          <p:nvPr>
            <p:ph type="title"/>
          </p:nvPr>
        </p:nvSpPr>
        <p:spPr>
          <a:xfrm>
            <a:off x="972600" y="1763267"/>
            <a:ext cx="10251300" cy="2024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9" name="Google Shape;109;p16"/>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1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 name="Google Shape;112;p17"/>
          <p:cNvGrpSpPr/>
          <p:nvPr/>
        </p:nvGrpSpPr>
        <p:grpSpPr>
          <a:xfrm>
            <a:off x="1107035" y="1588472"/>
            <a:ext cx="994316" cy="61102"/>
            <a:chOff x="4580561" y="2589004"/>
            <a:chExt cx="1064464" cy="25200"/>
          </a:xfrm>
        </p:grpSpPr>
        <p:sp>
          <p:nvSpPr>
            <p:cNvPr id="113" name="Google Shape;113;p1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 name="Google Shape;115;p17"/>
          <p:cNvSpPr txBox="1">
            <a:spLocks noGrp="1"/>
          </p:cNvSpPr>
          <p:nvPr>
            <p:ph type="title"/>
          </p:nvPr>
        </p:nvSpPr>
        <p:spPr>
          <a:xfrm>
            <a:off x="972600" y="1758200"/>
            <a:ext cx="102516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16" name="Google Shape;116;p17"/>
          <p:cNvSpPr txBox="1">
            <a:spLocks noGrp="1"/>
          </p:cNvSpPr>
          <p:nvPr>
            <p:ph type="body" idx="1"/>
          </p:nvPr>
        </p:nvSpPr>
        <p:spPr>
          <a:xfrm>
            <a:off x="972600" y="2771833"/>
            <a:ext cx="102516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17" name="Google Shape;117;p17"/>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18"/>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 name="Google Shape;120;p18"/>
          <p:cNvGrpSpPr/>
          <p:nvPr/>
        </p:nvGrpSpPr>
        <p:grpSpPr>
          <a:xfrm>
            <a:off x="1107035" y="1588472"/>
            <a:ext cx="994316" cy="61102"/>
            <a:chOff x="4580561" y="2589004"/>
            <a:chExt cx="1064464" cy="25200"/>
          </a:xfrm>
        </p:grpSpPr>
        <p:sp>
          <p:nvSpPr>
            <p:cNvPr id="121" name="Google Shape;121;p18"/>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8"/>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18"/>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24" name="Google Shape;124;p18"/>
          <p:cNvSpPr txBox="1">
            <a:spLocks noGrp="1"/>
          </p:cNvSpPr>
          <p:nvPr>
            <p:ph type="body" idx="1"/>
          </p:nvPr>
        </p:nvSpPr>
        <p:spPr>
          <a:xfrm>
            <a:off x="972434"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5" name="Google Shape;125;p18"/>
          <p:cNvSpPr txBox="1">
            <a:spLocks noGrp="1"/>
          </p:cNvSpPr>
          <p:nvPr>
            <p:ph type="body" idx="2"/>
          </p:nvPr>
        </p:nvSpPr>
        <p:spPr>
          <a:xfrm>
            <a:off x="6191471"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6" name="Google Shape;126;p1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19"/>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p19"/>
          <p:cNvGrpSpPr/>
          <p:nvPr/>
        </p:nvGrpSpPr>
        <p:grpSpPr>
          <a:xfrm>
            <a:off x="1107035" y="1588472"/>
            <a:ext cx="994316" cy="61102"/>
            <a:chOff x="4580561" y="2589004"/>
            <a:chExt cx="1064464" cy="25200"/>
          </a:xfrm>
        </p:grpSpPr>
        <p:sp>
          <p:nvSpPr>
            <p:cNvPr id="130" name="Google Shape;130;p1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p19"/>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33" name="Google Shape;133;p19"/>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sp>
        <p:nvSpPr>
          <p:cNvPr id="135" name="Google Shape;135;p2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Google Shape;136;p20"/>
          <p:cNvGrpSpPr/>
          <p:nvPr/>
        </p:nvGrpSpPr>
        <p:grpSpPr>
          <a:xfrm>
            <a:off x="1107035" y="1588472"/>
            <a:ext cx="994316" cy="61102"/>
            <a:chOff x="4580561" y="2589004"/>
            <a:chExt cx="1064464" cy="25200"/>
          </a:xfrm>
        </p:grpSpPr>
        <p:sp>
          <p:nvSpPr>
            <p:cNvPr id="137" name="Google Shape;137;p20"/>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20"/>
          <p:cNvSpPr txBox="1">
            <a:spLocks noGrp="1"/>
          </p:cNvSpPr>
          <p:nvPr>
            <p:ph type="title"/>
          </p:nvPr>
        </p:nvSpPr>
        <p:spPr>
          <a:xfrm>
            <a:off x="973333" y="1758200"/>
            <a:ext cx="4401300" cy="18420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40" name="Google Shape;140;p20"/>
          <p:cNvSpPr txBox="1">
            <a:spLocks noGrp="1"/>
          </p:cNvSpPr>
          <p:nvPr>
            <p:ph type="body" idx="1"/>
          </p:nvPr>
        </p:nvSpPr>
        <p:spPr>
          <a:xfrm>
            <a:off x="961633" y="3708967"/>
            <a:ext cx="4401300" cy="21300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41" name="Google Shape;141;p20"/>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42"/>
        <p:cNvGrpSpPr/>
        <p:nvPr/>
      </p:nvGrpSpPr>
      <p:grpSpPr>
        <a:xfrm>
          <a:off x="0" y="0"/>
          <a:ext cx="0" cy="0"/>
          <a:chOff x="0" y="0"/>
          <a:chExt cx="0" cy="0"/>
        </a:xfrm>
      </p:grpSpPr>
      <p:grpSp>
        <p:nvGrpSpPr>
          <p:cNvPr id="143" name="Google Shape;143;p21"/>
          <p:cNvGrpSpPr/>
          <p:nvPr/>
        </p:nvGrpSpPr>
        <p:grpSpPr>
          <a:xfrm>
            <a:off x="1107035" y="5558971"/>
            <a:ext cx="994316" cy="61102"/>
            <a:chOff x="4580561" y="2589004"/>
            <a:chExt cx="1064464" cy="25200"/>
          </a:xfrm>
        </p:grpSpPr>
        <p:sp>
          <p:nvSpPr>
            <p:cNvPr id="144" name="Google Shape;144;p2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21"/>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7" name="Google Shape;147;p2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22"/>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 name="Google Shape;150;p22"/>
          <p:cNvGrpSpPr/>
          <p:nvPr/>
        </p:nvGrpSpPr>
        <p:grpSpPr>
          <a:xfrm>
            <a:off x="1107035" y="1588472"/>
            <a:ext cx="994316" cy="61102"/>
            <a:chOff x="4580561" y="2589004"/>
            <a:chExt cx="1064464" cy="25200"/>
          </a:xfrm>
        </p:grpSpPr>
        <p:sp>
          <p:nvSpPr>
            <p:cNvPr id="151" name="Google Shape;151;p2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 name="Google Shape;153;p22"/>
          <p:cNvSpPr txBox="1">
            <a:spLocks noGrp="1"/>
          </p:cNvSpPr>
          <p:nvPr>
            <p:ph type="title"/>
          </p:nvPr>
        </p:nvSpPr>
        <p:spPr>
          <a:xfrm>
            <a:off x="973333" y="1758200"/>
            <a:ext cx="4401300" cy="224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54" name="Google Shape;154;p22"/>
          <p:cNvSpPr txBox="1">
            <a:spLocks noGrp="1"/>
          </p:cNvSpPr>
          <p:nvPr>
            <p:ph type="subTitle" idx="1"/>
          </p:nvPr>
        </p:nvSpPr>
        <p:spPr>
          <a:xfrm>
            <a:off x="966600" y="4215367"/>
            <a:ext cx="4401300" cy="10119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55" name="Google Shape;155;p22"/>
          <p:cNvSpPr txBox="1">
            <a:spLocks noGrp="1"/>
          </p:cNvSpPr>
          <p:nvPr>
            <p:ph type="body" idx="2"/>
          </p:nvPr>
        </p:nvSpPr>
        <p:spPr>
          <a:xfrm>
            <a:off x="6898967" y="1803500"/>
            <a:ext cx="4499100" cy="40341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56" name="Google Shape;156;p2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966600" y="5830068"/>
            <a:ext cx="10263300" cy="614100"/>
          </a:xfrm>
          <a:prstGeom prst="rect">
            <a:avLst/>
          </a:prstGeom>
          <a:noFill/>
          <a:ln>
            <a:noFill/>
          </a:ln>
        </p:spPr>
        <p:txBody>
          <a:bodyPr spcFirstLastPara="1" wrap="square" lIns="121900" tIns="121900" rIns="121900" bIns="121900" anchor="ctr" anchorCtr="0">
            <a:noAutofit/>
          </a:bodyPr>
          <a:lstStyle>
            <a:lvl1pPr marL="457200" lvl="0" indent="-228600" algn="l" rtl="0">
              <a:lnSpc>
                <a:spcPct val="100000"/>
              </a:lnSpc>
              <a:spcBef>
                <a:spcPts val="0"/>
              </a:spcBef>
              <a:spcAft>
                <a:spcPts val="0"/>
              </a:spcAft>
              <a:buSzPts val="1700"/>
              <a:buNone/>
              <a:defRPr/>
            </a:lvl1pPr>
          </a:lstStyle>
          <a:p>
            <a:endParaRPr/>
          </a:p>
        </p:txBody>
      </p:sp>
      <p:sp>
        <p:nvSpPr>
          <p:cNvPr id="159" name="Google Shape;159;p23"/>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60"/>
        <p:cNvGrpSpPr/>
        <p:nvPr/>
      </p:nvGrpSpPr>
      <p:grpSpPr>
        <a:xfrm>
          <a:off x="0" y="0"/>
          <a:ext cx="0" cy="0"/>
          <a:chOff x="0" y="0"/>
          <a:chExt cx="0" cy="0"/>
        </a:xfrm>
      </p:grpSpPr>
      <p:grpSp>
        <p:nvGrpSpPr>
          <p:cNvPr id="161" name="Google Shape;161;p24"/>
          <p:cNvGrpSpPr/>
          <p:nvPr/>
        </p:nvGrpSpPr>
        <p:grpSpPr>
          <a:xfrm>
            <a:off x="1107035" y="5558971"/>
            <a:ext cx="994316" cy="61102"/>
            <a:chOff x="4580561" y="2589004"/>
            <a:chExt cx="1064464" cy="25200"/>
          </a:xfrm>
        </p:grpSpPr>
        <p:sp>
          <p:nvSpPr>
            <p:cNvPr id="162" name="Google Shape;162;p24"/>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4"/>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 name="Google Shape;164;p24"/>
          <p:cNvSpPr txBox="1">
            <a:spLocks noGrp="1"/>
          </p:cNvSpPr>
          <p:nvPr>
            <p:ph type="title" hasCustomPrompt="1"/>
          </p:nvPr>
        </p:nvSpPr>
        <p:spPr>
          <a:xfrm>
            <a:off x="972600" y="978600"/>
            <a:ext cx="10251300" cy="16596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10700"/>
              <a:buNone/>
              <a:defRPr sz="10700">
                <a:solidFill>
                  <a:schemeClr val="lt1"/>
                </a:solidFill>
              </a:defRPr>
            </a:lvl1pPr>
            <a:lvl2pPr lvl="1" algn="l" rtl="0">
              <a:lnSpc>
                <a:spcPct val="100000"/>
              </a:lnSpc>
              <a:spcBef>
                <a:spcPts val="0"/>
              </a:spcBef>
              <a:spcAft>
                <a:spcPts val="0"/>
              </a:spcAft>
              <a:buClr>
                <a:schemeClr val="lt1"/>
              </a:buClr>
              <a:buSzPts val="10700"/>
              <a:buNone/>
              <a:defRPr sz="10700">
                <a:solidFill>
                  <a:schemeClr val="lt1"/>
                </a:solidFill>
              </a:defRPr>
            </a:lvl2pPr>
            <a:lvl3pPr lvl="2" algn="l" rtl="0">
              <a:lnSpc>
                <a:spcPct val="100000"/>
              </a:lnSpc>
              <a:spcBef>
                <a:spcPts val="0"/>
              </a:spcBef>
              <a:spcAft>
                <a:spcPts val="0"/>
              </a:spcAft>
              <a:buClr>
                <a:schemeClr val="lt1"/>
              </a:buClr>
              <a:buSzPts val="10700"/>
              <a:buNone/>
              <a:defRPr sz="10700">
                <a:solidFill>
                  <a:schemeClr val="lt1"/>
                </a:solidFill>
              </a:defRPr>
            </a:lvl3pPr>
            <a:lvl4pPr lvl="3" algn="l" rtl="0">
              <a:lnSpc>
                <a:spcPct val="100000"/>
              </a:lnSpc>
              <a:spcBef>
                <a:spcPts val="0"/>
              </a:spcBef>
              <a:spcAft>
                <a:spcPts val="0"/>
              </a:spcAft>
              <a:buClr>
                <a:schemeClr val="lt1"/>
              </a:buClr>
              <a:buSzPts val="10700"/>
              <a:buNone/>
              <a:defRPr sz="10700">
                <a:solidFill>
                  <a:schemeClr val="lt1"/>
                </a:solidFill>
              </a:defRPr>
            </a:lvl4pPr>
            <a:lvl5pPr lvl="4" algn="l" rtl="0">
              <a:lnSpc>
                <a:spcPct val="100000"/>
              </a:lnSpc>
              <a:spcBef>
                <a:spcPts val="0"/>
              </a:spcBef>
              <a:spcAft>
                <a:spcPts val="0"/>
              </a:spcAft>
              <a:buClr>
                <a:schemeClr val="lt1"/>
              </a:buClr>
              <a:buSzPts val="10700"/>
              <a:buNone/>
              <a:defRPr sz="10700">
                <a:solidFill>
                  <a:schemeClr val="lt1"/>
                </a:solidFill>
              </a:defRPr>
            </a:lvl5pPr>
            <a:lvl6pPr lvl="5" algn="l" rtl="0">
              <a:lnSpc>
                <a:spcPct val="100000"/>
              </a:lnSpc>
              <a:spcBef>
                <a:spcPts val="0"/>
              </a:spcBef>
              <a:spcAft>
                <a:spcPts val="0"/>
              </a:spcAft>
              <a:buClr>
                <a:schemeClr val="lt1"/>
              </a:buClr>
              <a:buSzPts val="10700"/>
              <a:buNone/>
              <a:defRPr sz="10700">
                <a:solidFill>
                  <a:schemeClr val="lt1"/>
                </a:solidFill>
              </a:defRPr>
            </a:lvl6pPr>
            <a:lvl7pPr lvl="6" algn="l" rtl="0">
              <a:lnSpc>
                <a:spcPct val="100000"/>
              </a:lnSpc>
              <a:spcBef>
                <a:spcPts val="0"/>
              </a:spcBef>
              <a:spcAft>
                <a:spcPts val="0"/>
              </a:spcAft>
              <a:buClr>
                <a:schemeClr val="lt1"/>
              </a:buClr>
              <a:buSzPts val="10700"/>
              <a:buNone/>
              <a:defRPr sz="10700">
                <a:solidFill>
                  <a:schemeClr val="lt1"/>
                </a:solidFill>
              </a:defRPr>
            </a:lvl7pPr>
            <a:lvl8pPr lvl="7" algn="l" rtl="0">
              <a:lnSpc>
                <a:spcPct val="100000"/>
              </a:lnSpc>
              <a:spcBef>
                <a:spcPts val="0"/>
              </a:spcBef>
              <a:spcAft>
                <a:spcPts val="0"/>
              </a:spcAft>
              <a:buClr>
                <a:schemeClr val="lt1"/>
              </a:buClr>
              <a:buSzPts val="10700"/>
              <a:buNone/>
              <a:defRPr sz="10700">
                <a:solidFill>
                  <a:schemeClr val="lt1"/>
                </a:solidFill>
              </a:defRPr>
            </a:lvl8pPr>
            <a:lvl9pPr lvl="8" algn="l" rtl="0">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5" name="Google Shape;165;p24"/>
          <p:cNvSpPr txBox="1">
            <a:spLocks noGrp="1"/>
          </p:cNvSpPr>
          <p:nvPr>
            <p:ph type="body" idx="1"/>
          </p:nvPr>
        </p:nvSpPr>
        <p:spPr>
          <a:xfrm>
            <a:off x="972600" y="3030517"/>
            <a:ext cx="10251300" cy="21072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Clr>
                <a:schemeClr val="lt1"/>
              </a:buClr>
              <a:buSzPts val="1700"/>
              <a:buChar char="●"/>
              <a:defRPr>
                <a:solidFill>
                  <a:schemeClr val="lt1"/>
                </a:solidFill>
              </a:defRPr>
            </a:lvl1pPr>
            <a:lvl2pPr marL="914400" lvl="1" indent="-323850" algn="l" rtl="0">
              <a:lnSpc>
                <a:spcPct val="115000"/>
              </a:lnSpc>
              <a:spcBef>
                <a:spcPts val="2100"/>
              </a:spcBef>
              <a:spcAft>
                <a:spcPts val="0"/>
              </a:spcAft>
              <a:buClr>
                <a:schemeClr val="lt1"/>
              </a:buClr>
              <a:buSzPts val="1500"/>
              <a:buChar char="○"/>
              <a:defRPr>
                <a:solidFill>
                  <a:schemeClr val="lt1"/>
                </a:solidFill>
              </a:defRPr>
            </a:lvl2pPr>
            <a:lvl3pPr marL="1371600" lvl="2" indent="-323850" algn="l" rtl="0">
              <a:lnSpc>
                <a:spcPct val="115000"/>
              </a:lnSpc>
              <a:spcBef>
                <a:spcPts val="2100"/>
              </a:spcBef>
              <a:spcAft>
                <a:spcPts val="0"/>
              </a:spcAft>
              <a:buClr>
                <a:schemeClr val="lt1"/>
              </a:buClr>
              <a:buSzPts val="1500"/>
              <a:buChar char="■"/>
              <a:defRPr>
                <a:solidFill>
                  <a:schemeClr val="lt1"/>
                </a:solidFill>
              </a:defRPr>
            </a:lvl3pPr>
            <a:lvl4pPr marL="1828800" lvl="3" indent="-323850" algn="l" rtl="0">
              <a:lnSpc>
                <a:spcPct val="115000"/>
              </a:lnSpc>
              <a:spcBef>
                <a:spcPts val="2100"/>
              </a:spcBef>
              <a:spcAft>
                <a:spcPts val="0"/>
              </a:spcAft>
              <a:buClr>
                <a:schemeClr val="lt1"/>
              </a:buClr>
              <a:buSzPts val="1500"/>
              <a:buChar char="●"/>
              <a:defRPr>
                <a:solidFill>
                  <a:schemeClr val="lt1"/>
                </a:solidFill>
              </a:defRPr>
            </a:lvl4pPr>
            <a:lvl5pPr marL="2286000" lvl="4" indent="-323850" algn="l" rtl="0">
              <a:lnSpc>
                <a:spcPct val="115000"/>
              </a:lnSpc>
              <a:spcBef>
                <a:spcPts val="2100"/>
              </a:spcBef>
              <a:spcAft>
                <a:spcPts val="0"/>
              </a:spcAft>
              <a:buClr>
                <a:schemeClr val="lt1"/>
              </a:buClr>
              <a:buSzPts val="1500"/>
              <a:buChar char="○"/>
              <a:defRPr>
                <a:solidFill>
                  <a:schemeClr val="lt1"/>
                </a:solidFill>
              </a:defRPr>
            </a:lvl5pPr>
            <a:lvl6pPr marL="2743200" lvl="5" indent="-323850" algn="l" rtl="0">
              <a:lnSpc>
                <a:spcPct val="115000"/>
              </a:lnSpc>
              <a:spcBef>
                <a:spcPts val="2100"/>
              </a:spcBef>
              <a:spcAft>
                <a:spcPts val="0"/>
              </a:spcAft>
              <a:buClr>
                <a:schemeClr val="lt1"/>
              </a:buClr>
              <a:buSzPts val="1500"/>
              <a:buChar char="■"/>
              <a:defRPr>
                <a:solidFill>
                  <a:schemeClr val="lt1"/>
                </a:solidFill>
              </a:defRPr>
            </a:lvl6pPr>
            <a:lvl7pPr marL="3200400" lvl="6" indent="-323850" algn="l" rtl="0">
              <a:lnSpc>
                <a:spcPct val="115000"/>
              </a:lnSpc>
              <a:spcBef>
                <a:spcPts val="2100"/>
              </a:spcBef>
              <a:spcAft>
                <a:spcPts val="0"/>
              </a:spcAft>
              <a:buClr>
                <a:schemeClr val="lt1"/>
              </a:buClr>
              <a:buSzPts val="1500"/>
              <a:buChar char="●"/>
              <a:defRPr>
                <a:solidFill>
                  <a:schemeClr val="lt1"/>
                </a:solidFill>
              </a:defRPr>
            </a:lvl7pPr>
            <a:lvl8pPr marL="3657600" lvl="7" indent="-323850" algn="l" rtl="0">
              <a:lnSpc>
                <a:spcPct val="115000"/>
              </a:lnSpc>
              <a:spcBef>
                <a:spcPts val="2100"/>
              </a:spcBef>
              <a:spcAft>
                <a:spcPts val="0"/>
              </a:spcAft>
              <a:buClr>
                <a:schemeClr val="lt1"/>
              </a:buClr>
              <a:buSzPts val="1500"/>
              <a:buChar char="○"/>
              <a:defRPr>
                <a:solidFill>
                  <a:schemeClr val="lt1"/>
                </a:solidFill>
              </a:defRPr>
            </a:lvl8pPr>
            <a:lvl9pPr marL="4114800" lvl="8" indent="-323850" algn="l" rtl="0">
              <a:lnSpc>
                <a:spcPct val="115000"/>
              </a:lnSpc>
              <a:spcBef>
                <a:spcPts val="2100"/>
              </a:spcBef>
              <a:spcAft>
                <a:spcPts val="2100"/>
              </a:spcAft>
              <a:buClr>
                <a:schemeClr val="lt1"/>
              </a:buClr>
              <a:buSzPts val="1500"/>
              <a:buChar char="■"/>
              <a:defRPr>
                <a:solidFill>
                  <a:schemeClr val="lt1"/>
                </a:solidFill>
              </a:defRPr>
            </a:lvl9pPr>
          </a:lstStyle>
          <a:p>
            <a:endParaRPr/>
          </a:p>
        </p:txBody>
      </p:sp>
      <p:sp>
        <p:nvSpPr>
          <p:cNvPr id="166" name="Google Shape;166;p2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171" name="Google Shape;171;p26"/>
          <p:cNvSpPr txBox="1">
            <a:spLocks noGrp="1"/>
          </p:cNvSpPr>
          <p:nvPr>
            <p:ph type="body" idx="1"/>
          </p:nvPr>
        </p:nvSpPr>
        <p:spPr>
          <a:xfrm>
            <a:off x="913795" y="1732449"/>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lvl1pPr marL="457200" lvl="0" indent="-308610" algn="l" rtl="0">
              <a:lnSpc>
                <a:spcPct val="115000"/>
              </a:lnSpc>
              <a:spcBef>
                <a:spcPts val="360"/>
              </a:spcBef>
              <a:spcAft>
                <a:spcPts val="0"/>
              </a:spcAft>
              <a:buSzPts val="1260"/>
              <a:buChar char="●"/>
              <a:defRPr/>
            </a:lvl1pPr>
            <a:lvl2pPr marL="914400" lvl="1" indent="-308610" algn="l" rtl="0">
              <a:lnSpc>
                <a:spcPct val="115000"/>
              </a:lnSpc>
              <a:spcBef>
                <a:spcPts val="600"/>
              </a:spcBef>
              <a:spcAft>
                <a:spcPts val="0"/>
              </a:spcAft>
              <a:buSzPts val="1260"/>
              <a:buChar char="○"/>
              <a:defRPr/>
            </a:lvl2pPr>
            <a:lvl3pPr marL="1371600" lvl="2" indent="-308610" algn="l" rtl="0">
              <a:lnSpc>
                <a:spcPct val="115000"/>
              </a:lnSpc>
              <a:spcBef>
                <a:spcPts val="600"/>
              </a:spcBef>
              <a:spcAft>
                <a:spcPts val="0"/>
              </a:spcAft>
              <a:buSzPts val="1260"/>
              <a:buChar char="■"/>
              <a:defRPr/>
            </a:lvl3pPr>
            <a:lvl4pPr marL="1828800" lvl="3" indent="-308610" algn="l" rtl="0">
              <a:lnSpc>
                <a:spcPct val="115000"/>
              </a:lnSpc>
              <a:spcBef>
                <a:spcPts val="600"/>
              </a:spcBef>
              <a:spcAft>
                <a:spcPts val="0"/>
              </a:spcAft>
              <a:buSzPts val="1260"/>
              <a:buChar char="●"/>
              <a:defRPr/>
            </a:lvl4pPr>
            <a:lvl5pPr marL="2286000" lvl="4" indent="-308610" algn="l" rtl="0">
              <a:lnSpc>
                <a:spcPct val="115000"/>
              </a:lnSpc>
              <a:spcBef>
                <a:spcPts val="600"/>
              </a:spcBef>
              <a:spcAft>
                <a:spcPts val="0"/>
              </a:spcAft>
              <a:buSzPts val="1260"/>
              <a:buChar char="○"/>
              <a:defRPr/>
            </a:lvl5pPr>
            <a:lvl6pPr marL="2743200" lvl="5" indent="-308610" algn="l" rtl="0">
              <a:lnSpc>
                <a:spcPct val="115000"/>
              </a:lnSpc>
              <a:spcBef>
                <a:spcPts val="600"/>
              </a:spcBef>
              <a:spcAft>
                <a:spcPts val="0"/>
              </a:spcAft>
              <a:buSzPts val="1260"/>
              <a:buChar char="■"/>
              <a:defRPr/>
            </a:lvl6pPr>
            <a:lvl7pPr marL="3200400" lvl="6" indent="-308610" algn="l" rtl="0">
              <a:lnSpc>
                <a:spcPct val="115000"/>
              </a:lnSpc>
              <a:spcBef>
                <a:spcPts val="600"/>
              </a:spcBef>
              <a:spcAft>
                <a:spcPts val="0"/>
              </a:spcAft>
              <a:buSzPts val="1260"/>
              <a:buChar char="●"/>
              <a:defRPr/>
            </a:lvl7pPr>
            <a:lvl8pPr marL="3657600" lvl="7" indent="-308609" algn="l" rtl="0">
              <a:lnSpc>
                <a:spcPct val="115000"/>
              </a:lnSpc>
              <a:spcBef>
                <a:spcPts val="600"/>
              </a:spcBef>
              <a:spcAft>
                <a:spcPts val="0"/>
              </a:spcAft>
              <a:buSzPts val="1260"/>
              <a:buChar char="○"/>
              <a:defRPr/>
            </a:lvl8pPr>
            <a:lvl9pPr marL="4114800" lvl="8" indent="-308609" algn="l" rtl="0">
              <a:lnSpc>
                <a:spcPct val="115000"/>
              </a:lnSpc>
              <a:spcBef>
                <a:spcPts val="600"/>
              </a:spcBef>
              <a:spcAft>
                <a:spcPts val="600"/>
              </a:spcAft>
              <a:buSzPts val="1260"/>
              <a:buChar char="■"/>
              <a:defRPr/>
            </a:lvl9pPr>
          </a:lstStyle>
          <a:p>
            <a:endParaRPr/>
          </a:p>
        </p:txBody>
      </p:sp>
      <p:sp>
        <p:nvSpPr>
          <p:cNvPr id="172" name="Google Shape;172;p26"/>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3" name="Google Shape;173;p26"/>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4" name="Google Shape;174;p26"/>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endParaRPr/>
          </a:p>
        </p:txBody>
      </p:sp>
      <p:sp>
        <p:nvSpPr>
          <p:cNvPr id="94" name="Google Shape;94;p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36550" algn="l" rtl="0">
              <a:lnSpc>
                <a:spcPct val="115000"/>
              </a:lnSpc>
              <a:spcBef>
                <a:spcPts val="0"/>
              </a:spcBef>
              <a:spcAft>
                <a:spcPts val="0"/>
              </a:spcAft>
              <a:buClr>
                <a:schemeClr val="accent1"/>
              </a:buClr>
              <a:buSzPts val="1700"/>
              <a:buFont typeface="Lato"/>
              <a:buChar char="●"/>
              <a:defRPr sz="1700" b="0" i="0" u="none" strike="noStrike" cap="none">
                <a:solidFill>
                  <a:schemeClr val="accent1"/>
                </a:solidFill>
                <a:latin typeface="Lato"/>
                <a:ea typeface="Lato"/>
                <a:cs typeface="Lato"/>
                <a:sym typeface="Lato"/>
              </a:defRPr>
            </a:lvl1pPr>
            <a:lvl2pPr marL="914400" marR="0" lvl="1"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2pPr>
            <a:lvl3pPr marL="1371600" marR="0" lvl="2"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3pPr>
            <a:lvl4pPr marL="1828800" marR="0" lvl="3"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4pPr>
            <a:lvl5pPr marL="2286000" marR="0" lvl="4"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5pPr>
            <a:lvl6pPr marL="2743200" marR="0" lvl="5"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6pPr>
            <a:lvl7pPr marL="3200400" marR="0" lvl="6"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7pPr>
            <a:lvl8pPr marL="3657600" marR="0" lvl="7"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8pPr>
            <a:lvl9pPr marL="4114800" marR="0" lvl="8" indent="-323850" algn="l" rtl="0">
              <a:lnSpc>
                <a:spcPct val="115000"/>
              </a:lnSpc>
              <a:spcBef>
                <a:spcPts val="2100"/>
              </a:spcBef>
              <a:spcAft>
                <a:spcPts val="2100"/>
              </a:spcAft>
              <a:buClr>
                <a:schemeClr val="accent1"/>
              </a:buClr>
              <a:buSzPts val="1500"/>
              <a:buFont typeface="Lato"/>
              <a:buChar char="■"/>
              <a:defRPr sz="1500" b="0" i="0" u="none" strike="noStrike" cap="none">
                <a:solidFill>
                  <a:schemeClr val="accent1"/>
                </a:solidFill>
                <a:latin typeface="Lato"/>
                <a:ea typeface="Lato"/>
                <a:cs typeface="Lato"/>
                <a:sym typeface="Lato"/>
              </a:defRPr>
            </a:lvl9pPr>
          </a:lstStyle>
          <a:p>
            <a:endParaRPr/>
          </a:p>
        </p:txBody>
      </p:sp>
      <p:sp>
        <p:nvSpPr>
          <p:cNvPr id="95" name="Google Shape;95;p1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www.youtube.com/watch?v=2ajlfURobd8"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aws.amazon.com/rds/" TargetMode="External"/><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hyperlink" Target="https://azure.microsoft.com/en-in/services/documentdb/" TargetMode="External"/><Relationship Id="rId5" Type="http://schemas.openxmlformats.org/officeDocument/2006/relationships/hyperlink" Target="https://cloud.google.com/sql/docs/" TargetMode="External"/><Relationship Id="rId4" Type="http://schemas.openxmlformats.org/officeDocument/2006/relationships/hyperlink" Target="https://azure.microsoft.com/en-in/services/sql-database/" TargetMode="External"/><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hyperlink" Target="https://cloud.google.com/bigquery/" TargetMode="External"/><Relationship Id="rId3" Type="http://schemas.openxmlformats.org/officeDocument/2006/relationships/hyperlink" Target="https://cloud.google.com/storage/" TargetMode="External"/><Relationship Id="rId7" Type="http://schemas.openxmlformats.org/officeDocument/2006/relationships/hyperlink" Target="https://cloud.google.com/spanner/"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hyperlink" Target="https://cloud.google.com/sql/" TargetMode="External"/><Relationship Id="rId5" Type="http://schemas.openxmlformats.org/officeDocument/2006/relationships/hyperlink" Target="https://cloud.google.com/datastore/" TargetMode="External"/><Relationship Id="rId4" Type="http://schemas.openxmlformats.org/officeDocument/2006/relationships/hyperlink" Target="https://cloud.google.com/bigtable/" TargetMode="External"/><Relationship Id="rId9" Type="http://schemas.openxmlformats.org/officeDocument/2006/relationships/hyperlink" Target="https://cloud.google.com/drive-enterpris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drive.google.com/file/d/1E-Q2-db55zHy7qRKdASHAz34D9Oa9qtr/view?usp=shari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atastudio.google.com/data?search=mysql"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spark.apache.org/docs/2.2.1/api/python/pyspark.html" TargetMode="External"/><Relationship Id="rId3" Type="http://schemas.openxmlformats.org/officeDocument/2006/relationships/image" Target="../media/image2.png"/><Relationship Id="rId7" Type="http://schemas.openxmlformats.org/officeDocument/2006/relationships/hyperlink" Target="http://bubbles.databrewery.or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chrthomsen.github.io/pygrametl/" TargetMode="External"/><Relationship Id="rId5" Type="http://schemas.openxmlformats.org/officeDocument/2006/relationships/hyperlink" Target="https://pypi.org/project/Python-ETL/" TargetMode="External"/><Relationship Id="rId10" Type="http://schemas.openxmlformats.org/officeDocument/2006/relationships/hyperlink" Target="https://github.com/PyMySQL/PyMySQL" TargetMode="External"/><Relationship Id="rId4" Type="http://schemas.openxmlformats.org/officeDocument/2006/relationships/hyperlink" Target="https://www.bonobo-project.org/" TargetMode="External"/><Relationship Id="rId9" Type="http://schemas.openxmlformats.org/officeDocument/2006/relationships/hyperlink" Target="https://github.com/pawl/awesome-et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iXFAajRCAbw"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community.talend.com/t5/custom/page/page-id/Tutorials"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0650" y="25046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Tools for Data Manipulation &amp; Management</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970200" y="716800"/>
            <a:ext cx="10251600" cy="713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4800"/>
              <a:t>Workflow Tools: Dataiku</a:t>
            </a:r>
            <a:endParaRPr sz="4800"/>
          </a:p>
        </p:txBody>
      </p:sp>
      <p:pic>
        <p:nvPicPr>
          <p:cNvPr id="244" name="Google Shape;244;p36"/>
          <p:cNvPicPr preferRelativeResize="0"/>
          <p:nvPr/>
        </p:nvPicPr>
        <p:blipFill>
          <a:blip r:embed="rId3">
            <a:alphaModFix/>
          </a:blip>
          <a:stretch>
            <a:fillRect/>
          </a:stretch>
        </p:blipFill>
        <p:spPr>
          <a:xfrm>
            <a:off x="1511367" y="2482000"/>
            <a:ext cx="3175000" cy="1765300"/>
          </a:xfrm>
          <a:prstGeom prst="rect">
            <a:avLst/>
          </a:prstGeom>
          <a:noFill/>
          <a:ln>
            <a:noFill/>
          </a:ln>
        </p:spPr>
      </p:pic>
      <p:sp>
        <p:nvSpPr>
          <p:cNvPr id="245" name="Google Shape;245;p36"/>
          <p:cNvSpPr txBox="1"/>
          <p:nvPr/>
        </p:nvSpPr>
        <p:spPr>
          <a:xfrm>
            <a:off x="557867" y="4642900"/>
            <a:ext cx="5520900" cy="39999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3100"/>
              </a:spcAft>
              <a:buNone/>
            </a:pPr>
            <a:r>
              <a:rPr lang="en-US" sz="1900" dirty="0">
                <a:latin typeface="Lato"/>
                <a:ea typeface="Lato"/>
                <a:cs typeface="Lato"/>
                <a:sym typeface="Lato"/>
              </a:rPr>
              <a:t>Dataiku DSS “Bring data analysts, engineers, and scientists together”, “Enables self-service analytics” and “operationalizes machine learning”</a:t>
            </a:r>
            <a:r>
              <a:rPr lang="en-US" sz="1600" dirty="0">
                <a:latin typeface="Lato"/>
                <a:ea typeface="Lato"/>
                <a:cs typeface="Lato"/>
                <a:sym typeface="Lato"/>
              </a:rPr>
              <a:t> </a:t>
            </a:r>
            <a:r>
              <a:rPr lang="en-US" sz="1600" dirty="0" err="1">
                <a:solidFill>
                  <a:srgbClr val="FFFFFF"/>
                </a:solidFill>
              </a:rPr>
              <a:t>ts</a:t>
            </a:r>
            <a:r>
              <a:rPr lang="en-US" sz="2000" dirty="0">
                <a:solidFill>
                  <a:srgbClr val="FFFFFF"/>
                </a:solidFill>
              </a:rPr>
              <a:t> today and build for tomorrow.</a:t>
            </a:r>
            <a:endParaRPr sz="2000" dirty="0">
              <a:solidFill>
                <a:srgbClr val="FFFFFF"/>
              </a:solidFill>
            </a:endParaRPr>
          </a:p>
        </p:txBody>
      </p:sp>
      <p:sp>
        <p:nvSpPr>
          <p:cNvPr id="246" name="Google Shape;246;p36"/>
          <p:cNvSpPr txBox="1"/>
          <p:nvPr/>
        </p:nvSpPr>
        <p:spPr>
          <a:xfrm>
            <a:off x="6194300" y="1881667"/>
            <a:ext cx="5834700" cy="3999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900" dirty="0">
                <a:solidFill>
                  <a:srgbClr val="434343"/>
                </a:solidFill>
                <a:latin typeface="Lato"/>
                <a:ea typeface="Lato"/>
                <a:cs typeface="Lato"/>
                <a:sym typeface="Lato"/>
              </a:rPr>
              <a:t>Steps to Engineering a Dataiku Workflow: </a:t>
            </a:r>
            <a:endParaRPr sz="1900" dirty="0">
              <a:solidFill>
                <a:srgbClr val="434343"/>
              </a:solidFill>
              <a:latin typeface="Lato"/>
              <a:ea typeface="Lato"/>
              <a:cs typeface="Lato"/>
              <a:sym typeface="Lato"/>
            </a:endParaRPr>
          </a:p>
          <a:p>
            <a:pPr marL="609600" lvl="0" indent="-425450" algn="l" rtl="0">
              <a:lnSpc>
                <a:spcPct val="115000"/>
              </a:lnSpc>
              <a:spcBef>
                <a:spcPts val="110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Create a new project</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Connect to and/or Import Dataset(s)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Visual Prep - Data “Recipes”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Code Transformation(s) - Python</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Visual Analysis, Data Prep &amp; ML (The Lab)</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Data Product Development</a:t>
            </a:r>
            <a:endParaRPr sz="1900" dirty="0">
              <a:solidFill>
                <a:srgbClr val="434343"/>
              </a:solidFill>
              <a:latin typeface="Lato"/>
              <a:ea typeface="Lato"/>
              <a:cs typeface="Lato"/>
              <a:sym typeface="Lato"/>
            </a:endParaRPr>
          </a:p>
          <a:p>
            <a:pPr marL="1219200" lvl="1" indent="-425450" algn="l" rtl="0">
              <a:lnSpc>
                <a:spcPct val="115000"/>
              </a:lnSpc>
              <a:spcBef>
                <a:spcPts val="0"/>
              </a:spcBef>
              <a:spcAft>
                <a:spcPts val="0"/>
              </a:spcAft>
              <a:buClr>
                <a:srgbClr val="434343"/>
              </a:buClr>
              <a:buSzPts val="1900"/>
              <a:buFont typeface="Lato"/>
              <a:buAutoNum type="alphaLcPeriod"/>
            </a:pPr>
            <a:r>
              <a:rPr lang="en-US" sz="1900" dirty="0">
                <a:solidFill>
                  <a:srgbClr val="434343"/>
                </a:solidFill>
                <a:latin typeface="Lato"/>
                <a:ea typeface="Lato"/>
                <a:cs typeface="Lato"/>
                <a:sym typeface="Lato"/>
              </a:rPr>
              <a:t>Reports, Dashboards, Insights, </a:t>
            </a:r>
            <a:r>
              <a:rPr lang="en-US" sz="1900" dirty="0" err="1">
                <a:solidFill>
                  <a:srgbClr val="434343"/>
                </a:solidFill>
                <a:latin typeface="Lato"/>
                <a:ea typeface="Lato"/>
                <a:cs typeface="Lato"/>
                <a:sym typeface="Lato"/>
              </a:rPr>
              <a:t>WebApps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Job, Workflow &amp; Scenario Scheduling</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Workflow Monitoring &amp; Maintenance</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Documentation - Wiki &amp; </a:t>
            </a:r>
            <a:r>
              <a:rPr lang="en-US" sz="1900" dirty="0" err="1">
                <a:solidFill>
                  <a:srgbClr val="434343"/>
                </a:solidFill>
                <a:latin typeface="Lato"/>
                <a:ea typeface="Lato"/>
                <a:cs typeface="Lato"/>
                <a:sym typeface="Lato"/>
              </a:rPr>
              <a:t>Juypter</a:t>
            </a:r>
            <a:r>
              <a:rPr lang="en-US" sz="1900" dirty="0">
                <a:solidFill>
                  <a:srgbClr val="434343"/>
                </a:solidFill>
                <a:latin typeface="Lato"/>
                <a:ea typeface="Lato"/>
                <a:cs typeface="Lato"/>
                <a:sym typeface="Lato"/>
              </a:rPr>
              <a:t> Notebooks</a:t>
            </a: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1100"/>
              </a:spcAft>
              <a:buNone/>
            </a:pPr>
            <a:r>
              <a:rPr lang="en-US" sz="1900" dirty="0">
                <a:solidFill>
                  <a:srgbClr val="434343"/>
                </a:solidFill>
                <a:latin typeface="Lato"/>
                <a:ea typeface="Lato"/>
                <a:cs typeface="Lato"/>
                <a:sym typeface="Lato"/>
              </a:rPr>
              <a:t> </a:t>
            </a:r>
            <a:endParaRPr sz="1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dirty="0"/>
              <a:t>What is NoSQL?</a:t>
            </a:r>
            <a:endParaRPr sz="3000" dirty="0"/>
          </a:p>
        </p:txBody>
      </p:sp>
      <p:sp>
        <p:nvSpPr>
          <p:cNvPr id="252" name="Google Shape;252;p37"/>
          <p:cNvSpPr txBox="1"/>
          <p:nvPr/>
        </p:nvSpPr>
        <p:spPr>
          <a:xfrm>
            <a:off x="443375" y="1580100"/>
            <a:ext cx="11456700" cy="1417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dirty="0">
                <a:latin typeface="Lato"/>
                <a:ea typeface="Lato"/>
                <a:cs typeface="Lato"/>
                <a:sym typeface="Lato"/>
              </a:rPr>
              <a:t> NoSQL is a way of saying “non-relational” or an alternative to traditional relational databases. These database systems are not built on tables and do not need SQL language to be used to manipulate data. </a:t>
            </a:r>
          </a:p>
          <a:p>
            <a:pPr marL="457200" marR="0" lvl="0" indent="0" algn="l" rtl="0">
              <a:lnSpc>
                <a:spcPct val="100000"/>
              </a:lnSpc>
              <a:spcBef>
                <a:spcPts val="0"/>
              </a:spcBef>
              <a:spcAft>
                <a:spcPts val="0"/>
              </a:spcAft>
              <a:buNone/>
            </a:pPr>
            <a:endParaRPr lang="en-US" sz="18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NoSQL databases can handle semi-structured and unstructured data, which is essential in Data Science.</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p:txBody>
      </p:sp>
      <p:sp>
        <p:nvSpPr>
          <p:cNvPr id="253" name="Google Shape;253;p37"/>
          <p:cNvSpPr txBox="1"/>
          <p:nvPr/>
        </p:nvSpPr>
        <p:spPr>
          <a:xfrm>
            <a:off x="1108846" y="2851288"/>
            <a:ext cx="4242384" cy="35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latin typeface="Lato"/>
                <a:ea typeface="Lato"/>
                <a:cs typeface="Lato"/>
                <a:sym typeface="Lato"/>
              </a:rPr>
              <a:t>What are Some Examples </a:t>
            </a:r>
            <a:endParaRPr sz="1800" b="1" dirty="0">
              <a:latin typeface="Lato"/>
              <a:ea typeface="Lato"/>
              <a:cs typeface="Lato"/>
              <a:sym typeface="Lato"/>
            </a:endParaRPr>
          </a:p>
          <a:p>
            <a:pPr marL="0" lvl="0" indent="0" algn="ctr" rtl="0">
              <a:spcBef>
                <a:spcPts val="0"/>
              </a:spcBef>
              <a:spcAft>
                <a:spcPts val="0"/>
              </a:spcAft>
              <a:buNone/>
            </a:pPr>
            <a:r>
              <a:rPr lang="en-US" sz="1800" b="1" dirty="0">
                <a:latin typeface="Lato"/>
                <a:ea typeface="Lato"/>
                <a:cs typeface="Lato"/>
                <a:sym typeface="Lato"/>
              </a:rPr>
              <a:t>of NoSQL Databases?</a:t>
            </a:r>
          </a:p>
          <a:p>
            <a:pPr marL="0" lvl="0" indent="0" algn="ctr" rtl="0">
              <a:spcBef>
                <a:spcPts val="0"/>
              </a:spcBef>
              <a:spcAft>
                <a:spcPts val="0"/>
              </a:spcAft>
              <a:buNone/>
            </a:pP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MongoDB - Open Source</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Apache Cassandra - Open Source</a:t>
            </a: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Couchbase - Open Source</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MS Azure Cosmos DB</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Amazon DynamoDB</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Google Cloud Platform </a:t>
            </a:r>
            <a:endParaRPr sz="180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Cloud Datastore </a:t>
            </a:r>
            <a:endParaRPr sz="180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Cloud Bigtable</a:t>
            </a:r>
            <a:endParaRPr sz="1800" dirty="0">
              <a:latin typeface="Lato"/>
              <a:ea typeface="Lato"/>
              <a:cs typeface="Lato"/>
              <a:sym typeface="Lato"/>
            </a:endParaRPr>
          </a:p>
        </p:txBody>
      </p:sp>
      <p:pic>
        <p:nvPicPr>
          <p:cNvPr id="2" name="Picture 1">
            <a:extLst>
              <a:ext uri="{FF2B5EF4-FFF2-40B4-BE49-F238E27FC236}">
                <a16:creationId xmlns:a16="http://schemas.microsoft.com/office/drawing/2014/main" id="{1DA99889-3E80-4FD8-91A4-CB2EB07A095F}"/>
              </a:ext>
            </a:extLst>
          </p:cNvPr>
          <p:cNvPicPr>
            <a:picLocks noChangeAspect="1"/>
          </p:cNvPicPr>
          <p:nvPr/>
        </p:nvPicPr>
        <p:blipFill>
          <a:blip r:embed="rId3"/>
          <a:stretch>
            <a:fillRect/>
          </a:stretch>
        </p:blipFill>
        <p:spPr>
          <a:xfrm>
            <a:off x="5617555" y="3089078"/>
            <a:ext cx="5743575" cy="3429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NoSQL Database Types</a:t>
            </a:r>
            <a:endParaRPr sz="3000"/>
          </a:p>
        </p:txBody>
      </p:sp>
      <p:sp>
        <p:nvSpPr>
          <p:cNvPr id="260" name="Google Shape;260;p38"/>
          <p:cNvSpPr txBox="1"/>
          <p:nvPr/>
        </p:nvSpPr>
        <p:spPr>
          <a:xfrm>
            <a:off x="-221625" y="1794875"/>
            <a:ext cx="7329000" cy="2125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a:latin typeface="Lato"/>
                <a:ea typeface="Lato"/>
                <a:cs typeface="Lato"/>
                <a:sym typeface="Lato"/>
              </a:rPr>
              <a:t>There are four main database types supported by NoSQL systems: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Document Databases</a:t>
            </a:r>
            <a:r>
              <a:rPr lang="en-US" sz="1800">
                <a:latin typeface="Lato"/>
                <a:ea typeface="Lato"/>
                <a:cs typeface="Lato"/>
                <a:sym typeface="Lato"/>
              </a:rPr>
              <a:t> pair each key with a complex data structure known as a document. Documents can contain many different key-value pairs, or key-array pairs, or even nested documents.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Graph Stores</a:t>
            </a:r>
            <a:r>
              <a:rPr lang="en-US" sz="1800">
                <a:latin typeface="Lato"/>
                <a:ea typeface="Lato"/>
                <a:cs typeface="Lato"/>
                <a:sym typeface="Lato"/>
              </a:rPr>
              <a:t> are used to store information about networks of data, such as social connections. </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p:txBody>
      </p:sp>
      <p:sp>
        <p:nvSpPr>
          <p:cNvPr id="261" name="Google Shape;261;p38"/>
          <p:cNvSpPr txBox="1"/>
          <p:nvPr/>
        </p:nvSpPr>
        <p:spPr>
          <a:xfrm>
            <a:off x="235550" y="4363450"/>
            <a:ext cx="7329000" cy="27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Key-value Stores</a:t>
            </a:r>
            <a:r>
              <a:rPr lang="en-US" sz="1800" dirty="0">
                <a:latin typeface="Lato"/>
                <a:ea typeface="Lato"/>
                <a:cs typeface="Lato"/>
                <a:sym typeface="Lato"/>
              </a:rPr>
              <a:t> are the simplest NoSQL databases. Every item in the database is stored as an attribute name (or 'key'), together with its value. Some key-value stores allow each value to have a type, such as 'integer', which adds functionality.</a:t>
            </a: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Wide-column Stores</a:t>
            </a:r>
            <a:r>
              <a:rPr lang="en-US" sz="1800" dirty="0">
                <a:latin typeface="Lato"/>
                <a:ea typeface="Lato"/>
                <a:cs typeface="Lato"/>
                <a:sym typeface="Lato"/>
              </a:rPr>
              <a:t> are optimized for queries over large datasets, and store columns of data together, instead of rows.</a:t>
            </a:r>
            <a:endParaRPr sz="1800"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pic>
        <p:nvPicPr>
          <p:cNvPr id="262" name="Google Shape;262;p38"/>
          <p:cNvPicPr preferRelativeResize="0"/>
          <p:nvPr/>
        </p:nvPicPr>
        <p:blipFill>
          <a:blip r:embed="rId3">
            <a:alphaModFix/>
          </a:blip>
          <a:stretch>
            <a:fillRect/>
          </a:stretch>
        </p:blipFill>
        <p:spPr>
          <a:xfrm>
            <a:off x="7594450" y="1947275"/>
            <a:ext cx="4347700" cy="434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a:t>NoSQL Demo</a:t>
            </a:r>
            <a:endParaRPr sz="4800"/>
          </a:p>
        </p:txBody>
      </p:sp>
      <p:sp>
        <p:nvSpPr>
          <p:cNvPr id="268" name="Google Shape;268;p39"/>
          <p:cNvSpPr txBox="1"/>
          <p:nvPr/>
        </p:nvSpPr>
        <p:spPr>
          <a:xfrm>
            <a:off x="2124750" y="1825700"/>
            <a:ext cx="7932000" cy="47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9" name="Google Shape;269;p39" descr="Watch MongoDB tutorial and learn NoSQL database system. Find out how to use document-oriented data model. Other lessons, visit http://www.learn-with-video-tutorials.com/mongodb-video-tutorial" title="MongoDB tutorial, NoSQL tutorial, MongoDB introduction">
            <a:hlinkClick r:id="rId3"/>
          </p:cNvPr>
          <p:cNvPicPr preferRelativeResize="0"/>
          <p:nvPr/>
        </p:nvPicPr>
        <p:blipFill>
          <a:blip r:embed="rId4">
            <a:alphaModFix/>
          </a:blip>
          <a:stretch>
            <a:fillRect/>
          </a:stretch>
        </p:blipFill>
        <p:spPr>
          <a:xfrm>
            <a:off x="2697788" y="1662638"/>
            <a:ext cx="6796433" cy="5097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Why is Cloud Computing So Important for Businesses?</a:t>
            </a:r>
            <a:endParaRPr sz="3000"/>
          </a:p>
        </p:txBody>
      </p:sp>
      <p:sp>
        <p:nvSpPr>
          <p:cNvPr id="275" name="Google Shape;275;p40"/>
          <p:cNvSpPr txBox="1"/>
          <p:nvPr/>
        </p:nvSpPr>
        <p:spPr>
          <a:xfrm>
            <a:off x="154685" y="1891015"/>
            <a:ext cx="5818800" cy="42225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endParaRPr sz="22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Cloud computing lets companies focus on running their infrastructure instead of housing expensive internal servers and employing a team of System Administrators. </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With cloud services, businesses can spool up and manage their own servers on-demand.</a:t>
            </a:r>
            <a:endParaRPr sz="1800" dirty="0">
              <a:latin typeface="Lato"/>
              <a:ea typeface="Lato"/>
              <a:cs typeface="Lato"/>
              <a:sym typeface="Lato"/>
            </a:endParaRPr>
          </a:p>
          <a:p>
            <a:pPr marL="457200" marR="0" lvl="0" indent="0" algn="l" rtl="0">
              <a:lnSpc>
                <a:spcPct val="100000"/>
              </a:lnSpc>
              <a:spcBef>
                <a:spcPts val="0"/>
              </a:spcBef>
              <a:spcAft>
                <a:spcPts val="0"/>
              </a:spcAft>
              <a:buClr>
                <a:srgbClr val="000000"/>
              </a:buClr>
              <a:buSzPts val="1100"/>
              <a:buFont typeface="Arial"/>
              <a:buNone/>
            </a:pPr>
            <a:endParaRPr sz="1800" dirty="0">
              <a:latin typeface="Lato"/>
              <a:ea typeface="Lato"/>
              <a:cs typeface="Lato"/>
              <a:sym typeface="Lato"/>
            </a:endParaRPr>
          </a:p>
          <a:p>
            <a:pPr marL="457200" lvl="0" indent="0" algn="l" rtl="0">
              <a:spcBef>
                <a:spcPts val="0"/>
              </a:spcBef>
              <a:spcAft>
                <a:spcPts val="0"/>
              </a:spcAft>
              <a:buNone/>
            </a:pPr>
            <a:r>
              <a:rPr lang="en-US" sz="1800" dirty="0">
                <a:latin typeface="Lato"/>
                <a:ea typeface="Lato"/>
                <a:cs typeface="Lato"/>
                <a:sym typeface="Lato"/>
              </a:rPr>
              <a:t>Cloud services rely on shared resources, which means </a:t>
            </a:r>
            <a:r>
              <a:rPr lang="en-US" sz="1800" u="sng" dirty="0">
                <a:latin typeface="Lato"/>
                <a:ea typeface="Lato"/>
                <a:cs typeface="Lato"/>
                <a:sym typeface="Lato"/>
              </a:rPr>
              <a:t>Amazon</a:t>
            </a:r>
            <a:r>
              <a:rPr lang="en-US" sz="1800" dirty="0">
                <a:latin typeface="Lato"/>
                <a:ea typeface="Lato"/>
                <a:cs typeface="Lato"/>
                <a:sym typeface="Lato"/>
              </a:rPr>
              <a:t>, </a:t>
            </a:r>
            <a:r>
              <a:rPr lang="en-US" sz="1800" u="sng" dirty="0">
                <a:latin typeface="Lato"/>
                <a:ea typeface="Lato"/>
                <a:cs typeface="Lato"/>
                <a:sym typeface="Lato"/>
              </a:rPr>
              <a:t>Google</a:t>
            </a:r>
            <a:r>
              <a:rPr lang="en-US" sz="1800" dirty="0">
                <a:latin typeface="Lato"/>
                <a:ea typeface="Lato"/>
                <a:cs typeface="Lato"/>
                <a:sym typeface="Lato"/>
              </a:rPr>
              <a:t> and </a:t>
            </a:r>
            <a:r>
              <a:rPr lang="en-US" sz="1800" u="sng" dirty="0">
                <a:latin typeface="Lato"/>
                <a:ea typeface="Lato"/>
                <a:cs typeface="Lato"/>
                <a:sym typeface="Lato"/>
              </a:rPr>
              <a:t>Microsoft</a:t>
            </a:r>
            <a:r>
              <a:rPr lang="en-US" sz="1800" dirty="0">
                <a:latin typeface="Lato"/>
                <a:ea typeface="Lato"/>
                <a:cs typeface="Lato"/>
                <a:sym typeface="Lato"/>
              </a:rPr>
              <a:t> supply servers in different data centers. This greatly lowers overhead in maintaining a system and increases flexibility in scaling system up and down as needed.</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p:txBody>
      </p:sp>
      <p:pic>
        <p:nvPicPr>
          <p:cNvPr id="276" name="Google Shape;276;p40"/>
          <p:cNvPicPr preferRelativeResize="0"/>
          <p:nvPr/>
        </p:nvPicPr>
        <p:blipFill>
          <a:blip r:embed="rId3">
            <a:alphaModFix/>
          </a:blip>
          <a:stretch>
            <a:fillRect/>
          </a:stretch>
        </p:blipFill>
        <p:spPr>
          <a:xfrm>
            <a:off x="6090745" y="1891325"/>
            <a:ext cx="5662000" cy="4357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Database Comparison</a:t>
            </a:r>
            <a:endParaRPr sz="4800"/>
          </a:p>
        </p:txBody>
      </p:sp>
      <p:sp>
        <p:nvSpPr>
          <p:cNvPr id="282" name="Google Shape;282;p41"/>
          <p:cNvSpPr txBox="1"/>
          <p:nvPr/>
        </p:nvSpPr>
        <p:spPr>
          <a:xfrm>
            <a:off x="1001775" y="1967350"/>
            <a:ext cx="7507500" cy="414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u="sng" dirty="0">
                <a:solidFill>
                  <a:schemeClr val="hlink"/>
                </a:solidFill>
                <a:latin typeface="Lato"/>
                <a:ea typeface="Lato"/>
                <a:cs typeface="Lato"/>
                <a:sym typeface="Lato"/>
                <a:hlinkClick r:id="rId3"/>
              </a:rPr>
              <a:t>Amazon’s RDS</a:t>
            </a:r>
            <a:r>
              <a:rPr lang="en-US" sz="2400" dirty="0">
                <a:latin typeface="Lato"/>
                <a:ea typeface="Lato"/>
                <a:cs typeface="Lato"/>
                <a:sym typeface="Lato"/>
              </a:rPr>
              <a:t> (Relational Database Service) provides support for major databases including Oracle, PostgreSQL and MySQL.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r>
              <a:rPr lang="en-US" sz="2400" u="sng" dirty="0">
                <a:solidFill>
                  <a:schemeClr val="hlink"/>
                </a:solidFill>
                <a:latin typeface="Lato"/>
                <a:ea typeface="Lato"/>
                <a:cs typeface="Lato"/>
                <a:sym typeface="Lato"/>
                <a:hlinkClick r:id="rId4"/>
              </a:rPr>
              <a:t>Azure SQL</a:t>
            </a:r>
            <a:r>
              <a:rPr lang="en-US" sz="2400" dirty="0">
                <a:latin typeface="Lato"/>
                <a:ea typeface="Lato"/>
                <a:cs typeface="Lato"/>
                <a:sym typeface="Lato"/>
              </a:rPr>
              <a:t> &amp; </a:t>
            </a:r>
            <a:r>
              <a:rPr lang="en-US" sz="2400" u="sng" dirty="0">
                <a:solidFill>
                  <a:schemeClr val="hlink"/>
                </a:solidFill>
                <a:latin typeface="Lato"/>
                <a:ea typeface="Lato"/>
                <a:cs typeface="Lato"/>
                <a:sym typeface="Lato"/>
                <a:hlinkClick r:id="rId5"/>
              </a:rPr>
              <a:t>Cloud SQL </a:t>
            </a:r>
            <a:r>
              <a:rPr lang="en-US" sz="2400" dirty="0">
                <a:latin typeface="Lato"/>
                <a:ea typeface="Lato"/>
                <a:cs typeface="Lato"/>
                <a:sym typeface="Lato"/>
              </a:rPr>
              <a:t>offers SQL database handling features for Azure &amp; GCP respectively.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r>
              <a:rPr lang="en-US" sz="2400" dirty="0">
                <a:latin typeface="Lato"/>
                <a:ea typeface="Lato"/>
                <a:cs typeface="Lato"/>
                <a:sym typeface="Lato"/>
              </a:rPr>
              <a:t>All three offer high-performance NoSQL DB choices such as </a:t>
            </a:r>
            <a:r>
              <a:rPr lang="en-US" sz="2400" u="sng" dirty="0" err="1">
                <a:solidFill>
                  <a:schemeClr val="hlink"/>
                </a:solidFill>
                <a:latin typeface="Lato"/>
                <a:ea typeface="Lato"/>
                <a:cs typeface="Lato"/>
                <a:sym typeface="Lato"/>
                <a:hlinkClick r:id="rId6"/>
              </a:rPr>
              <a:t>DocumentDB</a:t>
            </a:r>
            <a:r>
              <a:rPr lang="en-US" sz="2400" u="sng" dirty="0">
                <a:solidFill>
                  <a:schemeClr val="hlink"/>
                </a:solidFill>
                <a:latin typeface="Lato"/>
                <a:ea typeface="Lato"/>
                <a:cs typeface="Lato"/>
                <a:sym typeface="Lato"/>
                <a:hlinkClick r:id="rId6"/>
              </a:rPr>
              <a:t> </a:t>
            </a:r>
            <a:r>
              <a:rPr lang="en-US" sz="2400" dirty="0">
                <a:latin typeface="Lato"/>
                <a:ea typeface="Lato"/>
                <a:cs typeface="Lato"/>
                <a:sym typeface="Lato"/>
              </a:rPr>
              <a:t>for Azure, Aurora for AWS &amp; Datastore &amp; </a:t>
            </a:r>
            <a:r>
              <a:rPr lang="en-US" sz="2400" dirty="0" err="1">
                <a:latin typeface="Lato"/>
                <a:ea typeface="Lato"/>
                <a:cs typeface="Lato"/>
                <a:sym typeface="Lato"/>
              </a:rPr>
              <a:t>BigTable</a:t>
            </a:r>
            <a:r>
              <a:rPr lang="en-US" sz="2400" dirty="0">
                <a:latin typeface="Lato"/>
                <a:ea typeface="Lato"/>
                <a:cs typeface="Lato"/>
                <a:sym typeface="Lato"/>
              </a:rPr>
              <a:t> for Google Cloud.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b="1"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p:txBody>
      </p:sp>
      <p:pic>
        <p:nvPicPr>
          <p:cNvPr id="283" name="Google Shape;283;p41"/>
          <p:cNvPicPr preferRelativeResize="0"/>
          <p:nvPr/>
        </p:nvPicPr>
        <p:blipFill>
          <a:blip r:embed="rId7">
            <a:alphaModFix/>
          </a:blip>
          <a:stretch>
            <a:fillRect/>
          </a:stretch>
        </p:blipFill>
        <p:spPr>
          <a:xfrm>
            <a:off x="9405100" y="4797675"/>
            <a:ext cx="1540225" cy="1540225"/>
          </a:xfrm>
          <a:prstGeom prst="rect">
            <a:avLst/>
          </a:prstGeom>
          <a:noFill/>
          <a:ln>
            <a:noFill/>
          </a:ln>
        </p:spPr>
      </p:pic>
      <p:pic>
        <p:nvPicPr>
          <p:cNvPr id="284" name="Google Shape;284;p41"/>
          <p:cNvPicPr preferRelativeResize="0"/>
          <p:nvPr/>
        </p:nvPicPr>
        <p:blipFill>
          <a:blip r:embed="rId8">
            <a:alphaModFix/>
          </a:blip>
          <a:stretch>
            <a:fillRect/>
          </a:stretch>
        </p:blipFill>
        <p:spPr>
          <a:xfrm>
            <a:off x="9041150" y="3170375"/>
            <a:ext cx="2314525" cy="1540225"/>
          </a:xfrm>
          <a:prstGeom prst="rect">
            <a:avLst/>
          </a:prstGeom>
          <a:noFill/>
          <a:ln>
            <a:noFill/>
          </a:ln>
        </p:spPr>
      </p:pic>
      <p:pic>
        <p:nvPicPr>
          <p:cNvPr id="285" name="Google Shape;285;p41"/>
          <p:cNvPicPr preferRelativeResize="0"/>
          <p:nvPr/>
        </p:nvPicPr>
        <p:blipFill>
          <a:blip r:embed="rId9">
            <a:alphaModFix/>
          </a:blip>
          <a:stretch>
            <a:fillRect/>
          </a:stretch>
        </p:blipFill>
        <p:spPr>
          <a:xfrm>
            <a:off x="9033799" y="1466874"/>
            <a:ext cx="2314525" cy="154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graphicFrame>
        <p:nvGraphicFramePr>
          <p:cNvPr id="290" name="Google Shape;290;p42"/>
          <p:cNvGraphicFramePr/>
          <p:nvPr/>
        </p:nvGraphicFramePr>
        <p:xfrm>
          <a:off x="373713" y="1669175"/>
          <a:ext cx="11444550" cy="5248100"/>
        </p:xfrm>
        <a:graphic>
          <a:graphicData uri="http://schemas.openxmlformats.org/drawingml/2006/table">
            <a:tbl>
              <a:tblPr>
                <a:solidFill>
                  <a:srgbClr val="FFFFFF"/>
                </a:solidFill>
                <a:tableStyleId>{FA9B7535-07B7-4EA8-9E1C-266842263CEE}</a:tableStyleId>
              </a:tblPr>
              <a:tblGrid>
                <a:gridCol w="1318675">
                  <a:extLst>
                    <a:ext uri="{9D8B030D-6E8A-4147-A177-3AD203B41FA5}">
                      <a16:colId xmlns:a16="http://schemas.microsoft.com/office/drawing/2014/main" val="20000"/>
                    </a:ext>
                  </a:extLst>
                </a:gridCol>
                <a:gridCol w="5673750">
                  <a:extLst>
                    <a:ext uri="{9D8B030D-6E8A-4147-A177-3AD203B41FA5}">
                      <a16:colId xmlns:a16="http://schemas.microsoft.com/office/drawing/2014/main" val="20001"/>
                    </a:ext>
                  </a:extLst>
                </a:gridCol>
                <a:gridCol w="4452125">
                  <a:extLst>
                    <a:ext uri="{9D8B030D-6E8A-4147-A177-3AD203B41FA5}">
                      <a16:colId xmlns:a16="http://schemas.microsoft.com/office/drawing/2014/main" val="20002"/>
                    </a:ext>
                  </a:extLst>
                </a:gridCol>
              </a:tblGrid>
              <a:tr h="375975">
                <a:tc>
                  <a:txBody>
                    <a:bodyPr/>
                    <a:lstStyle/>
                    <a:p>
                      <a:pPr marL="0" lvl="0" indent="0" algn="l" rtl="0">
                        <a:spcBef>
                          <a:spcPts val="0"/>
                        </a:spcBef>
                        <a:spcAft>
                          <a:spcPts val="0"/>
                        </a:spcAft>
                        <a:buNone/>
                      </a:pPr>
                      <a:r>
                        <a:rPr lang="en-US" sz="1500">
                          <a:solidFill>
                            <a:srgbClr val="FFFFFF"/>
                          </a:solidFill>
                          <a:highlight>
                            <a:srgbClr val="0000FF"/>
                          </a:highlight>
                        </a:rPr>
                        <a:t>PRODUCT</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DESCRIPTION</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GOOD FOR</a:t>
                      </a:r>
                      <a:endParaRPr sz="1500">
                        <a:solidFill>
                          <a:srgbClr val="FFFFFF"/>
                        </a:solidFill>
                        <a:highlight>
                          <a:srgbClr val="0000FF"/>
                        </a:highlight>
                      </a:endParaRPr>
                    </a:p>
                  </a:txBody>
                  <a:tcPr marL="91425" marR="91425" marT="76200" marB="76200">
                    <a:solidFill>
                      <a:srgbClr val="0000FF"/>
                    </a:solidFill>
                  </a:tcPr>
                </a:tc>
                <a:extLst>
                  <a:ext uri="{0D108BD9-81ED-4DB2-BD59-A6C34878D82A}">
                    <a16:rowId xmlns:a16="http://schemas.microsoft.com/office/drawing/2014/main" val="10000"/>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3"/>
                        </a:rPr>
                        <a:t>Cloud Storage</a:t>
                      </a:r>
                      <a:endParaRPr sz="1500" u="sng">
                        <a:solidFill>
                          <a:schemeClr val="hlink"/>
                        </a:solidFill>
                        <a:highlight>
                          <a:srgbClr val="FFFFFF"/>
                        </a:highlight>
                        <a:hlinkClick r:id="rId3"/>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highly reliable, and cost-efficient object / blob store.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Images, pictures, and videos</a:t>
                      </a:r>
                      <a:endParaRPr sz="1500">
                        <a:highlight>
                          <a:srgbClr val="FFFFFF"/>
                        </a:highlight>
                      </a:endParaRPr>
                    </a:p>
                    <a:p>
                      <a:pPr marL="0" lvl="0" indent="0" algn="l" rtl="0">
                        <a:spcBef>
                          <a:spcPts val="0"/>
                        </a:spcBef>
                        <a:spcAft>
                          <a:spcPts val="0"/>
                        </a:spcAft>
                        <a:buNone/>
                      </a:pPr>
                      <a:r>
                        <a:rPr lang="en-US" sz="1500">
                          <a:highlight>
                            <a:srgbClr val="FFFFFF"/>
                          </a:highlight>
                        </a:rPr>
                        <a:t>Objects and blobs,  Unstructured data</a:t>
                      </a:r>
                      <a:endParaRPr sz="1500">
                        <a:highlight>
                          <a:srgbClr val="FFFFFF"/>
                        </a:highlight>
                      </a:endParaRPr>
                    </a:p>
                  </a:txBody>
                  <a:tcPr marL="91425" marR="91425" marT="76200" marB="76200"/>
                </a:tc>
                <a:extLst>
                  <a:ext uri="{0D108BD9-81ED-4DB2-BD59-A6C34878D82A}">
                    <a16:rowId xmlns:a16="http://schemas.microsoft.com/office/drawing/2014/main" val="10001"/>
                  </a:ext>
                </a:extLst>
              </a:tr>
              <a:tr h="82715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4"/>
                        </a:rPr>
                        <a:t>Cloud Bigtable</a:t>
                      </a:r>
                      <a:endParaRPr sz="1500" u="sng">
                        <a:solidFill>
                          <a:schemeClr val="hlink"/>
                        </a:solidFill>
                        <a:highlight>
                          <a:srgbClr val="FFFFFF"/>
                        </a:highlight>
                        <a:hlinkClick r:id="rId4"/>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wide-column database that is suitable for both low-latency single-point lookups and precalculated analytics.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Low-latency read/write access</a:t>
                      </a:r>
                      <a:endParaRPr sz="1500">
                        <a:highlight>
                          <a:srgbClr val="FFFFFF"/>
                        </a:highlight>
                      </a:endParaRPr>
                    </a:p>
                    <a:p>
                      <a:pPr marL="0" lvl="0" indent="0" algn="l" rtl="0">
                        <a:spcBef>
                          <a:spcPts val="0"/>
                        </a:spcBef>
                        <a:spcAft>
                          <a:spcPts val="0"/>
                        </a:spcAft>
                        <a:buNone/>
                      </a:pPr>
                      <a:r>
                        <a:rPr lang="en-US" sz="1500">
                          <a:highlight>
                            <a:srgbClr val="FFFFFF"/>
                          </a:highlight>
                        </a:rPr>
                        <a:t>High-throughput data processing, Time series support</a:t>
                      </a:r>
                      <a:endParaRPr sz="1500">
                        <a:highlight>
                          <a:srgbClr val="FFFFFF"/>
                        </a:highlight>
                      </a:endParaRPr>
                    </a:p>
                  </a:txBody>
                  <a:tcPr marL="91425" marR="91425" marT="76200" marB="76200"/>
                </a:tc>
                <a:extLst>
                  <a:ext uri="{0D108BD9-81ED-4DB2-BD59-A6C34878D82A}">
                    <a16:rowId xmlns:a16="http://schemas.microsoft.com/office/drawing/2014/main" val="10002"/>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5"/>
                        </a:rPr>
                        <a:t>Cloud Datastore</a:t>
                      </a:r>
                      <a:endParaRPr sz="1500" u="sng">
                        <a:solidFill>
                          <a:schemeClr val="hlink"/>
                        </a:solidFill>
                        <a:highlight>
                          <a:srgbClr val="FFFFFF"/>
                        </a:highlight>
                        <a:hlinkClick r:id="rId5"/>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document database for your web and mobile applications.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Semistructured application data</a:t>
                      </a:r>
                      <a:endParaRPr sz="1500">
                        <a:highlight>
                          <a:srgbClr val="FFFFFF"/>
                        </a:highlight>
                      </a:endParaRPr>
                    </a:p>
                    <a:p>
                      <a:pPr marL="0" lvl="0" indent="0" algn="l" rtl="0">
                        <a:spcBef>
                          <a:spcPts val="0"/>
                        </a:spcBef>
                        <a:spcAft>
                          <a:spcPts val="0"/>
                        </a:spcAft>
                        <a:buNone/>
                      </a:pPr>
                      <a:r>
                        <a:rPr lang="en-US" sz="1500">
                          <a:highlight>
                            <a:srgbClr val="FFFFFF"/>
                          </a:highlight>
                        </a:rPr>
                        <a:t>Hierarchical data, Durable key-value data</a:t>
                      </a:r>
                      <a:endParaRPr sz="1500">
                        <a:highlight>
                          <a:srgbClr val="FFFFFF"/>
                        </a:highlight>
                      </a:endParaRPr>
                    </a:p>
                  </a:txBody>
                  <a:tcPr marL="91425" marR="91425" marT="76200" marB="76200"/>
                </a:tc>
                <a:extLst>
                  <a:ext uri="{0D108BD9-81ED-4DB2-BD59-A6C34878D82A}">
                    <a16:rowId xmlns:a16="http://schemas.microsoft.com/office/drawing/2014/main" val="10003"/>
                  </a:ext>
                </a:extLst>
              </a:tr>
              <a:tr h="7523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6"/>
                        </a:rPr>
                        <a:t>Cloud SQL</a:t>
                      </a:r>
                      <a:endParaRPr sz="1500" u="sng">
                        <a:solidFill>
                          <a:schemeClr val="hlink"/>
                        </a:solidFill>
                        <a:highlight>
                          <a:srgbClr val="FFFFFF"/>
                        </a:highlight>
                        <a:hlinkClick r:id="rId6"/>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fully managed MySQL and PostgreSQL database service that is built on the strength and reliability of Google's infrastructure.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Web frameworks, Structured data, OLTP workloads</a:t>
                      </a:r>
                      <a:endParaRPr sz="1500">
                        <a:highlight>
                          <a:srgbClr val="FFFFFF"/>
                        </a:highlight>
                      </a:endParaRPr>
                    </a:p>
                  </a:txBody>
                  <a:tcPr marL="91425" marR="91425" marT="76200" marB="76200"/>
                </a:tc>
                <a:extLst>
                  <a:ext uri="{0D108BD9-81ED-4DB2-BD59-A6C34878D82A}">
                    <a16:rowId xmlns:a16="http://schemas.microsoft.com/office/drawing/2014/main" val="10004"/>
                  </a:ext>
                </a:extLst>
              </a:tr>
              <a:tr h="82715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7"/>
                        </a:rPr>
                        <a:t>Cloud Spanner</a:t>
                      </a:r>
                      <a:endParaRPr sz="1500" u="sng">
                        <a:solidFill>
                          <a:schemeClr val="hlink"/>
                        </a:solidFill>
                        <a:highlight>
                          <a:srgbClr val="FFFFFF"/>
                        </a:highlight>
                        <a:hlinkClick r:id="rId7"/>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relational database service with transactional consistency, global scale, and high availability.</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applications</a:t>
                      </a:r>
                      <a:endParaRPr sz="1500">
                        <a:highlight>
                          <a:srgbClr val="FFFFFF"/>
                        </a:highlight>
                      </a:endParaRPr>
                    </a:p>
                    <a:p>
                      <a:pPr marL="0" lvl="0" indent="0" algn="l" rtl="0">
                        <a:spcBef>
                          <a:spcPts val="0"/>
                        </a:spcBef>
                        <a:spcAft>
                          <a:spcPts val="0"/>
                        </a:spcAft>
                        <a:buNone/>
                      </a:pPr>
                      <a:r>
                        <a:rPr lang="en-US" sz="1500">
                          <a:highlight>
                            <a:srgbClr val="FFFFFF"/>
                          </a:highlight>
                        </a:rPr>
                        <a:t>High transactions, Scale + consistency requirements</a:t>
                      </a:r>
                      <a:endParaRPr sz="1500">
                        <a:highlight>
                          <a:srgbClr val="FFFFFF"/>
                        </a:highlight>
                      </a:endParaRPr>
                    </a:p>
                  </a:txBody>
                  <a:tcPr marL="91425" marR="91425" marT="76200" marB="76200"/>
                </a:tc>
                <a:extLst>
                  <a:ext uri="{0D108BD9-81ED-4DB2-BD59-A6C34878D82A}">
                    <a16:rowId xmlns:a16="http://schemas.microsoft.com/office/drawing/2014/main" val="10005"/>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8"/>
                        </a:rPr>
                        <a:t>BigQuery</a:t>
                      </a:r>
                      <a:endParaRPr sz="1500" u="sng">
                        <a:solidFill>
                          <a:schemeClr val="hlink"/>
                        </a:solidFill>
                        <a:highlight>
                          <a:srgbClr val="FFFFFF"/>
                        </a:highlight>
                        <a:hlinkClick r:id="rId8"/>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enterprise data warehouse (EDW) with SQL and fast ad-hoc queries.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OLAP workloads up to petabyte scale</a:t>
                      </a:r>
                      <a:endParaRPr sz="1500">
                        <a:highlight>
                          <a:srgbClr val="FFFFFF"/>
                        </a:highlight>
                      </a:endParaRPr>
                    </a:p>
                    <a:p>
                      <a:pPr marL="0" lvl="0" indent="0" algn="l" rtl="0">
                        <a:spcBef>
                          <a:spcPts val="0"/>
                        </a:spcBef>
                        <a:spcAft>
                          <a:spcPts val="0"/>
                        </a:spcAft>
                        <a:buNone/>
                      </a:pPr>
                      <a:r>
                        <a:rPr lang="en-US" sz="1500">
                          <a:highlight>
                            <a:srgbClr val="FFFFFF"/>
                          </a:highlight>
                        </a:rPr>
                        <a:t>Big data exploration and processing, (BI) tools</a:t>
                      </a:r>
                      <a:endParaRPr sz="1500">
                        <a:highlight>
                          <a:srgbClr val="FFFFFF"/>
                        </a:highlight>
                      </a:endParaRPr>
                    </a:p>
                  </a:txBody>
                  <a:tcPr marL="91425" marR="91425" marT="76200" marB="76200"/>
                </a:tc>
                <a:extLst>
                  <a:ext uri="{0D108BD9-81ED-4DB2-BD59-A6C34878D82A}">
                    <a16:rowId xmlns:a16="http://schemas.microsoft.com/office/drawing/2014/main" val="10006"/>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9"/>
                        </a:rPr>
                        <a:t>Drive Enterprise</a:t>
                      </a:r>
                      <a:endParaRPr sz="1500" u="sng">
                        <a:solidFill>
                          <a:schemeClr val="hlink"/>
                        </a:solidFill>
                        <a:highlight>
                          <a:srgbClr val="FFFFFF"/>
                        </a:highlight>
                        <a:hlinkClick r:id="rId9"/>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collaborative space for storing, sharing, and editing files.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End-user interaction with docs and files</a:t>
                      </a:r>
                      <a:endParaRPr sz="1500">
                        <a:highlight>
                          <a:srgbClr val="FFFFFF"/>
                        </a:highlight>
                      </a:endParaRPr>
                    </a:p>
                    <a:p>
                      <a:pPr marL="0" lvl="0" indent="0" algn="l" rtl="0">
                        <a:spcBef>
                          <a:spcPts val="0"/>
                        </a:spcBef>
                        <a:spcAft>
                          <a:spcPts val="0"/>
                        </a:spcAft>
                        <a:buNone/>
                      </a:pPr>
                      <a:r>
                        <a:rPr lang="en-US" sz="1500">
                          <a:highlight>
                            <a:srgbClr val="FFFFFF"/>
                          </a:highlight>
                        </a:rPr>
                        <a:t>Collaborative creation and editing, Syncing files</a:t>
                      </a:r>
                      <a:endParaRPr sz="1500">
                        <a:highlight>
                          <a:srgbClr val="FFFFFF"/>
                        </a:highlight>
                      </a:endParaRPr>
                    </a:p>
                  </a:txBody>
                  <a:tcPr marL="91425" marR="91425" marT="76200" marB="76200"/>
                </a:tc>
                <a:extLst>
                  <a:ext uri="{0D108BD9-81ED-4DB2-BD59-A6C34878D82A}">
                    <a16:rowId xmlns:a16="http://schemas.microsoft.com/office/drawing/2014/main" val="10007"/>
                  </a:ext>
                </a:extLst>
              </a:tr>
            </a:tbl>
          </a:graphicData>
        </a:graphic>
      </p:graphicFrame>
      <p:sp>
        <p:nvSpPr>
          <p:cNvPr id="291" name="Google Shape;291;p42"/>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Google Cloud - Enterprise Services</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p:nvPr>
        </p:nvSpPr>
        <p:spPr>
          <a:xfrm>
            <a:off x="972600" y="1763275"/>
            <a:ext cx="11801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Thank you!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Appendix A: ETL Using Python</a:t>
            </a:r>
            <a:endParaRPr sz="4800"/>
          </a:p>
        </p:txBody>
      </p:sp>
      <p:sp>
        <p:nvSpPr>
          <p:cNvPr id="303" name="Google Shape;303;p44"/>
          <p:cNvSpPr txBox="1"/>
          <p:nvPr/>
        </p:nvSpPr>
        <p:spPr>
          <a:xfrm>
            <a:off x="592075" y="1678775"/>
            <a:ext cx="11130600" cy="47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a:t>You can run an ETL process with either an ETL tool or by running scripts you design yourself. While there are many software based ETL tools on the market, it’s becoming more and more common to create ETL processes using a scripting language.</a:t>
            </a:r>
            <a:endParaRPr sz="1800"/>
          </a:p>
          <a:p>
            <a:pPr marL="0" lvl="0" indent="0" algn="l" rtl="0">
              <a:spcBef>
                <a:spcPts val="0"/>
              </a:spcBef>
              <a:spcAft>
                <a:spcPts val="0"/>
              </a:spcAft>
              <a:buNone/>
            </a:pPr>
            <a:endParaRPr sz="1800"/>
          </a:p>
          <a:p>
            <a:pPr marL="0" lvl="0" indent="0" algn="l" rtl="0">
              <a:spcBef>
                <a:spcPts val="0"/>
              </a:spcBef>
              <a:spcAft>
                <a:spcPts val="0"/>
              </a:spcAft>
              <a:buClr>
                <a:srgbClr val="000000"/>
              </a:buClr>
              <a:buSzPts val="1100"/>
              <a:buFont typeface="Arial"/>
              <a:buNone/>
            </a:pPr>
            <a:endParaRPr sz="1800"/>
          </a:p>
          <a:p>
            <a:pPr marL="0" lvl="0" indent="0" algn="l" rtl="0">
              <a:spcBef>
                <a:spcPts val="0"/>
              </a:spcBef>
              <a:spcAft>
                <a:spcPts val="0"/>
              </a:spcAft>
              <a:buNone/>
            </a:pPr>
            <a:endParaRPr>
              <a:latin typeface="Lato"/>
              <a:ea typeface="Lato"/>
              <a:cs typeface="Lato"/>
              <a:sym typeface="Lato"/>
            </a:endParaRPr>
          </a:p>
        </p:txBody>
      </p:sp>
      <p:sp>
        <p:nvSpPr>
          <p:cNvPr id="304" name="Google Shape;304;p44"/>
          <p:cNvSpPr txBox="1"/>
          <p:nvPr/>
        </p:nvSpPr>
        <p:spPr>
          <a:xfrm>
            <a:off x="216975" y="2726675"/>
            <a:ext cx="5162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Why Python for ETL?</a:t>
            </a:r>
            <a:endParaRPr sz="1800" b="1"/>
          </a:p>
          <a:p>
            <a:pPr marL="457200" lvl="0" indent="-342900" algn="l" rtl="0">
              <a:spcBef>
                <a:spcPts val="0"/>
              </a:spcBef>
              <a:spcAft>
                <a:spcPts val="0"/>
              </a:spcAft>
              <a:buSzPts val="1800"/>
              <a:buChar char="●"/>
            </a:pPr>
            <a:r>
              <a:rPr lang="en-US" sz="1800"/>
              <a:t>Common language for data scientists and data engineers.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Libraries that include ETL processes and connections to a variety of data sources</a:t>
            </a:r>
            <a:endParaRPr sz="1800"/>
          </a:p>
          <a:p>
            <a:pPr marL="914400" lvl="1" indent="-342900" algn="l" rtl="0">
              <a:spcBef>
                <a:spcPts val="0"/>
              </a:spcBef>
              <a:spcAft>
                <a:spcPts val="0"/>
              </a:spcAft>
              <a:buSzPts val="1800"/>
              <a:buChar char="○"/>
            </a:pPr>
            <a:r>
              <a:rPr lang="en-US" sz="1800"/>
              <a:t>Databases, Files, APIs, etc.</a:t>
            </a:r>
            <a:endParaRPr sz="1800"/>
          </a:p>
          <a:p>
            <a:pPr marL="9144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Flexible -  Adjust “on the fly” to specific project needs.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The processes are also known as “Python Pipelines”.</a:t>
            </a:r>
            <a:endParaRPr/>
          </a:p>
        </p:txBody>
      </p:sp>
      <p:pic>
        <p:nvPicPr>
          <p:cNvPr id="305" name="Google Shape;305;p44"/>
          <p:cNvPicPr preferRelativeResize="0"/>
          <p:nvPr/>
        </p:nvPicPr>
        <p:blipFill>
          <a:blip r:embed="rId3">
            <a:alphaModFix/>
          </a:blip>
          <a:stretch>
            <a:fillRect/>
          </a:stretch>
        </p:blipFill>
        <p:spPr>
          <a:xfrm>
            <a:off x="5287625" y="2726685"/>
            <a:ext cx="6812326" cy="3728389"/>
          </a:xfrm>
          <a:prstGeom prst="rect">
            <a:avLst/>
          </a:prstGeom>
          <a:noFill/>
          <a:ln>
            <a:noFill/>
          </a:ln>
        </p:spPr>
      </p:pic>
      <p:sp>
        <p:nvSpPr>
          <p:cNvPr id="306" name="Google Shape;306;p44"/>
          <p:cNvSpPr txBox="1"/>
          <p:nvPr/>
        </p:nvSpPr>
        <p:spPr>
          <a:xfrm>
            <a:off x="5287625" y="6455075"/>
            <a:ext cx="99054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Python ETL &amp; Data-Cleaning Example</a:t>
            </a:r>
            <a:r>
              <a:rPr lang="en-US"/>
              <a:t> - </a:t>
            </a:r>
            <a:r>
              <a:rPr lang="en-US" u="sng">
                <a:solidFill>
                  <a:schemeClr val="hlink"/>
                </a:solidFill>
                <a:hlinkClick r:id="rId4"/>
              </a:rPr>
              <a:t>Google Drive - Jupyter Notebook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ctrTitle"/>
          </p:nvPr>
        </p:nvSpPr>
        <p:spPr>
          <a:xfrm>
            <a:off x="1001775" y="8233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Appendix B - Moving MySQL DB to GCP</a:t>
            </a:r>
            <a:endParaRPr sz="4000"/>
          </a:p>
        </p:txBody>
      </p:sp>
      <p:sp>
        <p:nvSpPr>
          <p:cNvPr id="312" name="Google Shape;312;p45"/>
          <p:cNvSpPr txBox="1"/>
          <p:nvPr/>
        </p:nvSpPr>
        <p:spPr>
          <a:xfrm>
            <a:off x="0" y="1761825"/>
            <a:ext cx="6129600" cy="378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1) Create a google account, then connect to the following URL:</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u="sng">
                <a:solidFill>
                  <a:schemeClr val="hlink"/>
                </a:solidFill>
                <a:latin typeface="Lato"/>
                <a:ea typeface="Lato"/>
                <a:cs typeface="Lato"/>
                <a:sym typeface="Lato"/>
                <a:hlinkClick r:id="rId3"/>
              </a:rPr>
              <a:t>https://datastudio.google.com/data?search=mysql</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2) Create a SQL dump file of your local MySQL database</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b="1" u="sng">
                <a:latin typeface="Lato"/>
                <a:ea typeface="Lato"/>
                <a:cs typeface="Lato"/>
                <a:sym typeface="Lato"/>
              </a:rPr>
              <a:t>cmd line</a:t>
            </a:r>
            <a:r>
              <a:rPr lang="en-US" sz="1500">
                <a:latin typeface="Lato"/>
                <a:ea typeface="Lato"/>
                <a:cs typeface="Lato"/>
                <a:sym typeface="Lato"/>
              </a:rPr>
              <a:t>: cd  C:\Program Files\MySQL\MySQL Workbench 8.0 CE</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mysqldump -u root -p world &gt; “C:\Data Manipulation\sql_world_dump.sql”</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3)  Create a Cloud Storage bucket</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4)  Upload SQL dump  file to Cloud Storage bucket</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5) Go to the Cloud SQL Instances page in GCP</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Use “Cloud SQL Instance Page” on link below</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“Create Instance”</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“MySQL”</a:t>
            </a:r>
            <a:endParaRPr sz="1500">
              <a:latin typeface="Lato"/>
              <a:ea typeface="Lato"/>
              <a:cs typeface="Lato"/>
              <a:sym typeface="Lato"/>
            </a:endParaRPr>
          </a:p>
          <a:p>
            <a:pPr marL="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r>
              <a:rPr lang="en-US">
                <a:latin typeface="Lato"/>
                <a:ea typeface="Lato"/>
                <a:cs typeface="Lato"/>
                <a:sym typeface="Lato"/>
              </a:rPr>
              <a:t>Steps at: https://cloud.google.com/sql/docs/mysql/import-export/importing</a:t>
            </a:r>
            <a:endParaRPr>
              <a:latin typeface="Lato"/>
              <a:ea typeface="Lato"/>
              <a:cs typeface="Lato"/>
              <a:sym typeface="Lato"/>
            </a:endParaRPr>
          </a:p>
          <a:p>
            <a:pPr marL="457200" marR="0" lvl="0" indent="0" algn="l" rtl="0">
              <a:lnSpc>
                <a:spcPct val="100000"/>
              </a:lnSpc>
              <a:spcBef>
                <a:spcPts val="0"/>
              </a:spcBef>
              <a:spcAft>
                <a:spcPts val="0"/>
              </a:spcAft>
              <a:buNone/>
            </a:pPr>
            <a:endParaRPr>
              <a:latin typeface="Lato"/>
              <a:ea typeface="Lato"/>
              <a:cs typeface="Lato"/>
              <a:sym typeface="Lato"/>
            </a:endParaRPr>
          </a:p>
          <a:p>
            <a:pPr marL="457200" marR="0" lvl="0" indent="0" algn="l" rtl="0">
              <a:lnSpc>
                <a:spcPct val="100000"/>
              </a:lnSpc>
              <a:spcBef>
                <a:spcPts val="0"/>
              </a:spcBef>
              <a:spcAft>
                <a:spcPts val="0"/>
              </a:spcAft>
              <a:buNone/>
            </a:pPr>
            <a:endParaRPr>
              <a:latin typeface="Lato"/>
              <a:ea typeface="Lato"/>
              <a:cs typeface="Lato"/>
              <a:sym typeface="Lato"/>
            </a:endParaRPr>
          </a:p>
        </p:txBody>
      </p:sp>
      <p:sp>
        <p:nvSpPr>
          <p:cNvPr id="313" name="Google Shape;313;p45"/>
          <p:cNvSpPr txBox="1"/>
          <p:nvPr/>
        </p:nvSpPr>
        <p:spPr>
          <a:xfrm>
            <a:off x="6129650" y="1685625"/>
            <a:ext cx="6369600" cy="378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6) Fill-in the “Create a MySql Second Generation instance”</a:t>
            </a:r>
            <a:endParaRPr sz="1500">
              <a:latin typeface="Lato"/>
              <a:ea typeface="Lato"/>
              <a:cs typeface="Lato"/>
              <a:sym typeface="Lato"/>
            </a:endParaRPr>
          </a:p>
          <a:p>
            <a:pPr marL="457200" lvl="0" indent="-323850" algn="l" rtl="0">
              <a:spcBef>
                <a:spcPts val="0"/>
              </a:spcBef>
              <a:spcAft>
                <a:spcPts val="0"/>
              </a:spcAft>
              <a:buSzPts val="1500"/>
              <a:buFont typeface="Lato"/>
              <a:buChar char="●"/>
            </a:pPr>
            <a:r>
              <a:rPr lang="en-US" sz="1500">
                <a:latin typeface="Lato"/>
                <a:ea typeface="Lato"/>
                <a:cs typeface="Lato"/>
                <a:sym typeface="Lato"/>
              </a:rPr>
              <a:t>Instance ID:  (database name)</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“No Password” </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“Create” </a:t>
            </a:r>
            <a:endParaRPr sz="1500">
              <a:latin typeface="Lato"/>
              <a:ea typeface="Lato"/>
              <a:cs typeface="Lato"/>
              <a:sym typeface="Lato"/>
            </a:endParaRPr>
          </a:p>
          <a:p>
            <a:pPr marL="45720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7) “SQL Instances” should now appear - select the instance from 6)</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8) Click Import in the button bar.</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Enter the path to the bucket and SQL dump file you uploaded</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Format of import - “SQL”</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Database -  “mysql</a:t>
            </a:r>
            <a:endParaRPr sz="1500">
              <a:latin typeface="Lato"/>
              <a:ea typeface="Lato"/>
              <a:cs typeface="Lato"/>
              <a:sym typeface="Lato"/>
            </a:endParaRPr>
          </a:p>
          <a:p>
            <a:pPr marL="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r>
              <a:rPr lang="en-US">
                <a:latin typeface="Lato"/>
                <a:ea typeface="Lato"/>
                <a:cs typeface="Lato"/>
                <a:sym typeface="Lato"/>
              </a:rPr>
              <a:t>Step 9) Navigate bace to Google Data Studio → Connect to Data</a:t>
            </a:r>
            <a:endParaRPr>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a:latin typeface="Lato"/>
                <a:ea typeface="Lato"/>
                <a:cs typeface="Lato"/>
                <a:sym typeface="Lato"/>
              </a:rPr>
              <a:t>Select “Cloud SQL for MySQL” connector “ - “Create Datasource</a:t>
            </a:r>
            <a:endParaRPr>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a:latin typeface="Lato"/>
                <a:ea typeface="Lato"/>
                <a:cs typeface="Lato"/>
                <a:sym typeface="Lato"/>
              </a:rPr>
              <a:t>Authorize connection</a:t>
            </a:r>
            <a:endParaRPr>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a:latin typeface="Lato"/>
                <a:ea typeface="Lato"/>
                <a:cs typeface="Lato"/>
                <a:sym typeface="Lato"/>
              </a:rPr>
              <a:t>Provide Instance Connection Name/Database/Username &amp; Pass</a:t>
            </a:r>
            <a:endParaRPr>
              <a:latin typeface="Lato"/>
              <a:ea typeface="Lato"/>
              <a:cs typeface="Lato"/>
              <a:sym typeface="Lato"/>
            </a:endParaRPr>
          </a:p>
          <a:p>
            <a:pPr marL="45720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r>
              <a:rPr lang="en-US">
                <a:latin typeface="Lato"/>
                <a:ea typeface="Lato"/>
                <a:cs typeface="Lato"/>
                <a:sym typeface="Lato"/>
              </a:rPr>
              <a:t>Step 10) Create using MySQL cloud datasource in Google </a:t>
            </a:r>
            <a:endParaRPr>
              <a:latin typeface="Lato"/>
              <a:ea typeface="Lato"/>
              <a:cs typeface="Lato"/>
              <a:sym typeface="Lato"/>
            </a:endParaRPr>
          </a:p>
          <a:p>
            <a:pPr marL="457200" marR="0" lvl="0" indent="0" algn="l" rtl="0">
              <a:lnSpc>
                <a:spcPct val="100000"/>
              </a:lnSpc>
              <a:spcBef>
                <a:spcPts val="0"/>
              </a:spcBef>
              <a:spcAft>
                <a:spcPts val="0"/>
              </a:spcAft>
              <a:buNone/>
            </a:pP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Review: Class 7</a:t>
            </a:r>
            <a:endParaRPr sz="4800"/>
          </a:p>
        </p:txBody>
      </p:sp>
      <p:sp>
        <p:nvSpPr>
          <p:cNvPr id="186" name="Google Shape;186;p28"/>
          <p:cNvSpPr txBox="1">
            <a:spLocks noGrp="1"/>
          </p:cNvSpPr>
          <p:nvPr>
            <p:ph type="subTitle" idx="1"/>
          </p:nvPr>
        </p:nvSpPr>
        <p:spPr>
          <a:xfrm>
            <a:off x="1021600" y="174067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1000"/>
              </a:spcBef>
              <a:spcAft>
                <a:spcPts val="0"/>
              </a:spcAft>
              <a:buSzPts val="3000"/>
              <a:buNone/>
            </a:pPr>
            <a:r>
              <a:rPr lang="en-US" sz="3000" dirty="0"/>
              <a:t>Data Storage Terminology </a:t>
            </a:r>
            <a:endParaRPr sz="3000" dirty="0"/>
          </a:p>
          <a:p>
            <a:pPr marL="609600" lvl="0" indent="-304800" algn="l" rtl="0">
              <a:lnSpc>
                <a:spcPct val="150000"/>
              </a:lnSpc>
              <a:spcBef>
                <a:spcPts val="0"/>
              </a:spcBef>
              <a:spcAft>
                <a:spcPts val="0"/>
              </a:spcAft>
              <a:buSzPts val="3000"/>
              <a:buNone/>
            </a:pPr>
            <a:r>
              <a:rPr lang="en-US" sz="3000" dirty="0"/>
              <a:t>Data Management vs. Administration (DBA)</a:t>
            </a:r>
          </a:p>
          <a:p>
            <a:pPr marL="609600" lvl="0" indent="-304800" algn="l" rtl="0">
              <a:lnSpc>
                <a:spcPct val="150000"/>
              </a:lnSpc>
              <a:spcBef>
                <a:spcPts val="0"/>
              </a:spcBef>
              <a:spcAft>
                <a:spcPts val="0"/>
              </a:spcAft>
              <a:buSzPts val="3000"/>
              <a:buNone/>
            </a:pPr>
            <a:r>
              <a:rPr lang="en-US" sz="3000" dirty="0"/>
              <a:t>Data Governance &amp; Measuring Data Quality</a:t>
            </a:r>
            <a:endParaRPr sz="3000" dirty="0"/>
          </a:p>
          <a:p>
            <a:pPr marL="609600" lvl="0" indent="-304800" algn="l" rtl="0">
              <a:lnSpc>
                <a:spcPct val="150000"/>
              </a:lnSpc>
              <a:spcBef>
                <a:spcPts val="1000"/>
              </a:spcBef>
              <a:spcAft>
                <a:spcPts val="0"/>
              </a:spcAft>
              <a:buSzPts val="3000"/>
              <a:buNone/>
            </a:pPr>
            <a:r>
              <a:rPr lang="en-US" sz="3000" dirty="0"/>
              <a:t>Data Dictionaries</a:t>
            </a:r>
            <a:endParaRPr sz="3000" dirty="0"/>
          </a:p>
          <a:p>
            <a:pPr marL="609600" lvl="0" indent="-304800" algn="l" rtl="0">
              <a:lnSpc>
                <a:spcPct val="150000"/>
              </a:lnSpc>
              <a:spcBef>
                <a:spcPts val="1000"/>
              </a:spcBef>
              <a:spcAft>
                <a:spcPts val="0"/>
              </a:spcAft>
              <a:buSzPts val="3000"/>
              <a:buNone/>
            </a:pPr>
            <a:r>
              <a:rPr lang="en-US" sz="3000" dirty="0"/>
              <a:t>Data Warehouse vs. Operational/Transactional Data Stores</a:t>
            </a: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idx="4294967295"/>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a:t>Project Milestones</a:t>
            </a:r>
            <a:endParaRPr/>
          </a:p>
        </p:txBody>
      </p:sp>
      <p:sp>
        <p:nvSpPr>
          <p:cNvPr id="192" name="Google Shape;192;p29"/>
          <p:cNvSpPr txBox="1">
            <a:spLocks noGrp="1"/>
          </p:cNvSpPr>
          <p:nvPr>
            <p:ph type="body" idx="4294967295"/>
          </p:nvPr>
        </p:nvSpPr>
        <p:spPr>
          <a:xfrm>
            <a:off x="1001545" y="1995724"/>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494098" lvl="0" indent="-494098" algn="l" rtl="0">
              <a:lnSpc>
                <a:spcPct val="115000"/>
              </a:lnSpc>
              <a:spcBef>
                <a:spcPts val="0"/>
              </a:spcBef>
              <a:spcAft>
                <a:spcPts val="0"/>
              </a:spcAft>
              <a:buClr>
                <a:srgbClr val="000000"/>
              </a:buClr>
              <a:buSzPts val="2400"/>
              <a:buFont typeface="Lustria"/>
              <a:buAutoNum type="arabicPeriod"/>
            </a:pPr>
            <a:r>
              <a:rPr lang="en-US" sz="2400" dirty="0">
                <a:solidFill>
                  <a:srgbClr val="000000"/>
                </a:solidFill>
              </a:rPr>
              <a:t>Import data into MySQL database (Class 1)</a:t>
            </a:r>
            <a:endParaRPr sz="2400" dirty="0">
              <a:solidFill>
                <a:srgbClr val="000000"/>
              </a:solidFill>
            </a:endParaRPr>
          </a:p>
          <a:p>
            <a:pPr marL="494098" lvl="0" indent="-494098" algn="l" rtl="0">
              <a:lnSpc>
                <a:spcPct val="115000"/>
              </a:lnSpc>
              <a:spcBef>
                <a:spcPts val="0"/>
              </a:spcBef>
              <a:spcAft>
                <a:spcPts val="0"/>
              </a:spcAft>
              <a:buClr>
                <a:srgbClr val="000000"/>
              </a:buClr>
              <a:buSzPts val="2400"/>
              <a:buFont typeface="Lustria"/>
              <a:buAutoNum type="arabicPeriod"/>
            </a:pPr>
            <a:r>
              <a:rPr lang="en-US" sz="2400" dirty="0">
                <a:solidFill>
                  <a:srgbClr val="000000"/>
                </a:solidFill>
              </a:rPr>
              <a:t>Query Data for Data Understanding/Relevant Information (Class 2) </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Storing/Joining data for analysis (Class 3-4)</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AutoNum type="arabicPeriod"/>
            </a:pPr>
            <a:r>
              <a:rPr lang="en-US" sz="2400" dirty="0">
                <a:solidFill>
                  <a:srgbClr val="000000"/>
                </a:solidFill>
              </a:rPr>
              <a:t>Cleaning Data (Class 5)</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Normalize Data &amp; Create Data Model (Class 6)</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Analyze Data Quality &amp; Create Data Dictionary (Class 7) </a:t>
            </a:r>
            <a:endParaRPr sz="2400" dirty="0">
              <a:solidFill>
                <a:srgbClr val="000000"/>
              </a:solidFill>
            </a:endParaRPr>
          </a:p>
          <a:p>
            <a:pPr marL="494098" lvl="0" indent="-494098" algn="l" rtl="0">
              <a:lnSpc>
                <a:spcPct val="115000"/>
              </a:lnSpc>
              <a:spcBef>
                <a:spcPts val="1000"/>
              </a:spcBef>
              <a:spcAft>
                <a:spcPts val="0"/>
              </a:spcAft>
              <a:buClr>
                <a:srgbClr val="6AA84F"/>
              </a:buClr>
              <a:buSzPts val="2400"/>
              <a:buFont typeface="Lustria"/>
              <a:buAutoNum type="arabicPeriod"/>
            </a:pPr>
            <a:r>
              <a:rPr lang="en-US" sz="2400" dirty="0">
                <a:solidFill>
                  <a:srgbClr val="6AA84F"/>
                </a:solidFill>
              </a:rPr>
              <a:t>Connect Data to PowerBI Desktop/Cloud, Answer Business Questions Automate data workflow using ETL (Python - Optional) (Class 8) </a:t>
            </a:r>
            <a:endParaRPr sz="2400" dirty="0">
              <a:solidFill>
                <a:srgbClr val="6AA84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8 Objectives</a:t>
            </a:r>
            <a:endParaRPr sz="4800"/>
          </a:p>
        </p:txBody>
      </p:sp>
      <p:sp>
        <p:nvSpPr>
          <p:cNvPr id="198" name="Google Shape;198;p30"/>
          <p:cNvSpPr txBox="1">
            <a:spLocks noGrp="1"/>
          </p:cNvSpPr>
          <p:nvPr>
            <p:ph type="subTitle" idx="1"/>
          </p:nvPr>
        </p:nvSpPr>
        <p:spPr>
          <a:xfrm>
            <a:off x="1077725" y="1859800"/>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ETL &amp; Workflow Tools: Talend, Python, Dataiku</a:t>
            </a:r>
            <a:endParaRPr sz="3000" dirty="0"/>
          </a:p>
          <a:p>
            <a:pPr marL="609600" lvl="0" indent="-304800" algn="l" rtl="0">
              <a:lnSpc>
                <a:spcPct val="150000"/>
              </a:lnSpc>
              <a:spcBef>
                <a:spcPts val="0"/>
              </a:spcBef>
              <a:spcAft>
                <a:spcPts val="0"/>
              </a:spcAft>
              <a:buSzPts val="3000"/>
              <a:buNone/>
            </a:pPr>
            <a:r>
              <a:rPr lang="en-US" sz="3000" dirty="0"/>
              <a:t>Cloud Storage: Google Cloud, AWS, Microsoft  </a:t>
            </a:r>
            <a:endParaRPr sz="3000" dirty="0"/>
          </a:p>
          <a:p>
            <a:pPr marL="609600" lvl="0" indent="-304800" algn="l" rtl="0">
              <a:lnSpc>
                <a:spcPct val="150000"/>
              </a:lnSpc>
              <a:spcBef>
                <a:spcPts val="0"/>
              </a:spcBef>
              <a:spcAft>
                <a:spcPts val="0"/>
              </a:spcAft>
              <a:buSzPts val="3000"/>
              <a:buNone/>
            </a:pPr>
            <a:r>
              <a:rPr lang="en-US" sz="3000" dirty="0" err="1"/>
              <a:t>NoSql</a:t>
            </a:r>
            <a:r>
              <a:rPr lang="en-US" sz="3000" dirty="0"/>
              <a:t> Introduction</a:t>
            </a:r>
            <a:endParaRPr sz="3000" dirty="0"/>
          </a:p>
          <a:p>
            <a:pPr marL="609600" lvl="0" indent="-304800" algn="l" rtl="0">
              <a:lnSpc>
                <a:spcPct val="150000"/>
              </a:lnSpc>
              <a:spcBef>
                <a:spcPts val="0"/>
              </a:spcBef>
              <a:spcAft>
                <a:spcPts val="0"/>
              </a:spcAft>
              <a:buSzPts val="3000"/>
              <a:buNone/>
            </a:pPr>
            <a:r>
              <a:rPr lang="en-US" sz="3000" dirty="0"/>
              <a:t>Finish Class Project - PowerBI</a:t>
            </a:r>
            <a:endParaRPr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a:t>Review</a:t>
            </a:r>
            <a:endParaRPr sz="4800"/>
          </a:p>
        </p:txBody>
      </p:sp>
      <p:sp>
        <p:nvSpPr>
          <p:cNvPr id="204" name="Google Shape;204;p31"/>
          <p:cNvSpPr txBox="1">
            <a:spLocks noGrp="1"/>
          </p:cNvSpPr>
          <p:nvPr>
            <p:ph type="subTitle" idx="1"/>
          </p:nvPr>
        </p:nvSpPr>
        <p:spPr>
          <a:xfrm>
            <a:off x="1040125" y="1835850"/>
            <a:ext cx="109122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2400" dirty="0"/>
              <a:t>It is important to…</a:t>
            </a:r>
            <a:endParaRPr sz="2400" dirty="0"/>
          </a:p>
          <a:p>
            <a:pPr marL="457200" lvl="0" indent="-381000" algn="l" rtl="0">
              <a:lnSpc>
                <a:spcPct val="150000"/>
              </a:lnSpc>
              <a:spcBef>
                <a:spcPts val="0"/>
              </a:spcBef>
              <a:spcAft>
                <a:spcPts val="0"/>
              </a:spcAft>
              <a:buSzPts val="2400"/>
              <a:buChar char="●"/>
            </a:pPr>
            <a:r>
              <a:rPr lang="en-US" sz="2400" dirty="0"/>
              <a:t>know the tool space for doing certain types of work (like storing and manipulating data)</a:t>
            </a:r>
            <a:endParaRPr sz="2400" dirty="0"/>
          </a:p>
          <a:p>
            <a:pPr marL="914400" lvl="1" indent="-381000" algn="l" rtl="0">
              <a:lnSpc>
                <a:spcPct val="150000"/>
              </a:lnSpc>
              <a:spcBef>
                <a:spcPts val="0"/>
              </a:spcBef>
              <a:spcAft>
                <a:spcPts val="0"/>
              </a:spcAft>
              <a:buSzPts val="2400"/>
              <a:buChar char="○"/>
            </a:pPr>
            <a:r>
              <a:rPr lang="en-US" sz="2400" dirty="0"/>
              <a:t>What are the latest tools?</a:t>
            </a:r>
            <a:endParaRPr sz="2400" dirty="0"/>
          </a:p>
          <a:p>
            <a:pPr marL="914400" lvl="1" indent="-381000" algn="l" rtl="0">
              <a:lnSpc>
                <a:spcPct val="150000"/>
              </a:lnSpc>
              <a:spcBef>
                <a:spcPts val="0"/>
              </a:spcBef>
              <a:spcAft>
                <a:spcPts val="0"/>
              </a:spcAft>
              <a:buSzPts val="2400"/>
              <a:buChar char="○"/>
            </a:pPr>
            <a:r>
              <a:rPr lang="en-US" sz="2400" dirty="0"/>
              <a:t>What are the most popular tools among individuals/companies?</a:t>
            </a:r>
            <a:endParaRPr sz="2400" dirty="0"/>
          </a:p>
          <a:p>
            <a:pPr marL="457200" lvl="0" indent="-381000" algn="l" rtl="0">
              <a:lnSpc>
                <a:spcPct val="150000"/>
              </a:lnSpc>
              <a:spcBef>
                <a:spcPts val="0"/>
              </a:spcBef>
              <a:spcAft>
                <a:spcPts val="0"/>
              </a:spcAft>
              <a:buSzPts val="2400"/>
              <a:buChar char="●"/>
            </a:pPr>
            <a:r>
              <a:rPr lang="en-US" sz="2400" dirty="0"/>
              <a:t>know the degree to which knowing one tool well qualifies you to work with similar tools</a:t>
            </a:r>
            <a:endParaRPr sz="2400" dirty="0"/>
          </a:p>
          <a:p>
            <a:pPr marL="457200" lvl="0" indent="-381000" algn="l" rtl="0">
              <a:lnSpc>
                <a:spcPct val="150000"/>
              </a:lnSpc>
              <a:spcBef>
                <a:spcPts val="0"/>
              </a:spcBef>
              <a:spcAft>
                <a:spcPts val="0"/>
              </a:spcAft>
              <a:buSzPts val="2400"/>
              <a:buChar char="●"/>
            </a:pPr>
            <a:r>
              <a:rPr lang="en-US" sz="2400" dirty="0"/>
              <a:t>be comfortable finding and reading documentation</a:t>
            </a: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What is ETL?</a:t>
            </a:r>
            <a:endParaRPr sz="4800"/>
          </a:p>
        </p:txBody>
      </p:sp>
      <p:pic>
        <p:nvPicPr>
          <p:cNvPr id="210" name="Google Shape;210;p32"/>
          <p:cNvPicPr preferRelativeResize="0"/>
          <p:nvPr/>
        </p:nvPicPr>
        <p:blipFill>
          <a:blip r:embed="rId3">
            <a:alphaModFix/>
          </a:blip>
          <a:stretch>
            <a:fillRect/>
          </a:stretch>
        </p:blipFill>
        <p:spPr>
          <a:xfrm>
            <a:off x="6322489" y="3159925"/>
            <a:ext cx="5782011" cy="2529625"/>
          </a:xfrm>
          <a:prstGeom prst="rect">
            <a:avLst/>
          </a:prstGeom>
          <a:noFill/>
          <a:ln>
            <a:noFill/>
          </a:ln>
        </p:spPr>
      </p:pic>
      <p:sp>
        <p:nvSpPr>
          <p:cNvPr id="211" name="Google Shape;211;p32"/>
          <p:cNvSpPr txBox="1"/>
          <p:nvPr/>
        </p:nvSpPr>
        <p:spPr>
          <a:xfrm>
            <a:off x="1044525" y="1739125"/>
            <a:ext cx="10625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ETL is short for Extract, Transform, and Load. These functions that let you take data from different formats, manipulate the data in a staging area, then write data to a target database.</a:t>
            </a:r>
            <a:endParaRPr sz="2000"/>
          </a:p>
          <a:p>
            <a:pPr marL="0" lvl="0" indent="0" algn="l" rtl="0">
              <a:spcBef>
                <a:spcPts val="0"/>
              </a:spcBef>
              <a:spcAft>
                <a:spcPts val="0"/>
              </a:spcAft>
              <a:buNone/>
            </a:pPr>
            <a:endParaRPr sz="1800"/>
          </a:p>
        </p:txBody>
      </p:sp>
      <p:sp>
        <p:nvSpPr>
          <p:cNvPr id="212" name="Google Shape;212;p32"/>
          <p:cNvSpPr txBox="1"/>
          <p:nvPr/>
        </p:nvSpPr>
        <p:spPr>
          <a:xfrm>
            <a:off x="65400" y="2689550"/>
            <a:ext cx="63774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US" sz="1800" b="1"/>
              <a:t>The Extract stage</a:t>
            </a:r>
            <a:r>
              <a:rPr lang="en-US" sz="1800"/>
              <a:t> lets you take data from different sources and allows you to pull it into a centralized staging area.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b="1"/>
              <a:t>The Transform stage</a:t>
            </a:r>
            <a:r>
              <a:rPr lang="en-US" sz="1800"/>
              <a:t> lets you manipulate the data with certain rules applied on the extracted data. </a:t>
            </a:r>
            <a:endParaRPr sz="1800"/>
          </a:p>
          <a:p>
            <a:pPr marL="457200" lvl="0" indent="0" algn="l" rtl="0">
              <a:spcBef>
                <a:spcPts val="0"/>
              </a:spcBef>
              <a:spcAft>
                <a:spcPts val="0"/>
              </a:spcAft>
              <a:buNone/>
            </a:pPr>
            <a:r>
              <a:rPr lang="en-US" sz="1800"/>
              <a:t>The goal is to load this data into the end, target database in a </a:t>
            </a:r>
            <a:r>
              <a:rPr lang="en-US" sz="1800" u="sng"/>
              <a:t>cleansed</a:t>
            </a:r>
            <a:r>
              <a:rPr lang="en-US" sz="1800"/>
              <a:t>, </a:t>
            </a:r>
            <a:r>
              <a:rPr lang="en-US" sz="1800" u="sng"/>
              <a:t>uniform</a:t>
            </a:r>
            <a:r>
              <a:rPr lang="en-US" sz="1800"/>
              <a:t> format.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b="1"/>
              <a:t>The Load stage</a:t>
            </a:r>
            <a:r>
              <a:rPr lang="en-US" sz="1800"/>
              <a:t> is the process of writing the data into the final, target database. This final target can be an </a:t>
            </a:r>
            <a:r>
              <a:rPr lang="en-US" sz="1800" u="sng"/>
              <a:t>operational data store</a:t>
            </a:r>
            <a:r>
              <a:rPr lang="en-US" sz="1800"/>
              <a:t>, </a:t>
            </a:r>
            <a:r>
              <a:rPr lang="en-US" sz="1800" u="sng"/>
              <a:t>data marts</a:t>
            </a:r>
            <a:r>
              <a:rPr lang="en-US" sz="1800"/>
              <a:t>, or a </a:t>
            </a:r>
            <a:r>
              <a:rPr lang="en-US" sz="1800" u="sng"/>
              <a:t>data warehouse</a:t>
            </a:r>
            <a:r>
              <a:rPr lang="en-US" sz="1800"/>
              <a:t>.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ctrTitle"/>
          </p:nvPr>
        </p:nvSpPr>
        <p:spPr>
          <a:xfrm>
            <a:off x="970650" y="651170"/>
            <a:ext cx="10250700" cy="917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Examples of ETL Tools</a:t>
            </a:r>
            <a:endParaRPr/>
          </a:p>
        </p:txBody>
      </p:sp>
      <p:sp>
        <p:nvSpPr>
          <p:cNvPr id="219" name="Google Shape;219;p33"/>
          <p:cNvSpPr txBox="1"/>
          <p:nvPr/>
        </p:nvSpPr>
        <p:spPr>
          <a:xfrm>
            <a:off x="970650" y="1853525"/>
            <a:ext cx="10250700" cy="269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There are several ETL tools available today. Many are integrated with larger Business Intelligence (BI) or Analytics platforms, while some are open source. Here are some options:</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a:t>Oracle Warehouse Builder (OWB)</a:t>
            </a:r>
            <a:endParaRPr sz="1800" dirty="0"/>
          </a:p>
          <a:p>
            <a:pPr marL="457200" lvl="0" indent="-342900" algn="l" rtl="0">
              <a:spcBef>
                <a:spcPts val="0"/>
              </a:spcBef>
              <a:spcAft>
                <a:spcPts val="0"/>
              </a:spcAft>
              <a:buSzPts val="1800"/>
              <a:buChar char="●"/>
            </a:pPr>
            <a:r>
              <a:rPr lang="en-US" sz="1800" dirty="0"/>
              <a:t>SAP Data Services</a:t>
            </a:r>
            <a:endParaRPr sz="1800" dirty="0"/>
          </a:p>
          <a:p>
            <a:pPr marL="457200" lvl="0" indent="-342900" algn="l" rtl="0">
              <a:spcBef>
                <a:spcPts val="0"/>
              </a:spcBef>
              <a:spcAft>
                <a:spcPts val="0"/>
              </a:spcAft>
              <a:buSzPts val="1800"/>
              <a:buChar char="●"/>
            </a:pPr>
            <a:r>
              <a:rPr lang="en-US" sz="1800" dirty="0"/>
              <a:t>SAS Data Management</a:t>
            </a:r>
            <a:endParaRPr sz="1800" dirty="0"/>
          </a:p>
          <a:p>
            <a:pPr marL="457200" lvl="0" indent="-342900" algn="l" rtl="0">
              <a:spcBef>
                <a:spcPts val="0"/>
              </a:spcBef>
              <a:spcAft>
                <a:spcPts val="0"/>
              </a:spcAft>
              <a:buSzPts val="1800"/>
              <a:buChar char="●"/>
            </a:pPr>
            <a:r>
              <a:rPr lang="en-US" sz="1800" dirty="0"/>
              <a:t>PowerCenter Informatica</a:t>
            </a:r>
            <a:endParaRPr sz="1800" dirty="0"/>
          </a:p>
          <a:p>
            <a:pPr marL="457200" lvl="0" indent="-342900" algn="l" rtl="0">
              <a:spcBef>
                <a:spcPts val="0"/>
              </a:spcBef>
              <a:spcAft>
                <a:spcPts val="0"/>
              </a:spcAft>
              <a:buSzPts val="1800"/>
              <a:buChar char="●"/>
            </a:pPr>
            <a:r>
              <a:rPr lang="en-US" sz="1800" dirty="0"/>
              <a:t>SQL Server Integration Services (SSIS)</a:t>
            </a:r>
            <a:endParaRPr sz="1800" dirty="0"/>
          </a:p>
          <a:p>
            <a:pPr marL="457200" lvl="0" indent="-342900" algn="l" rtl="0">
              <a:spcBef>
                <a:spcPts val="0"/>
              </a:spcBef>
              <a:spcAft>
                <a:spcPts val="0"/>
              </a:spcAft>
              <a:buSzPts val="1800"/>
              <a:buChar char="●"/>
            </a:pPr>
            <a:r>
              <a:rPr lang="en-US" sz="1800" dirty="0"/>
              <a:t>Talend Studio</a:t>
            </a:r>
            <a:endParaRPr sz="1800" dirty="0"/>
          </a:p>
        </p:txBody>
      </p:sp>
      <p:pic>
        <p:nvPicPr>
          <p:cNvPr id="220" name="Google Shape;220;p33"/>
          <p:cNvPicPr preferRelativeResize="0"/>
          <p:nvPr/>
        </p:nvPicPr>
        <p:blipFill>
          <a:blip r:embed="rId3">
            <a:alphaModFix/>
          </a:blip>
          <a:stretch>
            <a:fillRect/>
          </a:stretch>
        </p:blipFill>
        <p:spPr>
          <a:xfrm>
            <a:off x="6147950" y="2649975"/>
            <a:ext cx="4999862" cy="2019175"/>
          </a:xfrm>
          <a:prstGeom prst="rect">
            <a:avLst/>
          </a:prstGeom>
          <a:noFill/>
          <a:ln>
            <a:noFill/>
          </a:ln>
        </p:spPr>
      </p:pic>
      <p:sp>
        <p:nvSpPr>
          <p:cNvPr id="221" name="Google Shape;221;p33"/>
          <p:cNvSpPr txBox="1"/>
          <p:nvPr/>
        </p:nvSpPr>
        <p:spPr>
          <a:xfrm>
            <a:off x="-12150" y="4836675"/>
            <a:ext cx="11081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Additionally, You can create flexible ETL &amp; Data Quality processes using Python, using supporting libraries </a:t>
            </a:r>
            <a:endParaRPr sz="1800" dirty="0"/>
          </a:p>
          <a:p>
            <a:pPr marL="0" lvl="0" indent="0" algn="l" rtl="0">
              <a:spcBef>
                <a:spcPts val="0"/>
              </a:spcBef>
              <a:spcAft>
                <a:spcPts val="0"/>
              </a:spcAft>
              <a:buNone/>
            </a:pPr>
            <a:endParaRPr sz="1800" b="1" dirty="0"/>
          </a:p>
          <a:p>
            <a:pPr marL="457200" lvl="0" indent="-342900" algn="l" rtl="0">
              <a:spcBef>
                <a:spcPts val="0"/>
              </a:spcBef>
              <a:spcAft>
                <a:spcPts val="0"/>
              </a:spcAft>
              <a:buSzPts val="1800"/>
              <a:buChar char="●"/>
            </a:pPr>
            <a:r>
              <a:rPr lang="en-US" sz="1800" b="1" dirty="0"/>
              <a:t>bonobo</a:t>
            </a:r>
            <a:r>
              <a:rPr lang="en-US" sz="1800" dirty="0"/>
              <a:t>: </a:t>
            </a:r>
            <a:r>
              <a:rPr lang="en-US" sz="1800" u="sng" dirty="0">
                <a:solidFill>
                  <a:schemeClr val="hlink"/>
                </a:solidFill>
                <a:hlinkClick r:id="rId4"/>
              </a:rPr>
              <a:t>https://www.bonobo-project.org/</a:t>
            </a:r>
            <a:endParaRPr sz="1800" dirty="0"/>
          </a:p>
          <a:p>
            <a:pPr marL="457200" lvl="0" indent="-342900" algn="l" rtl="0">
              <a:spcBef>
                <a:spcPts val="0"/>
              </a:spcBef>
              <a:spcAft>
                <a:spcPts val="0"/>
              </a:spcAft>
              <a:buSzPts val="1800"/>
              <a:buChar char="●"/>
            </a:pPr>
            <a:r>
              <a:rPr lang="en-US" sz="1800" b="1" dirty="0"/>
              <a:t>Python-ETL</a:t>
            </a:r>
            <a:r>
              <a:rPr lang="en-US" sz="1800" dirty="0"/>
              <a:t>:</a:t>
            </a:r>
            <a:r>
              <a:rPr lang="en-US" sz="1800" dirty="0">
                <a:uFill>
                  <a:noFill/>
                </a:uFill>
                <a:hlinkClick r:id="rId5"/>
              </a:rPr>
              <a:t> </a:t>
            </a:r>
            <a:r>
              <a:rPr lang="en-US" sz="1800" u="sng" dirty="0">
                <a:solidFill>
                  <a:schemeClr val="accent5"/>
                </a:solidFill>
                <a:hlinkClick r:id="rId5"/>
              </a:rPr>
              <a:t>https://pypi.org/project/Python-ETL/</a:t>
            </a:r>
            <a:endParaRPr sz="1800" u="sng" dirty="0">
              <a:solidFill>
                <a:schemeClr val="accent5"/>
              </a:solidFill>
              <a:hlinkClick r:id="rId5"/>
            </a:endParaRPr>
          </a:p>
          <a:p>
            <a:pPr marL="457200" lvl="0" indent="-342900" algn="l" rtl="0">
              <a:spcBef>
                <a:spcPts val="0"/>
              </a:spcBef>
              <a:spcAft>
                <a:spcPts val="0"/>
              </a:spcAft>
              <a:buSzPts val="1800"/>
              <a:buChar char="●"/>
            </a:pPr>
            <a:r>
              <a:rPr lang="en-US" sz="1800" b="1" dirty="0" err="1"/>
              <a:t>pygrametl</a:t>
            </a:r>
            <a:r>
              <a:rPr lang="en-US" sz="1800" dirty="0"/>
              <a:t>:</a:t>
            </a:r>
            <a:r>
              <a:rPr lang="en-US" sz="1800" dirty="0">
                <a:uFill>
                  <a:noFill/>
                </a:uFill>
                <a:hlinkClick r:id="rId6"/>
              </a:rPr>
              <a:t> </a:t>
            </a:r>
            <a:r>
              <a:rPr lang="en-US" sz="1800" u="sng" dirty="0">
                <a:solidFill>
                  <a:schemeClr val="accent5"/>
                </a:solidFill>
                <a:hlinkClick r:id="rId6"/>
              </a:rPr>
              <a:t>http://chrthomsen.github.io/pygrametl/</a:t>
            </a:r>
            <a:endParaRPr sz="1800" dirty="0"/>
          </a:p>
          <a:p>
            <a:pPr marL="0" lvl="0" indent="0" algn="l" rtl="0">
              <a:spcBef>
                <a:spcPts val="0"/>
              </a:spcBef>
              <a:spcAft>
                <a:spcPts val="0"/>
              </a:spcAft>
              <a:buNone/>
            </a:pPr>
            <a:r>
              <a:rPr lang="en-US" sz="1800" dirty="0"/>
              <a:t> </a:t>
            </a:r>
            <a:endParaRPr sz="1800" dirty="0"/>
          </a:p>
        </p:txBody>
      </p:sp>
      <p:sp>
        <p:nvSpPr>
          <p:cNvPr id="222" name="Google Shape;222;p33"/>
          <p:cNvSpPr txBox="1"/>
          <p:nvPr/>
        </p:nvSpPr>
        <p:spPr>
          <a:xfrm>
            <a:off x="6071050" y="5351075"/>
            <a:ext cx="89130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bubbles</a:t>
            </a:r>
            <a:r>
              <a:rPr lang="en-US" sz="1800"/>
              <a:t>:</a:t>
            </a:r>
            <a:r>
              <a:rPr lang="en-US" sz="1800">
                <a:uFill>
                  <a:noFill/>
                </a:uFill>
                <a:hlinkClick r:id="rId7"/>
              </a:rPr>
              <a:t> </a:t>
            </a:r>
            <a:r>
              <a:rPr lang="en-US" sz="1800" u="sng">
                <a:solidFill>
                  <a:schemeClr val="accent5"/>
                </a:solidFill>
                <a:hlinkClick r:id="rId7"/>
              </a:rPr>
              <a:t>http://bubbles.databrewery.org/</a:t>
            </a:r>
            <a:endParaRPr sz="1800" u="sng">
              <a:solidFill>
                <a:schemeClr val="accent5"/>
              </a:solidFill>
              <a:hlinkClick r:id="rId8"/>
            </a:endParaRPr>
          </a:p>
          <a:p>
            <a:pPr marL="457200" lvl="0" indent="-342900" algn="l" rtl="0">
              <a:spcBef>
                <a:spcPts val="0"/>
              </a:spcBef>
              <a:spcAft>
                <a:spcPts val="0"/>
              </a:spcAft>
              <a:buSzPts val="1800"/>
              <a:buChar char="●"/>
            </a:pPr>
            <a:r>
              <a:rPr lang="en-US" sz="1800" b="1"/>
              <a:t>awesome-etl</a:t>
            </a:r>
            <a:r>
              <a:rPr lang="en-US" sz="1800"/>
              <a:t>:</a:t>
            </a:r>
            <a:r>
              <a:rPr lang="en-US" sz="1800">
                <a:uFill>
                  <a:noFill/>
                </a:uFill>
                <a:hlinkClick r:id="rId9"/>
              </a:rPr>
              <a:t> </a:t>
            </a:r>
            <a:r>
              <a:rPr lang="en-US" sz="1800" u="sng">
                <a:solidFill>
                  <a:schemeClr val="accent5"/>
                </a:solidFill>
                <a:hlinkClick r:id="rId9"/>
              </a:rPr>
              <a:t>https://github.com/pawl/awesome-etl</a:t>
            </a:r>
            <a:endParaRPr sz="1800" u="sng">
              <a:solidFill>
                <a:schemeClr val="accent5"/>
              </a:solidFill>
              <a:hlinkClick r:id="rId9"/>
            </a:endParaRPr>
          </a:p>
          <a:p>
            <a:pPr marL="457200" lvl="0" indent="-342900" algn="l" rtl="0">
              <a:spcBef>
                <a:spcPts val="0"/>
              </a:spcBef>
              <a:spcAft>
                <a:spcPts val="0"/>
              </a:spcAft>
              <a:buSzPts val="1800"/>
              <a:buChar char="●"/>
            </a:pPr>
            <a:r>
              <a:rPr lang="en-US" sz="1800" b="1"/>
              <a:t>pymysql</a:t>
            </a:r>
            <a:r>
              <a:rPr lang="en-US" sz="1800"/>
              <a:t>: </a:t>
            </a:r>
            <a:r>
              <a:rPr lang="en-US" sz="1800" u="sng">
                <a:solidFill>
                  <a:schemeClr val="hlink"/>
                </a:solidFill>
                <a:hlinkClick r:id="rId10"/>
              </a:rPr>
              <a:t>https://github.com/PyMySQL/PyMySQL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What is Talend?</a:t>
            </a:r>
            <a:endParaRPr/>
          </a:p>
        </p:txBody>
      </p:sp>
      <p:sp>
        <p:nvSpPr>
          <p:cNvPr id="229" name="Google Shape;229;p34"/>
          <p:cNvSpPr txBox="1"/>
          <p:nvPr/>
        </p:nvSpPr>
        <p:spPr>
          <a:xfrm>
            <a:off x="1100925" y="1985075"/>
            <a:ext cx="10250700" cy="43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Talend is becoming one of the leaders in desktop and cloud data integration. It’s an ETL tool that has many options for database, </a:t>
            </a:r>
            <a:r>
              <a:rPr lang="en-US" sz="1800" u="sng" dirty="0"/>
              <a:t>cloud</a:t>
            </a:r>
            <a:r>
              <a:rPr lang="en-US" sz="1800" dirty="0"/>
              <a:t> and Big </a:t>
            </a:r>
            <a:r>
              <a:rPr lang="en-US" sz="1800" u="sng" dirty="0"/>
              <a:t>Data</a:t>
            </a:r>
            <a:r>
              <a:rPr lang="en-US" sz="1800" dirty="0"/>
              <a:t> integrations. Talend offers commercial products, but there is a fully functional, free, open source option. </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Some of the advantages of using an ETL tool like Talend are:</a:t>
            </a:r>
            <a:endParaRPr sz="1800" dirty="0"/>
          </a:p>
          <a:p>
            <a:pPr marL="0" lvl="0" indent="0" algn="l" rtl="0">
              <a:spcBef>
                <a:spcPts val="0"/>
              </a:spcBef>
              <a:spcAft>
                <a:spcPts val="0"/>
              </a:spcAft>
              <a:buNone/>
            </a:pPr>
            <a:endParaRPr sz="1800" dirty="0"/>
          </a:p>
          <a:p>
            <a:pPr marL="457200" lvl="0" indent="-342900" algn="l" rtl="0">
              <a:lnSpc>
                <a:spcPct val="150000"/>
              </a:lnSpc>
              <a:spcBef>
                <a:spcPts val="0"/>
              </a:spcBef>
              <a:spcAft>
                <a:spcPts val="0"/>
              </a:spcAft>
              <a:buSzPts val="1800"/>
              <a:buChar char="●"/>
            </a:pPr>
            <a:r>
              <a:rPr lang="en-US" sz="1800" dirty="0"/>
              <a:t>It lessens the need for writing procedures and code, since there’s an interactive GUI</a:t>
            </a:r>
            <a:endParaRPr sz="1800" dirty="0"/>
          </a:p>
          <a:p>
            <a:pPr marL="457200" lvl="0" indent="-342900" algn="l" rtl="0">
              <a:lnSpc>
                <a:spcPct val="150000"/>
              </a:lnSpc>
              <a:spcBef>
                <a:spcPts val="0"/>
              </a:spcBef>
              <a:spcAft>
                <a:spcPts val="0"/>
              </a:spcAft>
              <a:buSzPts val="1800"/>
              <a:buChar char="●"/>
            </a:pPr>
            <a:r>
              <a:rPr lang="en-US" sz="1800" dirty="0"/>
              <a:t>This provides a visual flow of the ETL process and system logic</a:t>
            </a:r>
            <a:endParaRPr sz="1800" dirty="0"/>
          </a:p>
          <a:p>
            <a:pPr marL="457200" lvl="0" indent="-342900" algn="l" rtl="0">
              <a:lnSpc>
                <a:spcPct val="150000"/>
              </a:lnSpc>
              <a:spcBef>
                <a:spcPts val="0"/>
              </a:spcBef>
              <a:spcAft>
                <a:spcPts val="0"/>
              </a:spcAft>
              <a:buSzPts val="1800"/>
              <a:buChar char="●"/>
            </a:pPr>
            <a:r>
              <a:rPr lang="en-US" sz="1800" dirty="0"/>
              <a:t>There are advanced tools built to do routine procedures, like cleaning data, sorting, joining, merging, and other manipulation processes</a:t>
            </a:r>
            <a:endParaRPr sz="1800" dirty="0"/>
          </a:p>
          <a:p>
            <a:pPr marL="457200" lvl="0" indent="-342900" algn="l" rtl="0">
              <a:lnSpc>
                <a:spcPct val="150000"/>
              </a:lnSpc>
              <a:spcBef>
                <a:spcPts val="0"/>
              </a:spcBef>
              <a:spcAft>
                <a:spcPts val="0"/>
              </a:spcAft>
              <a:buSzPts val="1800"/>
              <a:buChar char="●"/>
            </a:pPr>
            <a:r>
              <a:rPr lang="en-US" sz="1800" dirty="0"/>
              <a:t>It has many integrations that support systems that are databases, cloud based software, and many file formats.</a:t>
            </a:r>
            <a:endParaRPr sz="1800" dirty="0"/>
          </a:p>
          <a:p>
            <a:pPr marL="0" lvl="0" indent="0" algn="l" rtl="0">
              <a:spcBef>
                <a:spcPts val="0"/>
              </a:spcBef>
              <a:spcAft>
                <a:spcPts val="0"/>
              </a:spcAft>
              <a:buNone/>
            </a:pPr>
            <a:endParaRPr sz="1800" dirty="0"/>
          </a:p>
        </p:txBody>
      </p:sp>
      <p:pic>
        <p:nvPicPr>
          <p:cNvPr id="230" name="Google Shape;230;p34"/>
          <p:cNvPicPr preferRelativeResize="0"/>
          <p:nvPr/>
        </p:nvPicPr>
        <p:blipFill>
          <a:blip r:embed="rId3">
            <a:alphaModFix/>
          </a:blip>
          <a:stretch>
            <a:fillRect/>
          </a:stretch>
        </p:blipFill>
        <p:spPr>
          <a:xfrm>
            <a:off x="6953375" y="865275"/>
            <a:ext cx="3558508" cy="88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Demo - Talend Studio</a:t>
            </a:r>
            <a:endParaRPr/>
          </a:p>
        </p:txBody>
      </p:sp>
      <p:pic>
        <p:nvPicPr>
          <p:cNvPr id="237" name="Google Shape;237;p35" descr="Download Talend Open Studio for Big Data for Free: http://bit.ly/28jKzWF&#10;&#10;If you’re watching this video, you want to get familiar with the look and feel of Talend Studio and grasp a general understanding of how to use some of the key functions and features. Although the Talend Data Integration platform is comprised of several different components (which we’ll cover in other videos), today we’re just focused on the Studio’s piece of the puzzle. Let’s get started." title="Introduction to Talend Studio">
            <a:hlinkClick r:id="rId3"/>
          </p:cNvPr>
          <p:cNvPicPr preferRelativeResize="0"/>
          <p:nvPr/>
        </p:nvPicPr>
        <p:blipFill>
          <a:blip r:embed="rId4">
            <a:alphaModFix/>
          </a:blip>
          <a:stretch>
            <a:fillRect/>
          </a:stretch>
        </p:blipFill>
        <p:spPr>
          <a:xfrm>
            <a:off x="3152425" y="1717675"/>
            <a:ext cx="6147700" cy="4610775"/>
          </a:xfrm>
          <a:prstGeom prst="rect">
            <a:avLst/>
          </a:prstGeom>
          <a:noFill/>
          <a:ln>
            <a:noFill/>
          </a:ln>
        </p:spPr>
      </p:pic>
      <p:sp>
        <p:nvSpPr>
          <p:cNvPr id="238" name="Google Shape;238;p35"/>
          <p:cNvSpPr txBox="1"/>
          <p:nvPr/>
        </p:nvSpPr>
        <p:spPr>
          <a:xfrm>
            <a:off x="3125225" y="6415700"/>
            <a:ext cx="71133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u="sng"/>
              <a:t>Tutorials</a:t>
            </a:r>
            <a:r>
              <a:rPr lang="en-US"/>
              <a:t>: </a:t>
            </a:r>
            <a:r>
              <a:rPr lang="en-US" u="sng">
                <a:solidFill>
                  <a:schemeClr val="hlink"/>
                </a:solidFill>
                <a:hlinkClick r:id="rId5"/>
              </a:rPr>
              <a:t>https://community.talend.com/t5/custom/page/page-id/Tutorials</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1776</TotalTime>
  <Words>2251</Words>
  <Application>Microsoft Office PowerPoint</Application>
  <PresentationFormat>Widescreen</PresentationFormat>
  <Paragraphs>252</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Calibri</vt:lpstr>
      <vt:lpstr>Lato</vt:lpstr>
      <vt:lpstr>Raleway</vt:lpstr>
      <vt:lpstr>Lustria</vt:lpstr>
      <vt:lpstr>Arial</vt:lpstr>
      <vt:lpstr>Streamline</vt:lpstr>
      <vt:lpstr>Streamline</vt:lpstr>
      <vt:lpstr>Tools for Data Manipulation &amp; Management</vt:lpstr>
      <vt:lpstr>Review: Class 7</vt:lpstr>
      <vt:lpstr>Project Milestones</vt:lpstr>
      <vt:lpstr>Class 8 Objectives</vt:lpstr>
      <vt:lpstr>Review</vt:lpstr>
      <vt:lpstr>What is ETL?</vt:lpstr>
      <vt:lpstr>Examples of ETL Tools</vt:lpstr>
      <vt:lpstr>What is Talend?</vt:lpstr>
      <vt:lpstr>Demo - Talend Studio</vt:lpstr>
      <vt:lpstr>Workflow Tools: Dataiku</vt:lpstr>
      <vt:lpstr>What is NoSQL?</vt:lpstr>
      <vt:lpstr>NoSQL Database Types</vt:lpstr>
      <vt:lpstr>NoSQL Demo</vt:lpstr>
      <vt:lpstr>Why is Cloud Computing So Important for Businesses?</vt:lpstr>
      <vt:lpstr>Database Comparison</vt:lpstr>
      <vt:lpstr>Google Cloud - Enterprise Services</vt:lpstr>
      <vt:lpstr>Thank you!</vt:lpstr>
      <vt:lpstr>Appendix A: ETL Using Python</vt:lpstr>
      <vt:lpstr>Appendix B - Moving MySQL DB to GCP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for Data Manipulation &amp; Management</dc:title>
  <dc:creator>JTB Ventures LLC</dc:creator>
  <cp:lastModifiedBy>Jeremy Bergmann</cp:lastModifiedBy>
  <cp:revision>9</cp:revision>
  <dcterms:modified xsi:type="dcterms:W3CDTF">2019-07-31T19:18:55Z</dcterms:modified>
</cp:coreProperties>
</file>